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1"/>
  </p:handoutMasterIdLst>
  <p:sldIdLst>
    <p:sldId id="321" r:id="rId2"/>
    <p:sldId id="320" r:id="rId3"/>
    <p:sldId id="322" r:id="rId4"/>
    <p:sldId id="324" r:id="rId5"/>
    <p:sldId id="325" r:id="rId6"/>
    <p:sldId id="326" r:id="rId7"/>
    <p:sldId id="307" r:id="rId8"/>
    <p:sldId id="308" r:id="rId9"/>
    <p:sldId id="309" r:id="rId10"/>
    <p:sldId id="310" r:id="rId11"/>
    <p:sldId id="311" r:id="rId12"/>
    <p:sldId id="312" r:id="rId13"/>
    <p:sldId id="313" r:id="rId14"/>
    <p:sldId id="327" r:id="rId15"/>
    <p:sldId id="314" r:id="rId16"/>
    <p:sldId id="315" r:id="rId17"/>
    <p:sldId id="328" r:id="rId18"/>
    <p:sldId id="316" r:id="rId19"/>
    <p:sldId id="317" r:id="rId20"/>
    <p:sldId id="319" r:id="rId21"/>
    <p:sldId id="296" r:id="rId22"/>
    <p:sldId id="297" r:id="rId23"/>
    <p:sldId id="298" r:id="rId24"/>
    <p:sldId id="329" r:id="rId25"/>
    <p:sldId id="284" r:id="rId26"/>
    <p:sldId id="285" r:id="rId27"/>
    <p:sldId id="331" r:id="rId28"/>
    <p:sldId id="332" r:id="rId29"/>
    <p:sldId id="333" r:id="rId30"/>
  </p:sldIdLst>
  <p:sldSz cx="12192000" cy="6858000"/>
  <p:notesSz cx="7077075" cy="9028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817" autoAdjust="0"/>
    <p:restoredTop sz="94660"/>
  </p:normalViewPr>
  <p:slideViewPr>
    <p:cSldViewPr snapToGrid="0">
      <p:cViewPr varScale="1">
        <p:scale>
          <a:sx n="99" d="100"/>
          <a:sy n="99" d="100"/>
        </p:scale>
        <p:origin x="78" y="3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52974"/>
          </a:xfrm>
          <a:prstGeom prst="rect">
            <a:avLst/>
          </a:prstGeom>
        </p:spPr>
        <p:txBody>
          <a:bodyPr vert="horz" lIns="91440" tIns="45720" rIns="91440" bIns="45720" rtlCol="0"/>
          <a:lstStyle>
            <a:lvl1pPr algn="r">
              <a:defRPr sz="1200"/>
            </a:lvl1pPr>
          </a:lstStyle>
          <a:p>
            <a:fld id="{810E2827-452E-43D7-8463-F1BA50B4E502}" type="datetimeFigureOut">
              <a:rPr lang="en-US" smtClean="0"/>
              <a:t>9/2/2017</a:t>
            </a:fld>
            <a:endParaRPr lang="en-US"/>
          </a:p>
        </p:txBody>
      </p:sp>
      <p:sp>
        <p:nvSpPr>
          <p:cNvPr id="4" name="Footer Placeholder 3"/>
          <p:cNvSpPr>
            <a:spLocks noGrp="1"/>
          </p:cNvSpPr>
          <p:nvPr>
            <p:ph type="ftr" sz="quarter" idx="2"/>
          </p:nvPr>
        </p:nvSpPr>
        <p:spPr>
          <a:xfrm>
            <a:off x="0" y="8575141"/>
            <a:ext cx="3066733" cy="45297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575141"/>
            <a:ext cx="3066733" cy="452973"/>
          </a:xfrm>
          <a:prstGeom prst="rect">
            <a:avLst/>
          </a:prstGeom>
        </p:spPr>
        <p:txBody>
          <a:bodyPr vert="horz" lIns="91440" tIns="45720" rIns="91440" bIns="45720" rtlCol="0" anchor="b"/>
          <a:lstStyle>
            <a:lvl1pPr algn="r">
              <a:defRPr sz="1200"/>
            </a:lvl1pPr>
          </a:lstStyle>
          <a:p>
            <a:fld id="{9A109676-AA14-49AD-A4ED-678E4B7FD133}" type="slidenum">
              <a:rPr lang="en-US" smtClean="0"/>
              <a:t>‹#›</a:t>
            </a:fld>
            <a:endParaRPr lang="en-US"/>
          </a:p>
        </p:txBody>
      </p:sp>
    </p:spTree>
    <p:extLst>
      <p:ext uri="{BB962C8B-B14F-4D97-AF65-F5344CB8AC3E}">
        <p14:creationId xmlns:p14="http://schemas.microsoft.com/office/powerpoint/2010/main" val="101453732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CD1A97F-EDF8-45C1-B49F-8264A276ABB2}" type="datetimeFigureOut">
              <a:rPr lang="en-US" smtClean="0"/>
              <a:t>9/2/2017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859A9B-BF7F-4390-A752-52FEF0DB0348}" type="slidenum">
              <a:rPr lang="en-US" smtClean="0"/>
              <a:t>‹#›</a:t>
            </a:fld>
            <a:endParaRPr lang="en-US"/>
          </a:p>
        </p:txBody>
      </p:sp>
    </p:spTree>
    <p:extLst>
      <p:ext uri="{BB962C8B-B14F-4D97-AF65-F5344CB8AC3E}">
        <p14:creationId xmlns:p14="http://schemas.microsoft.com/office/powerpoint/2010/main" val="16351526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D1A97F-EDF8-45C1-B49F-8264A276ABB2}" type="datetimeFigureOut">
              <a:rPr lang="en-US" smtClean="0"/>
              <a:t>9/2/2017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859A9B-BF7F-4390-A752-52FEF0DB0348}" type="slidenum">
              <a:rPr lang="en-US" smtClean="0"/>
              <a:t>‹#›</a:t>
            </a:fld>
            <a:endParaRPr lang="en-US"/>
          </a:p>
        </p:txBody>
      </p:sp>
    </p:spTree>
    <p:extLst>
      <p:ext uri="{BB962C8B-B14F-4D97-AF65-F5344CB8AC3E}">
        <p14:creationId xmlns:p14="http://schemas.microsoft.com/office/powerpoint/2010/main" val="37697177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D1A97F-EDF8-45C1-B49F-8264A276ABB2}" type="datetimeFigureOut">
              <a:rPr lang="en-US" smtClean="0"/>
              <a:t>9/2/2017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859A9B-BF7F-4390-A752-52FEF0DB0348}" type="slidenum">
              <a:rPr lang="en-US" smtClean="0"/>
              <a:t>‹#›</a:t>
            </a:fld>
            <a:endParaRPr lang="en-US"/>
          </a:p>
        </p:txBody>
      </p:sp>
    </p:spTree>
    <p:extLst>
      <p:ext uri="{BB962C8B-B14F-4D97-AF65-F5344CB8AC3E}">
        <p14:creationId xmlns:p14="http://schemas.microsoft.com/office/powerpoint/2010/main" val="37872770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D1A97F-EDF8-45C1-B49F-8264A276ABB2}" type="datetimeFigureOut">
              <a:rPr lang="en-US" smtClean="0"/>
              <a:t>9/2/2017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859A9B-BF7F-4390-A752-52FEF0DB0348}" type="slidenum">
              <a:rPr lang="en-US" smtClean="0"/>
              <a:t>‹#›</a:t>
            </a:fld>
            <a:endParaRPr lang="en-US"/>
          </a:p>
        </p:txBody>
      </p:sp>
    </p:spTree>
    <p:extLst>
      <p:ext uri="{BB962C8B-B14F-4D97-AF65-F5344CB8AC3E}">
        <p14:creationId xmlns:p14="http://schemas.microsoft.com/office/powerpoint/2010/main" val="4047947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CD1A97F-EDF8-45C1-B49F-8264A276ABB2}" type="datetimeFigureOut">
              <a:rPr lang="en-US" smtClean="0"/>
              <a:t>9/2/2017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859A9B-BF7F-4390-A752-52FEF0DB0348}" type="slidenum">
              <a:rPr lang="en-US" smtClean="0"/>
              <a:t>‹#›</a:t>
            </a:fld>
            <a:endParaRPr lang="en-US"/>
          </a:p>
        </p:txBody>
      </p:sp>
    </p:spTree>
    <p:extLst>
      <p:ext uri="{BB962C8B-B14F-4D97-AF65-F5344CB8AC3E}">
        <p14:creationId xmlns:p14="http://schemas.microsoft.com/office/powerpoint/2010/main" val="40049780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CD1A97F-EDF8-45C1-B49F-8264A276ABB2}" type="datetimeFigureOut">
              <a:rPr lang="en-US" smtClean="0"/>
              <a:t>9/2/2017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859A9B-BF7F-4390-A752-52FEF0DB0348}" type="slidenum">
              <a:rPr lang="en-US" smtClean="0"/>
              <a:t>‹#›</a:t>
            </a:fld>
            <a:endParaRPr lang="en-US"/>
          </a:p>
        </p:txBody>
      </p:sp>
    </p:spTree>
    <p:extLst>
      <p:ext uri="{BB962C8B-B14F-4D97-AF65-F5344CB8AC3E}">
        <p14:creationId xmlns:p14="http://schemas.microsoft.com/office/powerpoint/2010/main" val="3238970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CD1A97F-EDF8-45C1-B49F-8264A276ABB2}" type="datetimeFigureOut">
              <a:rPr lang="en-US" smtClean="0"/>
              <a:t>9/2/2017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859A9B-BF7F-4390-A752-52FEF0DB0348}" type="slidenum">
              <a:rPr lang="en-US" smtClean="0"/>
              <a:t>‹#›</a:t>
            </a:fld>
            <a:endParaRPr lang="en-US"/>
          </a:p>
        </p:txBody>
      </p:sp>
    </p:spTree>
    <p:extLst>
      <p:ext uri="{BB962C8B-B14F-4D97-AF65-F5344CB8AC3E}">
        <p14:creationId xmlns:p14="http://schemas.microsoft.com/office/powerpoint/2010/main" val="20799324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CD1A97F-EDF8-45C1-B49F-8264A276ABB2}" type="datetimeFigureOut">
              <a:rPr lang="en-US" smtClean="0"/>
              <a:t>9/2/2017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A859A9B-BF7F-4390-A752-52FEF0DB0348}" type="slidenum">
              <a:rPr lang="en-US" smtClean="0"/>
              <a:t>‹#›</a:t>
            </a:fld>
            <a:endParaRPr lang="en-US"/>
          </a:p>
        </p:txBody>
      </p:sp>
    </p:spTree>
    <p:extLst>
      <p:ext uri="{BB962C8B-B14F-4D97-AF65-F5344CB8AC3E}">
        <p14:creationId xmlns:p14="http://schemas.microsoft.com/office/powerpoint/2010/main" val="34005310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D1A97F-EDF8-45C1-B49F-8264A276ABB2}" type="datetimeFigureOut">
              <a:rPr lang="en-US" smtClean="0"/>
              <a:t>9/2/2017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A859A9B-BF7F-4390-A752-52FEF0DB0348}" type="slidenum">
              <a:rPr lang="en-US" smtClean="0"/>
              <a:t>‹#›</a:t>
            </a:fld>
            <a:endParaRPr lang="en-US"/>
          </a:p>
        </p:txBody>
      </p:sp>
    </p:spTree>
    <p:extLst>
      <p:ext uri="{BB962C8B-B14F-4D97-AF65-F5344CB8AC3E}">
        <p14:creationId xmlns:p14="http://schemas.microsoft.com/office/powerpoint/2010/main" val="2230790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CD1A97F-EDF8-45C1-B49F-8264A276ABB2}" type="datetimeFigureOut">
              <a:rPr lang="en-US" smtClean="0"/>
              <a:t>9/2/2017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859A9B-BF7F-4390-A752-52FEF0DB0348}" type="slidenum">
              <a:rPr lang="en-US" smtClean="0"/>
              <a:t>‹#›</a:t>
            </a:fld>
            <a:endParaRPr lang="en-US"/>
          </a:p>
        </p:txBody>
      </p:sp>
    </p:spTree>
    <p:extLst>
      <p:ext uri="{BB962C8B-B14F-4D97-AF65-F5344CB8AC3E}">
        <p14:creationId xmlns:p14="http://schemas.microsoft.com/office/powerpoint/2010/main" val="3637980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CD1A97F-EDF8-45C1-B49F-8264A276ABB2}" type="datetimeFigureOut">
              <a:rPr lang="en-US" smtClean="0"/>
              <a:t>9/2/2017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859A9B-BF7F-4390-A752-52FEF0DB0348}" type="slidenum">
              <a:rPr lang="en-US" smtClean="0"/>
              <a:t>‹#›</a:t>
            </a:fld>
            <a:endParaRPr lang="en-US"/>
          </a:p>
        </p:txBody>
      </p:sp>
    </p:spTree>
    <p:extLst>
      <p:ext uri="{BB962C8B-B14F-4D97-AF65-F5344CB8AC3E}">
        <p14:creationId xmlns:p14="http://schemas.microsoft.com/office/powerpoint/2010/main" val="3281273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D1A97F-EDF8-45C1-B49F-8264A276ABB2}" type="datetimeFigureOut">
              <a:rPr lang="en-US" smtClean="0"/>
              <a:t>9/2/2017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859A9B-BF7F-4390-A752-52FEF0DB0348}" type="slidenum">
              <a:rPr lang="en-US" smtClean="0"/>
              <a:t>‹#›</a:t>
            </a:fld>
            <a:endParaRPr lang="en-US"/>
          </a:p>
        </p:txBody>
      </p:sp>
    </p:spTree>
    <p:extLst>
      <p:ext uri="{BB962C8B-B14F-4D97-AF65-F5344CB8AC3E}">
        <p14:creationId xmlns:p14="http://schemas.microsoft.com/office/powerpoint/2010/main" val="5573698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6600" b="1" u="sng" dirty="0" smtClean="0">
                <a:solidFill>
                  <a:srgbClr val="FF0000"/>
                </a:solidFill>
              </a:rPr>
              <a:t>Who Will Listen To God’s Words?</a:t>
            </a:r>
            <a:endParaRPr lang="en-US" sz="6600" b="1" u="sng" dirty="0">
              <a:solidFill>
                <a:srgbClr val="FF0000"/>
              </a:solidFill>
            </a:endParaRP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22449518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170" y="706944"/>
            <a:ext cx="10515600" cy="5985686"/>
          </a:xfrm>
        </p:spPr>
        <p:txBody>
          <a:bodyPr/>
          <a:lstStyle/>
          <a:p>
            <a:r>
              <a:rPr lang="en-US" sz="3600" baseline="30000" dirty="0"/>
              <a:t>13 </a:t>
            </a:r>
            <a:r>
              <a:rPr lang="en-US" sz="3600" dirty="0"/>
              <a:t>Thou shalt fear the </a:t>
            </a:r>
            <a:r>
              <a:rPr lang="en-US" sz="3600" cap="small" dirty="0"/>
              <a:t>Lord</a:t>
            </a:r>
            <a:r>
              <a:rPr lang="en-US" sz="3600" dirty="0"/>
              <a:t> thy God, and serve him, and shalt swear by his name.</a:t>
            </a:r>
          </a:p>
          <a:p>
            <a:r>
              <a:rPr lang="en-US" sz="3600" baseline="30000" dirty="0"/>
              <a:t>14 </a:t>
            </a:r>
            <a:r>
              <a:rPr lang="en-US" sz="3600" dirty="0"/>
              <a:t>Ye shall not go after other gods, of the gods of the people which are round about you;</a:t>
            </a:r>
          </a:p>
          <a:p>
            <a:r>
              <a:rPr lang="en-US" sz="3600" baseline="30000" dirty="0"/>
              <a:t>15 </a:t>
            </a:r>
            <a:r>
              <a:rPr lang="en-US" sz="3600" b="1" u="sng" dirty="0">
                <a:solidFill>
                  <a:srgbClr val="FF0000"/>
                </a:solidFill>
              </a:rPr>
              <a:t>(For the </a:t>
            </a:r>
            <a:r>
              <a:rPr lang="en-US" sz="3600" b="1" u="sng" cap="small" dirty="0">
                <a:solidFill>
                  <a:srgbClr val="FF0000"/>
                </a:solidFill>
              </a:rPr>
              <a:t>Lord</a:t>
            </a:r>
            <a:r>
              <a:rPr lang="en-US" sz="3600" b="1" u="sng" dirty="0">
                <a:solidFill>
                  <a:srgbClr val="FF0000"/>
                </a:solidFill>
              </a:rPr>
              <a:t> thy God is a jealous God among you) </a:t>
            </a:r>
            <a:r>
              <a:rPr lang="en-US" sz="3600" dirty="0"/>
              <a:t>lest the anger of the </a:t>
            </a:r>
            <a:r>
              <a:rPr lang="en-US" sz="3600" cap="small" dirty="0"/>
              <a:t>Lord</a:t>
            </a:r>
            <a:r>
              <a:rPr lang="en-US" sz="3600" dirty="0"/>
              <a:t> thy God be kindled against thee, and destroy thee from off the face of the earth.</a:t>
            </a:r>
          </a:p>
          <a:p>
            <a:endParaRPr lang="en-US" dirty="0"/>
          </a:p>
        </p:txBody>
      </p:sp>
    </p:spTree>
    <p:extLst>
      <p:ext uri="{BB962C8B-B14F-4D97-AF65-F5344CB8AC3E}">
        <p14:creationId xmlns:p14="http://schemas.microsoft.com/office/powerpoint/2010/main" val="4926913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079705" cy="6783355"/>
          </a:xfrm>
        </p:spPr>
        <p:txBody>
          <a:bodyPr>
            <a:normAutofit fontScale="77500" lnSpcReduction="20000"/>
          </a:bodyPr>
          <a:lstStyle/>
          <a:p>
            <a:endParaRPr lang="en-US" sz="3600" b="1" u="sng" dirty="0" smtClean="0"/>
          </a:p>
          <a:p>
            <a:r>
              <a:rPr lang="en-US" sz="4200" b="1" u="sng" dirty="0" smtClean="0"/>
              <a:t>HEAR:    They heard the word of God!</a:t>
            </a:r>
            <a:endParaRPr lang="en-US" sz="4200" b="1" u="sng" dirty="0"/>
          </a:p>
          <a:p>
            <a:r>
              <a:rPr lang="en-US" sz="4200" dirty="0" smtClean="0"/>
              <a:t>Acts 4:4    </a:t>
            </a:r>
            <a:r>
              <a:rPr lang="en-US" sz="4200" baseline="30000" dirty="0" smtClean="0"/>
              <a:t>4</a:t>
            </a:r>
            <a:r>
              <a:rPr lang="en-US" sz="4200" baseline="30000" dirty="0"/>
              <a:t> </a:t>
            </a:r>
            <a:r>
              <a:rPr lang="en-US" sz="4200" dirty="0"/>
              <a:t>Howbeit many of them which </a:t>
            </a:r>
            <a:r>
              <a:rPr lang="en-US" sz="4200" b="1" u="sng" dirty="0"/>
              <a:t>heard the word believed</a:t>
            </a:r>
            <a:r>
              <a:rPr lang="en-US" sz="4200" dirty="0"/>
              <a:t>; and the number of the men was about five thousand.</a:t>
            </a:r>
          </a:p>
          <a:p>
            <a:r>
              <a:rPr lang="en-US" sz="4200" dirty="0"/>
              <a:t> </a:t>
            </a:r>
            <a:r>
              <a:rPr lang="en-US" sz="4200" dirty="0" smtClean="0"/>
              <a:t> Titus 2:12</a:t>
            </a:r>
            <a:r>
              <a:rPr lang="en-US" sz="4200" baseline="30000" dirty="0" smtClean="0"/>
              <a:t>12</a:t>
            </a:r>
            <a:r>
              <a:rPr lang="en-US" sz="4200" baseline="30000" dirty="0"/>
              <a:t> </a:t>
            </a:r>
            <a:r>
              <a:rPr lang="en-US" sz="4200" dirty="0"/>
              <a:t>Teaching us that, denying ungodliness and worldly lusts, we should live soberly, righteously, and godly, in this present </a:t>
            </a:r>
            <a:r>
              <a:rPr lang="en-US" sz="4200" dirty="0" smtClean="0"/>
              <a:t>world;  Heb.2:1-3</a:t>
            </a:r>
            <a:r>
              <a:rPr lang="en-US" sz="4200" dirty="0"/>
              <a:t> Therefore we ought to give the more earnest heed to the things which </a:t>
            </a:r>
            <a:r>
              <a:rPr lang="en-US" sz="4200" b="1" u="sng" dirty="0">
                <a:solidFill>
                  <a:schemeClr val="accent5">
                    <a:lumMod val="50000"/>
                  </a:schemeClr>
                </a:solidFill>
              </a:rPr>
              <a:t>we have heard</a:t>
            </a:r>
            <a:r>
              <a:rPr lang="en-US" sz="4200" dirty="0"/>
              <a:t>, lest at any time we should let them slip.</a:t>
            </a:r>
          </a:p>
          <a:p>
            <a:r>
              <a:rPr lang="en-US" sz="4200" baseline="30000" dirty="0"/>
              <a:t>2 </a:t>
            </a:r>
            <a:r>
              <a:rPr lang="en-US" sz="4200" dirty="0"/>
              <a:t>For if the word spoken by angels was </a:t>
            </a:r>
            <a:r>
              <a:rPr lang="en-US" sz="4200" dirty="0" err="1"/>
              <a:t>stedfast</a:t>
            </a:r>
            <a:r>
              <a:rPr lang="en-US" sz="4200" dirty="0"/>
              <a:t>, and every transgression and disobedience received a just </a:t>
            </a:r>
            <a:r>
              <a:rPr lang="en-US" sz="4200" dirty="0" err="1"/>
              <a:t>recompence</a:t>
            </a:r>
            <a:r>
              <a:rPr lang="en-US" sz="4200" dirty="0"/>
              <a:t> of reward;</a:t>
            </a:r>
          </a:p>
          <a:p>
            <a:r>
              <a:rPr lang="en-US" sz="4200" baseline="30000" dirty="0"/>
              <a:t>3 </a:t>
            </a:r>
            <a:r>
              <a:rPr lang="en-US" sz="4200" dirty="0"/>
              <a:t>How shall we escape, if we neglect so great salvation; which at the first </a:t>
            </a:r>
            <a:r>
              <a:rPr lang="en-US" sz="4200" b="1" dirty="0">
                <a:solidFill>
                  <a:schemeClr val="accent5">
                    <a:lumMod val="50000"/>
                  </a:schemeClr>
                </a:solidFill>
              </a:rPr>
              <a:t>began to be spoken by the Lord</a:t>
            </a:r>
            <a:r>
              <a:rPr lang="en-US" sz="4200" dirty="0"/>
              <a:t>, and was confirmed unto us by them that heard him;</a:t>
            </a:r>
          </a:p>
          <a:p>
            <a:endParaRPr lang="en-US" dirty="0" smtClean="0"/>
          </a:p>
        </p:txBody>
      </p:sp>
    </p:spTree>
    <p:extLst>
      <p:ext uri="{BB962C8B-B14F-4D97-AF65-F5344CB8AC3E}">
        <p14:creationId xmlns:p14="http://schemas.microsoft.com/office/powerpoint/2010/main" val="39809219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00514"/>
            <a:ext cx="11353800" cy="6357486"/>
          </a:xfrm>
        </p:spPr>
        <p:txBody>
          <a:bodyPr/>
          <a:lstStyle/>
          <a:p>
            <a:r>
              <a:rPr lang="en-US" sz="3600" dirty="0" smtClean="0"/>
              <a:t>Heb. 4:2</a:t>
            </a:r>
            <a:r>
              <a:rPr lang="en-US" sz="3600" baseline="30000" dirty="0"/>
              <a:t> </a:t>
            </a:r>
            <a:r>
              <a:rPr lang="en-US" sz="3600" dirty="0"/>
              <a:t>For unto us was the gospel preached, as well as unto them: but the word preached did not profit them, not being mixed with faith in them that heard </a:t>
            </a:r>
            <a:r>
              <a:rPr lang="en-US" sz="3600" dirty="0" smtClean="0"/>
              <a:t>it. (Why was it unprofitable to them?..</a:t>
            </a:r>
          </a:p>
          <a:p>
            <a:r>
              <a:rPr lang="en-US" sz="3600" dirty="0" smtClean="0"/>
              <a:t>Not</a:t>
            </a:r>
            <a:r>
              <a:rPr lang="en-US" sz="3600" dirty="0"/>
              <a:t> </a:t>
            </a:r>
            <a:r>
              <a:rPr lang="en-US" sz="3600" dirty="0" smtClean="0"/>
              <a:t>Mixed with faith in them </a:t>
            </a:r>
            <a:r>
              <a:rPr lang="en-US" sz="3600" b="1" u="sng" dirty="0" smtClean="0"/>
              <a:t>that heard it</a:t>
            </a:r>
            <a:r>
              <a:rPr lang="en-US" sz="3600" dirty="0" smtClean="0"/>
              <a:t>.)</a:t>
            </a:r>
          </a:p>
          <a:p>
            <a:r>
              <a:rPr lang="en-US" sz="3600" dirty="0" smtClean="0"/>
              <a:t>Rev. 1:10</a:t>
            </a:r>
            <a:r>
              <a:rPr lang="en-US" sz="3600" baseline="30000" dirty="0" smtClean="0"/>
              <a:t>10</a:t>
            </a:r>
            <a:r>
              <a:rPr lang="en-US" sz="3600" baseline="30000" dirty="0"/>
              <a:t> </a:t>
            </a:r>
            <a:r>
              <a:rPr lang="en-US" sz="3600" dirty="0"/>
              <a:t>I was in the Spirit on the Lord's day, and</a:t>
            </a:r>
            <a:r>
              <a:rPr lang="en-US" sz="3600" b="1" u="sng" dirty="0"/>
              <a:t> heard </a:t>
            </a:r>
            <a:r>
              <a:rPr lang="en-US" sz="3600" dirty="0"/>
              <a:t>behind me a great voice, as of a trumpet</a:t>
            </a:r>
            <a:r>
              <a:rPr lang="en-US" sz="3600" dirty="0" smtClean="0"/>
              <a:t>,  What did you hear, John?</a:t>
            </a:r>
            <a:endParaRPr lang="en-US" sz="3600" dirty="0"/>
          </a:p>
          <a:p>
            <a:endParaRPr lang="en-US" dirty="0"/>
          </a:p>
        </p:txBody>
      </p:sp>
    </p:spTree>
    <p:extLst>
      <p:ext uri="{BB962C8B-B14F-4D97-AF65-F5344CB8AC3E}">
        <p14:creationId xmlns:p14="http://schemas.microsoft.com/office/powerpoint/2010/main" val="26143534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u="sng" dirty="0" smtClean="0">
                <a:solidFill>
                  <a:schemeClr val="accent5">
                    <a:lumMod val="50000"/>
                  </a:schemeClr>
                </a:solidFill>
              </a:rPr>
              <a:t>We want God to hear us…why would we not</a:t>
            </a:r>
            <a:br>
              <a:rPr lang="en-US" b="1" i="1" u="sng" dirty="0" smtClean="0">
                <a:solidFill>
                  <a:schemeClr val="accent5">
                    <a:lumMod val="50000"/>
                  </a:schemeClr>
                </a:solidFill>
              </a:rPr>
            </a:br>
            <a:r>
              <a:rPr lang="en-US" b="1" i="1" u="sng" dirty="0" smtClean="0">
                <a:solidFill>
                  <a:schemeClr val="accent5">
                    <a:lumMod val="50000"/>
                  </a:schemeClr>
                </a:solidFill>
              </a:rPr>
              <a:t>want to Hear God?</a:t>
            </a:r>
            <a:endParaRPr lang="en-US" b="1" i="1" u="sng" dirty="0">
              <a:solidFill>
                <a:schemeClr val="accent5">
                  <a:lumMod val="50000"/>
                </a:schemeClr>
              </a:solidFill>
            </a:endParaRPr>
          </a:p>
        </p:txBody>
      </p:sp>
      <p:sp>
        <p:nvSpPr>
          <p:cNvPr id="3" name="Content Placeholder 2"/>
          <p:cNvSpPr>
            <a:spLocks noGrp="1"/>
          </p:cNvSpPr>
          <p:nvPr>
            <p:ph idx="1"/>
          </p:nvPr>
        </p:nvSpPr>
        <p:spPr/>
        <p:txBody>
          <a:bodyPr>
            <a:normAutofit fontScale="92500" lnSpcReduction="20000"/>
          </a:bodyPr>
          <a:lstStyle/>
          <a:p>
            <a:r>
              <a:rPr lang="en-US" sz="3900" dirty="0" smtClean="0"/>
              <a:t>Psalm 4:1  </a:t>
            </a:r>
            <a:r>
              <a:rPr lang="en-US" sz="3900" dirty="0"/>
              <a:t>1</a:t>
            </a:r>
            <a:r>
              <a:rPr lang="en-US" sz="3900" b="1" u="sng" dirty="0">
                <a:solidFill>
                  <a:srgbClr val="7030A0"/>
                </a:solidFill>
              </a:rPr>
              <a:t> Hear me when I call</a:t>
            </a:r>
            <a:r>
              <a:rPr lang="en-US" sz="3900" dirty="0"/>
              <a:t>, O God of my righteousness: thou hast enlarged me when I was in distress; have mercy upon me, </a:t>
            </a:r>
            <a:r>
              <a:rPr lang="en-US" sz="3900" b="1" u="sng" dirty="0"/>
              <a:t>and hear my prayer</a:t>
            </a:r>
            <a:r>
              <a:rPr lang="en-US" sz="3900" b="1" u="sng" dirty="0" smtClean="0"/>
              <a:t>.     Song:  215  Hear me when I call..</a:t>
            </a:r>
          </a:p>
          <a:p>
            <a:r>
              <a:rPr lang="en-US" sz="3900" b="1" u="sng" dirty="0"/>
              <a:t> </a:t>
            </a:r>
            <a:r>
              <a:rPr lang="en-US" sz="3900" b="1" u="sng" dirty="0" smtClean="0"/>
              <a:t>  </a:t>
            </a:r>
            <a:r>
              <a:rPr lang="en-US" sz="3900" baseline="30000" dirty="0" smtClean="0"/>
              <a:t>2</a:t>
            </a:r>
            <a:r>
              <a:rPr lang="en-US" sz="3900" baseline="30000" dirty="0"/>
              <a:t> </a:t>
            </a:r>
            <a:r>
              <a:rPr lang="en-US" sz="3900" dirty="0"/>
              <a:t>O ye sons of men, how long will ye turn my glory into shame? how long will ye love vanity, and seek after leasing? Selah.</a:t>
            </a:r>
          </a:p>
          <a:p>
            <a:r>
              <a:rPr lang="en-US" sz="3900" baseline="30000" dirty="0"/>
              <a:t>3 </a:t>
            </a:r>
            <a:r>
              <a:rPr lang="en-US" sz="3900" dirty="0"/>
              <a:t>But know that the </a:t>
            </a:r>
            <a:r>
              <a:rPr lang="en-US" sz="3900" cap="small" dirty="0"/>
              <a:t>Lord</a:t>
            </a:r>
            <a:r>
              <a:rPr lang="en-US" sz="3900" dirty="0"/>
              <a:t> hath set apart him that is godly for himself: </a:t>
            </a:r>
            <a:r>
              <a:rPr lang="en-US" sz="3900" b="1" u="sng" dirty="0">
                <a:solidFill>
                  <a:srgbClr val="FF0000"/>
                </a:solidFill>
              </a:rPr>
              <a:t>the </a:t>
            </a:r>
            <a:r>
              <a:rPr lang="en-US" sz="3900" b="1" u="sng" cap="small" dirty="0">
                <a:solidFill>
                  <a:srgbClr val="FF0000"/>
                </a:solidFill>
              </a:rPr>
              <a:t>Lord</a:t>
            </a:r>
            <a:r>
              <a:rPr lang="en-US" sz="3900" b="1" u="sng" dirty="0">
                <a:solidFill>
                  <a:srgbClr val="FF0000"/>
                </a:solidFill>
              </a:rPr>
              <a:t> will hear when I call unto him.</a:t>
            </a:r>
          </a:p>
          <a:p>
            <a:endParaRPr lang="en-US" dirty="0"/>
          </a:p>
        </p:txBody>
      </p:sp>
    </p:spTree>
    <p:extLst>
      <p:ext uri="{BB962C8B-B14F-4D97-AF65-F5344CB8AC3E}">
        <p14:creationId xmlns:p14="http://schemas.microsoft.com/office/powerpoint/2010/main" val="40557622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5128" y="481262"/>
            <a:ext cx="11973828" cy="6051835"/>
          </a:xfrm>
        </p:spPr>
        <p:txBody>
          <a:bodyPr>
            <a:normAutofit/>
          </a:bodyPr>
          <a:lstStyle/>
          <a:p>
            <a:r>
              <a:rPr lang="en-US" sz="3600" b="1" u="sng" baseline="30000" dirty="0">
                <a:solidFill>
                  <a:srgbClr val="FF0000"/>
                </a:solidFill>
              </a:rPr>
              <a:t>4 </a:t>
            </a:r>
            <a:r>
              <a:rPr lang="en-US" sz="3600" b="1" u="sng" dirty="0">
                <a:solidFill>
                  <a:srgbClr val="FF0000"/>
                </a:solidFill>
              </a:rPr>
              <a:t>Stand in awe, and sin not</a:t>
            </a:r>
            <a:r>
              <a:rPr lang="en-US" sz="3600" dirty="0"/>
              <a:t>: commune with your own heart upon your bed, and be still. Selah.</a:t>
            </a:r>
          </a:p>
          <a:p>
            <a:r>
              <a:rPr lang="en-US" sz="3600" baseline="30000" dirty="0"/>
              <a:t>5 </a:t>
            </a:r>
            <a:r>
              <a:rPr lang="en-US" sz="3600" dirty="0"/>
              <a:t>Offer the sacrifices of righteousness, and put your trust in the </a:t>
            </a:r>
            <a:r>
              <a:rPr lang="en-US" sz="3600" cap="small" dirty="0"/>
              <a:t>Lord</a:t>
            </a:r>
            <a:r>
              <a:rPr lang="en-US" sz="3600" dirty="0"/>
              <a:t>.</a:t>
            </a:r>
          </a:p>
          <a:p>
            <a:r>
              <a:rPr lang="en-US" sz="3600" baseline="30000" dirty="0"/>
              <a:t>6 </a:t>
            </a:r>
            <a:r>
              <a:rPr lang="en-US" sz="3600" dirty="0"/>
              <a:t>There be many that say, Who will shew us any good? </a:t>
            </a:r>
            <a:r>
              <a:rPr lang="en-US" sz="3600" cap="small" dirty="0"/>
              <a:t>Lord</a:t>
            </a:r>
            <a:r>
              <a:rPr lang="en-US" sz="3600" dirty="0"/>
              <a:t>, lift thou up the light of thy countenance upon us.</a:t>
            </a:r>
          </a:p>
          <a:p>
            <a:r>
              <a:rPr lang="en-US" sz="3600" baseline="30000" dirty="0"/>
              <a:t>7 </a:t>
            </a:r>
            <a:r>
              <a:rPr lang="en-US" sz="3600" dirty="0"/>
              <a:t>Thou hast put gladness in my heart, more than in the time that their corn and their wine increased.</a:t>
            </a:r>
          </a:p>
          <a:p>
            <a:r>
              <a:rPr lang="en-US" sz="3600" baseline="30000" dirty="0"/>
              <a:t>8 </a:t>
            </a:r>
            <a:r>
              <a:rPr lang="en-US" sz="3600" dirty="0"/>
              <a:t>I will both lay me down in peace, and sleep: for thou, </a:t>
            </a:r>
            <a:r>
              <a:rPr lang="en-US" sz="3600" cap="small" dirty="0"/>
              <a:t>Lord</a:t>
            </a:r>
            <a:r>
              <a:rPr lang="en-US" sz="3600" dirty="0"/>
              <a:t>, only </a:t>
            </a:r>
            <a:r>
              <a:rPr lang="en-US" sz="3600" dirty="0" err="1"/>
              <a:t>makest</a:t>
            </a:r>
            <a:r>
              <a:rPr lang="en-US" sz="3600" dirty="0"/>
              <a:t> me dwell in safety.</a:t>
            </a:r>
          </a:p>
        </p:txBody>
      </p:sp>
    </p:spTree>
    <p:extLst>
      <p:ext uri="{BB962C8B-B14F-4D97-AF65-F5344CB8AC3E}">
        <p14:creationId xmlns:p14="http://schemas.microsoft.com/office/powerpoint/2010/main" val="18831382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503" y="115502"/>
            <a:ext cx="12076497" cy="6742497"/>
          </a:xfrm>
        </p:spPr>
        <p:txBody>
          <a:bodyPr/>
          <a:lstStyle/>
          <a:p>
            <a:endParaRPr lang="en-US" sz="3600" b="1" u="sng" dirty="0" smtClean="0"/>
          </a:p>
          <a:p>
            <a:r>
              <a:rPr lang="en-US" sz="3600" b="1" u="sng" dirty="0" smtClean="0"/>
              <a:t>Scriptures that teach us that God </a:t>
            </a:r>
            <a:r>
              <a:rPr lang="en-US" sz="3600" b="1" u="sng" dirty="0" err="1" smtClean="0"/>
              <a:t>hearest</a:t>
            </a:r>
            <a:r>
              <a:rPr lang="en-US" sz="3600" b="1" u="sng" dirty="0" smtClean="0"/>
              <a:t> prayer</a:t>
            </a:r>
            <a:r>
              <a:rPr lang="en-US" sz="3600" dirty="0" smtClean="0"/>
              <a:t>!</a:t>
            </a:r>
            <a:endParaRPr lang="en-US" sz="3600" dirty="0"/>
          </a:p>
          <a:p>
            <a:r>
              <a:rPr lang="en-US" sz="3600" dirty="0" smtClean="0"/>
              <a:t>Psalm 65:2 </a:t>
            </a:r>
            <a:r>
              <a:rPr lang="en-US" sz="3600" baseline="30000" dirty="0" smtClean="0"/>
              <a:t>2</a:t>
            </a:r>
            <a:r>
              <a:rPr lang="en-US" sz="3600" baseline="30000" dirty="0"/>
              <a:t> </a:t>
            </a:r>
            <a:r>
              <a:rPr lang="en-US" sz="3600" dirty="0"/>
              <a:t>O thou </a:t>
            </a:r>
            <a:r>
              <a:rPr lang="en-US" sz="3600" b="1" u="sng" dirty="0">
                <a:solidFill>
                  <a:schemeClr val="accent5">
                    <a:lumMod val="50000"/>
                  </a:schemeClr>
                </a:solidFill>
              </a:rPr>
              <a:t>that </a:t>
            </a:r>
            <a:r>
              <a:rPr lang="en-US" sz="3600" b="1" u="sng" dirty="0" err="1">
                <a:solidFill>
                  <a:schemeClr val="accent5">
                    <a:lumMod val="50000"/>
                  </a:schemeClr>
                </a:solidFill>
              </a:rPr>
              <a:t>hearest</a:t>
            </a:r>
            <a:r>
              <a:rPr lang="en-US" sz="3600" b="1" u="sng" dirty="0">
                <a:solidFill>
                  <a:schemeClr val="accent5">
                    <a:lumMod val="50000"/>
                  </a:schemeClr>
                </a:solidFill>
              </a:rPr>
              <a:t> prayer</a:t>
            </a:r>
            <a:r>
              <a:rPr lang="en-US" sz="3600" dirty="0"/>
              <a:t>, unto thee shall all flesh come</a:t>
            </a:r>
            <a:r>
              <a:rPr lang="en-US" sz="3600" dirty="0" smtClean="0"/>
              <a:t>.</a:t>
            </a:r>
          </a:p>
          <a:p>
            <a:r>
              <a:rPr lang="en-US" sz="3600" dirty="0" smtClean="0"/>
              <a:t>Isa. 1:2 </a:t>
            </a:r>
            <a:r>
              <a:rPr lang="en-US" sz="3600" b="1" baseline="30000" dirty="0">
                <a:solidFill>
                  <a:schemeClr val="accent5">
                    <a:lumMod val="50000"/>
                  </a:schemeClr>
                </a:solidFill>
              </a:rPr>
              <a:t> </a:t>
            </a:r>
            <a:r>
              <a:rPr lang="en-US" sz="3600" b="1" dirty="0">
                <a:solidFill>
                  <a:schemeClr val="accent5">
                    <a:lumMod val="50000"/>
                  </a:schemeClr>
                </a:solidFill>
              </a:rPr>
              <a:t>Hear</a:t>
            </a:r>
            <a:r>
              <a:rPr lang="en-US" sz="3600" dirty="0"/>
              <a:t>, O heavens, and give ear, O earth: for the </a:t>
            </a:r>
            <a:r>
              <a:rPr lang="en-US" sz="3600" cap="small" dirty="0"/>
              <a:t>Lord</a:t>
            </a:r>
            <a:r>
              <a:rPr lang="en-US" sz="3600" dirty="0"/>
              <a:t> hath spoken, I have nourished and brought up children, and they have rebelled against me. </a:t>
            </a:r>
            <a:endParaRPr lang="en-US" sz="3600" dirty="0" smtClean="0"/>
          </a:p>
          <a:p>
            <a:r>
              <a:rPr lang="en-US" sz="3600" dirty="0" smtClean="0"/>
              <a:t>Isa. 34:1</a:t>
            </a:r>
            <a:r>
              <a:rPr lang="en-US" sz="3600" dirty="0"/>
              <a:t> Come near, ye nations, </a:t>
            </a:r>
            <a:r>
              <a:rPr lang="en-US" sz="3600" b="1" u="sng" dirty="0">
                <a:solidFill>
                  <a:schemeClr val="accent5">
                    <a:lumMod val="50000"/>
                  </a:schemeClr>
                </a:solidFill>
              </a:rPr>
              <a:t>to hear</a:t>
            </a:r>
            <a:r>
              <a:rPr lang="en-US" sz="3600" dirty="0"/>
              <a:t>; and hearken, ye people: </a:t>
            </a:r>
            <a:r>
              <a:rPr lang="en-US" sz="3600" b="1" i="1" u="sng" dirty="0"/>
              <a:t>let the earth hear</a:t>
            </a:r>
            <a:r>
              <a:rPr lang="en-US" sz="3600" dirty="0"/>
              <a:t>, and all that is therein; the world, and all things that come forth of it.</a:t>
            </a:r>
          </a:p>
          <a:p>
            <a:endParaRPr lang="en-US" dirty="0"/>
          </a:p>
          <a:p>
            <a:endParaRPr lang="en-US" dirty="0"/>
          </a:p>
        </p:txBody>
      </p:sp>
    </p:spTree>
    <p:extLst>
      <p:ext uri="{BB962C8B-B14F-4D97-AF65-F5344CB8AC3E}">
        <p14:creationId xmlns:p14="http://schemas.microsoft.com/office/powerpoint/2010/main" val="42825854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0257" y="163629"/>
            <a:ext cx="11103543" cy="6622182"/>
          </a:xfrm>
        </p:spPr>
        <p:txBody>
          <a:bodyPr>
            <a:normAutofit fontScale="92500" lnSpcReduction="20000"/>
          </a:bodyPr>
          <a:lstStyle/>
          <a:p>
            <a:r>
              <a:rPr lang="en-US" sz="3900" dirty="0" smtClean="0"/>
              <a:t>        </a:t>
            </a:r>
            <a:r>
              <a:rPr lang="en-US" sz="3900" b="1" u="sng" dirty="0" smtClean="0">
                <a:solidFill>
                  <a:srgbClr val="7030A0"/>
                </a:solidFill>
              </a:rPr>
              <a:t>Warnings to us:  Just like Israel, we must Hear God’s Words!</a:t>
            </a:r>
          </a:p>
          <a:p>
            <a:r>
              <a:rPr lang="en-US" sz="3900" dirty="0" smtClean="0"/>
              <a:t>Isa. 65:12</a:t>
            </a:r>
            <a:r>
              <a:rPr lang="en-US" sz="3900" baseline="30000" dirty="0"/>
              <a:t> </a:t>
            </a:r>
            <a:r>
              <a:rPr lang="en-US" sz="3900" dirty="0"/>
              <a:t>Therefore will I number you to the sword, and ye shall all bow down to the slaughter: because when I called, ye did not answer; </a:t>
            </a:r>
            <a:r>
              <a:rPr lang="en-US" sz="3900" b="1" u="sng" dirty="0">
                <a:solidFill>
                  <a:srgbClr val="FF0000"/>
                </a:solidFill>
              </a:rPr>
              <a:t>when I </a:t>
            </a:r>
            <a:r>
              <a:rPr lang="en-US" sz="3900" b="1" u="sng" dirty="0" err="1">
                <a:solidFill>
                  <a:srgbClr val="FF0000"/>
                </a:solidFill>
              </a:rPr>
              <a:t>spake</a:t>
            </a:r>
            <a:r>
              <a:rPr lang="en-US" sz="3900" b="1" u="sng" dirty="0">
                <a:solidFill>
                  <a:srgbClr val="FF0000"/>
                </a:solidFill>
              </a:rPr>
              <a:t>, ye did not hear</a:t>
            </a:r>
            <a:r>
              <a:rPr lang="en-US" sz="3900" dirty="0"/>
              <a:t>; but did evil before mine eyes, and did choose that wherein I delighted not</a:t>
            </a:r>
            <a:r>
              <a:rPr lang="en-US" sz="3900" dirty="0" smtClean="0"/>
              <a:t>.</a:t>
            </a:r>
          </a:p>
          <a:p>
            <a:pPr marL="0" indent="0">
              <a:buNone/>
            </a:pPr>
            <a:r>
              <a:rPr lang="en-US" sz="3900" dirty="0"/>
              <a:t> </a:t>
            </a:r>
            <a:r>
              <a:rPr lang="en-US" sz="3900" dirty="0" smtClean="0"/>
              <a:t>  Romans 10:14</a:t>
            </a:r>
            <a:r>
              <a:rPr lang="en-US" sz="3900" baseline="30000" dirty="0"/>
              <a:t> </a:t>
            </a:r>
            <a:r>
              <a:rPr lang="en-US" sz="3900" dirty="0" smtClean="0"/>
              <a:t>How </a:t>
            </a:r>
            <a:r>
              <a:rPr lang="en-US" sz="3900" dirty="0"/>
              <a:t>then shall they call on him in whom they have not believed? and how shall they believe in him of whom they have not heard? and how shall they hear without a preacher</a:t>
            </a:r>
            <a:r>
              <a:rPr lang="en-US" sz="3900" dirty="0" smtClean="0"/>
              <a:t>?</a:t>
            </a:r>
          </a:p>
          <a:p>
            <a:pPr marL="0" indent="0">
              <a:buNone/>
            </a:pPr>
            <a:r>
              <a:rPr lang="en-US" sz="3900" dirty="0"/>
              <a:t> </a:t>
            </a:r>
            <a:r>
              <a:rPr lang="en-US" sz="3900" dirty="0" smtClean="0"/>
              <a:t> Rev. 2:7 </a:t>
            </a:r>
            <a:r>
              <a:rPr lang="en-US" sz="3900" baseline="30000" dirty="0"/>
              <a:t> </a:t>
            </a:r>
            <a:r>
              <a:rPr lang="en-US" sz="3900" dirty="0"/>
              <a:t>He that hath an ear, </a:t>
            </a:r>
            <a:r>
              <a:rPr lang="en-US" sz="3900" b="1" u="sng" dirty="0">
                <a:solidFill>
                  <a:schemeClr val="accent5">
                    <a:lumMod val="50000"/>
                  </a:schemeClr>
                </a:solidFill>
              </a:rPr>
              <a:t>let him hear </a:t>
            </a:r>
            <a:r>
              <a:rPr lang="en-US" sz="3900" dirty="0"/>
              <a:t>what the Spirit </a:t>
            </a:r>
            <a:r>
              <a:rPr lang="en-US" sz="3900" dirty="0" err="1"/>
              <a:t>saith</a:t>
            </a:r>
            <a:r>
              <a:rPr lang="en-US" sz="3900" dirty="0"/>
              <a:t> unto the churches; To him that </a:t>
            </a:r>
            <a:r>
              <a:rPr lang="en-US" sz="3900" dirty="0" err="1"/>
              <a:t>overcometh</a:t>
            </a:r>
            <a:r>
              <a:rPr lang="en-US" sz="3900" dirty="0"/>
              <a:t> will I give to eat of the tree of life, which is in the midst of the paradise of God.</a:t>
            </a:r>
          </a:p>
          <a:p>
            <a:endParaRPr lang="en-US" dirty="0"/>
          </a:p>
        </p:txBody>
      </p:sp>
    </p:spTree>
    <p:extLst>
      <p:ext uri="{BB962C8B-B14F-4D97-AF65-F5344CB8AC3E}">
        <p14:creationId xmlns:p14="http://schemas.microsoft.com/office/powerpoint/2010/main" val="9275091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6000" b="1" u="sng" dirty="0" smtClean="0">
                <a:solidFill>
                  <a:srgbClr val="7030A0"/>
                </a:solidFill>
              </a:rPr>
              <a:t>Look what God does for those</a:t>
            </a:r>
          </a:p>
          <a:p>
            <a:r>
              <a:rPr lang="en-US" sz="6000" b="1" u="sng" dirty="0" smtClean="0">
                <a:solidFill>
                  <a:srgbClr val="7030A0"/>
                </a:solidFill>
              </a:rPr>
              <a:t>Who hear and obey </a:t>
            </a:r>
            <a:r>
              <a:rPr lang="en-US" sz="6000" b="1" u="sng" dirty="0" err="1" smtClean="0">
                <a:solidFill>
                  <a:srgbClr val="7030A0"/>
                </a:solidFill>
              </a:rPr>
              <a:t>HiM</a:t>
            </a:r>
            <a:r>
              <a:rPr lang="en-US" sz="6000" b="1" u="sng" dirty="0" smtClean="0">
                <a:solidFill>
                  <a:srgbClr val="7030A0"/>
                </a:solidFill>
              </a:rPr>
              <a:t>!</a:t>
            </a:r>
            <a:endParaRPr lang="en-US" sz="6000" b="1" u="sng" dirty="0">
              <a:solidFill>
                <a:srgbClr val="7030A0"/>
              </a:solidFill>
            </a:endParaRPr>
          </a:p>
        </p:txBody>
      </p:sp>
    </p:spTree>
    <p:extLst>
      <p:ext uri="{BB962C8B-B14F-4D97-AF65-F5344CB8AC3E}">
        <p14:creationId xmlns:p14="http://schemas.microsoft.com/office/powerpoint/2010/main" val="23323232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6884" y="0"/>
            <a:ext cx="12528884" cy="6559616"/>
          </a:xfrm>
        </p:spPr>
        <p:txBody>
          <a:bodyPr>
            <a:noAutofit/>
          </a:bodyPr>
          <a:lstStyle/>
          <a:p>
            <a:r>
              <a:rPr lang="en-US" sz="3600" dirty="0" smtClean="0"/>
              <a:t>Eph. 4:29 </a:t>
            </a:r>
            <a:r>
              <a:rPr lang="en-US" sz="3600" baseline="30000" dirty="0"/>
              <a:t>9 </a:t>
            </a:r>
            <a:r>
              <a:rPr lang="en-US" sz="3600" dirty="0"/>
              <a:t>Let no corrupt communication proceed out of your mouth, but that which is good to the use of edifying, that it may minister </a:t>
            </a:r>
            <a:r>
              <a:rPr lang="en-US" sz="3600" b="1" u="sng" dirty="0">
                <a:solidFill>
                  <a:srgbClr val="FF0000"/>
                </a:solidFill>
              </a:rPr>
              <a:t>grace unto the hearers</a:t>
            </a:r>
            <a:r>
              <a:rPr lang="en-US" sz="3600" dirty="0" smtClean="0"/>
              <a:t>.</a:t>
            </a:r>
          </a:p>
          <a:p>
            <a:r>
              <a:rPr lang="en-US" sz="3600" dirty="0" smtClean="0"/>
              <a:t>John 8:47 </a:t>
            </a:r>
            <a:r>
              <a:rPr lang="en-US" sz="3600" baseline="30000" dirty="0"/>
              <a:t> </a:t>
            </a:r>
            <a:r>
              <a:rPr lang="en-US" sz="3600" dirty="0"/>
              <a:t>He that is of God </a:t>
            </a:r>
            <a:r>
              <a:rPr lang="en-US" sz="3600" b="1" u="sng" dirty="0" err="1">
                <a:solidFill>
                  <a:srgbClr val="FF0000"/>
                </a:solidFill>
              </a:rPr>
              <a:t>heareth</a:t>
            </a:r>
            <a:r>
              <a:rPr lang="en-US" sz="3600" b="1" u="sng" dirty="0">
                <a:solidFill>
                  <a:srgbClr val="FF0000"/>
                </a:solidFill>
              </a:rPr>
              <a:t> God's words: </a:t>
            </a:r>
            <a:r>
              <a:rPr lang="en-US" sz="3600" dirty="0"/>
              <a:t>ye therefore hear them not, because ye are not of God.</a:t>
            </a:r>
            <a:endParaRPr lang="en-US" sz="3600" dirty="0" smtClean="0"/>
          </a:p>
          <a:p>
            <a:r>
              <a:rPr lang="en-US" sz="3600" dirty="0" smtClean="0"/>
              <a:t>John 12:47 </a:t>
            </a:r>
            <a:r>
              <a:rPr lang="en-US" sz="3600" baseline="30000" dirty="0"/>
              <a:t> </a:t>
            </a:r>
            <a:r>
              <a:rPr lang="en-US" sz="3600" dirty="0"/>
              <a:t>And if any man </a:t>
            </a:r>
            <a:r>
              <a:rPr lang="en-US" sz="3600" b="1" u="sng" dirty="0">
                <a:solidFill>
                  <a:srgbClr val="7030A0"/>
                </a:solidFill>
              </a:rPr>
              <a:t>hear my words</a:t>
            </a:r>
            <a:r>
              <a:rPr lang="en-US" sz="3600" dirty="0"/>
              <a:t>, and believe not, I judge him not: for I came not to judge the world, but to save the </a:t>
            </a:r>
            <a:r>
              <a:rPr lang="en-US" sz="3600" dirty="0" smtClean="0"/>
              <a:t>world.</a:t>
            </a:r>
            <a:r>
              <a:rPr lang="en-US" sz="3600" dirty="0"/>
              <a:t> </a:t>
            </a:r>
            <a:r>
              <a:rPr lang="en-US" sz="3600" dirty="0" smtClean="0"/>
              <a:t>      John 18:37</a:t>
            </a:r>
            <a:r>
              <a:rPr lang="en-US" sz="3600" baseline="30000" dirty="0"/>
              <a:t> </a:t>
            </a:r>
            <a:r>
              <a:rPr lang="en-US" sz="3600" dirty="0"/>
              <a:t>Pilate therefore said unto him, Art thou a king then? Jesus answered, Thou </a:t>
            </a:r>
            <a:r>
              <a:rPr lang="en-US" sz="3600" dirty="0" err="1"/>
              <a:t>sayest</a:t>
            </a:r>
            <a:r>
              <a:rPr lang="en-US" sz="3600" dirty="0"/>
              <a:t> that I am a king. To this end was I born, and for this cause came I into the world, that I should bear witness unto the truth. </a:t>
            </a:r>
            <a:r>
              <a:rPr lang="en-US" sz="3600" b="1" u="sng" dirty="0">
                <a:solidFill>
                  <a:schemeClr val="accent5">
                    <a:lumMod val="50000"/>
                  </a:schemeClr>
                </a:solidFill>
              </a:rPr>
              <a:t>Every one that is of the truth </a:t>
            </a:r>
            <a:r>
              <a:rPr lang="en-US" sz="3600" b="1" u="sng" dirty="0" err="1">
                <a:solidFill>
                  <a:schemeClr val="accent5">
                    <a:lumMod val="50000"/>
                  </a:schemeClr>
                </a:solidFill>
              </a:rPr>
              <a:t>heareth</a:t>
            </a:r>
            <a:r>
              <a:rPr lang="en-US" sz="3600" b="1" u="sng" dirty="0">
                <a:solidFill>
                  <a:schemeClr val="accent5">
                    <a:lumMod val="50000"/>
                  </a:schemeClr>
                </a:solidFill>
              </a:rPr>
              <a:t> my voice</a:t>
            </a:r>
            <a:r>
              <a:rPr lang="en-US" sz="3600" b="1" u="sng" dirty="0" smtClean="0">
                <a:solidFill>
                  <a:schemeClr val="accent5">
                    <a:lumMod val="50000"/>
                  </a:schemeClr>
                </a:solidFill>
              </a:rPr>
              <a:t>.</a:t>
            </a:r>
          </a:p>
        </p:txBody>
      </p:sp>
    </p:spTree>
    <p:extLst>
      <p:ext uri="{BB962C8B-B14F-4D97-AF65-F5344CB8AC3E}">
        <p14:creationId xmlns:p14="http://schemas.microsoft.com/office/powerpoint/2010/main" val="37821322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3600" dirty="0" smtClean="0"/>
              <a:t>I John </a:t>
            </a:r>
            <a:r>
              <a:rPr lang="en-US" sz="3600" dirty="0"/>
              <a:t>4:6  We are of God: he that </a:t>
            </a:r>
            <a:r>
              <a:rPr lang="en-US" sz="3600" dirty="0" err="1"/>
              <a:t>knoweth</a:t>
            </a:r>
            <a:r>
              <a:rPr lang="en-US" sz="3600" dirty="0"/>
              <a:t> God </a:t>
            </a:r>
            <a:r>
              <a:rPr lang="en-US" sz="3600" dirty="0" err="1"/>
              <a:t>heareth</a:t>
            </a:r>
            <a:r>
              <a:rPr lang="en-US" sz="3600" dirty="0"/>
              <a:t> us; he that is not of God </a:t>
            </a:r>
            <a:r>
              <a:rPr lang="en-US" sz="3600" dirty="0" err="1"/>
              <a:t>heareth</a:t>
            </a:r>
            <a:r>
              <a:rPr lang="en-US" sz="3600" dirty="0"/>
              <a:t> not us. Hereby know we the spirit of truth, and the spirit of error.</a:t>
            </a:r>
            <a:endParaRPr lang="en-US" sz="3600" dirty="0" smtClean="0"/>
          </a:p>
          <a:p>
            <a:r>
              <a:rPr lang="en-US" sz="3600" dirty="0" smtClean="0"/>
              <a:t>Rev.22:17</a:t>
            </a:r>
            <a:r>
              <a:rPr lang="en-US" sz="3600" baseline="30000" dirty="0"/>
              <a:t>17 </a:t>
            </a:r>
            <a:r>
              <a:rPr lang="en-US" sz="3600" dirty="0"/>
              <a:t>And the Spirit and the bride say, Come. And let him that </a:t>
            </a:r>
            <a:r>
              <a:rPr lang="en-US" sz="3600" dirty="0" err="1"/>
              <a:t>heareth</a:t>
            </a:r>
            <a:r>
              <a:rPr lang="en-US" sz="3600" dirty="0"/>
              <a:t> say, Come. And let him that is athirst come. And whosoever will, let him take the water of life freely.</a:t>
            </a:r>
          </a:p>
        </p:txBody>
      </p:sp>
    </p:spTree>
    <p:extLst>
      <p:ext uri="{BB962C8B-B14F-4D97-AF65-F5344CB8AC3E}">
        <p14:creationId xmlns:p14="http://schemas.microsoft.com/office/powerpoint/2010/main" val="11689095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smtClean="0"/>
              <a:t>John 8:47</a:t>
            </a:r>
            <a:endParaRPr lang="en-US" sz="6000" b="1" dirty="0"/>
          </a:p>
        </p:txBody>
      </p:sp>
      <p:sp>
        <p:nvSpPr>
          <p:cNvPr id="3" name="Content Placeholder 2"/>
          <p:cNvSpPr>
            <a:spLocks noGrp="1"/>
          </p:cNvSpPr>
          <p:nvPr>
            <p:ph idx="1"/>
          </p:nvPr>
        </p:nvSpPr>
        <p:spPr/>
        <p:txBody>
          <a:bodyPr>
            <a:normAutofit/>
          </a:bodyPr>
          <a:lstStyle/>
          <a:p>
            <a:r>
              <a:rPr lang="en-US" sz="4400" b="1" dirty="0"/>
              <a:t>He that is of God </a:t>
            </a:r>
            <a:r>
              <a:rPr lang="en-US" sz="4800" u="sng" dirty="0" err="1">
                <a:solidFill>
                  <a:srgbClr val="FF0000"/>
                </a:solidFill>
              </a:rPr>
              <a:t>heareth</a:t>
            </a:r>
            <a:r>
              <a:rPr lang="en-US" sz="4800" u="sng" dirty="0">
                <a:solidFill>
                  <a:srgbClr val="FF0000"/>
                </a:solidFill>
              </a:rPr>
              <a:t> God's words: </a:t>
            </a:r>
            <a:endParaRPr lang="en-US" sz="4400" u="sng" dirty="0" smtClean="0">
              <a:solidFill>
                <a:srgbClr val="FF0000"/>
              </a:solidFill>
            </a:endParaRPr>
          </a:p>
          <a:p>
            <a:r>
              <a:rPr lang="en-US" sz="4400" b="1" dirty="0" smtClean="0"/>
              <a:t>ye </a:t>
            </a:r>
            <a:r>
              <a:rPr lang="en-US" sz="4400" b="1" dirty="0"/>
              <a:t>therefore hear </a:t>
            </a:r>
            <a:r>
              <a:rPr lang="en-US" sz="4400" b="1" i="1" dirty="0"/>
              <a:t>them</a:t>
            </a:r>
            <a:r>
              <a:rPr lang="en-US" sz="4400" b="1" dirty="0"/>
              <a:t> not, </a:t>
            </a:r>
            <a:endParaRPr lang="en-US" sz="4400" b="1" dirty="0" smtClean="0"/>
          </a:p>
          <a:p>
            <a:r>
              <a:rPr lang="en-US" sz="4400" b="1" dirty="0" smtClean="0"/>
              <a:t>because </a:t>
            </a:r>
            <a:r>
              <a:rPr lang="en-US" sz="4400" b="1" dirty="0"/>
              <a:t>ye are not of God.</a:t>
            </a:r>
          </a:p>
        </p:txBody>
      </p:sp>
    </p:spTree>
    <p:extLst>
      <p:ext uri="{BB962C8B-B14F-4D97-AF65-F5344CB8AC3E}">
        <p14:creationId xmlns:p14="http://schemas.microsoft.com/office/powerpoint/2010/main" val="142629192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7030A0"/>
                </a:solidFill>
              </a:rPr>
              <a:t>Have We Become  Dull of hearing?</a:t>
            </a:r>
            <a:endParaRPr lang="en-US" b="1" dirty="0">
              <a:solidFill>
                <a:srgbClr val="7030A0"/>
              </a:solidFill>
            </a:endParaRPr>
          </a:p>
        </p:txBody>
      </p:sp>
      <p:sp>
        <p:nvSpPr>
          <p:cNvPr id="3" name="Content Placeholder 2"/>
          <p:cNvSpPr>
            <a:spLocks noGrp="1"/>
          </p:cNvSpPr>
          <p:nvPr>
            <p:ph idx="1"/>
          </p:nvPr>
        </p:nvSpPr>
        <p:spPr/>
        <p:txBody>
          <a:bodyPr>
            <a:normAutofit/>
          </a:bodyPr>
          <a:lstStyle/>
          <a:p>
            <a:r>
              <a:rPr lang="en-US" sz="4400" b="1" dirty="0" smtClean="0"/>
              <a:t>Heb.5:11  </a:t>
            </a:r>
            <a:r>
              <a:rPr lang="en-US" sz="4400" b="1" baseline="30000" dirty="0"/>
              <a:t>11 </a:t>
            </a:r>
            <a:r>
              <a:rPr lang="en-US" sz="4400" b="1" dirty="0"/>
              <a:t>Of whom we have many things to say, and hard to be uttered, seeing ye are dull of hearing.</a:t>
            </a:r>
          </a:p>
        </p:txBody>
      </p:sp>
    </p:spTree>
    <p:extLst>
      <p:ext uri="{BB962C8B-B14F-4D97-AF65-F5344CB8AC3E}">
        <p14:creationId xmlns:p14="http://schemas.microsoft.com/office/powerpoint/2010/main" val="290173957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3306" y="202131"/>
            <a:ext cx="11924899" cy="6448926"/>
          </a:xfrm>
        </p:spPr>
        <p:txBody>
          <a:bodyPr>
            <a:normAutofit/>
          </a:bodyPr>
          <a:lstStyle/>
          <a:p>
            <a:r>
              <a:rPr lang="en-US" sz="3600" dirty="0" smtClean="0">
                <a:effectLst/>
              </a:rPr>
              <a:t>   </a:t>
            </a:r>
          </a:p>
          <a:p>
            <a:endParaRPr lang="en-US" sz="3600" dirty="0"/>
          </a:p>
          <a:p>
            <a:r>
              <a:rPr lang="en-US" sz="3600" dirty="0" smtClean="0">
                <a:effectLst/>
              </a:rPr>
              <a:t>You’ve learned that you can take the exact same seed and plant it in three different locations and get three different results. In one spot, you’ll get giant tomatoes. In another, you’ll get small tomatoes. And in a third, you’ll get nothing. What’s the difference? </a:t>
            </a:r>
            <a:r>
              <a:rPr lang="en-US" sz="3600" b="1" u="sng" dirty="0" smtClean="0">
                <a:solidFill>
                  <a:srgbClr val="FF0000"/>
                </a:solidFill>
                <a:effectLst/>
              </a:rPr>
              <a:t>It’s not the seed; it’s the soil. </a:t>
            </a:r>
          </a:p>
          <a:p>
            <a:r>
              <a:rPr lang="en-US" sz="3600" b="1" u="sng" dirty="0">
                <a:solidFill>
                  <a:srgbClr val="FF0000"/>
                </a:solidFill>
              </a:rPr>
              <a:t> </a:t>
            </a:r>
            <a:r>
              <a:rPr lang="en-US" sz="3600" b="1" u="sng" dirty="0" smtClean="0">
                <a:solidFill>
                  <a:srgbClr val="FF0000"/>
                </a:solidFill>
              </a:rPr>
              <a:t> The soil must be prepared for the seed!</a:t>
            </a:r>
            <a:endParaRPr lang="en-US" sz="3600" dirty="0" smtClean="0">
              <a:effectLst/>
            </a:endParaRPr>
          </a:p>
        </p:txBody>
      </p:sp>
    </p:spTree>
    <p:extLst>
      <p:ext uri="{BB962C8B-B14F-4D97-AF65-F5344CB8AC3E}">
        <p14:creationId xmlns:p14="http://schemas.microsoft.com/office/powerpoint/2010/main" val="140195707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4004" y="182880"/>
            <a:ext cx="11944952" cy="6675120"/>
          </a:xfrm>
        </p:spPr>
        <p:txBody>
          <a:bodyPr>
            <a:normAutofit/>
          </a:bodyPr>
          <a:lstStyle/>
          <a:p>
            <a:r>
              <a:rPr lang="en-US" sz="3900" b="1" u="sng" dirty="0" smtClean="0">
                <a:solidFill>
                  <a:srgbClr val="7030A0"/>
                </a:solidFill>
                <a:effectLst/>
              </a:rPr>
              <a:t>The same is true when you hear God’s Word</a:t>
            </a:r>
            <a:r>
              <a:rPr lang="en-US" sz="3900" dirty="0" smtClean="0">
                <a:effectLst/>
              </a:rPr>
              <a:t>. Your heart has to be prepared for the Word. If you get up late,, and are irritated as you rush into church, you’re probably not going to hear God’s voice! You’re not in a receptive mood.</a:t>
            </a:r>
          </a:p>
          <a:p>
            <a:r>
              <a:rPr lang="en-US" sz="3900" dirty="0" smtClean="0">
                <a:effectLst/>
              </a:rPr>
              <a:t>That’s why you can take two people to church, set them side-by-side, and one will walk out thinking </a:t>
            </a:r>
            <a:r>
              <a:rPr lang="en-US" sz="3900" dirty="0" smtClean="0"/>
              <a:t>it was wonderful to</a:t>
            </a:r>
          </a:p>
          <a:p>
            <a:r>
              <a:rPr lang="en-US" sz="3900" dirty="0" smtClean="0">
                <a:effectLst/>
              </a:rPr>
              <a:t>Worship God today and the other won’t get anything out of the service. The heart of one person was prepared; the other’s heart wasn’t.</a:t>
            </a:r>
          </a:p>
          <a:p>
            <a:endParaRPr lang="en-US" dirty="0"/>
          </a:p>
        </p:txBody>
      </p:sp>
    </p:spTree>
    <p:extLst>
      <p:ext uri="{BB962C8B-B14F-4D97-AF65-F5344CB8AC3E}">
        <p14:creationId xmlns:p14="http://schemas.microsoft.com/office/powerpoint/2010/main" val="190557394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9881" y="0"/>
            <a:ext cx="12378088" cy="6857999"/>
          </a:xfrm>
        </p:spPr>
        <p:txBody>
          <a:bodyPr>
            <a:normAutofit/>
          </a:bodyPr>
          <a:lstStyle/>
          <a:p>
            <a:r>
              <a:rPr lang="en-US" dirty="0" smtClean="0">
                <a:effectLst/>
              </a:rPr>
              <a:t>                      </a:t>
            </a:r>
          </a:p>
          <a:p>
            <a:r>
              <a:rPr lang="en-US" sz="4600" dirty="0" smtClean="0">
                <a:effectLst/>
              </a:rPr>
              <a:t>The Bible says, “Everyone should be quick to listen, slow to speak and slow to become angry, for human anger does not produce the righteousness that God desires. Therefore, get rid of all moral filth and the evil that is so prevalent and humbly accept the word planted in you, which can save you” (James 1:19b-21 NIV).</a:t>
            </a:r>
          </a:p>
          <a:p>
            <a:r>
              <a:rPr lang="en-US" sz="4600" b="1" u="sng" dirty="0" smtClean="0">
                <a:solidFill>
                  <a:srgbClr val="7030A0"/>
                </a:solidFill>
              </a:rPr>
              <a:t>Let us consider these 4 attitudes:</a:t>
            </a:r>
          </a:p>
          <a:p>
            <a:endParaRPr lang="en-US" dirty="0"/>
          </a:p>
        </p:txBody>
      </p:sp>
    </p:spTree>
    <p:extLst>
      <p:ext uri="{BB962C8B-B14F-4D97-AF65-F5344CB8AC3E}">
        <p14:creationId xmlns:p14="http://schemas.microsoft.com/office/powerpoint/2010/main" val="375163631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6253" y="132397"/>
            <a:ext cx="11353800" cy="6605287"/>
          </a:xfrm>
        </p:spPr>
        <p:txBody>
          <a:bodyPr>
            <a:normAutofit/>
          </a:bodyPr>
          <a:lstStyle/>
          <a:p>
            <a:r>
              <a:rPr lang="en-US" sz="3600" b="1" dirty="0"/>
              <a:t>You must be quiet.</a:t>
            </a:r>
            <a:r>
              <a:rPr lang="en-US" sz="3600" dirty="0"/>
              <a:t> You can’t hear God if you’re talking.</a:t>
            </a:r>
          </a:p>
          <a:p>
            <a:r>
              <a:rPr lang="en-US" sz="3600" b="1" dirty="0"/>
              <a:t>You have to be calm.</a:t>
            </a:r>
            <a:r>
              <a:rPr lang="en-US" sz="3600" dirty="0"/>
              <a:t> You can’t rush God. If you’re frantic, you’re not going to hear God. The Bible says, “Be still and know that I am God.”     “Sit down and be quiet.”</a:t>
            </a:r>
          </a:p>
          <a:p>
            <a:r>
              <a:rPr lang="en-US" sz="3600" b="1" dirty="0"/>
              <a:t>You have to be clean.</a:t>
            </a:r>
            <a:r>
              <a:rPr lang="en-US" sz="3600" dirty="0"/>
              <a:t> Before you can meet with God, you need to take out some emotional and spiritual garbage. You need to get rid of the stuff that corrupts your life. You get rid of the garbage by confessing your sin to God and agreeing with him that what you did was wrong.</a:t>
            </a:r>
          </a:p>
          <a:p>
            <a:r>
              <a:rPr lang="en-US" sz="3600" b="1" dirty="0"/>
              <a:t>You need to be humble.</a:t>
            </a:r>
            <a:r>
              <a:rPr lang="en-US" sz="3600" dirty="0"/>
              <a:t> Be ready to do whatever God tells you from his Word. A prideful attitude won’t work</a:t>
            </a:r>
          </a:p>
          <a:p>
            <a:endParaRPr lang="en-US" dirty="0"/>
          </a:p>
        </p:txBody>
      </p:sp>
    </p:spTree>
    <p:extLst>
      <p:ext uri="{BB962C8B-B14F-4D97-AF65-F5344CB8AC3E}">
        <p14:creationId xmlns:p14="http://schemas.microsoft.com/office/powerpoint/2010/main" val="3123506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5128" y="240632"/>
            <a:ext cx="11819824" cy="5936331"/>
          </a:xfrm>
        </p:spPr>
        <p:txBody>
          <a:bodyPr>
            <a:normAutofit/>
          </a:bodyPr>
          <a:lstStyle/>
          <a:p>
            <a:r>
              <a:rPr lang="en-US" sz="3600" b="1" dirty="0" smtClean="0"/>
              <a:t>Paul warns  Timothy  in 2 Tim.(4:3), “For the time will come when they [those in the church is the implication] will not endure sound doctrine; but wanting to have their ears tickled, they will accumulate [lit., ‘heap up’] for themselves teachers in accordance to their own desires.” They will find teachers who tell them what they </a:t>
            </a:r>
            <a:r>
              <a:rPr lang="en-US" sz="3600" b="1" i="1" dirty="0" smtClean="0"/>
              <a:t>want</a:t>
            </a:r>
            <a:r>
              <a:rPr lang="en-US" sz="3600" b="1" dirty="0" smtClean="0"/>
              <a:t> to hear, not what they </a:t>
            </a:r>
            <a:r>
              <a:rPr lang="en-US" sz="3600" b="1" i="1" dirty="0" smtClean="0"/>
              <a:t>need</a:t>
            </a:r>
            <a:r>
              <a:rPr lang="en-US" sz="3600" b="1" dirty="0" smtClean="0"/>
              <a:t> to hear.</a:t>
            </a:r>
            <a:endParaRPr lang="en-US" sz="3600" b="1" dirty="0"/>
          </a:p>
        </p:txBody>
      </p:sp>
    </p:spTree>
    <p:extLst>
      <p:ext uri="{BB962C8B-B14F-4D97-AF65-F5344CB8AC3E}">
        <p14:creationId xmlns:p14="http://schemas.microsoft.com/office/powerpoint/2010/main" val="189803461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4806" y="170080"/>
            <a:ext cx="11915274" cy="6519478"/>
          </a:xfrm>
        </p:spPr>
        <p:txBody>
          <a:bodyPr>
            <a:normAutofit lnSpcReduction="10000"/>
          </a:bodyPr>
          <a:lstStyle/>
          <a:p>
            <a:r>
              <a:rPr lang="en-US" sz="4000" b="1" dirty="0" smtClean="0">
                <a:solidFill>
                  <a:srgbClr val="7030A0"/>
                </a:solidFill>
              </a:rPr>
              <a:t>“Sound doctrine” </a:t>
            </a:r>
            <a:r>
              <a:rPr lang="en-US" sz="4000" dirty="0" smtClean="0"/>
              <a:t>is one of Paul’s frequent themes in the</a:t>
            </a:r>
            <a:r>
              <a:rPr lang="en-US" sz="4400" dirty="0" smtClean="0"/>
              <a:t> Epistles </a:t>
            </a:r>
          </a:p>
          <a:p>
            <a:r>
              <a:rPr lang="en-US" sz="4000" dirty="0" smtClean="0"/>
              <a:t>(1 Tim. 1:10; </a:t>
            </a:r>
          </a:p>
          <a:p>
            <a:r>
              <a:rPr lang="en-US" sz="4000" dirty="0" smtClean="0"/>
              <a:t>2 Tim. 4:3; </a:t>
            </a:r>
          </a:p>
          <a:p>
            <a:r>
              <a:rPr lang="en-US" sz="4000" dirty="0" smtClean="0"/>
              <a:t>Titus 1:9; 2:1;</a:t>
            </a:r>
          </a:p>
          <a:p>
            <a:endParaRPr lang="en-US" sz="3600" u="sng" dirty="0" smtClean="0"/>
          </a:p>
          <a:p>
            <a:r>
              <a:rPr lang="en-US" sz="3600" b="1" u="sng" dirty="0" smtClean="0">
                <a:solidFill>
                  <a:srgbClr val="7030A0"/>
                </a:solidFill>
              </a:rPr>
              <a:t> “sound words” </a:t>
            </a:r>
            <a:r>
              <a:rPr lang="en-US" sz="3600" u="sng" dirty="0" smtClean="0"/>
              <a:t>in </a:t>
            </a:r>
          </a:p>
          <a:p>
            <a:r>
              <a:rPr lang="en-US" sz="3600" dirty="0" smtClean="0"/>
              <a:t>1 Tim. 6:3; </a:t>
            </a:r>
          </a:p>
          <a:p>
            <a:r>
              <a:rPr lang="en-US" sz="3600" dirty="0" smtClean="0"/>
              <a:t>2 Tim. 1:13).</a:t>
            </a:r>
          </a:p>
          <a:p>
            <a:r>
              <a:rPr lang="en-US" sz="3600" dirty="0" smtClean="0"/>
              <a:t> “Sound” means healthy .</a:t>
            </a:r>
          </a:p>
          <a:p>
            <a:r>
              <a:rPr lang="en-US" sz="3600" dirty="0" smtClean="0"/>
              <a:t>Sound doctrine results in healthy Christian living.</a:t>
            </a:r>
            <a:endParaRPr lang="en-US" sz="3600" dirty="0"/>
          </a:p>
        </p:txBody>
      </p:sp>
    </p:spTree>
    <p:extLst>
      <p:ext uri="{BB962C8B-B14F-4D97-AF65-F5344CB8AC3E}">
        <p14:creationId xmlns:p14="http://schemas.microsoft.com/office/powerpoint/2010/main" val="91212185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6627" y="86627"/>
            <a:ext cx="11954577" cy="6090336"/>
          </a:xfrm>
        </p:spPr>
        <p:txBody>
          <a:bodyPr>
            <a:normAutofit fontScale="92500" lnSpcReduction="20000"/>
          </a:bodyPr>
          <a:lstStyle/>
          <a:p>
            <a:r>
              <a:rPr lang="en-US" sz="3600" dirty="0" smtClean="0"/>
              <a:t>Titus 2:1-8</a:t>
            </a:r>
          </a:p>
          <a:p>
            <a:r>
              <a:rPr lang="en-US" sz="4400" dirty="0" smtClean="0"/>
              <a:t>1But </a:t>
            </a:r>
            <a:r>
              <a:rPr lang="en-US" sz="4400" b="1" dirty="0"/>
              <a:t>speak thou the things which become sound doctrine</a:t>
            </a:r>
            <a:r>
              <a:rPr lang="en-US" sz="4400" dirty="0"/>
              <a:t>:</a:t>
            </a:r>
          </a:p>
          <a:p>
            <a:r>
              <a:rPr lang="en-US" sz="4400" baseline="30000" dirty="0"/>
              <a:t>2 </a:t>
            </a:r>
            <a:r>
              <a:rPr lang="en-US" sz="4400" dirty="0"/>
              <a:t>That </a:t>
            </a:r>
            <a:r>
              <a:rPr lang="en-US" sz="4800" u="sng" dirty="0">
                <a:solidFill>
                  <a:srgbClr val="7030A0"/>
                </a:solidFill>
              </a:rPr>
              <a:t>the aged men </a:t>
            </a:r>
            <a:r>
              <a:rPr lang="en-US" sz="4400" dirty="0"/>
              <a:t>be sober, grave, temperate, sound in faith, in charity, in patience</a:t>
            </a:r>
            <a:r>
              <a:rPr lang="en-US" sz="4400" dirty="0" smtClean="0"/>
              <a:t>.</a:t>
            </a:r>
          </a:p>
          <a:p>
            <a:endParaRPr lang="en-US" sz="4400" dirty="0"/>
          </a:p>
          <a:p>
            <a:r>
              <a:rPr lang="en-US" sz="4400" baseline="30000" dirty="0"/>
              <a:t>3 </a:t>
            </a:r>
            <a:r>
              <a:rPr lang="en-US" sz="4400" b="1" u="sng" dirty="0">
                <a:solidFill>
                  <a:srgbClr val="7030A0"/>
                </a:solidFill>
              </a:rPr>
              <a:t>The aged women </a:t>
            </a:r>
            <a:r>
              <a:rPr lang="en-US" sz="4400" dirty="0"/>
              <a:t>likewise, that they be in </a:t>
            </a:r>
            <a:r>
              <a:rPr lang="en-US" sz="4400" dirty="0" err="1"/>
              <a:t>behaviour</a:t>
            </a:r>
            <a:r>
              <a:rPr lang="en-US" sz="4400" dirty="0"/>
              <a:t> as </a:t>
            </a:r>
            <a:r>
              <a:rPr lang="en-US" sz="4400" dirty="0" err="1"/>
              <a:t>becometh</a:t>
            </a:r>
            <a:r>
              <a:rPr lang="en-US" sz="4400" dirty="0"/>
              <a:t> holiness, not false accusers, not given to much wine, </a:t>
            </a:r>
            <a:r>
              <a:rPr lang="en-US" sz="4400" b="1" u="sng" dirty="0">
                <a:solidFill>
                  <a:srgbClr val="7030A0"/>
                </a:solidFill>
              </a:rPr>
              <a:t>teachers of good things;</a:t>
            </a:r>
          </a:p>
          <a:p>
            <a:r>
              <a:rPr lang="en-US" sz="4400" baseline="30000" dirty="0"/>
              <a:t>4 </a:t>
            </a:r>
            <a:r>
              <a:rPr lang="en-US" sz="4400" dirty="0"/>
              <a:t>That they may </a:t>
            </a:r>
            <a:r>
              <a:rPr lang="en-US" sz="4400" b="1" u="sng" dirty="0">
                <a:solidFill>
                  <a:srgbClr val="7030A0"/>
                </a:solidFill>
              </a:rPr>
              <a:t>teach the young women </a:t>
            </a:r>
            <a:r>
              <a:rPr lang="en-US" sz="4400" dirty="0"/>
              <a:t>to be sober, to love their husbands, to love their children,</a:t>
            </a:r>
          </a:p>
          <a:p>
            <a:endParaRPr lang="en-US" dirty="0"/>
          </a:p>
        </p:txBody>
      </p:sp>
    </p:spTree>
    <p:extLst>
      <p:ext uri="{BB962C8B-B14F-4D97-AF65-F5344CB8AC3E}">
        <p14:creationId xmlns:p14="http://schemas.microsoft.com/office/powerpoint/2010/main" val="418231729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6187" y="170079"/>
            <a:ext cx="11655392" cy="6577229"/>
          </a:xfrm>
        </p:spPr>
        <p:txBody>
          <a:bodyPr>
            <a:normAutofit/>
          </a:bodyPr>
          <a:lstStyle/>
          <a:p>
            <a:r>
              <a:rPr lang="en-US" sz="3600" baseline="30000" dirty="0"/>
              <a:t> </a:t>
            </a:r>
            <a:r>
              <a:rPr lang="en-US" sz="3600" dirty="0"/>
              <a:t>To be discreet, chaste, keepers at home, good, obedient to their own husbands, that the word of God be not blasphemed</a:t>
            </a:r>
            <a:r>
              <a:rPr lang="en-US" sz="3600" dirty="0" smtClean="0"/>
              <a:t>.</a:t>
            </a:r>
          </a:p>
          <a:p>
            <a:endParaRPr lang="en-US" sz="3600" dirty="0"/>
          </a:p>
          <a:p>
            <a:r>
              <a:rPr lang="en-US" sz="3600" b="1" baseline="30000" dirty="0"/>
              <a:t>6 </a:t>
            </a:r>
            <a:r>
              <a:rPr lang="en-US" sz="3600" b="1" dirty="0"/>
              <a:t>Young men </a:t>
            </a:r>
            <a:r>
              <a:rPr lang="en-US" sz="3600" dirty="0"/>
              <a:t>likewise exhort to be sober minded.</a:t>
            </a:r>
          </a:p>
          <a:p>
            <a:r>
              <a:rPr lang="en-US" sz="3600" baseline="30000" dirty="0"/>
              <a:t>7 </a:t>
            </a:r>
            <a:r>
              <a:rPr lang="en-US" sz="3600" dirty="0"/>
              <a:t>In all things shewing thyself a pattern of good works: in doctrine shewing </a:t>
            </a:r>
            <a:r>
              <a:rPr lang="en-US" sz="3600" dirty="0" err="1"/>
              <a:t>uncorruptness</a:t>
            </a:r>
            <a:r>
              <a:rPr lang="en-US" sz="3600" dirty="0"/>
              <a:t>, gravity, sincerity,</a:t>
            </a:r>
          </a:p>
          <a:p>
            <a:r>
              <a:rPr lang="en-US" sz="3600" baseline="30000" dirty="0"/>
              <a:t>8 </a:t>
            </a:r>
            <a:r>
              <a:rPr lang="en-US" sz="3600" dirty="0"/>
              <a:t>Sound speech, that cannot be condemned; that he that is of the contrary part may be ashamed, having no evil thing to say of you.</a:t>
            </a:r>
          </a:p>
        </p:txBody>
      </p:sp>
    </p:spTree>
    <p:extLst>
      <p:ext uri="{BB962C8B-B14F-4D97-AF65-F5344CB8AC3E}">
        <p14:creationId xmlns:p14="http://schemas.microsoft.com/office/powerpoint/2010/main" val="288223033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7030A0"/>
                </a:solidFill>
              </a:rPr>
              <a:t>Who will listen to the Words of God?</a:t>
            </a:r>
            <a:endParaRPr lang="en-US" b="1" dirty="0">
              <a:solidFill>
                <a:srgbClr val="7030A0"/>
              </a:solidFill>
            </a:endParaRP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42835158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5">
                    <a:lumMod val="50000"/>
                  </a:schemeClr>
                </a:solidFill>
              </a:rPr>
              <a:t>Zech. 7:13</a:t>
            </a:r>
            <a:endParaRPr lang="en-US" b="1" dirty="0">
              <a:solidFill>
                <a:schemeClr val="accent5">
                  <a:lumMod val="50000"/>
                </a:schemeClr>
              </a:solidFill>
            </a:endParaRPr>
          </a:p>
        </p:txBody>
      </p:sp>
      <p:sp>
        <p:nvSpPr>
          <p:cNvPr id="3" name="Content Placeholder 2"/>
          <p:cNvSpPr>
            <a:spLocks noGrp="1"/>
          </p:cNvSpPr>
          <p:nvPr>
            <p:ph idx="1"/>
          </p:nvPr>
        </p:nvSpPr>
        <p:spPr/>
        <p:txBody>
          <a:bodyPr>
            <a:normAutofit/>
          </a:bodyPr>
          <a:lstStyle/>
          <a:p>
            <a:r>
              <a:rPr lang="en-US" sz="3600" b="1" dirty="0"/>
              <a:t>'When I called, they did not listen</a:t>
            </a:r>
            <a:r>
              <a:rPr lang="en-US" sz="3600" b="1" dirty="0" smtClean="0"/>
              <a:t>;</a:t>
            </a:r>
          </a:p>
          <a:p>
            <a:r>
              <a:rPr lang="en-US" sz="3600" b="1" dirty="0" smtClean="0"/>
              <a:t> </a:t>
            </a:r>
            <a:r>
              <a:rPr lang="en-US" sz="3600" b="1" dirty="0"/>
              <a:t>so when they called, I would not listen</a:t>
            </a:r>
            <a:r>
              <a:rPr lang="en-US" sz="3600" b="1" dirty="0" smtClean="0"/>
              <a:t>,‘</a:t>
            </a:r>
          </a:p>
          <a:p>
            <a:r>
              <a:rPr lang="en-US" sz="3600" b="1" dirty="0" smtClean="0"/>
              <a:t> </a:t>
            </a:r>
            <a:r>
              <a:rPr lang="en-US" sz="3600" b="1" dirty="0"/>
              <a:t>says the LORD Almighty</a:t>
            </a:r>
          </a:p>
        </p:txBody>
      </p:sp>
    </p:spTree>
    <p:extLst>
      <p:ext uri="{BB962C8B-B14F-4D97-AF65-F5344CB8AC3E}">
        <p14:creationId xmlns:p14="http://schemas.microsoft.com/office/powerpoint/2010/main" val="42329178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3464" y="272374"/>
            <a:ext cx="11120336" cy="5904589"/>
          </a:xfrm>
        </p:spPr>
        <p:txBody>
          <a:bodyPr>
            <a:normAutofit/>
          </a:bodyPr>
          <a:lstStyle/>
          <a:p>
            <a:r>
              <a:rPr lang="en-US" sz="4000" b="1" dirty="0" smtClean="0">
                <a:solidFill>
                  <a:srgbClr val="002060"/>
                </a:solidFill>
              </a:rPr>
              <a:t>Moses:</a:t>
            </a:r>
          </a:p>
          <a:p>
            <a:r>
              <a:rPr lang="en-US" sz="3600" dirty="0" smtClean="0"/>
              <a:t>In </a:t>
            </a:r>
            <a:r>
              <a:rPr lang="en-US" sz="3600" dirty="0"/>
              <a:t>Exodus, God commands Moses to strike a rock, and promises to make water flow in the desert for the people</a:t>
            </a:r>
            <a:r>
              <a:rPr lang="en-US" sz="3600" dirty="0" smtClean="0"/>
              <a:t>.</a:t>
            </a:r>
          </a:p>
          <a:p>
            <a:r>
              <a:rPr lang="en-US" sz="3600" dirty="0" smtClean="0"/>
              <a:t>“Behold</a:t>
            </a:r>
            <a:r>
              <a:rPr lang="en-US" sz="3600" dirty="0"/>
              <a:t>, I will stand before you there on the rock at </a:t>
            </a:r>
            <a:r>
              <a:rPr lang="en-US" sz="3600" dirty="0" err="1"/>
              <a:t>Horeb</a:t>
            </a:r>
            <a:r>
              <a:rPr lang="en-US" sz="3600" dirty="0"/>
              <a:t>, and you shall strike the rock, and water shall come out of it, and the people will drink.” And Moses did so, in the sight of the elders of Israel. (Exodus </a:t>
            </a:r>
            <a:r>
              <a:rPr lang="en-US" sz="3600" dirty="0" smtClean="0"/>
              <a:t>17:6)</a:t>
            </a:r>
          </a:p>
          <a:p>
            <a:endParaRPr lang="en-US" sz="3600" dirty="0"/>
          </a:p>
          <a:p>
            <a:r>
              <a:rPr lang="en-US" sz="4400" b="1" dirty="0" smtClean="0"/>
              <a:t>However</a:t>
            </a:r>
            <a:r>
              <a:rPr lang="en-US" sz="3600" dirty="0" smtClean="0"/>
              <a:t> </a:t>
            </a:r>
            <a:endParaRPr lang="en-US" sz="3600" dirty="0"/>
          </a:p>
        </p:txBody>
      </p:sp>
    </p:spTree>
    <p:extLst>
      <p:ext uri="{BB962C8B-B14F-4D97-AF65-F5344CB8AC3E}">
        <p14:creationId xmlns:p14="http://schemas.microsoft.com/office/powerpoint/2010/main" val="24175370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821" y="68094"/>
            <a:ext cx="12033115" cy="6789906"/>
          </a:xfrm>
        </p:spPr>
        <p:txBody>
          <a:bodyPr>
            <a:noAutofit/>
          </a:bodyPr>
          <a:lstStyle/>
          <a:p>
            <a:r>
              <a:rPr lang="en-US" sz="3200" dirty="0"/>
              <a:t>Later on, God tells Moses </a:t>
            </a:r>
            <a:r>
              <a:rPr lang="en-US" sz="3200" b="1" u="sng" dirty="0">
                <a:solidFill>
                  <a:srgbClr val="FF0000"/>
                </a:solidFill>
              </a:rPr>
              <a:t>to speak </a:t>
            </a:r>
            <a:r>
              <a:rPr lang="en-US" sz="3200" dirty="0"/>
              <a:t>to a rock, promising to make water flow in the desert </a:t>
            </a:r>
            <a:r>
              <a:rPr lang="en-US" sz="3200" dirty="0" err="1" smtClean="0"/>
              <a:t>again.However</a:t>
            </a:r>
            <a:r>
              <a:rPr lang="en-US" sz="3200" dirty="0"/>
              <a:t>, </a:t>
            </a:r>
            <a:r>
              <a:rPr lang="en-US" sz="3200" b="1" i="1" u="sng" dirty="0">
                <a:solidFill>
                  <a:srgbClr val="002060"/>
                </a:solidFill>
              </a:rPr>
              <a:t>Moses strikes </a:t>
            </a:r>
            <a:r>
              <a:rPr lang="en-US" sz="3200" dirty="0"/>
              <a:t>the rock again instead of speaking to it. </a:t>
            </a:r>
            <a:r>
              <a:rPr lang="en-US" sz="3200" dirty="0" smtClean="0"/>
              <a:t>“</a:t>
            </a:r>
            <a:r>
              <a:rPr lang="en-US" sz="3200" dirty="0"/>
              <a:t>Take the staff, and assemble the congregation, you and Aaron your brother, and </a:t>
            </a:r>
            <a:r>
              <a:rPr lang="en-US" sz="3200" b="1" dirty="0"/>
              <a:t>tell the rock before their eyes to yield its water</a:t>
            </a:r>
            <a:r>
              <a:rPr lang="en-US" sz="3200" dirty="0"/>
              <a:t>. So you shall bring water out of the rock for them and give drink to the congregation and their cattle.” 9 And Moses took the staff from before the Lord, as he commanded him. 10 Then Moses and Aaron gathered the assembly together before the rock, and he said to them, </a:t>
            </a:r>
            <a:r>
              <a:rPr lang="en-US" sz="3200" b="1" u="sng" dirty="0">
                <a:solidFill>
                  <a:srgbClr val="002060"/>
                </a:solidFill>
              </a:rPr>
              <a:t>“Hear now</a:t>
            </a:r>
            <a:r>
              <a:rPr lang="en-US" sz="3200" dirty="0"/>
              <a:t>, you rebels: shall </a:t>
            </a:r>
            <a:r>
              <a:rPr lang="en-US" sz="3200" b="1" u="sng" dirty="0">
                <a:solidFill>
                  <a:srgbClr val="002060"/>
                </a:solidFill>
              </a:rPr>
              <a:t>we</a:t>
            </a:r>
            <a:r>
              <a:rPr lang="en-US" sz="3200" dirty="0"/>
              <a:t> bring water for you out of this rock?” 11 And Moses lifted up his hand and </a:t>
            </a:r>
            <a:r>
              <a:rPr lang="en-US" sz="3200" u="sng" dirty="0">
                <a:solidFill>
                  <a:srgbClr val="002060"/>
                </a:solidFill>
              </a:rPr>
              <a:t>struck the rock </a:t>
            </a:r>
            <a:r>
              <a:rPr lang="en-US" sz="3200" dirty="0"/>
              <a:t>with his </a:t>
            </a:r>
            <a:r>
              <a:rPr lang="en-US" sz="3200" b="1" dirty="0"/>
              <a:t>staff twice</a:t>
            </a:r>
            <a:r>
              <a:rPr lang="en-US" sz="3200" dirty="0"/>
              <a:t>, and water came out abundantly, and the congregation drank, and their livestock. 12 And the Lord said to Moses and Aaron, “Because you did </a:t>
            </a:r>
            <a:r>
              <a:rPr lang="en-US" sz="3200" b="1" u="sng" dirty="0">
                <a:solidFill>
                  <a:srgbClr val="002060"/>
                </a:solidFill>
              </a:rPr>
              <a:t>not believe in me</a:t>
            </a:r>
            <a:r>
              <a:rPr lang="en-US" sz="3200" dirty="0"/>
              <a:t>, to uphold me as holy in the eyes of the people of Israel, therefore </a:t>
            </a:r>
            <a:r>
              <a:rPr lang="en-US" sz="3200" b="1" dirty="0"/>
              <a:t>you shall not bring this assembly into the land that I have given them</a:t>
            </a:r>
            <a:r>
              <a:rPr lang="en-US" sz="3200" dirty="0"/>
              <a:t>.” (Numbers 20:8-12</a:t>
            </a:r>
          </a:p>
        </p:txBody>
      </p:sp>
    </p:spTree>
    <p:extLst>
      <p:ext uri="{BB962C8B-B14F-4D97-AF65-F5344CB8AC3E}">
        <p14:creationId xmlns:p14="http://schemas.microsoft.com/office/powerpoint/2010/main" val="15250238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u="sng" dirty="0" smtClean="0">
                <a:solidFill>
                  <a:srgbClr val="002060"/>
                </a:solidFill>
              </a:rPr>
              <a:t>Noah</a:t>
            </a:r>
            <a:endParaRPr lang="en-US" sz="6600" b="1" u="sng" dirty="0">
              <a:solidFill>
                <a:srgbClr val="002060"/>
              </a:solidFill>
            </a:endParaRPr>
          </a:p>
        </p:txBody>
      </p:sp>
      <p:sp>
        <p:nvSpPr>
          <p:cNvPr id="3" name="Content Placeholder 2"/>
          <p:cNvSpPr>
            <a:spLocks noGrp="1"/>
          </p:cNvSpPr>
          <p:nvPr>
            <p:ph idx="1"/>
          </p:nvPr>
        </p:nvSpPr>
        <p:spPr/>
        <p:txBody>
          <a:bodyPr/>
          <a:lstStyle/>
          <a:p>
            <a:r>
              <a:rPr lang="en-US" sz="5400" b="1" dirty="0" smtClean="0">
                <a:solidFill>
                  <a:schemeClr val="accent5">
                    <a:lumMod val="50000"/>
                  </a:schemeClr>
                </a:solidFill>
              </a:rPr>
              <a:t>Gen.6:22</a:t>
            </a:r>
          </a:p>
          <a:p>
            <a:r>
              <a:rPr lang="en-US" dirty="0"/>
              <a:t/>
            </a:r>
            <a:br>
              <a:rPr lang="en-US" dirty="0"/>
            </a:br>
            <a:r>
              <a:rPr lang="en-US" sz="4000" b="1" dirty="0"/>
              <a:t>Thus did Noah; according to all that God commanded him, </a:t>
            </a:r>
            <a:endParaRPr lang="en-US" sz="4000" b="1" dirty="0" smtClean="0"/>
          </a:p>
          <a:p>
            <a:r>
              <a:rPr lang="en-US" sz="4000" b="1" dirty="0" smtClean="0"/>
              <a:t>so </a:t>
            </a:r>
            <a:r>
              <a:rPr lang="en-US" sz="4000" b="1" dirty="0"/>
              <a:t>did he</a:t>
            </a:r>
          </a:p>
        </p:txBody>
      </p:sp>
    </p:spTree>
    <p:extLst>
      <p:ext uri="{BB962C8B-B14F-4D97-AF65-F5344CB8AC3E}">
        <p14:creationId xmlns:p14="http://schemas.microsoft.com/office/powerpoint/2010/main" val="987507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Deut. 6:1-15</a:t>
            </a:r>
            <a:endParaRPr lang="en-US" dirty="0"/>
          </a:p>
        </p:txBody>
      </p:sp>
      <p:sp>
        <p:nvSpPr>
          <p:cNvPr id="3" name="Content Placeholder 2"/>
          <p:cNvSpPr>
            <a:spLocks noGrp="1"/>
          </p:cNvSpPr>
          <p:nvPr>
            <p:ph idx="1"/>
          </p:nvPr>
        </p:nvSpPr>
        <p:spPr/>
        <p:txBody>
          <a:bodyPr>
            <a:normAutofit lnSpcReduction="10000"/>
          </a:bodyPr>
          <a:lstStyle/>
          <a:p>
            <a:r>
              <a:rPr lang="en-US" dirty="0"/>
              <a:t>1 Now these are the commandments, the statutes, and the judgments, which the </a:t>
            </a:r>
            <a:r>
              <a:rPr lang="en-US" cap="small" dirty="0"/>
              <a:t>Lord</a:t>
            </a:r>
            <a:r>
              <a:rPr lang="en-US" dirty="0"/>
              <a:t> your God commanded to teach you, that ye might do them in the land whither ye go to possess it:</a:t>
            </a:r>
          </a:p>
          <a:p>
            <a:r>
              <a:rPr lang="en-US" baseline="30000" dirty="0"/>
              <a:t>2 </a:t>
            </a:r>
            <a:r>
              <a:rPr lang="en-US" dirty="0"/>
              <a:t>That thou </a:t>
            </a:r>
            <a:r>
              <a:rPr lang="en-US" dirty="0" err="1"/>
              <a:t>mightest</a:t>
            </a:r>
            <a:r>
              <a:rPr lang="en-US" dirty="0"/>
              <a:t> fear the </a:t>
            </a:r>
            <a:r>
              <a:rPr lang="en-US" cap="small" dirty="0"/>
              <a:t>Lord</a:t>
            </a:r>
            <a:r>
              <a:rPr lang="en-US" dirty="0"/>
              <a:t> thy God, to keep all his statutes and his commandments, which I command thee, thou, and thy son, and thy son's son, all the days of thy life; and that thy days may be prolonged.</a:t>
            </a:r>
          </a:p>
          <a:p>
            <a:r>
              <a:rPr lang="en-US" b="1" u="sng" baseline="30000" dirty="0">
                <a:solidFill>
                  <a:schemeClr val="accent5">
                    <a:lumMod val="50000"/>
                  </a:schemeClr>
                </a:solidFill>
              </a:rPr>
              <a:t>3 </a:t>
            </a:r>
            <a:r>
              <a:rPr lang="en-US" b="1" u="sng" dirty="0">
                <a:solidFill>
                  <a:schemeClr val="accent5">
                    <a:lumMod val="50000"/>
                  </a:schemeClr>
                </a:solidFill>
              </a:rPr>
              <a:t>Hear </a:t>
            </a:r>
            <a:r>
              <a:rPr lang="en-US" dirty="0"/>
              <a:t>therefore, O Israel, and observe to do it; that it may be well with thee, and that ye may increase mightily, as the </a:t>
            </a:r>
            <a:r>
              <a:rPr lang="en-US" cap="small" dirty="0"/>
              <a:t>Lord</a:t>
            </a:r>
            <a:r>
              <a:rPr lang="en-US" dirty="0"/>
              <a:t> God of thy fathers hath promised thee, in the land that </a:t>
            </a:r>
            <a:r>
              <a:rPr lang="en-US" dirty="0" err="1"/>
              <a:t>floweth</a:t>
            </a:r>
            <a:r>
              <a:rPr lang="en-US" dirty="0"/>
              <a:t> with milk and honey.</a:t>
            </a:r>
          </a:p>
          <a:p>
            <a:endParaRPr lang="en-US" dirty="0"/>
          </a:p>
        </p:txBody>
      </p:sp>
    </p:spTree>
    <p:extLst>
      <p:ext uri="{BB962C8B-B14F-4D97-AF65-F5344CB8AC3E}">
        <p14:creationId xmlns:p14="http://schemas.microsoft.com/office/powerpoint/2010/main" val="27335118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7263" y="84373"/>
            <a:ext cx="10515600" cy="6627711"/>
          </a:xfrm>
        </p:spPr>
        <p:txBody>
          <a:bodyPr>
            <a:normAutofit fontScale="92500" lnSpcReduction="20000"/>
          </a:bodyPr>
          <a:lstStyle/>
          <a:p>
            <a:r>
              <a:rPr lang="en-US" sz="3900" b="1" u="sng" baseline="30000" dirty="0"/>
              <a:t>4 </a:t>
            </a:r>
            <a:r>
              <a:rPr lang="en-US" sz="3900" b="1" u="sng" dirty="0"/>
              <a:t>Hear</a:t>
            </a:r>
            <a:r>
              <a:rPr lang="en-US" sz="3900" b="1" u="sng" dirty="0" smtClean="0"/>
              <a:t>,</a:t>
            </a:r>
          </a:p>
          <a:p>
            <a:r>
              <a:rPr lang="en-US" sz="3900" dirty="0" smtClean="0"/>
              <a:t> </a:t>
            </a:r>
            <a:r>
              <a:rPr lang="en-US" sz="3900" dirty="0"/>
              <a:t>O Israel: The </a:t>
            </a:r>
            <a:r>
              <a:rPr lang="en-US" sz="3900" cap="small" dirty="0"/>
              <a:t>Lord</a:t>
            </a:r>
            <a:r>
              <a:rPr lang="en-US" sz="3900" dirty="0"/>
              <a:t> our God is one </a:t>
            </a:r>
            <a:r>
              <a:rPr lang="en-US" sz="3900" cap="small" dirty="0"/>
              <a:t>Lord</a:t>
            </a:r>
            <a:r>
              <a:rPr lang="en-US" sz="3900" dirty="0"/>
              <a:t>:</a:t>
            </a:r>
          </a:p>
          <a:p>
            <a:r>
              <a:rPr lang="en-US" sz="3900" baseline="30000" dirty="0"/>
              <a:t>5 </a:t>
            </a:r>
            <a:r>
              <a:rPr lang="en-US" sz="3900" dirty="0"/>
              <a:t>And thou shalt love the </a:t>
            </a:r>
            <a:r>
              <a:rPr lang="en-US" sz="3900" cap="small" dirty="0"/>
              <a:t>Lord</a:t>
            </a:r>
            <a:r>
              <a:rPr lang="en-US" sz="3900" dirty="0"/>
              <a:t> thy God with all thine heart, and with all thy soul, and with all thy might.</a:t>
            </a:r>
          </a:p>
          <a:p>
            <a:r>
              <a:rPr lang="en-US" sz="3900" baseline="30000" dirty="0"/>
              <a:t>6 </a:t>
            </a:r>
            <a:r>
              <a:rPr lang="en-US" sz="3900" dirty="0"/>
              <a:t>And these words, which I command thee this day, </a:t>
            </a:r>
            <a:r>
              <a:rPr lang="en-US" sz="3900" b="1" u="sng" dirty="0">
                <a:solidFill>
                  <a:srgbClr val="FF0000"/>
                </a:solidFill>
              </a:rPr>
              <a:t>shall be in thine heart</a:t>
            </a:r>
            <a:r>
              <a:rPr lang="en-US" sz="3900" dirty="0"/>
              <a:t>:</a:t>
            </a:r>
          </a:p>
          <a:p>
            <a:r>
              <a:rPr lang="en-US" sz="3900" baseline="30000" dirty="0"/>
              <a:t>7 </a:t>
            </a:r>
            <a:r>
              <a:rPr lang="en-US" sz="3900" dirty="0"/>
              <a:t>And thou shalt </a:t>
            </a:r>
            <a:r>
              <a:rPr lang="en-US" sz="3900" b="1" u="sng" dirty="0">
                <a:solidFill>
                  <a:srgbClr val="FF0000"/>
                </a:solidFill>
              </a:rPr>
              <a:t>teach them diligently </a:t>
            </a:r>
            <a:r>
              <a:rPr lang="en-US" sz="3900" dirty="0"/>
              <a:t>unto thy children, and shalt </a:t>
            </a:r>
            <a:r>
              <a:rPr lang="en-US" sz="3900" b="1" u="sng" dirty="0">
                <a:solidFill>
                  <a:srgbClr val="FF0000"/>
                </a:solidFill>
              </a:rPr>
              <a:t>talk of them </a:t>
            </a:r>
            <a:r>
              <a:rPr lang="en-US" sz="3900" u="sng" dirty="0">
                <a:solidFill>
                  <a:srgbClr val="7030A0"/>
                </a:solidFill>
              </a:rPr>
              <a:t>when</a:t>
            </a:r>
            <a:r>
              <a:rPr lang="en-US" sz="3900" dirty="0"/>
              <a:t> thou </a:t>
            </a:r>
            <a:r>
              <a:rPr lang="en-US" sz="3900" b="1" u="sng" dirty="0" err="1">
                <a:solidFill>
                  <a:srgbClr val="7030A0"/>
                </a:solidFill>
              </a:rPr>
              <a:t>sittest</a:t>
            </a:r>
            <a:r>
              <a:rPr lang="en-US" sz="3900" dirty="0"/>
              <a:t> in thine house, and when thou </a:t>
            </a:r>
            <a:r>
              <a:rPr lang="en-US" sz="3900" b="1" u="sng" dirty="0" err="1">
                <a:solidFill>
                  <a:srgbClr val="7030A0"/>
                </a:solidFill>
              </a:rPr>
              <a:t>walkest</a:t>
            </a:r>
            <a:r>
              <a:rPr lang="en-US" sz="3900" dirty="0"/>
              <a:t> by the way, and when thou </a:t>
            </a:r>
            <a:r>
              <a:rPr lang="en-US" sz="3900" b="1" u="sng" dirty="0" err="1">
                <a:solidFill>
                  <a:srgbClr val="7030A0"/>
                </a:solidFill>
              </a:rPr>
              <a:t>liest</a:t>
            </a:r>
            <a:r>
              <a:rPr lang="en-US" sz="3900" dirty="0"/>
              <a:t> down, and when thou </a:t>
            </a:r>
            <a:r>
              <a:rPr lang="en-US" sz="3900" b="1" u="sng" dirty="0" err="1"/>
              <a:t>risest</a:t>
            </a:r>
            <a:r>
              <a:rPr lang="en-US" sz="3900" dirty="0"/>
              <a:t> up.</a:t>
            </a:r>
          </a:p>
          <a:p>
            <a:r>
              <a:rPr lang="en-US" sz="3900" baseline="30000" dirty="0"/>
              <a:t>8 </a:t>
            </a:r>
            <a:r>
              <a:rPr lang="en-US" sz="3900" dirty="0"/>
              <a:t>And thou shalt </a:t>
            </a:r>
            <a:r>
              <a:rPr lang="en-US" sz="3900" b="1" u="sng" dirty="0">
                <a:solidFill>
                  <a:srgbClr val="7030A0"/>
                </a:solidFill>
              </a:rPr>
              <a:t>bind them </a:t>
            </a:r>
            <a:r>
              <a:rPr lang="en-US" sz="3900" dirty="0"/>
              <a:t>for a sign upon thine </a:t>
            </a:r>
            <a:r>
              <a:rPr lang="en-US" sz="3900" b="1" u="sng" dirty="0">
                <a:solidFill>
                  <a:srgbClr val="7030A0"/>
                </a:solidFill>
              </a:rPr>
              <a:t>hand</a:t>
            </a:r>
            <a:r>
              <a:rPr lang="en-US" sz="3900" dirty="0"/>
              <a:t>, and they shall be as frontlets between thine </a:t>
            </a:r>
            <a:r>
              <a:rPr lang="en-US" sz="3900" b="1" u="sng" dirty="0">
                <a:solidFill>
                  <a:srgbClr val="7030A0"/>
                </a:solidFill>
              </a:rPr>
              <a:t>eyes</a:t>
            </a:r>
            <a:r>
              <a:rPr lang="en-US" sz="3900" dirty="0"/>
              <a:t>.</a:t>
            </a:r>
          </a:p>
          <a:p>
            <a:r>
              <a:rPr lang="en-US" sz="3900" baseline="30000" dirty="0"/>
              <a:t>9 </a:t>
            </a:r>
            <a:r>
              <a:rPr lang="en-US" sz="3900" dirty="0"/>
              <a:t>And thou shalt </a:t>
            </a:r>
            <a:r>
              <a:rPr lang="en-US" sz="3900" b="1" u="sng" dirty="0">
                <a:solidFill>
                  <a:srgbClr val="7030A0"/>
                </a:solidFill>
              </a:rPr>
              <a:t>write them </a:t>
            </a:r>
            <a:r>
              <a:rPr lang="en-US" sz="3900" dirty="0"/>
              <a:t>upon </a:t>
            </a:r>
            <a:r>
              <a:rPr lang="en-US" sz="3900" b="1" u="sng" dirty="0"/>
              <a:t>the posts of thy house, and on thy gates</a:t>
            </a:r>
            <a:r>
              <a:rPr lang="en-US" sz="3900" dirty="0"/>
              <a:t>.</a:t>
            </a:r>
          </a:p>
          <a:p>
            <a:endParaRPr lang="en-US" dirty="0"/>
          </a:p>
        </p:txBody>
      </p:sp>
    </p:spTree>
    <p:extLst>
      <p:ext uri="{BB962C8B-B14F-4D97-AF65-F5344CB8AC3E}">
        <p14:creationId xmlns:p14="http://schemas.microsoft.com/office/powerpoint/2010/main" val="24529341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94" y="77821"/>
            <a:ext cx="12052570" cy="6702358"/>
          </a:xfrm>
        </p:spPr>
        <p:txBody>
          <a:bodyPr/>
          <a:lstStyle/>
          <a:p>
            <a:endParaRPr lang="en-US" sz="3600" baseline="30000" dirty="0" smtClean="0"/>
          </a:p>
          <a:p>
            <a:r>
              <a:rPr lang="en-US" sz="3600" baseline="30000" dirty="0" smtClean="0"/>
              <a:t>10</a:t>
            </a:r>
            <a:r>
              <a:rPr lang="en-US" sz="3600" baseline="30000" dirty="0"/>
              <a:t> </a:t>
            </a:r>
            <a:r>
              <a:rPr lang="en-US" sz="3600" dirty="0"/>
              <a:t>And it shall be, when the </a:t>
            </a:r>
            <a:r>
              <a:rPr lang="en-US" sz="3600" cap="small" dirty="0"/>
              <a:t>Lord</a:t>
            </a:r>
            <a:r>
              <a:rPr lang="en-US" sz="3600" dirty="0"/>
              <a:t> thy God shall have brought thee into the land which he </a:t>
            </a:r>
            <a:r>
              <a:rPr lang="en-US" sz="3600" dirty="0" err="1"/>
              <a:t>sware</a:t>
            </a:r>
            <a:r>
              <a:rPr lang="en-US" sz="3600" dirty="0"/>
              <a:t> unto thy fathers, to Abraham, to Isaac, and to Jacob, to give thee great and goodly </a:t>
            </a:r>
            <a:r>
              <a:rPr lang="en-US" sz="3600" b="1" u="sng" dirty="0">
                <a:solidFill>
                  <a:srgbClr val="7030A0"/>
                </a:solidFill>
              </a:rPr>
              <a:t>cities</a:t>
            </a:r>
            <a:r>
              <a:rPr lang="en-US" sz="3600" dirty="0"/>
              <a:t>, which thou </a:t>
            </a:r>
            <a:r>
              <a:rPr lang="en-US" sz="3600" dirty="0" err="1"/>
              <a:t>buildedst</a:t>
            </a:r>
            <a:r>
              <a:rPr lang="en-US" sz="3600" dirty="0"/>
              <a:t> not,</a:t>
            </a:r>
          </a:p>
          <a:p>
            <a:r>
              <a:rPr lang="en-US" sz="3600" baseline="30000" dirty="0"/>
              <a:t>11 </a:t>
            </a:r>
            <a:r>
              <a:rPr lang="en-US" sz="3600" dirty="0"/>
              <a:t>And </a:t>
            </a:r>
            <a:r>
              <a:rPr lang="en-US" sz="3600" b="1" u="sng" dirty="0">
                <a:solidFill>
                  <a:srgbClr val="7030A0"/>
                </a:solidFill>
              </a:rPr>
              <a:t>houses </a:t>
            </a:r>
            <a:r>
              <a:rPr lang="en-US" sz="3600" dirty="0"/>
              <a:t>full of all good things, which thou </a:t>
            </a:r>
            <a:r>
              <a:rPr lang="en-US" sz="3600" dirty="0" err="1"/>
              <a:t>filledst</a:t>
            </a:r>
            <a:r>
              <a:rPr lang="en-US" sz="3600" dirty="0"/>
              <a:t> not, and </a:t>
            </a:r>
            <a:r>
              <a:rPr lang="en-US" sz="3600" b="1" u="sng" dirty="0">
                <a:solidFill>
                  <a:srgbClr val="7030A0"/>
                </a:solidFill>
              </a:rPr>
              <a:t>wells </a:t>
            </a:r>
            <a:r>
              <a:rPr lang="en-US" sz="3600" dirty="0" err="1"/>
              <a:t>digged</a:t>
            </a:r>
            <a:r>
              <a:rPr lang="en-US" sz="3600" dirty="0"/>
              <a:t>, which thou </a:t>
            </a:r>
            <a:r>
              <a:rPr lang="en-US" sz="3600" dirty="0" err="1"/>
              <a:t>diggedst</a:t>
            </a:r>
            <a:r>
              <a:rPr lang="en-US" sz="3600" dirty="0"/>
              <a:t> not, </a:t>
            </a:r>
            <a:r>
              <a:rPr lang="en-US" sz="3600" b="1" u="sng" dirty="0">
                <a:solidFill>
                  <a:srgbClr val="7030A0"/>
                </a:solidFill>
              </a:rPr>
              <a:t>vineyards and olive trees</a:t>
            </a:r>
            <a:r>
              <a:rPr lang="en-US" sz="3600" dirty="0"/>
              <a:t>, which thou </a:t>
            </a:r>
            <a:r>
              <a:rPr lang="en-US" sz="3600" dirty="0" err="1"/>
              <a:t>plantedst</a:t>
            </a:r>
            <a:r>
              <a:rPr lang="en-US" sz="3600" dirty="0"/>
              <a:t> not; when thou shalt have eaten and be full;</a:t>
            </a:r>
          </a:p>
          <a:p>
            <a:r>
              <a:rPr lang="en-US" sz="3600" baseline="30000" dirty="0"/>
              <a:t>12 </a:t>
            </a:r>
            <a:r>
              <a:rPr lang="en-US" sz="3600" dirty="0"/>
              <a:t>Then </a:t>
            </a:r>
            <a:r>
              <a:rPr lang="en-US" sz="3600" b="1" u="sng" dirty="0">
                <a:solidFill>
                  <a:srgbClr val="FF0000"/>
                </a:solidFill>
              </a:rPr>
              <a:t>beware</a:t>
            </a:r>
            <a:r>
              <a:rPr lang="en-US" sz="3600" dirty="0"/>
              <a:t> </a:t>
            </a:r>
            <a:r>
              <a:rPr lang="en-US" sz="3600" b="1" u="sng" dirty="0"/>
              <a:t>lest thou forget the </a:t>
            </a:r>
            <a:r>
              <a:rPr lang="en-US" sz="3600" b="1" u="sng" cap="small" dirty="0"/>
              <a:t>Lord</a:t>
            </a:r>
            <a:r>
              <a:rPr lang="en-US" sz="3600" dirty="0"/>
              <a:t>, which brought thee forth out of the land of Egypt, from the house of bondage.</a:t>
            </a:r>
          </a:p>
          <a:p>
            <a:endParaRPr lang="en-US" dirty="0"/>
          </a:p>
        </p:txBody>
      </p:sp>
    </p:spTree>
    <p:extLst>
      <p:ext uri="{BB962C8B-B14F-4D97-AF65-F5344CB8AC3E}">
        <p14:creationId xmlns:p14="http://schemas.microsoft.com/office/powerpoint/2010/main" val="270741221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1269</TotalTime>
  <Words>988</Words>
  <Application>Microsoft Office PowerPoint</Application>
  <PresentationFormat>Widescreen</PresentationFormat>
  <Paragraphs>110</Paragraphs>
  <Slides>29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Calibri</vt:lpstr>
      <vt:lpstr>Calibri Light</vt:lpstr>
      <vt:lpstr>Office Theme</vt:lpstr>
      <vt:lpstr>Who Will Listen To God’s Words?</vt:lpstr>
      <vt:lpstr>John 8:47</vt:lpstr>
      <vt:lpstr>Zech. 7:13</vt:lpstr>
      <vt:lpstr>PowerPoint Presentation</vt:lpstr>
      <vt:lpstr>PowerPoint Presentation</vt:lpstr>
      <vt:lpstr>Noah</vt:lpstr>
      <vt:lpstr>Deut. 6:1-15</vt:lpstr>
      <vt:lpstr>PowerPoint Presentation</vt:lpstr>
      <vt:lpstr>PowerPoint Presentation</vt:lpstr>
      <vt:lpstr>PowerPoint Presentation</vt:lpstr>
      <vt:lpstr>PowerPoint Presentation</vt:lpstr>
      <vt:lpstr>PowerPoint Presentation</vt:lpstr>
      <vt:lpstr>We want God to hear us…why would we not want to Hear God?</vt:lpstr>
      <vt:lpstr>PowerPoint Presentation</vt:lpstr>
      <vt:lpstr>PowerPoint Presentation</vt:lpstr>
      <vt:lpstr>PowerPoint Presentation</vt:lpstr>
      <vt:lpstr>PowerPoint Presentation</vt:lpstr>
      <vt:lpstr>PowerPoint Presentation</vt:lpstr>
      <vt:lpstr>PowerPoint Presentation</vt:lpstr>
      <vt:lpstr>Have We Become  Dull of hearing?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Who will listen to the Words of God?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Hear Me When I PrAY</dc:title>
  <dc:creator>mac</dc:creator>
  <cp:lastModifiedBy>mac</cp:lastModifiedBy>
  <cp:revision>38</cp:revision>
  <cp:lastPrinted>2017-09-02T22:40:22Z</cp:lastPrinted>
  <dcterms:created xsi:type="dcterms:W3CDTF">2017-08-29T12:56:38Z</dcterms:created>
  <dcterms:modified xsi:type="dcterms:W3CDTF">2017-09-03T00:55:24Z</dcterms:modified>
</cp:coreProperties>
</file>