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56" r:id="rId2"/>
    <p:sldId id="292" r:id="rId3"/>
    <p:sldId id="284" r:id="rId4"/>
    <p:sldId id="257" r:id="rId5"/>
    <p:sldId id="259" r:id="rId6"/>
    <p:sldId id="258" r:id="rId7"/>
    <p:sldId id="260" r:id="rId8"/>
    <p:sldId id="293" r:id="rId9"/>
    <p:sldId id="261" r:id="rId10"/>
    <p:sldId id="262" r:id="rId11"/>
    <p:sldId id="263" r:id="rId12"/>
    <p:sldId id="264" r:id="rId13"/>
    <p:sldId id="265" r:id="rId14"/>
    <p:sldId id="266" r:id="rId15"/>
    <p:sldId id="285" r:id="rId16"/>
    <p:sldId id="267" r:id="rId17"/>
    <p:sldId id="296" r:id="rId18"/>
    <p:sldId id="286" r:id="rId19"/>
    <p:sldId id="268" r:id="rId20"/>
    <p:sldId id="297" r:id="rId21"/>
    <p:sldId id="287" r:id="rId22"/>
    <p:sldId id="288" r:id="rId23"/>
    <p:sldId id="269" r:id="rId24"/>
    <p:sldId id="289" r:id="rId25"/>
    <p:sldId id="272" r:id="rId26"/>
    <p:sldId id="291" r:id="rId27"/>
    <p:sldId id="298" r:id="rId28"/>
    <p:sldId id="273" r:id="rId29"/>
    <p:sldId id="274" r:id="rId30"/>
    <p:sldId id="275" r:id="rId31"/>
    <p:sldId id="276" r:id="rId32"/>
    <p:sldId id="278" r:id="rId33"/>
    <p:sldId id="279" r:id="rId34"/>
    <p:sldId id="280" r:id="rId35"/>
    <p:sldId id="281" r:id="rId36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2" autoAdjust="0"/>
    <p:restoredTop sz="94660"/>
  </p:normalViewPr>
  <p:slideViewPr>
    <p:cSldViewPr snapToGrid="0">
      <p:cViewPr varScale="1">
        <p:scale>
          <a:sx n="99" d="100"/>
          <a:sy n="99" d="100"/>
        </p:scale>
        <p:origin x="96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20A256-369F-48ED-96A5-0AF3A86B30C1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263F67-AAD4-471E-8E38-E13B108680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5875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992A63-2A7C-484F-ACE5-6A345A3EE5F4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30263" y="1128713"/>
            <a:ext cx="5416550" cy="30464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344780"/>
            <a:ext cx="5661660" cy="355481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D6EC2D-ABE9-4B0F-B8E6-8A6D5C74F9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386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D6EC2D-ABE9-4B0F-B8E6-8A6D5C74F9C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281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926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993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83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588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850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276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067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82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428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188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042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AED07-0BF1-4AF9-A8CC-2DD524587D20}" type="datetimeFigureOut">
              <a:rPr lang="en-US" smtClean="0"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DE85F-260B-4EE0-8FC9-BE308D153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124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2+Pet.+3%3A9&amp;version=NKJV#fen-NKJV-30532a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Romans+10%3A1-3&amp;version=NKJV#fen-NKJV-28190a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Luke+24%3A45-48&amp;version=NKJV#fen-NKJV-26038a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John+4%3A35&amp;version=NKJV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I+Tim.+5%3A18&amp;version=NKJV#fen-NKJV-29782b" TargetMode="External"/><Relationship Id="rId2" Type="http://schemas.openxmlformats.org/officeDocument/2006/relationships/hyperlink" Target="https://www.biblegateway.com/passage/?search=I+Tim.+5%3A18&amp;version=NKJV#fen-NKJV-29782a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Luke+16%3A1-90&amp;version=NKJV#fen-NKJV-25642d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Matt.+7%3A13-14&amp;version=NKJV#fen-NKJV-23331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7200" b="1" dirty="0" smtClean="0">
                <a:solidFill>
                  <a:srgbClr val="00B050"/>
                </a:solidFill>
              </a:rPr>
              <a:t>Jesus sent out the 70!</a:t>
            </a:r>
            <a:endParaRPr lang="en-US" sz="7200" b="1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002060"/>
                </a:solidFill>
              </a:rPr>
              <a:t>Luke 10:1-20</a:t>
            </a:r>
            <a:endParaRPr lang="en-US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9135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190" y="458837"/>
            <a:ext cx="10515600" cy="6221096"/>
          </a:xfrm>
        </p:spPr>
        <p:txBody>
          <a:bodyPr>
            <a:normAutofit/>
          </a:bodyPr>
          <a:lstStyle/>
          <a:p>
            <a:r>
              <a:rPr lang="en-US" sz="9600" dirty="0" smtClean="0">
                <a:solidFill>
                  <a:srgbClr val="FF0000"/>
                </a:solidFill>
              </a:rPr>
              <a:t>Our most important</a:t>
            </a:r>
          </a:p>
          <a:p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 smtClean="0">
                <a:solidFill>
                  <a:srgbClr val="FF0000"/>
                </a:solidFill>
              </a:rPr>
              <a:t> job on </a:t>
            </a:r>
          </a:p>
          <a:p>
            <a:r>
              <a:rPr lang="en-US" sz="9600" dirty="0">
                <a:solidFill>
                  <a:srgbClr val="FF0000"/>
                </a:solidFill>
              </a:rPr>
              <a:t> </a:t>
            </a:r>
            <a:r>
              <a:rPr lang="en-US" sz="9600" dirty="0" smtClean="0">
                <a:solidFill>
                  <a:srgbClr val="FF0000"/>
                </a:solidFill>
              </a:rPr>
              <a:t>   this planet!!</a:t>
            </a:r>
            <a:endParaRPr lang="en-US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2621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b="1" u="sng" dirty="0" smtClean="0">
                <a:solidFill>
                  <a:schemeClr val="bg2">
                    <a:lumMod val="75000"/>
                  </a:schemeClr>
                </a:solidFill>
              </a:rPr>
              <a:t>Jesus showed His concern for the lost</a:t>
            </a:r>
            <a:endParaRPr lang="en-US" sz="5400" b="1" u="sng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Matt. 23:37  </a:t>
            </a:r>
          </a:p>
          <a:p>
            <a:r>
              <a:rPr lang="en-US" sz="4000" baseline="30000" dirty="0" smtClean="0"/>
              <a:t>37 </a:t>
            </a:r>
            <a:r>
              <a:rPr lang="en-US" sz="4000" dirty="0" smtClean="0"/>
              <a:t>“O Jerusalem, Jerusalem, the one who kills the prophets and stones those who are sent to her! How often I wanted to gather your children together, as a hen gathers her chicks under </a:t>
            </a:r>
            <a:r>
              <a:rPr lang="en-US" sz="4000" i="1" dirty="0" smtClean="0"/>
              <a:t>her</a:t>
            </a:r>
            <a:r>
              <a:rPr lang="en-US" sz="4000" dirty="0" smtClean="0"/>
              <a:t> wings, but you were not willing!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933174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/>
              <a:t>God is not willing that any should perish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John 3:16</a:t>
            </a:r>
          </a:p>
          <a:p>
            <a:r>
              <a:rPr lang="en-US" sz="4000" b="1" dirty="0" smtClean="0"/>
              <a:t>2 Pet. 3:9</a:t>
            </a:r>
            <a:r>
              <a:rPr lang="en-US" sz="4000" b="1" baseline="30000" dirty="0" smtClean="0"/>
              <a:t> </a:t>
            </a:r>
            <a:r>
              <a:rPr lang="en-US" sz="4000" b="1" dirty="0" smtClean="0"/>
              <a:t>The Lord is not slack concerning </a:t>
            </a:r>
            <a:r>
              <a:rPr lang="en-US" sz="4000" b="1" i="1" dirty="0" smtClean="0"/>
              <a:t>His</a:t>
            </a:r>
            <a:r>
              <a:rPr lang="en-US" sz="4000" b="1" dirty="0" smtClean="0"/>
              <a:t> promise, as some count slackness, but is longsuffering toward us,</a:t>
            </a:r>
            <a:r>
              <a:rPr lang="en-US" sz="4000" b="1" baseline="30000" dirty="0" smtClean="0"/>
              <a:t>[</a:t>
            </a:r>
            <a:r>
              <a:rPr lang="en-US" sz="4000" b="1" baseline="30000" dirty="0" smtClean="0">
                <a:hlinkClick r:id="rId2" tooltip="See footnote a"/>
              </a:rPr>
              <a:t>a</a:t>
            </a:r>
            <a:r>
              <a:rPr lang="en-US" sz="4000" b="1" baseline="30000" dirty="0" smtClean="0"/>
              <a:t>]</a:t>
            </a:r>
            <a:r>
              <a:rPr lang="en-US" sz="4000" b="1" dirty="0" smtClean="0"/>
              <a:t> not willing that any should perish but that all should come to repentance.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3696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6000" b="1" u="sng" dirty="0" smtClean="0">
                <a:solidFill>
                  <a:schemeClr val="accent5"/>
                </a:solidFill>
              </a:rPr>
              <a:t>4 Things Regarding the lost</a:t>
            </a:r>
            <a:endParaRPr lang="en-US" sz="6000" b="1" u="sng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44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5"/>
                </a:solidFill>
              </a:rPr>
              <a:t>1. Prayer for those lost.  Romans 10:1-3</a:t>
            </a:r>
            <a:endParaRPr lang="en-US" b="1" u="sng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200" dirty="0" smtClean="0"/>
              <a:t>We have people in this building right now who need to</a:t>
            </a:r>
          </a:p>
          <a:p>
            <a:r>
              <a:rPr lang="en-US" sz="3200" dirty="0" smtClean="0"/>
              <a:t>Obey the Gospel.</a:t>
            </a:r>
          </a:p>
          <a:p>
            <a:r>
              <a:rPr lang="en-US" sz="3200" dirty="0" smtClean="0"/>
              <a:t>We have had numerous preachers ..good </a:t>
            </a:r>
            <a:r>
              <a:rPr lang="en-US" sz="3200" dirty="0" err="1" smtClean="0"/>
              <a:t>preachers..this</a:t>
            </a:r>
            <a:endParaRPr lang="en-US" sz="3200" dirty="0" smtClean="0"/>
          </a:p>
          <a:p>
            <a:r>
              <a:rPr lang="en-US" sz="3200" dirty="0" smtClean="0"/>
              <a:t>Year to preach the Word.   </a:t>
            </a:r>
          </a:p>
          <a:p>
            <a:r>
              <a:rPr lang="en-US" sz="3200" dirty="0" smtClean="0"/>
              <a:t>Perhaps we are not praying enough for those who are lost.</a:t>
            </a:r>
          </a:p>
          <a:p>
            <a:r>
              <a:rPr lang="en-US" sz="3600" b="1" dirty="0"/>
              <a:t> </a:t>
            </a:r>
            <a:r>
              <a:rPr lang="en-US" sz="3600" b="1" dirty="0" smtClean="0"/>
              <a:t> Pray, pray, pray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299853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Romans 10:1-3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/>
              <a:t>10 Brethren, my heart’s desire and prayer to God for Israel</a:t>
            </a:r>
            <a:r>
              <a:rPr lang="en-US" sz="4000" b="1" baseline="30000" dirty="0" smtClean="0"/>
              <a:t>[</a:t>
            </a:r>
            <a:r>
              <a:rPr lang="en-US" sz="4000" b="1" baseline="30000" dirty="0" smtClean="0">
                <a:hlinkClick r:id="rId2" tooltip="See footnote a"/>
              </a:rPr>
              <a:t>a</a:t>
            </a:r>
            <a:r>
              <a:rPr lang="en-US" sz="4000" b="1" baseline="30000" dirty="0" smtClean="0"/>
              <a:t>]</a:t>
            </a:r>
            <a:r>
              <a:rPr lang="en-US" sz="4000" b="1" dirty="0" smtClean="0"/>
              <a:t> is that they may be saved. </a:t>
            </a:r>
            <a:r>
              <a:rPr lang="en-US" sz="4000" b="1" baseline="30000" dirty="0" smtClean="0"/>
              <a:t>2 </a:t>
            </a:r>
            <a:r>
              <a:rPr lang="en-US" sz="4000" b="1" dirty="0" smtClean="0"/>
              <a:t>For I bear them witness that they have a zeal for God, but not according to knowledge. </a:t>
            </a:r>
            <a:r>
              <a:rPr lang="en-US" sz="4000" b="1" baseline="30000" dirty="0" smtClean="0"/>
              <a:t>3 </a:t>
            </a:r>
            <a:r>
              <a:rPr lang="en-US" sz="4000" b="1" dirty="0" smtClean="0"/>
              <a:t>For they being ignorant of God’s righteousness, and seeking to establish their own righteousness, have not submitted to the righteousness of God. 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5066447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26624"/>
            <a:ext cx="10515600" cy="1069039"/>
          </a:xfrm>
        </p:spPr>
        <p:txBody>
          <a:bodyPr/>
          <a:lstStyle/>
          <a:p>
            <a:r>
              <a:rPr lang="en-US" sz="5400" b="1" dirty="0" smtClean="0"/>
              <a:t>2.  Send those who </a:t>
            </a:r>
            <a:r>
              <a:rPr lang="en-US" sz="5400" b="1" u="sng" dirty="0" smtClean="0"/>
              <a:t>can</a:t>
            </a:r>
            <a:r>
              <a:rPr lang="en-US" sz="5400" b="1" dirty="0" smtClean="0"/>
              <a:t> go</a:t>
            </a:r>
            <a:r>
              <a:rPr lang="en-US" dirty="0" smtClean="0"/>
              <a:t>.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5878" y="1395663"/>
            <a:ext cx="12086122" cy="5650029"/>
          </a:xfrm>
        </p:spPr>
        <p:txBody>
          <a:bodyPr>
            <a:normAutofit fontScale="25000" lnSpcReduction="20000"/>
          </a:bodyPr>
          <a:lstStyle/>
          <a:p>
            <a:r>
              <a:rPr lang="en-US" sz="26400" b="1" dirty="0" smtClean="0"/>
              <a:t>Jesus </a:t>
            </a:r>
            <a:r>
              <a:rPr lang="en-US" sz="19200" dirty="0" smtClean="0"/>
              <a:t>  </a:t>
            </a:r>
            <a:r>
              <a:rPr lang="en-US" sz="32000" b="1" u="sng" dirty="0" smtClean="0">
                <a:solidFill>
                  <a:srgbClr val="C00000"/>
                </a:solidFill>
              </a:rPr>
              <a:t>GO</a:t>
            </a:r>
            <a:r>
              <a:rPr lang="en-US" sz="19200" dirty="0" smtClean="0"/>
              <a:t>    </a:t>
            </a:r>
            <a:r>
              <a:rPr lang="en-US" sz="26400" dirty="0" smtClean="0"/>
              <a:t>It’s the Lord’s orders!    </a:t>
            </a:r>
            <a:r>
              <a:rPr lang="en-US" sz="26400" dirty="0" err="1" smtClean="0"/>
              <a:t>Mtt</a:t>
            </a:r>
            <a:r>
              <a:rPr lang="en-US" sz="26400" dirty="0" smtClean="0"/>
              <a:t>. 28:18-20; Mark 16:15-16</a:t>
            </a:r>
            <a:r>
              <a:rPr lang="en-US" sz="6500" dirty="0" smtClean="0"/>
              <a:t> </a:t>
            </a:r>
          </a:p>
          <a:p>
            <a:r>
              <a:rPr lang="en-US" sz="7000" dirty="0" smtClean="0"/>
              <a:t> </a:t>
            </a:r>
          </a:p>
          <a:p>
            <a:endParaRPr lang="en-US" sz="7000" dirty="0"/>
          </a:p>
          <a:p>
            <a:r>
              <a:rPr lang="en-US" sz="14400" dirty="0" smtClean="0"/>
              <a:t>Luke 24:45-48</a:t>
            </a:r>
            <a:r>
              <a:rPr lang="en-US" sz="14400" baseline="30000" dirty="0" smtClean="0"/>
              <a:t>45 </a:t>
            </a:r>
            <a:r>
              <a:rPr lang="en-US" sz="14400" dirty="0" smtClean="0"/>
              <a:t>And He opened their understanding, that they might comprehend the Scriptures.</a:t>
            </a:r>
          </a:p>
          <a:p>
            <a:r>
              <a:rPr lang="en-US" sz="14400" baseline="30000" dirty="0" smtClean="0"/>
              <a:t>46 </a:t>
            </a:r>
            <a:r>
              <a:rPr lang="en-US" sz="14400" dirty="0" smtClean="0"/>
              <a:t>Then He said to them, “Thus it is written, and thus it was necessary for the Christ to suffer and to rise</a:t>
            </a:r>
            <a:r>
              <a:rPr lang="en-US" sz="14400" baseline="30000" dirty="0" smtClean="0"/>
              <a:t>[</a:t>
            </a:r>
            <a:r>
              <a:rPr lang="en-US" sz="14400" baseline="30000" dirty="0" smtClean="0">
                <a:hlinkClick r:id="rId2" tooltip="See footnote a"/>
              </a:rPr>
              <a:t>a</a:t>
            </a:r>
            <a:r>
              <a:rPr lang="en-US" sz="14400" baseline="30000" dirty="0" smtClean="0"/>
              <a:t>]</a:t>
            </a:r>
            <a:r>
              <a:rPr lang="en-US" sz="14400" dirty="0" smtClean="0"/>
              <a:t> from the dead the third day, </a:t>
            </a:r>
            <a:r>
              <a:rPr lang="en-US" sz="14400" baseline="30000" dirty="0" smtClean="0"/>
              <a:t>47 </a:t>
            </a:r>
            <a:r>
              <a:rPr lang="en-US" sz="14400" dirty="0" smtClean="0"/>
              <a:t>and that repentance and remission of sins should be preached in His name to all nations, beginning at Jerusalem. </a:t>
            </a:r>
            <a:r>
              <a:rPr lang="en-US" sz="14400" baseline="30000" dirty="0" smtClean="0"/>
              <a:t>48 </a:t>
            </a:r>
            <a:r>
              <a:rPr lang="en-US" sz="14400" dirty="0" smtClean="0"/>
              <a:t>And you are witnesses of these things.</a:t>
            </a:r>
          </a:p>
          <a:p>
            <a:endParaRPr lang="en-US" sz="4400" dirty="0" smtClean="0"/>
          </a:p>
          <a:p>
            <a:endParaRPr lang="en-US" sz="4400" dirty="0"/>
          </a:p>
          <a:p>
            <a:endParaRPr lang="en-US" dirty="0"/>
          </a:p>
          <a:p>
            <a:r>
              <a:rPr lang="en-US" dirty="0" smtClean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24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 smtClean="0"/>
              <a:t>The harvest is </a:t>
            </a:r>
            <a:r>
              <a:rPr lang="en-US" sz="4400" b="1" dirty="0" smtClean="0">
                <a:solidFill>
                  <a:schemeClr val="accent5"/>
                </a:solidFill>
              </a:rPr>
              <a:t>white</a:t>
            </a:r>
            <a:r>
              <a:rPr lang="en-US" sz="4400" dirty="0" smtClean="0"/>
              <a:t>….just like those cotton fields  on Both sides of the road at various places in Limestone County..  What if no one picks the cotton?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73042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 smtClean="0">
                <a:hlinkClick r:id="rId2"/>
              </a:rPr>
              <a:t>John 4:35</a:t>
            </a:r>
            <a:r>
              <a:rPr lang="en-US" sz="4400" dirty="0" smtClean="0"/>
              <a:t> </a:t>
            </a:r>
            <a:br>
              <a:rPr lang="en-US" sz="4400" dirty="0" smtClean="0"/>
            </a:br>
            <a:r>
              <a:rPr lang="en-US" sz="4400" dirty="0" smtClean="0"/>
              <a:t>Do you not say, ‘There are still four months and </a:t>
            </a:r>
            <a:r>
              <a:rPr lang="en-US" sz="4400" i="1" dirty="0" smtClean="0"/>
              <a:t>then</a:t>
            </a:r>
            <a:r>
              <a:rPr lang="en-US" sz="4400" dirty="0" smtClean="0"/>
              <a:t> comes the </a:t>
            </a:r>
            <a:r>
              <a:rPr lang="en-US" sz="4400" b="1" dirty="0" smtClean="0"/>
              <a:t>harvest</a:t>
            </a:r>
            <a:r>
              <a:rPr lang="en-US" sz="4400" dirty="0" smtClean="0"/>
              <a:t>’? Behold, I say to you, lift up your eyes and look at the fields, for they are already </a:t>
            </a:r>
            <a:r>
              <a:rPr lang="en-US" sz="4400" b="1" dirty="0" smtClean="0"/>
              <a:t>white</a:t>
            </a:r>
            <a:r>
              <a:rPr lang="en-US" sz="4400" dirty="0" smtClean="0"/>
              <a:t> for </a:t>
            </a:r>
            <a:r>
              <a:rPr lang="en-US" sz="4400" b="1" dirty="0" smtClean="0"/>
              <a:t>harvest</a:t>
            </a:r>
            <a:r>
              <a:rPr lang="en-US" sz="4400" dirty="0" smtClean="0"/>
              <a:t>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2767653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chemeClr val="accent5"/>
                </a:solidFill>
              </a:rPr>
              <a:t>3.  Support those who can go.   </a:t>
            </a:r>
            <a:endParaRPr lang="en-US" sz="4800" b="1" u="sng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5100" dirty="0" smtClean="0"/>
              <a:t>The laborer is worthy of his hire.</a:t>
            </a:r>
            <a:r>
              <a:rPr lang="en-US" sz="5100" b="1" dirty="0" smtClean="0"/>
              <a:t> 1 Timothy 5:18</a:t>
            </a:r>
          </a:p>
          <a:p>
            <a:r>
              <a:rPr lang="en-US" sz="5100" baseline="30000" dirty="0" smtClean="0"/>
              <a:t>18 </a:t>
            </a:r>
            <a:r>
              <a:rPr lang="en-US" sz="5100" dirty="0" smtClean="0"/>
              <a:t>For the Scripture says, “You shall not muzzle an ox while it treads out the grain,”</a:t>
            </a:r>
            <a:r>
              <a:rPr lang="en-US" sz="5100" baseline="30000" dirty="0" smtClean="0"/>
              <a:t>[</a:t>
            </a:r>
            <a:r>
              <a:rPr lang="en-US" sz="5100" baseline="30000" dirty="0" smtClean="0">
                <a:hlinkClick r:id="rId2" tooltip="See footnote a"/>
              </a:rPr>
              <a:t>a</a:t>
            </a:r>
            <a:r>
              <a:rPr lang="en-US" sz="5100" baseline="30000" dirty="0" smtClean="0"/>
              <a:t>]</a:t>
            </a:r>
            <a:r>
              <a:rPr lang="en-US" sz="5100" dirty="0" smtClean="0"/>
              <a:t> and, “The laborer </a:t>
            </a:r>
            <a:r>
              <a:rPr lang="en-US" sz="5100" i="1" dirty="0" smtClean="0"/>
              <a:t>is</a:t>
            </a:r>
            <a:r>
              <a:rPr lang="en-US" sz="5100" dirty="0" smtClean="0"/>
              <a:t> worthy of his wages.”</a:t>
            </a:r>
            <a:r>
              <a:rPr lang="en-US" sz="5100" baseline="30000" dirty="0" smtClean="0"/>
              <a:t>[</a:t>
            </a:r>
            <a:r>
              <a:rPr lang="en-US" baseline="30000" dirty="0" smtClean="0">
                <a:hlinkClick r:id="rId3" tooltip="See footnote b"/>
              </a:rPr>
              <a:t>b</a:t>
            </a:r>
            <a:r>
              <a:rPr lang="en-US" baseline="30000" dirty="0" smtClean="0"/>
              <a:t>]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sz="3800" b="1" dirty="0" smtClean="0"/>
              <a:t>How much money would you give to see your own</a:t>
            </a:r>
          </a:p>
          <a:p>
            <a:r>
              <a:rPr lang="en-US" sz="3800" b="1" dirty="0" smtClean="0"/>
              <a:t>Relatives converted to the Lord?  $$$$$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943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002060"/>
                </a:solidFill>
              </a:rPr>
              <a:t>Their Success</a:t>
            </a:r>
            <a:endParaRPr lang="en-US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6176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760"/>
            <a:ext cx="10515600" cy="6333423"/>
          </a:xfrm>
        </p:spPr>
        <p:txBody>
          <a:bodyPr/>
          <a:lstStyle/>
          <a:p>
            <a:r>
              <a:rPr lang="en-US" sz="3600" dirty="0" smtClean="0"/>
              <a:t>2 Cor. 11:8   </a:t>
            </a:r>
            <a:r>
              <a:rPr lang="en-US" sz="3600" baseline="30000" dirty="0" smtClean="0"/>
              <a:t>8 </a:t>
            </a:r>
            <a:r>
              <a:rPr lang="en-US" sz="3600" dirty="0" smtClean="0"/>
              <a:t>I robbed other churches, taking wages </a:t>
            </a:r>
            <a:r>
              <a:rPr lang="en-US" sz="3600" i="1" dirty="0" smtClean="0"/>
              <a:t>from them</a:t>
            </a:r>
            <a:r>
              <a:rPr lang="en-US" sz="3600" dirty="0" smtClean="0"/>
              <a:t> to minister to you. </a:t>
            </a:r>
          </a:p>
          <a:p>
            <a:endParaRPr lang="en-US" sz="3600" dirty="0" smtClean="0"/>
          </a:p>
          <a:p>
            <a:r>
              <a:rPr lang="en-US" sz="3600" dirty="0" smtClean="0"/>
              <a:t>Paul was supported.</a:t>
            </a:r>
          </a:p>
          <a:p>
            <a:endParaRPr lang="en-US" sz="3600" dirty="0" smtClean="0"/>
          </a:p>
          <a:p>
            <a:r>
              <a:rPr lang="en-US" sz="3600" dirty="0" smtClean="0"/>
              <a:t>  Churches are to be more interested in</a:t>
            </a:r>
          </a:p>
          <a:p>
            <a:r>
              <a:rPr lang="en-US" sz="3600" dirty="0" smtClean="0"/>
              <a:t>Saving the lost than they are about buildings, mundane things.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7358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Phil. 1:3-8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30000" dirty="0" smtClean="0"/>
              <a:t>3 </a:t>
            </a:r>
            <a:r>
              <a:rPr lang="en-US" dirty="0" smtClean="0"/>
              <a:t>I thank my God upon every remembrance of you, </a:t>
            </a:r>
            <a:r>
              <a:rPr lang="en-US" baseline="30000" dirty="0" smtClean="0"/>
              <a:t>4 </a:t>
            </a:r>
            <a:r>
              <a:rPr lang="en-US" dirty="0" smtClean="0"/>
              <a:t>always in every prayer of mine making request for you all with joy,</a:t>
            </a:r>
            <a:r>
              <a:rPr lang="en-US" sz="3600" b="1" u="sng" dirty="0" smtClean="0"/>
              <a:t> </a:t>
            </a:r>
            <a:r>
              <a:rPr lang="en-US" sz="3600" b="1" u="sng" baseline="30000" dirty="0" smtClean="0"/>
              <a:t>5 </a:t>
            </a:r>
            <a:r>
              <a:rPr lang="en-US" sz="3600" b="1" u="sng" dirty="0" smtClean="0"/>
              <a:t>for your fellowship in the gospel from the first day until now</a:t>
            </a:r>
            <a:r>
              <a:rPr lang="en-US" dirty="0" smtClean="0"/>
              <a:t>, </a:t>
            </a:r>
            <a:r>
              <a:rPr lang="en-US" baseline="30000" dirty="0" smtClean="0"/>
              <a:t>6 </a:t>
            </a:r>
            <a:r>
              <a:rPr lang="en-US" dirty="0" smtClean="0"/>
              <a:t>being confident of this very thing, that He who has begun a good work in you will complete </a:t>
            </a:r>
            <a:r>
              <a:rPr lang="en-US" i="1" dirty="0" smtClean="0"/>
              <a:t>it</a:t>
            </a:r>
            <a:r>
              <a:rPr lang="en-US" dirty="0" smtClean="0"/>
              <a:t> until the day of Jesus Christ; </a:t>
            </a:r>
            <a:r>
              <a:rPr lang="en-US" baseline="30000" dirty="0" smtClean="0"/>
              <a:t>7 </a:t>
            </a:r>
            <a:r>
              <a:rPr lang="en-US" dirty="0" smtClean="0"/>
              <a:t>just as it is right for me to think this of you all, because I have you in my heart, inasmuch as both in my chains and in the defense and confirmation of the gospel, you all are partakers with me of grace. </a:t>
            </a:r>
            <a:r>
              <a:rPr lang="en-US" baseline="30000" dirty="0" smtClean="0"/>
              <a:t>8 </a:t>
            </a:r>
            <a:r>
              <a:rPr lang="en-US" dirty="0" smtClean="0"/>
              <a:t>For God is my witness, how greatly I long for you all with the affection of Jesus Christ.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8051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rgbClr val="7030A0"/>
                </a:solidFill>
              </a:rPr>
              <a:t>Phil. 4:15-20</a:t>
            </a:r>
            <a:endParaRPr lang="en-US" b="1" u="sng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30000" dirty="0" smtClean="0"/>
              <a:t>15 </a:t>
            </a:r>
            <a:r>
              <a:rPr lang="en-US" dirty="0" smtClean="0"/>
              <a:t>Now you Philippians know also that in the beginning of the gospel, when I departed from Macedonia, </a:t>
            </a:r>
            <a:r>
              <a:rPr lang="en-US" sz="3200" b="1" dirty="0" smtClean="0"/>
              <a:t>no church shared with me concerning giving and receiving but you only</a:t>
            </a:r>
            <a:r>
              <a:rPr lang="en-US" dirty="0" smtClean="0"/>
              <a:t>. </a:t>
            </a:r>
            <a:r>
              <a:rPr lang="en-US" baseline="30000" dirty="0" smtClean="0"/>
              <a:t>16 </a:t>
            </a:r>
            <a:r>
              <a:rPr lang="en-US" dirty="0" smtClean="0"/>
              <a:t>For even in Thessalonica you sent </a:t>
            </a:r>
            <a:r>
              <a:rPr lang="en-US" i="1" dirty="0" smtClean="0"/>
              <a:t>aid</a:t>
            </a:r>
            <a:r>
              <a:rPr lang="en-US" dirty="0" smtClean="0"/>
              <a:t> once and again for my necessities. </a:t>
            </a:r>
            <a:r>
              <a:rPr lang="en-US" baseline="30000" dirty="0" smtClean="0"/>
              <a:t>17 </a:t>
            </a:r>
            <a:r>
              <a:rPr lang="en-US" dirty="0" smtClean="0"/>
              <a:t>Not that I seek the gift, but I seek the fruit that abounds to your account. </a:t>
            </a:r>
            <a:r>
              <a:rPr lang="en-US" baseline="30000" dirty="0" smtClean="0"/>
              <a:t>18 </a:t>
            </a:r>
            <a:r>
              <a:rPr lang="en-US" dirty="0" smtClean="0"/>
              <a:t>Indeed I have all and abound. I am full, having received from </a:t>
            </a:r>
            <a:r>
              <a:rPr lang="en-US" dirty="0" err="1" smtClean="0"/>
              <a:t>Epaphroditus</a:t>
            </a:r>
            <a:r>
              <a:rPr lang="en-US" dirty="0" smtClean="0"/>
              <a:t> </a:t>
            </a:r>
            <a:r>
              <a:rPr lang="en-US" sz="3200" b="1" u="sng" dirty="0" smtClean="0"/>
              <a:t>the things </a:t>
            </a:r>
            <a:r>
              <a:rPr lang="en-US" sz="3200" b="1" i="1" u="sng" dirty="0" smtClean="0"/>
              <a:t>sent</a:t>
            </a:r>
            <a:r>
              <a:rPr lang="en-US" sz="3200" b="1" u="sng" dirty="0" smtClean="0"/>
              <a:t> from you</a:t>
            </a:r>
            <a:r>
              <a:rPr lang="en-US" dirty="0" smtClean="0"/>
              <a:t>, a sweet-smelling aroma, an acceptable sacrifice, well pleasing to God. </a:t>
            </a:r>
            <a:r>
              <a:rPr lang="en-US" baseline="30000" dirty="0" smtClean="0"/>
              <a:t>19 </a:t>
            </a:r>
            <a:r>
              <a:rPr lang="en-US" dirty="0" smtClean="0"/>
              <a:t>And my God shall supply all your need according to His riches in glory by Christ Jesus. </a:t>
            </a:r>
            <a:r>
              <a:rPr lang="en-US" baseline="30000" dirty="0" smtClean="0"/>
              <a:t>20 </a:t>
            </a:r>
            <a:r>
              <a:rPr lang="en-US" dirty="0" smtClean="0"/>
              <a:t>Now to our God and Father </a:t>
            </a:r>
            <a:r>
              <a:rPr lang="en-US" i="1" dirty="0" smtClean="0"/>
              <a:t>be</a:t>
            </a:r>
            <a:r>
              <a:rPr lang="en-US" dirty="0" smtClean="0"/>
              <a:t> glory forever and ever. Amen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1808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4.  The value of rescuing the lost!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3600" b="1" dirty="0" smtClean="0"/>
          </a:p>
          <a:p>
            <a:r>
              <a:rPr lang="en-US" sz="6000" b="1" dirty="0" smtClean="0"/>
              <a:t>Satan lost  that one.</a:t>
            </a:r>
          </a:p>
          <a:p>
            <a:r>
              <a:rPr lang="en-US" sz="6000" b="1" dirty="0" smtClean="0"/>
              <a:t>     Saved from hell.</a:t>
            </a:r>
          </a:p>
          <a:p>
            <a:endParaRPr lang="en-US" dirty="0"/>
          </a:p>
          <a:p>
            <a:r>
              <a:rPr lang="en-US" sz="4000" dirty="0" smtClean="0"/>
              <a:t>99 saved…one is lost….What does Jesus say do?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48716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smtClean="0">
                <a:solidFill>
                  <a:schemeClr val="accent2">
                    <a:lumMod val="75000"/>
                  </a:schemeClr>
                </a:solidFill>
              </a:rPr>
              <a:t>Luke 15:1-7</a:t>
            </a:r>
            <a:endParaRPr lang="en-US" b="1" u="sng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1</a:t>
            </a:r>
            <a:r>
              <a:rPr lang="en-US" dirty="0" smtClean="0"/>
              <a:t> Then all the tax collectors and the sinners drew near to Him to hear Him. </a:t>
            </a:r>
            <a:r>
              <a:rPr lang="en-US" baseline="30000" dirty="0" smtClean="0"/>
              <a:t>2 </a:t>
            </a:r>
            <a:r>
              <a:rPr lang="en-US" dirty="0" smtClean="0"/>
              <a:t>And the Pharisees and scribes complained, saying, “This Man receives sinners and eats with them.” </a:t>
            </a:r>
            <a:r>
              <a:rPr lang="en-US" baseline="30000" dirty="0" smtClean="0"/>
              <a:t>3 </a:t>
            </a:r>
            <a:r>
              <a:rPr lang="en-US" dirty="0" smtClean="0"/>
              <a:t>So He spoke this parable to them, saying:</a:t>
            </a:r>
          </a:p>
          <a:p>
            <a:r>
              <a:rPr lang="en-US" baseline="30000" dirty="0" smtClean="0"/>
              <a:t>4 </a:t>
            </a:r>
            <a:r>
              <a:rPr lang="en-US" dirty="0" smtClean="0"/>
              <a:t>“</a:t>
            </a:r>
            <a:r>
              <a:rPr lang="en-US" b="1" dirty="0" smtClean="0"/>
              <a:t>What man of you, having a hundred sheep, if he loses one of them, does not leave the ninety-nine in the wilderness, and go after the one which is lost until he finds it? </a:t>
            </a:r>
            <a:r>
              <a:rPr lang="en-US" baseline="30000" dirty="0" smtClean="0"/>
              <a:t>5 </a:t>
            </a:r>
            <a:r>
              <a:rPr lang="en-US" dirty="0" smtClean="0"/>
              <a:t>And when he has found </a:t>
            </a:r>
            <a:r>
              <a:rPr lang="en-US" i="1" dirty="0" smtClean="0"/>
              <a:t>it,</a:t>
            </a:r>
            <a:r>
              <a:rPr lang="en-US" dirty="0" smtClean="0"/>
              <a:t> he lays </a:t>
            </a:r>
            <a:r>
              <a:rPr lang="en-US" i="1" dirty="0" smtClean="0"/>
              <a:t>it</a:t>
            </a:r>
            <a:r>
              <a:rPr lang="en-US" dirty="0" smtClean="0"/>
              <a:t> on his shoulders, rejoicing. </a:t>
            </a:r>
            <a:r>
              <a:rPr lang="en-US" baseline="30000" dirty="0" smtClean="0"/>
              <a:t>6 </a:t>
            </a:r>
            <a:r>
              <a:rPr lang="en-US" dirty="0" smtClean="0"/>
              <a:t>And when he comes home, he calls together </a:t>
            </a:r>
            <a:r>
              <a:rPr lang="en-US" i="1" dirty="0" smtClean="0"/>
              <a:t>his</a:t>
            </a:r>
            <a:r>
              <a:rPr lang="en-US" dirty="0" smtClean="0"/>
              <a:t> friends and neighbors, saying to them, </a:t>
            </a:r>
            <a:r>
              <a:rPr lang="en-US" b="1" i="1" u="sng" dirty="0" smtClean="0"/>
              <a:t>‘Rejoice with me, for I have found my sheep which was lost!’ </a:t>
            </a:r>
            <a:r>
              <a:rPr lang="en-US" baseline="30000" dirty="0" smtClean="0"/>
              <a:t>7 </a:t>
            </a:r>
            <a:r>
              <a:rPr lang="en-US" dirty="0" smtClean="0"/>
              <a:t>I say to you that likewise there will be more joy in heaven over one sinner who repents than over ninety-nine just persons who need no repentance.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9544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b="1" i="1" dirty="0" smtClean="0">
                <a:solidFill>
                  <a:schemeClr val="accent2">
                    <a:lumMod val="75000"/>
                  </a:schemeClr>
                </a:solidFill>
              </a:rPr>
              <a:t>Never forget these 2 things about the lost</a:t>
            </a:r>
            <a:endParaRPr lang="en-US" sz="4800" b="1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dirty="0" smtClean="0"/>
              <a:t>When you die, your eternal destiny is fixed……</a:t>
            </a:r>
            <a:endParaRPr lang="en-US" sz="4000" dirty="0"/>
          </a:p>
          <a:p>
            <a:r>
              <a:rPr lang="en-US" sz="4000" dirty="0" smtClean="0"/>
              <a:t>When you die, you will never have another chance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to save yourself, save others, or do anything for </a:t>
            </a:r>
          </a:p>
          <a:p>
            <a:r>
              <a:rPr lang="en-US" sz="4000" dirty="0"/>
              <a:t> </a:t>
            </a:r>
            <a:r>
              <a:rPr lang="en-US" sz="4000" dirty="0" smtClean="0"/>
              <a:t> any one in this world.</a:t>
            </a:r>
          </a:p>
          <a:p>
            <a:endParaRPr lang="en-US" sz="3600" dirty="0"/>
          </a:p>
          <a:p>
            <a:r>
              <a:rPr lang="en-US" sz="3600" dirty="0" smtClean="0"/>
              <a:t>  Consider the Rich man and Lazarus  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6679879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Luke 16:19-27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Rich Man and Lazarus</a:t>
            </a:r>
          </a:p>
          <a:p>
            <a:r>
              <a:rPr lang="en-US" baseline="30000" dirty="0" smtClean="0"/>
              <a:t>19 </a:t>
            </a:r>
            <a:r>
              <a:rPr lang="en-US" dirty="0" smtClean="0"/>
              <a:t>“There was a certain rich man who was clothed in purple and fine linen and fared sumptuously every day. </a:t>
            </a:r>
            <a:r>
              <a:rPr lang="en-US" baseline="30000" dirty="0" smtClean="0"/>
              <a:t>20 </a:t>
            </a:r>
            <a:r>
              <a:rPr lang="en-US" dirty="0" smtClean="0"/>
              <a:t>But there was a certain beggar named Lazarus, full of sores, who was laid at his gate, </a:t>
            </a:r>
            <a:r>
              <a:rPr lang="en-US" baseline="30000" dirty="0" smtClean="0"/>
              <a:t>21 </a:t>
            </a:r>
            <a:r>
              <a:rPr lang="en-US" dirty="0" smtClean="0"/>
              <a:t>desiring to be fed with the crumbs which fell</a:t>
            </a:r>
            <a:r>
              <a:rPr lang="en-US" baseline="30000" dirty="0" smtClean="0"/>
              <a:t>[</a:t>
            </a:r>
            <a:r>
              <a:rPr lang="en-US" baseline="30000" dirty="0" smtClean="0">
                <a:hlinkClick r:id="rId2" tooltip="See footnote d"/>
              </a:rPr>
              <a:t>d</a:t>
            </a:r>
            <a:r>
              <a:rPr lang="en-US" baseline="30000" dirty="0" smtClean="0"/>
              <a:t>]</a:t>
            </a:r>
            <a:r>
              <a:rPr lang="en-US" dirty="0" smtClean="0"/>
              <a:t> from the rich man’s table. Moreover the dogs came and licked his sores. </a:t>
            </a:r>
            <a:r>
              <a:rPr lang="en-US" baseline="30000" dirty="0" smtClean="0"/>
              <a:t>22 </a:t>
            </a:r>
            <a:r>
              <a:rPr lang="en-US" dirty="0" smtClean="0"/>
              <a:t>So it was that the beggar died, and was carried by the angels to Abraham’s bosom. The rich man also died and was buried. </a:t>
            </a:r>
            <a:r>
              <a:rPr lang="en-US" baseline="30000" dirty="0" smtClean="0"/>
              <a:t>23 </a:t>
            </a:r>
            <a:r>
              <a:rPr lang="en-US" dirty="0" smtClean="0"/>
              <a:t>And being in torments in Hades, he lifted up his eyes and saw Abraham afar off, and Lazarus in his bosom.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22670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aseline="30000" dirty="0" smtClean="0"/>
              <a:t>24 </a:t>
            </a:r>
            <a:r>
              <a:rPr lang="en-US" dirty="0" smtClean="0"/>
              <a:t>“Then he cried and said, ‘Father Abraham, have mercy on me, and send Lazarus that he may dip the tip of his finger in water and cool my tongue; for I am tormented in this flame.’ </a:t>
            </a:r>
            <a:r>
              <a:rPr lang="en-US" baseline="30000" dirty="0" smtClean="0"/>
              <a:t>25 </a:t>
            </a:r>
            <a:r>
              <a:rPr lang="en-US" dirty="0" smtClean="0"/>
              <a:t>But Abraham said, ‘Son, remember that in your lifetime you received your good things, and likewise Lazarus evil things; but now he is comforted and you are tormented. </a:t>
            </a:r>
            <a:r>
              <a:rPr lang="en-US" baseline="30000" dirty="0" smtClean="0"/>
              <a:t>26 </a:t>
            </a:r>
            <a:r>
              <a:rPr lang="en-US" dirty="0" smtClean="0"/>
              <a:t>And besides all this, between us and you there is a great gulf fixed, so that those who want to pass from here to you </a:t>
            </a:r>
            <a:r>
              <a:rPr lang="en-US" sz="4500" b="1" dirty="0" smtClean="0"/>
              <a:t>cannot, </a:t>
            </a:r>
            <a:r>
              <a:rPr lang="en-US" dirty="0" smtClean="0"/>
              <a:t>nor can those from there pass to us.’</a:t>
            </a:r>
          </a:p>
          <a:p>
            <a:r>
              <a:rPr lang="en-US" baseline="30000" dirty="0" smtClean="0"/>
              <a:t>27 </a:t>
            </a:r>
            <a:r>
              <a:rPr lang="en-US" dirty="0" smtClean="0"/>
              <a:t>“Then he said, ‘I beg you therefore, father, that you would send him to my father’s house, </a:t>
            </a:r>
            <a:r>
              <a:rPr lang="en-US" baseline="30000" dirty="0" smtClean="0"/>
              <a:t>28 </a:t>
            </a:r>
            <a:r>
              <a:rPr lang="en-US" b="1" u="sng" dirty="0" smtClean="0"/>
              <a:t>for I have five brothers</a:t>
            </a:r>
            <a:r>
              <a:rPr lang="en-US" dirty="0" smtClean="0"/>
              <a:t>, that he may testify to them, lest they also come to </a:t>
            </a:r>
            <a:r>
              <a:rPr lang="en-US" sz="3200" b="1" u="sng" dirty="0" smtClean="0"/>
              <a:t>this place of torment</a:t>
            </a:r>
            <a:r>
              <a:rPr lang="en-US" dirty="0" smtClean="0"/>
              <a:t>.’ </a:t>
            </a:r>
            <a:r>
              <a:rPr lang="en-US" baseline="30000" dirty="0" smtClean="0"/>
              <a:t>29 </a:t>
            </a:r>
            <a:r>
              <a:rPr lang="en-US" dirty="0" smtClean="0"/>
              <a:t>Abraham said to him, ‘They have Moses and the prophets; let them hear them.’ </a:t>
            </a:r>
            <a:r>
              <a:rPr lang="en-US" baseline="30000" dirty="0" smtClean="0"/>
              <a:t>30 </a:t>
            </a:r>
            <a:r>
              <a:rPr lang="en-US" dirty="0" smtClean="0"/>
              <a:t>And he said, ‘No, father Abraham; but if one goes to them from the dead, they will repent.’ </a:t>
            </a:r>
            <a:r>
              <a:rPr lang="en-US" baseline="30000" dirty="0" smtClean="0"/>
              <a:t>31 </a:t>
            </a:r>
            <a:r>
              <a:rPr lang="en-US" dirty="0" smtClean="0"/>
              <a:t>But he said to him, ‘If they do not hear Moses and the prophets, neither will they be persuaded though one rise from the dead.’”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1224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0070C0"/>
                </a:solidFill>
              </a:rPr>
              <a:t>Rejoicing comes when:</a:t>
            </a:r>
            <a:endParaRPr lang="en-US" sz="4800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 smtClean="0"/>
              <a:t>1.   your names are written in the book of life.</a:t>
            </a:r>
          </a:p>
          <a:p>
            <a:endParaRPr lang="en-US" sz="4400" b="1" dirty="0"/>
          </a:p>
          <a:p>
            <a:r>
              <a:rPr lang="en-US" sz="4400" b="1" dirty="0" smtClean="0"/>
              <a:t>2.  When your work is done….2 Tim. 4:7-8   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03120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7030A0"/>
                </a:solidFill>
              </a:rPr>
              <a:t>Final questions:</a:t>
            </a:r>
            <a:endParaRPr lang="en-US" sz="4800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Do you know someone who does not know God?</a:t>
            </a:r>
          </a:p>
          <a:p>
            <a:endParaRPr lang="en-US" sz="3600" dirty="0"/>
          </a:p>
          <a:p>
            <a:r>
              <a:rPr lang="en-US" sz="3600" dirty="0" smtClean="0"/>
              <a:t>Do you know someone who has not been baptized?</a:t>
            </a:r>
          </a:p>
          <a:p>
            <a:endParaRPr lang="en-US" sz="3600" dirty="0"/>
          </a:p>
          <a:p>
            <a:r>
              <a:rPr lang="en-US" sz="3600" dirty="0" smtClean="0"/>
              <a:t>Do you know someone who has left the Lord…and the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latter end will be worse for them than the beginning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if they leave this world unprepared to meet God?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187295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2060"/>
                </a:solidFill>
              </a:rPr>
              <a:t>The Rejoicing of the 70!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42273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002060"/>
                </a:solidFill>
              </a:rPr>
              <a:t>What are you willing to do about it?</a:t>
            </a:r>
            <a:endParaRPr lang="en-US" sz="4800" b="1" u="sng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037345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79" y="0"/>
            <a:ext cx="10515600" cy="1325563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What did the 70 do?  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25563"/>
            <a:ext cx="12012328" cy="5402496"/>
          </a:xfrm>
        </p:spPr>
        <p:txBody>
          <a:bodyPr>
            <a:noAutofit/>
          </a:bodyPr>
          <a:lstStyle/>
          <a:p>
            <a:r>
              <a:rPr lang="en-US" sz="3600" dirty="0" smtClean="0"/>
              <a:t>They went on a mission.</a:t>
            </a:r>
          </a:p>
          <a:p>
            <a:r>
              <a:rPr lang="en-US" sz="3600" dirty="0" smtClean="0"/>
              <a:t>                2 by 2 were sent out.</a:t>
            </a:r>
          </a:p>
          <a:p>
            <a:r>
              <a:rPr lang="en-US" sz="3600" dirty="0" smtClean="0"/>
              <a:t>They fulfilled that mission.</a:t>
            </a:r>
          </a:p>
          <a:p>
            <a:r>
              <a:rPr lang="en-US" sz="3600" dirty="0" smtClean="0"/>
              <a:t>              They are rejoicing  …their work was so successful.  </a:t>
            </a:r>
          </a:p>
          <a:p>
            <a:r>
              <a:rPr lang="en-US" sz="3600" dirty="0" smtClean="0"/>
              <a:t>Jesus then tells them the greatest, and most important</a:t>
            </a:r>
          </a:p>
          <a:p>
            <a:r>
              <a:rPr lang="en-US" sz="3600" dirty="0" smtClean="0"/>
              <a:t>                                Of it all..</a:t>
            </a:r>
          </a:p>
          <a:p>
            <a:r>
              <a:rPr lang="en-US" sz="3600" dirty="0"/>
              <a:t> </a:t>
            </a:r>
            <a:r>
              <a:rPr lang="en-US" sz="3600" dirty="0" smtClean="0"/>
              <a:t>   Your names are written in the book of Life.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2660762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42294"/>
          </a:xfrm>
        </p:spPr>
        <p:txBody>
          <a:bodyPr/>
          <a:lstStyle/>
          <a:p>
            <a:r>
              <a:rPr lang="en-US" b="1" dirty="0" smtClean="0">
                <a:solidFill>
                  <a:srgbClr val="7030A0"/>
                </a:solidFill>
              </a:rPr>
              <a:t>Are you here today: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You Know Not God!    (Russ Coffee)  </a:t>
            </a:r>
            <a:endParaRPr lang="en-US" sz="3600" dirty="0"/>
          </a:p>
          <a:p>
            <a:r>
              <a:rPr lang="en-US" sz="3600" dirty="0" smtClean="0"/>
              <a:t>You have never obeyed the gospel.  (he was baptized, and many in</a:t>
            </a:r>
          </a:p>
          <a:p>
            <a:r>
              <a:rPr lang="en-US" sz="3600" dirty="0" smtClean="0"/>
              <a:t>His family followed)</a:t>
            </a:r>
          </a:p>
          <a:p>
            <a:pPr marL="0" indent="0">
              <a:buNone/>
            </a:pPr>
            <a:r>
              <a:rPr lang="en-US" sz="3600" dirty="0" smtClean="0"/>
              <a:t>      You have become unfaithful to God…you are the one out of the 100 that Jesus was talking about…you need to be restored.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299910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0070C0"/>
                </a:solidFill>
              </a:rPr>
              <a:t>Come Home now.</a:t>
            </a:r>
            <a:endParaRPr lang="en-US" b="1" i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The harvest is past….and we are not saved.</a:t>
            </a:r>
          </a:p>
          <a:p>
            <a:endParaRPr lang="en-US" sz="4800" dirty="0"/>
          </a:p>
          <a:p>
            <a:r>
              <a:rPr lang="en-US" sz="4800" dirty="0" smtClean="0"/>
              <a:t>Let’s do something about it…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6522002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189" y="439588"/>
            <a:ext cx="11607265" cy="6418412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002060"/>
                </a:solidFill>
              </a:rPr>
              <a:t>God wants actions on our part!</a:t>
            </a:r>
          </a:p>
          <a:p>
            <a:endParaRPr lang="en-US" sz="3600" b="1" dirty="0">
              <a:solidFill>
                <a:srgbClr val="002060"/>
              </a:solidFill>
            </a:endParaRPr>
          </a:p>
          <a:p>
            <a:r>
              <a:rPr lang="en-US" sz="3600" b="1" dirty="0" smtClean="0">
                <a:solidFill>
                  <a:srgbClr val="002060"/>
                </a:solidFill>
              </a:rPr>
              <a:t>How much are you willing to do to get your family right with</a:t>
            </a:r>
          </a:p>
          <a:p>
            <a:r>
              <a:rPr lang="en-US" sz="3600" b="1" dirty="0" smtClean="0">
                <a:solidFill>
                  <a:srgbClr val="002060"/>
                </a:solidFill>
              </a:rPr>
              <a:t>God?</a:t>
            </a:r>
          </a:p>
          <a:p>
            <a:endParaRPr lang="en-US" sz="3600" b="1" dirty="0">
              <a:solidFill>
                <a:srgbClr val="002060"/>
              </a:solidFill>
            </a:endParaRPr>
          </a:p>
          <a:p>
            <a:r>
              <a:rPr lang="en-US" sz="3600" b="1" dirty="0" smtClean="0">
                <a:solidFill>
                  <a:srgbClr val="002060"/>
                </a:solidFill>
              </a:rPr>
              <a:t>How much will you do to get your heart right with God?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67204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00B050"/>
                </a:solidFill>
              </a:rPr>
              <a:t>Softly and Tenderly Jesus is calling</a:t>
            </a:r>
            <a:endParaRPr lang="en-US" b="1" i="1" u="sng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But the time will come, no more calling,</a:t>
            </a:r>
          </a:p>
          <a:p>
            <a:r>
              <a:rPr lang="en-US" sz="3600" dirty="0" smtClean="0"/>
              <a:t>No more opportunity to heed that calling,</a:t>
            </a:r>
          </a:p>
          <a:p>
            <a:endParaRPr lang="en-US" sz="3600" dirty="0"/>
          </a:p>
          <a:p>
            <a:r>
              <a:rPr lang="en-US" sz="3600" dirty="0" smtClean="0"/>
              <a:t>The only thing left for you and I when we die,</a:t>
            </a:r>
          </a:p>
          <a:p>
            <a:r>
              <a:rPr lang="en-US" sz="3600" b="1" i="1" u="sng" dirty="0" smtClean="0">
                <a:solidFill>
                  <a:srgbClr val="C00000"/>
                </a:solidFill>
              </a:rPr>
              <a:t>THE JUDGMENT OF GOD!</a:t>
            </a:r>
          </a:p>
          <a:p>
            <a:endParaRPr lang="en-US" dirty="0"/>
          </a:p>
          <a:p>
            <a:r>
              <a:rPr lang="en-US" sz="3600" dirty="0" smtClean="0"/>
              <a:t>What will God say about us this morning?</a:t>
            </a:r>
          </a:p>
          <a:p>
            <a:r>
              <a:rPr lang="en-US" sz="3600" dirty="0" smtClean="0"/>
              <a:t>If we are allowed some more time, what will we do with it?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37685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Millions and Millions Are Lost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Matt. 7:13-14</a:t>
            </a:r>
          </a:p>
          <a:p>
            <a:r>
              <a:rPr lang="en-US" sz="4000" dirty="0" smtClean="0"/>
              <a:t>   </a:t>
            </a:r>
            <a:r>
              <a:rPr lang="en-US" sz="4000" baseline="30000" dirty="0" smtClean="0"/>
              <a:t>13 </a:t>
            </a:r>
            <a:r>
              <a:rPr lang="en-US" sz="4000" dirty="0" smtClean="0"/>
              <a:t>“Enter by the narrow gate; for wide </a:t>
            </a:r>
            <a:r>
              <a:rPr lang="en-US" sz="4000" i="1" dirty="0" smtClean="0"/>
              <a:t>is</a:t>
            </a:r>
            <a:r>
              <a:rPr lang="en-US" sz="4000" dirty="0" smtClean="0"/>
              <a:t> the gate and broad </a:t>
            </a:r>
            <a:r>
              <a:rPr lang="en-US" sz="4000" i="1" dirty="0" smtClean="0"/>
              <a:t>is</a:t>
            </a:r>
            <a:r>
              <a:rPr lang="en-US" sz="4000" dirty="0" smtClean="0"/>
              <a:t> the way that leads to destruction, and there are many who go in by it. </a:t>
            </a:r>
            <a:r>
              <a:rPr lang="en-US" sz="4000" baseline="30000" dirty="0" smtClean="0"/>
              <a:t>14 </a:t>
            </a:r>
            <a:r>
              <a:rPr lang="en-US" sz="4000" dirty="0" smtClean="0"/>
              <a:t>Because</a:t>
            </a:r>
            <a:r>
              <a:rPr lang="en-US" sz="4000" baseline="30000" dirty="0" smtClean="0"/>
              <a:t>[</a:t>
            </a:r>
            <a:r>
              <a:rPr lang="en-US" sz="4000" baseline="30000" dirty="0" smtClean="0">
                <a:hlinkClick r:id="rId2" tooltip="See footnote a"/>
              </a:rPr>
              <a:t>a</a:t>
            </a:r>
            <a:r>
              <a:rPr lang="en-US" sz="4000" baseline="30000" dirty="0" smtClean="0"/>
              <a:t>]</a:t>
            </a:r>
            <a:r>
              <a:rPr lang="en-US" sz="4000" dirty="0" smtClean="0"/>
              <a:t> narrow </a:t>
            </a:r>
            <a:r>
              <a:rPr lang="en-US" sz="4000" i="1" dirty="0" smtClean="0"/>
              <a:t>is</a:t>
            </a:r>
            <a:r>
              <a:rPr lang="en-US" sz="4000" dirty="0" smtClean="0"/>
              <a:t> the gate and difficult </a:t>
            </a:r>
            <a:r>
              <a:rPr lang="en-US" sz="4000" i="1" dirty="0" smtClean="0"/>
              <a:t>is</a:t>
            </a:r>
            <a:r>
              <a:rPr lang="en-US" sz="4000" dirty="0" smtClean="0"/>
              <a:t> the way which leads to life, and there are few who find it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8459512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Many in many nations of the world-Lost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7874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Many in America -  Lost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637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Why?</a:t>
            </a:r>
            <a:endParaRPr lang="en-US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7679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Paul answers that question: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2 </a:t>
            </a:r>
            <a:r>
              <a:rPr lang="en-US" sz="4000" dirty="0" err="1" smtClean="0"/>
              <a:t>Thess</a:t>
            </a:r>
            <a:r>
              <a:rPr lang="en-US" sz="4000" dirty="0" smtClean="0"/>
              <a:t> 1:7-9….when the Lord Jesus is revealed from heaven with His mighty angels, </a:t>
            </a:r>
            <a:r>
              <a:rPr lang="en-US" sz="4000" baseline="30000" dirty="0" smtClean="0"/>
              <a:t>8 </a:t>
            </a:r>
            <a:r>
              <a:rPr lang="en-US" sz="4000" dirty="0" smtClean="0"/>
              <a:t>in flaming fire taking vengeance on those (1) </a:t>
            </a:r>
            <a:r>
              <a:rPr lang="en-US" sz="4000" b="1" u="sng" dirty="0" smtClean="0"/>
              <a:t>who do not know God</a:t>
            </a:r>
            <a:r>
              <a:rPr lang="en-US" sz="4000" dirty="0" smtClean="0"/>
              <a:t>, and on</a:t>
            </a:r>
            <a:r>
              <a:rPr lang="en-US" sz="4000" u="sng" dirty="0" smtClean="0"/>
              <a:t> (2) </a:t>
            </a:r>
            <a:r>
              <a:rPr lang="en-US" sz="4000" b="1" u="sng" dirty="0" smtClean="0"/>
              <a:t>those who do not obey the gospel of our Lord Jesus Christ</a:t>
            </a:r>
            <a:r>
              <a:rPr lang="en-US" sz="4000" u="sng" dirty="0" smtClean="0"/>
              <a:t>. </a:t>
            </a:r>
            <a:r>
              <a:rPr lang="en-US" sz="4000" baseline="30000" dirty="0" smtClean="0"/>
              <a:t>9 </a:t>
            </a:r>
            <a:r>
              <a:rPr lang="en-US" sz="4000" dirty="0" smtClean="0"/>
              <a:t>These shall be punished with everlasting destruction from the presence of the Lord and from the glory of His power,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29074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>
                <a:solidFill>
                  <a:srgbClr val="0070C0"/>
                </a:solidFill>
              </a:rPr>
              <a:t>Mothers/Fathers/Husbands/Wives/Children</a:t>
            </a:r>
            <a:endParaRPr lang="en-US" b="1" i="1" u="sng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/>
              <a:t>Is your </a:t>
            </a:r>
            <a:r>
              <a:rPr lang="en-US" sz="4400" b="1" dirty="0" smtClean="0">
                <a:solidFill>
                  <a:srgbClr val="0070C0"/>
                </a:solidFill>
              </a:rPr>
              <a:t>mother</a:t>
            </a:r>
            <a:r>
              <a:rPr lang="en-US" sz="4400" b="1" dirty="0" smtClean="0"/>
              <a:t> a Christian?</a:t>
            </a:r>
          </a:p>
          <a:p>
            <a:r>
              <a:rPr lang="en-US" sz="4400" b="1" dirty="0" smtClean="0"/>
              <a:t>Is your </a:t>
            </a:r>
            <a:r>
              <a:rPr lang="en-US" sz="4400" b="1" dirty="0" smtClean="0">
                <a:solidFill>
                  <a:srgbClr val="0070C0"/>
                </a:solidFill>
              </a:rPr>
              <a:t>father</a:t>
            </a:r>
            <a:r>
              <a:rPr lang="en-US" sz="4400" b="1" dirty="0" smtClean="0"/>
              <a:t> a Christian?</a:t>
            </a:r>
          </a:p>
          <a:p>
            <a:r>
              <a:rPr lang="en-US" sz="4400" b="1" dirty="0" smtClean="0"/>
              <a:t>Is your </a:t>
            </a:r>
            <a:r>
              <a:rPr lang="en-US" sz="4400" b="1" dirty="0" smtClean="0">
                <a:solidFill>
                  <a:srgbClr val="0070C0"/>
                </a:solidFill>
              </a:rPr>
              <a:t>husband</a:t>
            </a:r>
            <a:r>
              <a:rPr lang="en-US" sz="4400" b="1" dirty="0" smtClean="0"/>
              <a:t> a Christian?</a:t>
            </a:r>
          </a:p>
          <a:p>
            <a:r>
              <a:rPr lang="en-US" sz="4400" b="1" dirty="0" smtClean="0"/>
              <a:t>Is your </a:t>
            </a:r>
            <a:r>
              <a:rPr lang="en-US" sz="4400" b="1" dirty="0" smtClean="0">
                <a:solidFill>
                  <a:srgbClr val="0070C0"/>
                </a:solidFill>
              </a:rPr>
              <a:t>wife</a:t>
            </a:r>
            <a:r>
              <a:rPr lang="en-US" sz="4400" b="1" dirty="0" smtClean="0"/>
              <a:t> a Christian?</a:t>
            </a:r>
          </a:p>
          <a:p>
            <a:r>
              <a:rPr lang="en-US" sz="4400" b="1" dirty="0" smtClean="0"/>
              <a:t>Are your </a:t>
            </a:r>
            <a:r>
              <a:rPr lang="en-US" sz="4400" b="1" dirty="0" smtClean="0">
                <a:solidFill>
                  <a:srgbClr val="0070C0"/>
                </a:solidFill>
              </a:rPr>
              <a:t>children</a:t>
            </a:r>
            <a:r>
              <a:rPr lang="en-US" sz="4400" b="1" dirty="0" smtClean="0"/>
              <a:t> Christians?   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4757787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916</TotalTime>
  <Words>714</Words>
  <Application>Microsoft Office PowerPoint</Application>
  <PresentationFormat>Widescreen</PresentationFormat>
  <Paragraphs>137</Paragraphs>
  <Slides>35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Office Theme</vt:lpstr>
      <vt:lpstr>Jesus sent out the 70!</vt:lpstr>
      <vt:lpstr>Their Success</vt:lpstr>
      <vt:lpstr>The Rejoicing of the 70!</vt:lpstr>
      <vt:lpstr>Millions and Millions Are Lost</vt:lpstr>
      <vt:lpstr>Many in many nations of the world-Lost</vt:lpstr>
      <vt:lpstr>Many in America -  Lost</vt:lpstr>
      <vt:lpstr>Why?</vt:lpstr>
      <vt:lpstr>Paul answers that question:</vt:lpstr>
      <vt:lpstr>Mothers/Fathers/Husbands/Wives/Children</vt:lpstr>
      <vt:lpstr>PowerPoint Presentation</vt:lpstr>
      <vt:lpstr>Jesus showed His concern for the lost</vt:lpstr>
      <vt:lpstr>God is not willing that any should perish</vt:lpstr>
      <vt:lpstr>PowerPoint Presentation</vt:lpstr>
      <vt:lpstr>1. Prayer for those lost.  Romans 10:1-3</vt:lpstr>
      <vt:lpstr>Romans 10:1-3</vt:lpstr>
      <vt:lpstr>2.  Send those who can go.  </vt:lpstr>
      <vt:lpstr>PowerPoint Presentation</vt:lpstr>
      <vt:lpstr>PowerPoint Presentation</vt:lpstr>
      <vt:lpstr>3.  Support those who can go.   </vt:lpstr>
      <vt:lpstr>PowerPoint Presentation</vt:lpstr>
      <vt:lpstr>Phil. 1:3-8</vt:lpstr>
      <vt:lpstr>Phil. 4:15-20</vt:lpstr>
      <vt:lpstr>4.  The value of rescuing the lost!</vt:lpstr>
      <vt:lpstr>Luke 15:1-7</vt:lpstr>
      <vt:lpstr>Never forget these 2 things about the lost</vt:lpstr>
      <vt:lpstr>Luke 16:19-27</vt:lpstr>
      <vt:lpstr>PowerPoint Presentation</vt:lpstr>
      <vt:lpstr>Rejoicing comes when:</vt:lpstr>
      <vt:lpstr>Final questions:</vt:lpstr>
      <vt:lpstr>What are you willing to do about it?</vt:lpstr>
      <vt:lpstr>What did the 70 do?  </vt:lpstr>
      <vt:lpstr>Are you here today:</vt:lpstr>
      <vt:lpstr>Come Home now.</vt:lpstr>
      <vt:lpstr>PowerPoint Presentation</vt:lpstr>
      <vt:lpstr>Softly and Tenderly Jesus is calling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Lost</dc:title>
  <dc:creator>mac</dc:creator>
  <cp:lastModifiedBy>mac</cp:lastModifiedBy>
  <cp:revision>14</cp:revision>
  <cp:lastPrinted>2016-11-05T09:35:13Z</cp:lastPrinted>
  <dcterms:created xsi:type="dcterms:W3CDTF">2016-11-05T08:35:15Z</dcterms:created>
  <dcterms:modified xsi:type="dcterms:W3CDTF">2016-11-05T23:51:48Z</dcterms:modified>
</cp:coreProperties>
</file>