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62" r:id="rId4"/>
    <p:sldId id="258" r:id="rId5"/>
    <p:sldId id="263" r:id="rId6"/>
    <p:sldId id="264" r:id="rId7"/>
    <p:sldId id="260" r:id="rId8"/>
    <p:sldId id="261" r:id="rId9"/>
    <p:sldId id="265" r:id="rId10"/>
    <p:sldId id="266" r:id="rId11"/>
    <p:sldId id="293" r:id="rId12"/>
    <p:sldId id="267" r:id="rId13"/>
    <p:sldId id="270" r:id="rId14"/>
    <p:sldId id="269" r:id="rId15"/>
    <p:sldId id="294" r:id="rId16"/>
    <p:sldId id="268" r:id="rId17"/>
    <p:sldId id="271" r:id="rId18"/>
    <p:sldId id="272" r:id="rId19"/>
    <p:sldId id="273" r:id="rId20"/>
    <p:sldId id="276" r:id="rId21"/>
    <p:sldId id="275" r:id="rId22"/>
    <p:sldId id="274" r:id="rId23"/>
    <p:sldId id="277" r:id="rId24"/>
    <p:sldId id="278" r:id="rId25"/>
    <p:sldId id="279" r:id="rId26"/>
    <p:sldId id="288" r:id="rId27"/>
    <p:sldId id="280" r:id="rId28"/>
    <p:sldId id="281" r:id="rId29"/>
    <p:sldId id="283" r:id="rId30"/>
    <p:sldId id="298" r:id="rId31"/>
    <p:sldId id="297" r:id="rId32"/>
    <p:sldId id="299" r:id="rId33"/>
    <p:sldId id="295" r:id="rId34"/>
    <p:sldId id="284" r:id="rId35"/>
    <p:sldId id="300" r:id="rId36"/>
    <p:sldId id="296" r:id="rId37"/>
    <p:sldId id="289" r:id="rId38"/>
    <p:sldId id="291" r:id="rId39"/>
    <p:sldId id="29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37966" autoAdjust="0"/>
  </p:normalViewPr>
  <p:slideViewPr>
    <p:cSldViewPr>
      <p:cViewPr varScale="1">
        <p:scale>
          <a:sx n="64" d="100"/>
          <a:sy n="64" d="100"/>
        </p:scale>
        <p:origin x="618"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C3516B-1B7B-4D41-A07A-77CE1C1E21D6}" type="datetimeFigureOut">
              <a:rPr lang="en-US" smtClean="0"/>
              <a:pPr/>
              <a:t>12/11/2016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B3F9C5-5CF3-4348-91D7-B0AFB31E134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There’s</a:t>
            </a:r>
            <a:r>
              <a:rPr lang="en-US" baseline="0" dirty="0"/>
              <a:t> a story of two friends who were walking along a beach.  During their walk, they had an argument and one friend slapped the other one in the face. Without saying anything, the one friend wrote in the sand: </a:t>
            </a:r>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God sees more in us</a:t>
            </a:r>
            <a:r>
              <a:rPr lang="en-US" baseline="0" dirty="0"/>
              <a:t> than</a:t>
            </a:r>
            <a:r>
              <a:rPr lang="en-US" dirty="0"/>
              <a:t> sometimes we see in ourselves.</a:t>
            </a:r>
            <a:r>
              <a:rPr lang="en-US" baseline="0" dirty="0"/>
              <a:t>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18</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1 John 1:9</a:t>
            </a:r>
          </a:p>
          <a:p>
            <a:r>
              <a:rPr lang="en-US" baseline="30000" dirty="0"/>
              <a:t>9 </a:t>
            </a:r>
            <a:r>
              <a:rPr lang="en-US" dirty="0"/>
              <a:t>If we confess our sins, he is faithful and just to forgive us our sins, and to cleanse us from all unrighteousness.</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a:t>Acts 2:38</a:t>
            </a:r>
          </a:p>
          <a:p>
            <a:r>
              <a:rPr lang="en-US" baseline="30000" dirty="0"/>
              <a:t>38 </a:t>
            </a:r>
            <a:r>
              <a:rPr lang="en-US" dirty="0"/>
              <a:t>Then Peter said unto them, Repent, and be baptized every one of you in the name of Jesus Christ for the remission of sins, and ye shall receive the gift of the Holy Ghost.</a:t>
            </a:r>
          </a:p>
          <a:p>
            <a:endParaRPr lang="en-US" dirty="0"/>
          </a:p>
          <a:p>
            <a:r>
              <a:rPr lang="en-US" b="1" dirty="0"/>
              <a:t>Acts 22:16</a:t>
            </a:r>
          </a:p>
          <a:p>
            <a:r>
              <a:rPr lang="en-US" baseline="30000" dirty="0"/>
              <a:t>16 </a:t>
            </a:r>
            <a:r>
              <a:rPr lang="en-US" dirty="0"/>
              <a:t>And now why </a:t>
            </a:r>
            <a:r>
              <a:rPr lang="en-US" dirty="0" err="1"/>
              <a:t>tarriest</a:t>
            </a:r>
            <a:r>
              <a:rPr lang="en-US" dirty="0"/>
              <a:t> thou? arise, and be baptized, and wash away thy sins, calling on the name of the Lord.</a:t>
            </a:r>
          </a:p>
          <a:p>
            <a:endParaRPr lang="en-US" dirty="0"/>
          </a:p>
          <a:p>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Since we’ve received forgiveness, as disciples of Christ, we’ve been given the responsibility to forgive those who have harmed or hurt us in our life.</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Continue to have that person in the fore-front of your mind throughout this sermon.</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Our forgiveness from Christ is directly related to the forgiveness we are to give others.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b="1" dirty="0"/>
              <a:t>Matthew 6:9-15King James Version (KJV)</a:t>
            </a:r>
          </a:p>
          <a:p>
            <a:r>
              <a:rPr lang="en-US" baseline="30000" dirty="0"/>
              <a:t>9 </a:t>
            </a:r>
            <a:r>
              <a:rPr lang="en-US" dirty="0"/>
              <a:t>After this manner therefore pray ye: Our Father which art in heaven, Hallowed be thy name.</a:t>
            </a:r>
          </a:p>
          <a:p>
            <a:r>
              <a:rPr lang="en-US" baseline="30000" dirty="0"/>
              <a:t>10 </a:t>
            </a:r>
            <a:r>
              <a:rPr lang="en-US" dirty="0"/>
              <a:t>Thy kingdom come, Thy will be done in earth, as it is in heaven.</a:t>
            </a:r>
          </a:p>
          <a:p>
            <a:r>
              <a:rPr lang="en-US" baseline="30000" dirty="0"/>
              <a:t>11 </a:t>
            </a:r>
            <a:r>
              <a:rPr lang="en-US" dirty="0"/>
              <a:t>Give us this day our daily bread.</a:t>
            </a:r>
          </a:p>
          <a:p>
            <a:r>
              <a:rPr lang="en-US" b="1" baseline="30000" dirty="0"/>
              <a:t>12 </a:t>
            </a:r>
            <a:r>
              <a:rPr lang="en-US" b="1" dirty="0"/>
              <a:t>And forgive us our debts, as we forgive our debtors.</a:t>
            </a:r>
          </a:p>
          <a:p>
            <a:r>
              <a:rPr lang="en-US" baseline="30000" dirty="0"/>
              <a:t>13 </a:t>
            </a:r>
            <a:r>
              <a:rPr lang="en-US" dirty="0"/>
              <a:t>And lead us not into temptation, but deliver us from evil: For </a:t>
            </a:r>
            <a:r>
              <a:rPr lang="en-US" dirty="0" err="1"/>
              <a:t>thine</a:t>
            </a:r>
            <a:r>
              <a:rPr lang="en-US" dirty="0"/>
              <a:t> is the kingdom, and the power, and the glory, for ever. Amen.</a:t>
            </a:r>
          </a:p>
          <a:p>
            <a:r>
              <a:rPr lang="en-US" b="1" baseline="30000" dirty="0"/>
              <a:t>14 </a:t>
            </a:r>
            <a:r>
              <a:rPr lang="en-US" b="1" dirty="0"/>
              <a:t>For if ye forgive men their trespasses, your heavenly Father will also forgive you:</a:t>
            </a:r>
          </a:p>
          <a:p>
            <a:r>
              <a:rPr lang="en-US" b="1" baseline="30000" dirty="0"/>
              <a:t>15 </a:t>
            </a:r>
            <a:r>
              <a:rPr lang="en-US" b="1" dirty="0"/>
              <a:t>But if ye forgive not men their trespasses, neither will your Father forgive your trespasses.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When it comes to forgiveness</a:t>
            </a:r>
            <a:r>
              <a:rPr lang="en-US" baseline="0" dirty="0"/>
              <a:t>, we can learn from Jesus!!</a:t>
            </a:r>
          </a:p>
          <a:p>
            <a:endParaRPr lang="en-US" baseline="0" dirty="0"/>
          </a:p>
          <a:p>
            <a:r>
              <a:rPr lang="en-US" baseline="0" dirty="0"/>
              <a:t>He is our perfect example of forgiveness.</a:t>
            </a:r>
          </a:p>
          <a:p>
            <a:endParaRPr lang="en-US" baseline="0" dirty="0"/>
          </a:p>
          <a:p>
            <a:pPr marL="228600" indent="-228600">
              <a:buAutoNum type="arabicPeriod"/>
            </a:pPr>
            <a:r>
              <a:rPr lang="en-US" baseline="0" dirty="0"/>
              <a:t>Betrayed by one He had chosen</a:t>
            </a:r>
          </a:p>
          <a:p>
            <a:pPr marL="228600" indent="-228600">
              <a:buAutoNum type="arabicPeriod"/>
            </a:pPr>
            <a:r>
              <a:rPr lang="en-US" baseline="0" dirty="0"/>
              <a:t>Rejected by His people</a:t>
            </a:r>
          </a:p>
          <a:p>
            <a:pPr marL="228600" indent="-228600">
              <a:buAutoNum type="arabicPeriod"/>
            </a:pPr>
            <a:r>
              <a:rPr lang="en-US" baseline="0" dirty="0"/>
              <a:t>Treated as a criminal</a:t>
            </a:r>
          </a:p>
          <a:p>
            <a:pPr marL="228600" indent="-228600">
              <a:buAutoNum type="arabicPeriod"/>
            </a:pPr>
            <a:r>
              <a:rPr lang="en-US" baseline="0" dirty="0"/>
              <a:t>Deserted by His closest companions</a:t>
            </a:r>
          </a:p>
          <a:p>
            <a:pPr marL="228600" indent="-228600">
              <a:buAutoNum type="arabicPeriod"/>
            </a:pPr>
            <a:r>
              <a:rPr lang="en-US" baseline="0" dirty="0"/>
              <a:t>Stripped of His clothes</a:t>
            </a:r>
          </a:p>
          <a:p>
            <a:pPr marL="228600" indent="-228600">
              <a:buAutoNum type="arabicPeriod"/>
            </a:pPr>
            <a:r>
              <a:rPr lang="en-US" baseline="0" dirty="0"/>
              <a:t>Scourged</a:t>
            </a:r>
          </a:p>
          <a:p>
            <a:pPr marL="228600" indent="-228600">
              <a:buAutoNum type="arabicPeriod"/>
            </a:pPr>
            <a:r>
              <a:rPr lang="en-US" baseline="0" dirty="0"/>
              <a:t>Mocked by a robe and Crown of thorns</a:t>
            </a:r>
          </a:p>
          <a:p>
            <a:pPr marL="228600" indent="-228600">
              <a:buAutoNum type="arabicPeriod"/>
            </a:pPr>
            <a:r>
              <a:rPr lang="en-US" baseline="0" dirty="0"/>
              <a:t>Spit upon; smote in the head</a:t>
            </a:r>
          </a:p>
          <a:p>
            <a:pPr marL="228600" indent="-228600">
              <a:buAutoNum type="arabicPeriod"/>
            </a:pPr>
            <a:r>
              <a:rPr lang="en-US" baseline="0" dirty="0"/>
              <a:t>Carried the burden of the Cross</a:t>
            </a:r>
          </a:p>
          <a:p>
            <a:pPr marL="228600" indent="-228600">
              <a:buAutoNum type="arabicPeriod"/>
            </a:pPr>
            <a:r>
              <a:rPr lang="en-US" baseline="0" dirty="0"/>
              <a:t>While hanging on the cross in pain and agony…..</a:t>
            </a:r>
          </a:p>
          <a:p>
            <a:pPr marL="228600" indent="-228600">
              <a:buAutoNum type="arabicPeriod"/>
            </a:pPr>
            <a:endParaRPr lang="en-US" dirty="0"/>
          </a:p>
          <a:p>
            <a:pPr marL="228600" indent="-228600">
              <a:buNone/>
            </a:pPr>
            <a:r>
              <a:rPr lang="en-US" dirty="0"/>
              <a:t>Do</a:t>
            </a:r>
            <a:r>
              <a:rPr lang="en-US" baseline="0" dirty="0"/>
              <a:t> we have that kind of heart that forgives?</a:t>
            </a:r>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28</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300"/>
              </a:spcBef>
              <a:spcAft>
                <a:spcPts val="0"/>
              </a:spcAft>
              <a:buClrTx/>
              <a:buSzTx/>
              <a:buFontTx/>
              <a:buNone/>
              <a:tabLst/>
              <a:defRPr/>
            </a:pPr>
            <a:r>
              <a:rPr lang="en-US" sz="1200" dirty="0"/>
              <a:t>We are the disciples of Jesus Christ, and he expects/demands us to be about the business of forgiveness.</a:t>
            </a:r>
          </a:p>
          <a:p>
            <a:pPr eaLnBrk="1" hangingPunct="1">
              <a:spcBef>
                <a:spcPts val="300"/>
              </a:spcBef>
            </a:pPr>
            <a:endParaRPr lang="en-US" sz="1200" dirty="0"/>
          </a:p>
          <a:p>
            <a:pPr eaLnBrk="1" hangingPunct="1">
              <a:spcBef>
                <a:spcPts val="300"/>
              </a:spcBef>
            </a:pPr>
            <a:r>
              <a:rPr lang="en-US" sz="1200" dirty="0"/>
              <a:t>People should know that we are all about forgiveness</a:t>
            </a:r>
          </a:p>
          <a:p>
            <a:pPr eaLnBrk="1" hangingPunct="1">
              <a:spcBef>
                <a:spcPts val="300"/>
              </a:spcBef>
            </a:pPr>
            <a:endParaRPr lang="en-US" sz="1200" dirty="0"/>
          </a:p>
          <a:p>
            <a:pPr eaLnBrk="1" hangingPunct="1">
              <a:spcBef>
                <a:spcPts val="300"/>
              </a:spcBef>
            </a:pPr>
            <a:r>
              <a:rPr lang="en-US" sz="1200" dirty="0"/>
              <a:t>People should know that we’re not out to hold grudges.</a:t>
            </a:r>
          </a:p>
          <a:p>
            <a:pPr eaLnBrk="1" hangingPunct="1">
              <a:spcBef>
                <a:spcPts val="300"/>
              </a:spcBef>
            </a:pPr>
            <a:endParaRPr lang="en-US" sz="1200" dirty="0"/>
          </a:p>
          <a:p>
            <a:pPr eaLnBrk="1" hangingPunct="1">
              <a:spcBef>
                <a:spcPts val="300"/>
              </a:spcBef>
            </a:pPr>
            <a:r>
              <a:rPr lang="en-US" sz="1200" dirty="0"/>
              <a:t>People should know that we, as Christians, are not one to hold bitterness and resentment in our heart.</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29</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30</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31</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Enemies</a:t>
            </a:r>
          </a:p>
        </p:txBody>
      </p:sp>
      <p:sp>
        <p:nvSpPr>
          <p:cNvPr id="4" name="Slide Number Placeholder 3"/>
          <p:cNvSpPr>
            <a:spLocks noGrp="1"/>
          </p:cNvSpPr>
          <p:nvPr>
            <p:ph type="sldNum" sz="quarter" idx="10"/>
          </p:nvPr>
        </p:nvSpPr>
        <p:spPr/>
        <p:txBody>
          <a:bodyPr/>
          <a:lstStyle/>
          <a:p>
            <a:fld id="{3EB3F9C5-5CF3-4348-91D7-B0AFB31E1341}" type="slidenum">
              <a:rPr lang="en-US" smtClean="0"/>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They</a:t>
            </a:r>
            <a:r>
              <a:rPr lang="en-US" baseline="0" dirty="0"/>
              <a:t> silently continued on until they came to an inlet.</a:t>
            </a:r>
          </a:p>
          <a:p>
            <a:endParaRPr lang="en-US" baseline="0" dirty="0"/>
          </a:p>
          <a:p>
            <a:r>
              <a:rPr lang="en-US" baseline="0" dirty="0"/>
              <a:t>The one who had been slapped got caught in a current and started to panic, but the friend saved him.</a:t>
            </a:r>
          </a:p>
          <a:p>
            <a:endParaRPr lang="en-US" baseline="0" dirty="0"/>
          </a:p>
          <a:p>
            <a:r>
              <a:rPr lang="en-US" baseline="0" dirty="0"/>
              <a:t>After he had recovered from the near drowning, he carved on a stone: </a:t>
            </a:r>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How often do I need to forgive?</a:t>
            </a:r>
          </a:p>
        </p:txBody>
      </p:sp>
      <p:sp>
        <p:nvSpPr>
          <p:cNvPr id="4" name="Slide Number Placeholder 3"/>
          <p:cNvSpPr>
            <a:spLocks noGrp="1"/>
          </p:cNvSpPr>
          <p:nvPr>
            <p:ph type="sldNum" sz="quarter" idx="10"/>
          </p:nvPr>
        </p:nvSpPr>
        <p:spPr/>
        <p:txBody>
          <a:bodyPr/>
          <a:lstStyle/>
          <a:p>
            <a:fld id="{3EB3F9C5-5CF3-4348-91D7-B0AFB31E1341}" type="slidenum">
              <a:rPr lang="en-US" smtClean="0"/>
              <a:pPr/>
              <a:t>33</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30000" dirty="0"/>
              <a:t>20 </a:t>
            </a:r>
            <a:r>
              <a:rPr lang="en-US" dirty="0"/>
              <a:t>And he arose, and came to his father. But when he was yet a great way off, his father saw him, and had compassion, and ran, and fell on his neck, and kissed him.</a:t>
            </a:r>
          </a:p>
          <a:p>
            <a:endParaRPr lang="en-US" dirty="0"/>
          </a:p>
          <a:p>
            <a:endParaRPr lang="en-US" dirty="0"/>
          </a:p>
          <a:p>
            <a:endParaRPr lang="en-US" dirty="0"/>
          </a:p>
          <a:p>
            <a:r>
              <a:rPr lang="en-US" baseline="30000" dirty="0"/>
              <a:t>27 </a:t>
            </a:r>
            <a:r>
              <a:rPr lang="en-US" dirty="0"/>
              <a:t>And he said unto him, Thy brother is come; and thy father hath killed the fatted calf, because he hath received him safe and sound.</a:t>
            </a:r>
          </a:p>
          <a:p>
            <a:r>
              <a:rPr lang="en-US" baseline="30000" dirty="0"/>
              <a:t>28 </a:t>
            </a:r>
            <a:r>
              <a:rPr lang="en-US" dirty="0"/>
              <a:t>And he was angry, and would not go in: therefore came his father out, and </a:t>
            </a:r>
            <a:r>
              <a:rPr lang="en-US" dirty="0" err="1"/>
              <a:t>intreated</a:t>
            </a:r>
            <a:r>
              <a:rPr lang="en-US" dirty="0"/>
              <a:t> him.</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35</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Forgiveness is not an option.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That’s when Jesus forgives when we ask!!!</a:t>
            </a:r>
          </a:p>
          <a:p>
            <a:pPr eaLnBrk="1" hangingPunct="1">
              <a:defRPr/>
            </a:pPr>
            <a:endParaRPr lang="en-US" dirty="0">
              <a:latin typeface="+mn-lt"/>
              <a:cs typeface="Calibri"/>
            </a:endParaRPr>
          </a:p>
          <a:p>
            <a:pPr eaLnBrk="1" hangingPunct="1">
              <a:defRPr/>
            </a:pPr>
            <a:r>
              <a:rPr lang="en-US" dirty="0">
                <a:latin typeface="+mn-lt"/>
                <a:cs typeface="Calibri"/>
              </a:rPr>
              <a:t>Because excuses for not forgiving are foolish:</a:t>
            </a:r>
          </a:p>
          <a:p>
            <a:pPr lvl="1" eaLnBrk="1" hangingPunct="1">
              <a:defRPr/>
            </a:pPr>
            <a:r>
              <a:rPr lang="en-US" dirty="0">
                <a:latin typeface="+mn-lt"/>
                <a:cs typeface="Calibri"/>
              </a:rPr>
              <a:t>“I’ve been hurt too badly”</a:t>
            </a:r>
          </a:p>
          <a:p>
            <a:pPr lvl="1" eaLnBrk="1" hangingPunct="1">
              <a:defRPr/>
            </a:pPr>
            <a:r>
              <a:rPr lang="en-US" dirty="0">
                <a:latin typeface="+mn-lt"/>
                <a:cs typeface="Calibri"/>
              </a:rPr>
              <a:t>“I’ll eventually get over it with time”</a:t>
            </a:r>
          </a:p>
          <a:p>
            <a:pPr lvl="1" eaLnBrk="1" hangingPunct="1">
              <a:defRPr/>
            </a:pPr>
            <a:r>
              <a:rPr lang="en-US" dirty="0">
                <a:latin typeface="+mn-lt"/>
                <a:cs typeface="Calibri"/>
              </a:rPr>
              <a:t>"I can't forgive if I can't forget"</a:t>
            </a:r>
          </a:p>
          <a:p>
            <a:pPr lvl="1" eaLnBrk="1" hangingPunct="1">
              <a:defRPr/>
            </a:pPr>
            <a:r>
              <a:rPr lang="en-US" dirty="0">
                <a:latin typeface="+mn-lt"/>
                <a:cs typeface="Calibri"/>
              </a:rPr>
              <a:t>"If I forgive, they will just do it again"</a:t>
            </a:r>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37</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algn="ctr">
              <a:defRPr/>
            </a:pPr>
            <a:r>
              <a:rPr lang="en-US" sz="1400" b="1" dirty="0">
                <a:latin typeface="Candara"/>
                <a:cs typeface="Candara"/>
              </a:rPr>
              <a:t>I’ve forgiven When:</a:t>
            </a:r>
          </a:p>
          <a:p>
            <a:pPr marL="285750" indent="-285750">
              <a:buFont typeface="Arial"/>
              <a:buChar char="•"/>
              <a:defRPr/>
            </a:pPr>
            <a:r>
              <a:rPr lang="en-US" sz="1200" dirty="0">
                <a:latin typeface="Candara"/>
                <a:cs typeface="Candara"/>
              </a:rPr>
              <a:t>I’m no longer controlled by damaging emotions</a:t>
            </a:r>
          </a:p>
          <a:p>
            <a:pPr marL="285750" indent="-285750">
              <a:buFont typeface="Arial"/>
              <a:buChar char="•"/>
              <a:defRPr/>
            </a:pPr>
            <a:r>
              <a:rPr lang="en-US" sz="1200" dirty="0">
                <a:latin typeface="Candara"/>
                <a:cs typeface="Candara"/>
              </a:rPr>
              <a:t>I make an effort to restore the relationship</a:t>
            </a:r>
          </a:p>
          <a:p>
            <a:pPr marL="285750" indent="-285750">
              <a:buFont typeface="Arial"/>
              <a:buChar char="•"/>
              <a:defRPr/>
            </a:pPr>
            <a:r>
              <a:rPr lang="en-US" sz="1200" dirty="0">
                <a:latin typeface="Candara"/>
                <a:cs typeface="Candara"/>
              </a:rPr>
              <a:t>I can open up my heart to the other person</a:t>
            </a:r>
          </a:p>
          <a:p>
            <a:pPr marL="285750" indent="-285750">
              <a:buFont typeface="Arial"/>
              <a:buChar char="•"/>
              <a:defRPr/>
            </a:pPr>
            <a:r>
              <a:rPr lang="en-US" sz="1200" dirty="0">
                <a:latin typeface="Candara"/>
                <a:cs typeface="Candara"/>
              </a:rPr>
              <a:t>I display the example of Christ</a:t>
            </a:r>
          </a:p>
          <a:p>
            <a:pPr>
              <a:spcBef>
                <a:spcPct val="0"/>
              </a:spcBef>
            </a:pPr>
            <a:endParaRPr lang="en-US" dirty="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6CDD70F-155E-4DFE-A7D9-A873FC62A869}" type="slidenum">
              <a:rPr lang="en-US">
                <a:ea typeface="ＭＳ Ｐゴシック" pitchFamily="34" charset="-128"/>
              </a:rPr>
              <a:pPr/>
              <a:t>38</a:t>
            </a:fld>
            <a:endParaRPr lang="en-US">
              <a:ea typeface="ＭＳ Ｐゴシック"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Are you forgiven?</a:t>
            </a:r>
            <a:r>
              <a:rPr lang="en-US" baseline="0" dirty="0"/>
              <a:t>  Are you a child of God?  Become one tonight so that you too can enjoy the gift of FORGIVENESS!  Let our BEST Friend Save your life!</a:t>
            </a:r>
          </a:p>
          <a:p>
            <a:endParaRPr lang="en-US" baseline="0" dirty="0"/>
          </a:p>
          <a:p>
            <a:r>
              <a:rPr lang="en-US" baseline="0" dirty="0"/>
              <a:t>Do you have sin in your life?  Do you need forgiven?  Come and confess your sins.  He will let the waves of forgiveness wipe your slate clean.</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39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 friend</a:t>
            </a:r>
            <a:r>
              <a:rPr lang="en-US" baseline="0" dirty="0"/>
              <a:t> who had slapped and saved her best friend asked him, After I hurt you, you wrote in the sand and now, you write on a stone.  Why?</a:t>
            </a:r>
          </a:p>
          <a:p>
            <a:endParaRPr lang="en-US" baseline="0" dirty="0"/>
          </a:p>
          <a:p>
            <a:r>
              <a:rPr lang="en-US" baseline="0" dirty="0"/>
              <a:t>The other friend replied, “When someone hurts us we should write it down in sand where waves of forgiveness can wash it away.</a:t>
            </a:r>
          </a:p>
          <a:p>
            <a:endParaRPr lang="en-US" baseline="0" dirty="0"/>
          </a:p>
          <a:p>
            <a:r>
              <a:rPr lang="en-US" baseline="0" dirty="0"/>
              <a:t>But when someone does something good for us, we must carve it in stone where it can never be forgotten.</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God’s focus</a:t>
            </a:r>
            <a:r>
              <a:rPr lang="en-US" baseline="0" dirty="0"/>
              <a:t> is on our hearts!</a:t>
            </a:r>
          </a:p>
          <a:p>
            <a:endParaRPr lang="en-US" baseline="0" dirty="0"/>
          </a:p>
          <a:p>
            <a:r>
              <a:rPr lang="en-US" dirty="0"/>
              <a:t>The Lord told</a:t>
            </a:r>
            <a:r>
              <a:rPr lang="en-US" baseline="0" dirty="0"/>
              <a:t> Samuel when Samuel was looking at the sons of Jesse to see who would be the next king….</a:t>
            </a:r>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David told Solomon</a:t>
            </a:r>
          </a:p>
        </p:txBody>
      </p:sp>
      <p:sp>
        <p:nvSpPr>
          <p:cNvPr id="4" name="Slide Number Placeholder 3"/>
          <p:cNvSpPr>
            <a:spLocks noGrp="1"/>
          </p:cNvSpPr>
          <p:nvPr>
            <p:ph type="sldNum" sz="quarter" idx="10"/>
          </p:nvPr>
        </p:nvSpPr>
        <p:spPr/>
        <p:txBody>
          <a:bodyPr/>
          <a:lstStyle/>
          <a:p>
            <a:fld id="{3EB3F9C5-5CF3-4348-91D7-B0AFB31E1341}"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Let’s take a look at some Bible</a:t>
            </a:r>
            <a:r>
              <a:rPr lang="en-US" baseline="0" dirty="0"/>
              <a:t> characters.</a:t>
            </a:r>
          </a:p>
          <a:p>
            <a:endParaRPr lang="en-US" baseline="0" dirty="0"/>
          </a:p>
          <a:p>
            <a:r>
              <a:rPr lang="en-US" baseline="0" dirty="0"/>
              <a:t>His heart was FLAWED.</a:t>
            </a:r>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12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EB3F9C5-5CF3-4348-91D7-B0AFB31E1341}"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FC69DB-A479-4DC5-BDE9-98A79FBD0CEB}" type="datetimeFigureOut">
              <a:rPr lang="en-US" smtClean="0"/>
              <a:pPr/>
              <a:t>12/11/2016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ACBAEB-DA64-4DE7-8A72-DC3DE413FA6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C69DB-A479-4DC5-BDE9-98A79FBD0CEB}" type="datetimeFigureOut">
              <a:rPr lang="en-US" smtClean="0"/>
              <a:pPr/>
              <a:t>12/11/2016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ACBAEB-DA64-4DE7-8A72-DC3DE413FA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3581399"/>
          </a:xfrm>
        </p:spPr>
        <p:txBody>
          <a:bodyPr>
            <a:noAutofit/>
          </a:bodyPr>
          <a:lstStyle/>
          <a:p>
            <a:r>
              <a:rPr lang="en-US" sz="11500" b="1" dirty="0"/>
              <a:t>A Heart of Forgiveness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Jeremiah 17:7-10</a:t>
            </a:r>
          </a:p>
        </p:txBody>
      </p:sp>
      <p:sp>
        <p:nvSpPr>
          <p:cNvPr id="3" name="Content Placeholder 2"/>
          <p:cNvSpPr>
            <a:spLocks noGrp="1"/>
          </p:cNvSpPr>
          <p:nvPr>
            <p:ph idx="1"/>
          </p:nvPr>
        </p:nvSpPr>
        <p:spPr>
          <a:xfrm>
            <a:off x="457200" y="1600200"/>
            <a:ext cx="8686800" cy="4953000"/>
          </a:xfrm>
        </p:spPr>
        <p:txBody>
          <a:bodyPr>
            <a:normAutofit fontScale="47500" lnSpcReduction="20000"/>
          </a:bodyPr>
          <a:lstStyle/>
          <a:p>
            <a:r>
              <a:rPr lang="en-US" sz="8400" baseline="30000" dirty="0"/>
              <a:t>7 </a:t>
            </a:r>
            <a:r>
              <a:rPr lang="en-US" sz="8400" dirty="0"/>
              <a:t>Blessed is the man that </a:t>
            </a:r>
            <a:r>
              <a:rPr lang="en-US" sz="8400" dirty="0" err="1"/>
              <a:t>trusteth</a:t>
            </a:r>
            <a:r>
              <a:rPr lang="en-US" sz="8400" dirty="0"/>
              <a:t> in the </a:t>
            </a:r>
            <a:r>
              <a:rPr lang="en-US" sz="8400" cap="small" dirty="0"/>
              <a:t>Lord</a:t>
            </a:r>
            <a:r>
              <a:rPr lang="en-US" sz="8400" dirty="0"/>
              <a:t>, and whose hope the </a:t>
            </a:r>
            <a:r>
              <a:rPr lang="en-US" sz="8400" cap="small" dirty="0"/>
              <a:t>Lord</a:t>
            </a:r>
            <a:r>
              <a:rPr lang="en-US" sz="8400" dirty="0"/>
              <a:t> is.</a:t>
            </a:r>
          </a:p>
          <a:p>
            <a:r>
              <a:rPr lang="en-US" sz="8400" baseline="30000" dirty="0"/>
              <a:t>8 </a:t>
            </a:r>
            <a:r>
              <a:rPr lang="en-US" sz="8400" dirty="0"/>
              <a:t>For he shall be as a tree planted by the waters, and that </a:t>
            </a:r>
            <a:r>
              <a:rPr lang="en-US" sz="8400" dirty="0" err="1"/>
              <a:t>spreadeth</a:t>
            </a:r>
            <a:r>
              <a:rPr lang="en-US" sz="8400" dirty="0"/>
              <a:t> out her roots by the river, and shall not see when heat cometh, but her leaf shall be green; and shall not be careful in the year of drought, neither shall cease from yielding fruit.</a:t>
            </a:r>
          </a:p>
          <a:p>
            <a:endParaRPr lang="en-US"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Jeremiah 17:7-10</a:t>
            </a:r>
          </a:p>
        </p:txBody>
      </p:sp>
      <p:sp>
        <p:nvSpPr>
          <p:cNvPr id="3" name="Content Placeholder 2"/>
          <p:cNvSpPr>
            <a:spLocks noGrp="1"/>
          </p:cNvSpPr>
          <p:nvPr>
            <p:ph idx="1"/>
          </p:nvPr>
        </p:nvSpPr>
        <p:spPr/>
        <p:txBody>
          <a:bodyPr>
            <a:normAutofit/>
          </a:bodyPr>
          <a:lstStyle/>
          <a:p>
            <a:r>
              <a:rPr lang="en-US" sz="4000" baseline="30000" dirty="0"/>
              <a:t>9 </a:t>
            </a:r>
            <a:r>
              <a:rPr lang="en-US" sz="4000" dirty="0"/>
              <a:t>The heart is deceitful above all things, and desperately wicked: </a:t>
            </a:r>
            <a:r>
              <a:rPr lang="en-US" sz="4000" b="1" dirty="0"/>
              <a:t>who can know it?</a:t>
            </a:r>
          </a:p>
          <a:p>
            <a:r>
              <a:rPr lang="en-US" sz="4000" baseline="30000" dirty="0"/>
              <a:t>10 </a:t>
            </a:r>
            <a:r>
              <a:rPr lang="en-US" sz="4000" b="1" dirty="0"/>
              <a:t>I the </a:t>
            </a:r>
            <a:r>
              <a:rPr lang="en-US" sz="4000" b="1" cap="small" dirty="0"/>
              <a:t>Lord</a:t>
            </a:r>
            <a:r>
              <a:rPr lang="en-US" sz="4000" b="1" dirty="0"/>
              <a:t> search the heart, I try the reins, </a:t>
            </a:r>
            <a:r>
              <a:rPr lang="en-US" sz="4000" dirty="0"/>
              <a:t>even to give every man according to his ways, and according to the fruit of his doings.</a:t>
            </a:r>
          </a:p>
          <a:p>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David</a:t>
            </a:r>
          </a:p>
        </p:txBody>
      </p:sp>
      <p:sp>
        <p:nvSpPr>
          <p:cNvPr id="3" name="Content Placeholder 2"/>
          <p:cNvSpPr>
            <a:spLocks noGrp="1"/>
          </p:cNvSpPr>
          <p:nvPr>
            <p:ph idx="1"/>
          </p:nvPr>
        </p:nvSpPr>
        <p:spPr/>
        <p:txBody>
          <a:bodyPr>
            <a:normAutofit/>
          </a:bodyPr>
          <a:lstStyle/>
          <a:p>
            <a:r>
              <a:rPr lang="en-US" sz="4400" dirty="0"/>
              <a:t>King of Israel</a:t>
            </a:r>
          </a:p>
          <a:p>
            <a:pPr lvl="1"/>
            <a:r>
              <a:rPr lang="en-US" sz="4000" dirty="0"/>
              <a:t>Slew the Giant</a:t>
            </a:r>
          </a:p>
          <a:p>
            <a:pPr lvl="1"/>
            <a:r>
              <a:rPr lang="en-US" sz="4000" dirty="0"/>
              <a:t>Killed ten thousands</a:t>
            </a:r>
          </a:p>
          <a:p>
            <a:r>
              <a:rPr lang="en-US" sz="4400" dirty="0"/>
              <a:t>BUT</a:t>
            </a:r>
          </a:p>
          <a:p>
            <a:pPr lvl="1"/>
            <a:r>
              <a:rPr lang="en-US" sz="3600" dirty="0"/>
              <a:t>Committed adultery</a:t>
            </a:r>
          </a:p>
          <a:p>
            <a:pPr lvl="1"/>
            <a:r>
              <a:rPr lang="en-US" sz="3600" dirty="0"/>
              <a:t>Had </a:t>
            </a:r>
            <a:r>
              <a:rPr lang="en-US" sz="3600" dirty="0" err="1"/>
              <a:t>Bathsheda’s</a:t>
            </a:r>
            <a:r>
              <a:rPr lang="en-US" sz="3600" dirty="0"/>
              <a:t> husband killed</a:t>
            </a:r>
          </a:p>
          <a:p>
            <a:pPr lvl="1"/>
            <a:endParaRPr lang="en-US" dirty="0"/>
          </a:p>
        </p:txBody>
      </p:sp>
      <p:sp>
        <p:nvSpPr>
          <p:cNvPr id="4" name="Rectangle 3"/>
          <p:cNvSpPr/>
          <p:nvPr/>
        </p:nvSpPr>
        <p:spPr>
          <a:xfrm rot="20520373">
            <a:off x="1404062" y="24480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Elijah</a:t>
            </a:r>
          </a:p>
        </p:txBody>
      </p:sp>
      <p:sp>
        <p:nvSpPr>
          <p:cNvPr id="3" name="Content Placeholder 2"/>
          <p:cNvSpPr>
            <a:spLocks noGrp="1"/>
          </p:cNvSpPr>
          <p:nvPr>
            <p:ph idx="1"/>
          </p:nvPr>
        </p:nvSpPr>
        <p:spPr/>
        <p:txBody>
          <a:bodyPr>
            <a:normAutofit/>
          </a:bodyPr>
          <a:lstStyle/>
          <a:p>
            <a:r>
              <a:rPr lang="en-US" sz="4400" b="1" dirty="0"/>
              <a:t>Prophet of God</a:t>
            </a:r>
          </a:p>
          <a:p>
            <a:pPr lvl="1"/>
            <a:r>
              <a:rPr lang="en-US" sz="3600" dirty="0"/>
              <a:t>Denounced King Ahab and Queen Jezebel</a:t>
            </a:r>
          </a:p>
          <a:p>
            <a:pPr lvl="1"/>
            <a:r>
              <a:rPr lang="en-US" sz="3600" dirty="0"/>
              <a:t>Slew 450 false prophets</a:t>
            </a:r>
          </a:p>
          <a:p>
            <a:pPr lvl="1"/>
            <a:r>
              <a:rPr lang="en-US" sz="3600" dirty="0"/>
              <a:t>BUT became discouraged and was ready to die.</a:t>
            </a:r>
          </a:p>
        </p:txBody>
      </p:sp>
      <p:sp>
        <p:nvSpPr>
          <p:cNvPr id="4" name="Rectangle 3"/>
          <p:cNvSpPr/>
          <p:nvPr/>
        </p:nvSpPr>
        <p:spPr>
          <a:xfrm rot="20520373">
            <a:off x="1404062" y="25242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Moses</a:t>
            </a:r>
          </a:p>
        </p:txBody>
      </p:sp>
      <p:sp>
        <p:nvSpPr>
          <p:cNvPr id="3" name="Content Placeholder 2"/>
          <p:cNvSpPr>
            <a:spLocks noGrp="1"/>
          </p:cNvSpPr>
          <p:nvPr>
            <p:ph idx="1"/>
          </p:nvPr>
        </p:nvSpPr>
        <p:spPr>
          <a:xfrm>
            <a:off x="457200" y="1600200"/>
            <a:ext cx="8229600" cy="5257800"/>
          </a:xfrm>
        </p:spPr>
        <p:txBody>
          <a:bodyPr>
            <a:normAutofit/>
          </a:bodyPr>
          <a:lstStyle/>
          <a:p>
            <a:r>
              <a:rPr lang="en-US" sz="4400" b="1" dirty="0"/>
              <a:t>Prophet &amp; Deliverer</a:t>
            </a:r>
          </a:p>
          <a:p>
            <a:pPr lvl="1"/>
            <a:r>
              <a:rPr lang="en-US" sz="4000" dirty="0"/>
              <a:t>Wouldn’t forsake his people</a:t>
            </a:r>
          </a:p>
          <a:p>
            <a:pPr lvl="1"/>
            <a:r>
              <a:rPr lang="en-US" sz="4000" dirty="0"/>
              <a:t>Forsook the treasures of Pharaoh</a:t>
            </a:r>
          </a:p>
          <a:p>
            <a:pPr lvl="1"/>
            <a:r>
              <a:rPr lang="en-US" sz="4000" dirty="0"/>
              <a:t>Led and delivered God’s people out of Egyptian bondage. 	BUT</a:t>
            </a:r>
          </a:p>
          <a:p>
            <a:pPr lvl="1"/>
            <a:r>
              <a:rPr lang="en-US" sz="4000" dirty="0"/>
              <a:t>Wasn’t allowed to enter the Promised Land</a:t>
            </a:r>
          </a:p>
        </p:txBody>
      </p:sp>
      <p:sp>
        <p:nvSpPr>
          <p:cNvPr id="4" name="Rectangle 3"/>
          <p:cNvSpPr/>
          <p:nvPr/>
        </p:nvSpPr>
        <p:spPr>
          <a:xfrm rot="20520373">
            <a:off x="1404062" y="25242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Peter</a:t>
            </a:r>
          </a:p>
        </p:txBody>
      </p:sp>
      <p:sp>
        <p:nvSpPr>
          <p:cNvPr id="3" name="Content Placeholder 2"/>
          <p:cNvSpPr>
            <a:spLocks noGrp="1"/>
          </p:cNvSpPr>
          <p:nvPr>
            <p:ph idx="1"/>
          </p:nvPr>
        </p:nvSpPr>
        <p:spPr>
          <a:xfrm>
            <a:off x="457200" y="1600200"/>
            <a:ext cx="8229600" cy="5257800"/>
          </a:xfrm>
        </p:spPr>
        <p:txBody>
          <a:bodyPr>
            <a:normAutofit/>
          </a:bodyPr>
          <a:lstStyle/>
          <a:p>
            <a:r>
              <a:rPr lang="en-US" sz="4400" b="1" dirty="0"/>
              <a:t>Apostle </a:t>
            </a:r>
          </a:p>
          <a:p>
            <a:pPr lvl="1"/>
            <a:r>
              <a:rPr lang="en-US" sz="4000" dirty="0"/>
              <a:t>Chosen by Jesus</a:t>
            </a:r>
          </a:p>
          <a:p>
            <a:pPr lvl="1"/>
            <a:r>
              <a:rPr lang="en-US" sz="4000" dirty="0"/>
              <a:t>Walked with Him</a:t>
            </a:r>
          </a:p>
          <a:p>
            <a:pPr lvl="1"/>
            <a:r>
              <a:rPr lang="en-US" sz="4000" dirty="0"/>
              <a:t>Witness to His </a:t>
            </a:r>
            <a:r>
              <a:rPr lang="en-US" sz="4000" dirty="0" err="1"/>
              <a:t>diety</a:t>
            </a:r>
            <a:r>
              <a:rPr lang="en-US" sz="4000" dirty="0"/>
              <a:t>	BUT</a:t>
            </a:r>
          </a:p>
          <a:p>
            <a:pPr lvl="1"/>
            <a:r>
              <a:rPr lang="en-US" sz="4000" dirty="0"/>
              <a:t>Denied the Lord 3 times when Christ needed him the most</a:t>
            </a:r>
          </a:p>
        </p:txBody>
      </p:sp>
      <p:sp>
        <p:nvSpPr>
          <p:cNvPr id="4" name="Rectangle 3"/>
          <p:cNvSpPr/>
          <p:nvPr/>
        </p:nvSpPr>
        <p:spPr>
          <a:xfrm rot="20520373">
            <a:off x="1404062" y="25242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You and Me</a:t>
            </a:r>
          </a:p>
        </p:txBody>
      </p:sp>
      <p:sp>
        <p:nvSpPr>
          <p:cNvPr id="3" name="Content Placeholder 2"/>
          <p:cNvSpPr>
            <a:spLocks noGrp="1"/>
          </p:cNvSpPr>
          <p:nvPr>
            <p:ph idx="1"/>
          </p:nvPr>
        </p:nvSpPr>
        <p:spPr/>
        <p:txBody>
          <a:bodyPr>
            <a:normAutofit fontScale="92500" lnSpcReduction="10000"/>
          </a:bodyPr>
          <a:lstStyle/>
          <a:p>
            <a:r>
              <a:rPr lang="en-US" sz="4400" b="1" dirty="0"/>
              <a:t>Christian</a:t>
            </a:r>
          </a:p>
          <a:p>
            <a:r>
              <a:rPr lang="en-US" sz="4400" b="1" dirty="0"/>
              <a:t>Saved by Christ, BUT</a:t>
            </a:r>
          </a:p>
          <a:p>
            <a:pPr lvl="1"/>
            <a:r>
              <a:rPr lang="en-US" sz="4000" dirty="0"/>
              <a:t>Sin and fall short</a:t>
            </a:r>
          </a:p>
          <a:p>
            <a:pPr lvl="1"/>
            <a:r>
              <a:rPr lang="en-US" sz="4000" dirty="0"/>
              <a:t>Have the wrong attitude</a:t>
            </a:r>
          </a:p>
          <a:p>
            <a:pPr lvl="1"/>
            <a:r>
              <a:rPr lang="en-US" sz="4000" dirty="0"/>
              <a:t>Disobedient to parents</a:t>
            </a:r>
          </a:p>
          <a:p>
            <a:pPr lvl="1"/>
            <a:r>
              <a:rPr lang="en-US" sz="4000" dirty="0"/>
              <a:t>Uncontrolled tongue</a:t>
            </a:r>
          </a:p>
          <a:p>
            <a:pPr lvl="1"/>
            <a:r>
              <a:rPr lang="en-US" sz="4000" dirty="0"/>
              <a:t>Omitting things we should do</a:t>
            </a:r>
          </a:p>
          <a:p>
            <a:endParaRPr lang="en-US" sz="4400" b="1" dirty="0"/>
          </a:p>
          <a:p>
            <a:pPr lvl="1"/>
            <a:endParaRPr lang="en-US" sz="3600" b="1" dirty="0"/>
          </a:p>
          <a:p>
            <a:pPr lvl="1"/>
            <a:endParaRPr lang="en-US" sz="3600" dirty="0"/>
          </a:p>
        </p:txBody>
      </p:sp>
      <p:sp>
        <p:nvSpPr>
          <p:cNvPr id="4" name="Rectangle 3"/>
          <p:cNvSpPr/>
          <p:nvPr/>
        </p:nvSpPr>
        <p:spPr>
          <a:xfrm rot="20520373">
            <a:off x="1406587" y="24480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Autofit/>
          </a:bodyPr>
          <a:lstStyle/>
          <a:p>
            <a:r>
              <a:rPr lang="en-US" sz="6600" b="1" dirty="0"/>
              <a:t>What Do We All Have in Common?</a:t>
            </a:r>
          </a:p>
        </p:txBody>
      </p:sp>
      <p:sp>
        <p:nvSpPr>
          <p:cNvPr id="4" name="Rectangle 3"/>
          <p:cNvSpPr/>
          <p:nvPr/>
        </p:nvSpPr>
        <p:spPr>
          <a:xfrm rot="21248466">
            <a:off x="96561" y="1917675"/>
            <a:ext cx="6333592"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FLAWED</a:t>
            </a:r>
          </a:p>
        </p:txBody>
      </p:sp>
      <p:sp>
        <p:nvSpPr>
          <p:cNvPr id="5" name="Rectangle 4"/>
          <p:cNvSpPr/>
          <p:nvPr/>
        </p:nvSpPr>
        <p:spPr>
          <a:xfrm rot="21248466">
            <a:off x="2001115" y="3678974"/>
            <a:ext cx="650402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SINNERS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Autofit/>
          </a:bodyPr>
          <a:lstStyle/>
          <a:p>
            <a:r>
              <a:rPr lang="en-US" sz="6600" b="1" dirty="0"/>
              <a:t>What Do We All Have in Common?</a:t>
            </a:r>
          </a:p>
        </p:txBody>
      </p:sp>
      <p:sp>
        <p:nvSpPr>
          <p:cNvPr id="4" name="Rectangle 3"/>
          <p:cNvSpPr/>
          <p:nvPr/>
        </p:nvSpPr>
        <p:spPr>
          <a:xfrm rot="21248466">
            <a:off x="72416" y="2647014"/>
            <a:ext cx="8661474" cy="1862048"/>
          </a:xfrm>
          <a:prstGeom prst="rect">
            <a:avLst/>
          </a:prstGeom>
          <a:noFill/>
        </p:spPr>
        <p:txBody>
          <a:bodyPr wrap="none" lIns="91440" tIns="45720" rIns="91440" bIns="45720">
            <a:spAutoFit/>
          </a:bodyPr>
          <a:lstStyle/>
          <a:p>
            <a:pPr algn="ctr"/>
            <a:r>
              <a:rPr lang="en-US" sz="11500" b="1" cap="none" spc="0" dirty="0">
                <a:ln w="17780" cmpd="sng">
                  <a:solidFill>
                    <a:srgbClr val="FFFFFF"/>
                  </a:solidFill>
                  <a:prstDash val="solid"/>
                  <a:miter lim="800000"/>
                </a:ln>
                <a:effectLst>
                  <a:outerShdw blurRad="50800" algn="tl" rotWithShape="0">
                    <a:srgbClr val="000000"/>
                  </a:outerShdw>
                </a:effectLst>
              </a:rPr>
              <a:t>FORGIVENESS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David</a:t>
            </a:r>
          </a:p>
        </p:txBody>
      </p:sp>
      <p:sp>
        <p:nvSpPr>
          <p:cNvPr id="3" name="Content Placeholder 2"/>
          <p:cNvSpPr>
            <a:spLocks noGrp="1"/>
          </p:cNvSpPr>
          <p:nvPr>
            <p:ph idx="1"/>
          </p:nvPr>
        </p:nvSpPr>
        <p:spPr/>
        <p:txBody>
          <a:bodyPr>
            <a:normAutofit/>
          </a:bodyPr>
          <a:lstStyle/>
          <a:p>
            <a:r>
              <a:rPr lang="en-US" sz="4400" b="1" dirty="0"/>
              <a:t>A man after God’s own heart</a:t>
            </a:r>
          </a:p>
          <a:p>
            <a:pPr lvl="1"/>
            <a:r>
              <a:rPr lang="en-US" sz="3200" b="1" dirty="0"/>
              <a:t>Acts 13:22</a:t>
            </a:r>
          </a:p>
        </p:txBody>
      </p:sp>
      <p:sp>
        <p:nvSpPr>
          <p:cNvPr id="4" name="Rectangle 3"/>
          <p:cNvSpPr/>
          <p:nvPr/>
        </p:nvSpPr>
        <p:spPr>
          <a:xfrm rot="20520373">
            <a:off x="651132" y="3219562"/>
            <a:ext cx="783945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FORGIVEN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r>
              <a:rPr lang="en-US" sz="8000" b="1" dirty="0">
                <a:latin typeface="Kristen ITC" pitchFamily="66" charset="0"/>
              </a:rPr>
              <a:t>TODAY </a:t>
            </a:r>
            <a:br>
              <a:rPr lang="en-US" sz="8000" b="1" dirty="0">
                <a:latin typeface="Kristen ITC" pitchFamily="66" charset="0"/>
              </a:rPr>
            </a:br>
            <a:r>
              <a:rPr lang="en-US" sz="8000" b="1" dirty="0">
                <a:latin typeface="Kristen ITC" pitchFamily="66" charset="0"/>
              </a:rPr>
              <a:t>MY BEST FRIEND </a:t>
            </a:r>
            <a:br>
              <a:rPr lang="en-US" sz="8000" b="1" dirty="0">
                <a:latin typeface="Kristen ITC" pitchFamily="66" charset="0"/>
              </a:rPr>
            </a:br>
            <a:r>
              <a:rPr lang="en-US" sz="8000" b="1" dirty="0">
                <a:latin typeface="Kristen ITC" pitchFamily="66" charset="0"/>
              </a:rPr>
              <a:t>SLAPPED ME </a:t>
            </a:r>
            <a:br>
              <a:rPr lang="en-US" sz="8000" b="1" dirty="0">
                <a:latin typeface="Kristen ITC" pitchFamily="66" charset="0"/>
              </a:rPr>
            </a:br>
            <a:r>
              <a:rPr lang="en-US" sz="8000" b="1" dirty="0">
                <a:latin typeface="Kristen ITC" pitchFamily="66" charset="0"/>
              </a:rPr>
              <a:t>IN THE FACE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Elijah</a:t>
            </a:r>
          </a:p>
        </p:txBody>
      </p:sp>
      <p:sp>
        <p:nvSpPr>
          <p:cNvPr id="3" name="Content Placeholder 2"/>
          <p:cNvSpPr>
            <a:spLocks noGrp="1"/>
          </p:cNvSpPr>
          <p:nvPr>
            <p:ph idx="1"/>
          </p:nvPr>
        </p:nvSpPr>
        <p:spPr/>
        <p:txBody>
          <a:bodyPr>
            <a:normAutofit/>
          </a:bodyPr>
          <a:lstStyle/>
          <a:p>
            <a:r>
              <a:rPr lang="en-US" sz="4400" b="1" dirty="0"/>
              <a:t>He didn’t have to taste death</a:t>
            </a:r>
          </a:p>
          <a:p>
            <a:r>
              <a:rPr lang="en-US" sz="4400" b="1" dirty="0"/>
              <a:t>Chariot of fire took him to heaven</a:t>
            </a:r>
          </a:p>
          <a:p>
            <a:pPr lvl="1"/>
            <a:r>
              <a:rPr lang="en-US" sz="3200" b="1" dirty="0"/>
              <a:t>2 Kings 2:11</a:t>
            </a:r>
            <a:endParaRPr lang="en-US" sz="3200" dirty="0"/>
          </a:p>
        </p:txBody>
      </p:sp>
      <p:sp>
        <p:nvSpPr>
          <p:cNvPr id="4" name="Rectangle 3"/>
          <p:cNvSpPr/>
          <p:nvPr/>
        </p:nvSpPr>
        <p:spPr>
          <a:xfrm rot="20520373">
            <a:off x="651132" y="3219562"/>
            <a:ext cx="783945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FORGIVEN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Moses</a:t>
            </a:r>
          </a:p>
        </p:txBody>
      </p:sp>
      <p:sp>
        <p:nvSpPr>
          <p:cNvPr id="3" name="Content Placeholder 2"/>
          <p:cNvSpPr>
            <a:spLocks noGrp="1"/>
          </p:cNvSpPr>
          <p:nvPr>
            <p:ph idx="1"/>
          </p:nvPr>
        </p:nvSpPr>
        <p:spPr/>
        <p:txBody>
          <a:bodyPr>
            <a:normAutofit/>
          </a:bodyPr>
          <a:lstStyle/>
          <a:p>
            <a:r>
              <a:rPr lang="en-US" sz="4400" b="1" dirty="0"/>
              <a:t>He was allowed to see the Promised Land</a:t>
            </a:r>
          </a:p>
          <a:p>
            <a:pPr lvl="1"/>
            <a:r>
              <a:rPr lang="en-US" sz="3200" b="1" dirty="0"/>
              <a:t>Numbers 27:12</a:t>
            </a:r>
          </a:p>
        </p:txBody>
      </p:sp>
      <p:sp>
        <p:nvSpPr>
          <p:cNvPr id="4" name="Rectangle 3"/>
          <p:cNvSpPr/>
          <p:nvPr/>
        </p:nvSpPr>
        <p:spPr>
          <a:xfrm rot="20520373">
            <a:off x="651132" y="3219562"/>
            <a:ext cx="783945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FORGIVEN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Peter</a:t>
            </a:r>
          </a:p>
        </p:txBody>
      </p:sp>
      <p:sp>
        <p:nvSpPr>
          <p:cNvPr id="3" name="Content Placeholder 2"/>
          <p:cNvSpPr>
            <a:spLocks noGrp="1"/>
          </p:cNvSpPr>
          <p:nvPr>
            <p:ph idx="1"/>
          </p:nvPr>
        </p:nvSpPr>
        <p:spPr/>
        <p:txBody>
          <a:bodyPr>
            <a:normAutofit/>
          </a:bodyPr>
          <a:lstStyle/>
          <a:p>
            <a:r>
              <a:rPr lang="en-US" sz="4400" b="1" dirty="0"/>
              <a:t>Preached the 1</a:t>
            </a:r>
            <a:r>
              <a:rPr lang="en-US" sz="4400" b="1" baseline="30000" dirty="0"/>
              <a:t>st</a:t>
            </a:r>
            <a:r>
              <a:rPr lang="en-US" sz="4400" b="1" dirty="0"/>
              <a:t> Gospel Sermon</a:t>
            </a:r>
          </a:p>
          <a:p>
            <a:r>
              <a:rPr lang="en-US" sz="4400" b="1" dirty="0"/>
              <a:t>Converted many</a:t>
            </a:r>
          </a:p>
          <a:p>
            <a:pPr lvl="1"/>
            <a:r>
              <a:rPr lang="en-US" sz="4000" b="1" dirty="0"/>
              <a:t>Acts 2</a:t>
            </a:r>
          </a:p>
        </p:txBody>
      </p:sp>
      <p:sp>
        <p:nvSpPr>
          <p:cNvPr id="4" name="Rectangle 3"/>
          <p:cNvSpPr/>
          <p:nvPr/>
        </p:nvSpPr>
        <p:spPr>
          <a:xfrm rot="20520373">
            <a:off x="651132" y="3219562"/>
            <a:ext cx="783945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FORGIVEN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You and Me</a:t>
            </a:r>
          </a:p>
        </p:txBody>
      </p:sp>
      <p:sp>
        <p:nvSpPr>
          <p:cNvPr id="3" name="Content Placeholder 2"/>
          <p:cNvSpPr>
            <a:spLocks noGrp="1"/>
          </p:cNvSpPr>
          <p:nvPr>
            <p:ph idx="1"/>
          </p:nvPr>
        </p:nvSpPr>
        <p:spPr/>
        <p:txBody>
          <a:bodyPr>
            <a:normAutofit/>
          </a:bodyPr>
          <a:lstStyle/>
          <a:p>
            <a:r>
              <a:rPr lang="en-US" sz="4400" b="1" dirty="0"/>
              <a:t>Confess our sins</a:t>
            </a:r>
          </a:p>
          <a:p>
            <a:pPr lvl="1"/>
            <a:r>
              <a:rPr lang="en-US" sz="4000" b="1" dirty="0"/>
              <a:t>1 John 1:9</a:t>
            </a:r>
          </a:p>
        </p:txBody>
      </p:sp>
      <p:sp>
        <p:nvSpPr>
          <p:cNvPr id="4" name="Rectangle 3"/>
          <p:cNvSpPr/>
          <p:nvPr/>
        </p:nvSpPr>
        <p:spPr>
          <a:xfrm rot="20520373">
            <a:off x="651132" y="3219562"/>
            <a:ext cx="7839455" cy="2215991"/>
          </a:xfrm>
          <a:prstGeom prst="rect">
            <a:avLst/>
          </a:prstGeom>
          <a:noFill/>
        </p:spPr>
        <p:txBody>
          <a:bodyPr wrap="none" lIns="91440" tIns="45720" rIns="91440" bIns="45720">
            <a:spAutoFit/>
          </a:bodyPr>
          <a:lstStyle/>
          <a:p>
            <a:pPr algn="ctr"/>
            <a:r>
              <a:rPr lang="en-US" sz="13800" b="1" cap="none" spc="0" dirty="0">
                <a:ln w="17780" cmpd="sng">
                  <a:solidFill>
                    <a:srgbClr val="FFFFFF"/>
                  </a:solidFill>
                  <a:prstDash val="solid"/>
                  <a:miter lim="800000"/>
                </a:ln>
                <a:effectLst>
                  <a:outerShdw blurRad="50800" algn="tl" rotWithShape="0">
                    <a:srgbClr val="000000"/>
                  </a:outerShdw>
                </a:effectLst>
              </a:rPr>
              <a:t>FORGIVEN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600" b="1" dirty="0"/>
              <a:t>Who Do We Have in Common?</a:t>
            </a:r>
          </a:p>
        </p:txBody>
      </p:sp>
      <p:sp>
        <p:nvSpPr>
          <p:cNvPr id="4" name="Rectangle 3"/>
          <p:cNvSpPr/>
          <p:nvPr/>
        </p:nvSpPr>
        <p:spPr>
          <a:xfrm rot="21077121">
            <a:off x="239220" y="1906620"/>
            <a:ext cx="8665560" cy="3631763"/>
          </a:xfrm>
          <a:prstGeom prst="rect">
            <a:avLst/>
          </a:prstGeom>
          <a:noFill/>
        </p:spPr>
        <p:txBody>
          <a:bodyPr wrap="square" lIns="91440" tIns="45720" rIns="91440" bIns="45720">
            <a:spAutoFit/>
          </a:bodyPr>
          <a:lstStyle/>
          <a:p>
            <a:pPr algn="ctr"/>
            <a:r>
              <a:rPr lang="en-US" sz="11500" b="1" cap="none" spc="0" dirty="0">
                <a:ln w="17780" cmpd="sng">
                  <a:solidFill>
                    <a:srgbClr val="FFFFFF"/>
                  </a:solidFill>
                  <a:prstDash val="solid"/>
                  <a:miter lim="800000"/>
                </a:ln>
                <a:effectLst>
                  <a:outerShdw blurRad="50800" algn="tl" rotWithShape="0">
                    <a:srgbClr val="000000"/>
                  </a:outerShdw>
                </a:effectLst>
              </a:rPr>
              <a:t>JESUS</a:t>
            </a:r>
          </a:p>
          <a:p>
            <a:pPr algn="ctr"/>
            <a:r>
              <a:rPr lang="en-US" sz="11500" b="1" dirty="0">
                <a:ln w="17780" cmpd="sng">
                  <a:solidFill>
                    <a:srgbClr val="FFFFFF"/>
                  </a:solidFill>
                  <a:prstDash val="solid"/>
                  <a:miter lim="800000"/>
                </a:ln>
                <a:effectLst>
                  <a:outerShdw blurRad="50800" algn="tl" rotWithShape="0">
                    <a:srgbClr val="000000"/>
                  </a:outerShdw>
                </a:effectLst>
              </a:rPr>
              <a:t>OUR SAVIOR</a:t>
            </a:r>
            <a:endParaRPr lang="en-US" sz="11500" b="1" cap="none" spc="0" dirty="0">
              <a:ln w="17780" cmpd="sng">
                <a:solidFill>
                  <a:srgbClr val="FFFFFF"/>
                </a:solidFill>
                <a:prstDash val="solid"/>
                <a:miter lim="800000"/>
              </a:ln>
              <a:effectLst>
                <a:outerShdw blurRad="50800" algn="tl" rotWithShape="0">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10200"/>
          </a:xfrm>
        </p:spPr>
        <p:txBody>
          <a:bodyPr>
            <a:normAutofit/>
          </a:bodyPr>
          <a:lstStyle/>
          <a:p>
            <a:pPr eaLnBrk="1" hangingPunct="1"/>
            <a:r>
              <a:rPr lang="en-US" sz="5200" dirty="0"/>
              <a:t>As disciples of Christ, we’ve received the greatest forgiveness that could possibly happen—sins washed away!</a:t>
            </a:r>
          </a:p>
          <a:p>
            <a:pPr lvl="1"/>
            <a:r>
              <a:rPr lang="en-US" sz="4800" dirty="0"/>
              <a:t>Acts 2:38; Acts 22:16</a:t>
            </a:r>
          </a:p>
          <a:p>
            <a:pPr eaLnBrk="1" hangingPunct="1"/>
            <a:endParaRPr lang="en-US" dirty="0"/>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a:bodyPr>
          <a:lstStyle/>
          <a:p>
            <a:pPr eaLnBrk="1" hangingPunct="1"/>
            <a:r>
              <a:rPr lang="en-US" sz="6600" b="1" dirty="0"/>
              <a:t>Who is that person?</a:t>
            </a:r>
          </a:p>
        </p:txBody>
      </p:sp>
      <p:sp>
        <p:nvSpPr>
          <p:cNvPr id="3" name="Content Placeholder 2"/>
          <p:cNvSpPr>
            <a:spLocks noGrp="1"/>
          </p:cNvSpPr>
          <p:nvPr>
            <p:ph idx="1"/>
          </p:nvPr>
        </p:nvSpPr>
        <p:spPr/>
        <p:txBody>
          <a:bodyPr>
            <a:noAutofit/>
          </a:bodyPr>
          <a:lstStyle/>
          <a:p>
            <a:pPr eaLnBrk="1" hangingPunct="1"/>
            <a:r>
              <a:rPr lang="en-US" sz="4000" dirty="0"/>
              <a:t>Think about who is the person that has wronged you…when they come to mind you cringe…when they are brought up in conversation you get a sour feeling in the pit of your stomach…</a:t>
            </a:r>
          </a:p>
          <a:p>
            <a:pPr eaLnBrk="1" hangingPunct="1"/>
            <a:r>
              <a:rPr lang="en-US" sz="4000" dirty="0"/>
              <a:t>Sand or Stone?</a:t>
            </a: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228600"/>
            <a:ext cx="9144000" cy="1143000"/>
          </a:xfrm>
        </p:spPr>
        <p:txBody>
          <a:bodyPr>
            <a:noAutofit/>
          </a:bodyPr>
          <a:lstStyle/>
          <a:p>
            <a:pPr eaLnBrk="1" hangingPunct="1"/>
            <a:r>
              <a:rPr lang="en-US" sz="6600" b="1" dirty="0"/>
              <a:t>Conditions of Forgiveness</a:t>
            </a:r>
          </a:p>
        </p:txBody>
      </p:sp>
      <p:sp>
        <p:nvSpPr>
          <p:cNvPr id="3" name="Content Placeholder 2"/>
          <p:cNvSpPr>
            <a:spLocks noGrp="1"/>
          </p:cNvSpPr>
          <p:nvPr>
            <p:ph idx="1"/>
          </p:nvPr>
        </p:nvSpPr>
        <p:spPr>
          <a:xfrm>
            <a:off x="457200" y="1600200"/>
            <a:ext cx="8229600" cy="4343400"/>
          </a:xfrm>
        </p:spPr>
        <p:txBody>
          <a:bodyPr>
            <a:normAutofit/>
          </a:bodyPr>
          <a:lstStyle/>
          <a:p>
            <a:pPr eaLnBrk="1" hangingPunct="1"/>
            <a:r>
              <a:rPr lang="en-US" sz="4000" b="1" dirty="0"/>
              <a:t>Lord’s Prayer: Matthew 6:9-15</a:t>
            </a:r>
          </a:p>
          <a:p>
            <a:pPr lvl="1"/>
            <a:r>
              <a:rPr lang="en-US" sz="3200" baseline="30000" dirty="0"/>
              <a:t>14 </a:t>
            </a:r>
            <a:r>
              <a:rPr lang="en-US" sz="3200" dirty="0"/>
              <a:t>For if ye forgive men their trespasses, your heavenly Father will also forgive you:</a:t>
            </a:r>
          </a:p>
          <a:p>
            <a:pPr lvl="1"/>
            <a:r>
              <a:rPr lang="en-US" sz="3200" baseline="30000" dirty="0"/>
              <a:t>15 </a:t>
            </a:r>
            <a:r>
              <a:rPr lang="en-US" sz="3200" dirty="0"/>
              <a:t>But if ye forgive not men their trespasses, neither will your Father forgive your trespasses.</a:t>
            </a:r>
          </a:p>
          <a:p>
            <a:pPr lvl="1"/>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par>
                                <p:cTn id="17" presetID="31"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0"/>
            <a:ext cx="9144000" cy="1295400"/>
          </a:xfrm>
        </p:spPr>
        <p:txBody>
          <a:bodyPr>
            <a:noAutofit/>
          </a:bodyPr>
          <a:lstStyle/>
          <a:p>
            <a:pPr eaLnBrk="1" hangingPunct="1"/>
            <a:r>
              <a:rPr lang="en-US" sz="6600" b="1" dirty="0"/>
              <a:t>Perfect Example</a:t>
            </a:r>
          </a:p>
        </p:txBody>
      </p:sp>
      <p:sp>
        <p:nvSpPr>
          <p:cNvPr id="4" name="TextBox 3"/>
          <p:cNvSpPr txBox="1"/>
          <p:nvPr/>
        </p:nvSpPr>
        <p:spPr>
          <a:xfrm>
            <a:off x="533400" y="1371600"/>
            <a:ext cx="8305800" cy="3231654"/>
          </a:xfrm>
          <a:prstGeom prst="rect">
            <a:avLst/>
          </a:prstGeom>
          <a:noFill/>
        </p:spPr>
        <p:txBody>
          <a:bodyPr wrap="square">
            <a:spAutoFit/>
          </a:bodyPr>
          <a:lstStyle/>
          <a:p>
            <a:pPr>
              <a:buFont typeface="Arial" pitchFamily="34" charset="0"/>
              <a:buChar char="•"/>
              <a:defRPr/>
            </a:pPr>
            <a:r>
              <a:rPr lang="en-US" sz="4400" b="1" dirty="0">
                <a:ea typeface="ＭＳ Ｐゴシック" charset="0"/>
                <a:cs typeface="+mn-cs"/>
              </a:rPr>
              <a:t>Perfect Example of Forgiveness</a:t>
            </a:r>
          </a:p>
          <a:p>
            <a:pPr lvl="1">
              <a:buFont typeface="Arial" pitchFamily="34" charset="0"/>
              <a:buChar char="•"/>
              <a:defRPr/>
            </a:pPr>
            <a:r>
              <a:rPr lang="en-US" sz="4000" dirty="0">
                <a:ea typeface="ＭＳ Ｐゴシック" charset="0"/>
                <a:cs typeface="+mn-cs"/>
              </a:rPr>
              <a:t>Luke 23:34- </a:t>
            </a:r>
            <a:r>
              <a:rPr lang="en-US" sz="4000" i="1" dirty="0">
                <a:ea typeface="ＭＳ Ｐゴシック" charset="0"/>
                <a:cs typeface="+mn-cs"/>
              </a:rPr>
              <a:t>Then said Jesus, “Father, forgive them; for they know not what they do.” And they parted his raiment, and cast lots.</a:t>
            </a: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686800" cy="1143000"/>
          </a:xfrm>
        </p:spPr>
        <p:txBody>
          <a:bodyPr>
            <a:normAutofit/>
          </a:bodyPr>
          <a:lstStyle/>
          <a:p>
            <a:pPr eaLnBrk="1" hangingPunct="1"/>
            <a:r>
              <a:rPr lang="en-US" sz="6600" b="1" dirty="0"/>
              <a:t>Forgiveness in our lives</a:t>
            </a:r>
          </a:p>
        </p:txBody>
      </p:sp>
      <p:sp>
        <p:nvSpPr>
          <p:cNvPr id="3" name="Content Placeholder 2"/>
          <p:cNvSpPr>
            <a:spLocks noGrp="1"/>
          </p:cNvSpPr>
          <p:nvPr>
            <p:ph idx="1"/>
          </p:nvPr>
        </p:nvSpPr>
        <p:spPr>
          <a:xfrm>
            <a:off x="304800" y="1066800"/>
            <a:ext cx="8534400" cy="5410200"/>
          </a:xfrm>
        </p:spPr>
        <p:txBody>
          <a:bodyPr>
            <a:noAutofit/>
          </a:bodyPr>
          <a:lstStyle/>
          <a:p>
            <a:pPr eaLnBrk="1" hangingPunct="1">
              <a:spcBef>
                <a:spcPts val="0"/>
              </a:spcBef>
            </a:pPr>
            <a:r>
              <a:rPr lang="en-US" sz="4400" b="1" dirty="0"/>
              <a:t>Colossians 3:13</a:t>
            </a:r>
          </a:p>
          <a:p>
            <a:pPr lvl="1">
              <a:spcBef>
                <a:spcPts val="0"/>
              </a:spcBef>
            </a:pPr>
            <a:r>
              <a:rPr lang="en-US" sz="3600" dirty="0"/>
              <a:t>Forbearing one another, and </a:t>
            </a:r>
            <a:r>
              <a:rPr lang="en-US" sz="3600" b="1" dirty="0"/>
              <a:t>forgiving one another</a:t>
            </a:r>
            <a:r>
              <a:rPr lang="en-US" sz="3600" dirty="0"/>
              <a:t>, if any man have a quarrel against any: </a:t>
            </a:r>
            <a:r>
              <a:rPr lang="en-US" sz="3600" b="1" dirty="0"/>
              <a:t>even as Christ forgave you, so also do ye</a:t>
            </a:r>
            <a:r>
              <a:rPr lang="en-US" sz="3600" dirty="0"/>
              <a:t>.</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p:spPr>
        <p:txBody>
          <a:bodyPr>
            <a:noAutofit/>
          </a:bodyPr>
          <a:lstStyle/>
          <a:p>
            <a:r>
              <a:rPr lang="en-US" sz="8800" b="1" dirty="0">
                <a:latin typeface="Copperplate Gothic Bold" pitchFamily="34" charset="0"/>
              </a:rPr>
              <a:t>TODAY </a:t>
            </a:r>
            <a:br>
              <a:rPr lang="en-US" sz="8800" b="1" dirty="0">
                <a:latin typeface="Copperplate Gothic Bold" pitchFamily="34" charset="0"/>
              </a:rPr>
            </a:br>
            <a:r>
              <a:rPr lang="en-US" sz="8800" b="1" dirty="0">
                <a:latin typeface="Copperplate Gothic Bold" pitchFamily="34" charset="0"/>
              </a:rPr>
              <a:t>MY BEST FRIEND </a:t>
            </a:r>
            <a:br>
              <a:rPr lang="en-US" sz="8800" b="1" dirty="0">
                <a:latin typeface="Copperplate Gothic Bold" pitchFamily="34" charset="0"/>
              </a:rPr>
            </a:br>
            <a:r>
              <a:rPr lang="en-US" sz="8800" b="1" dirty="0">
                <a:latin typeface="Copperplate Gothic Bold" pitchFamily="34" charset="0"/>
              </a:rPr>
              <a:t>SAVED MY LIFE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686800" cy="1143000"/>
          </a:xfrm>
        </p:spPr>
        <p:txBody>
          <a:bodyPr>
            <a:normAutofit/>
          </a:bodyPr>
          <a:lstStyle/>
          <a:p>
            <a:pPr eaLnBrk="1" hangingPunct="1"/>
            <a:r>
              <a:rPr lang="en-US" sz="6600" b="1" dirty="0"/>
              <a:t>Forgiveness in our lives</a:t>
            </a:r>
          </a:p>
        </p:txBody>
      </p:sp>
      <p:sp>
        <p:nvSpPr>
          <p:cNvPr id="3" name="Content Placeholder 2"/>
          <p:cNvSpPr>
            <a:spLocks noGrp="1"/>
          </p:cNvSpPr>
          <p:nvPr>
            <p:ph idx="1"/>
          </p:nvPr>
        </p:nvSpPr>
        <p:spPr>
          <a:xfrm>
            <a:off x="304800" y="1066800"/>
            <a:ext cx="8534400" cy="5410200"/>
          </a:xfrm>
        </p:spPr>
        <p:txBody>
          <a:bodyPr>
            <a:noAutofit/>
          </a:bodyPr>
          <a:lstStyle/>
          <a:p>
            <a:pPr eaLnBrk="1" hangingPunct="1">
              <a:spcBef>
                <a:spcPts val="0"/>
              </a:spcBef>
            </a:pPr>
            <a:r>
              <a:rPr lang="en-US" sz="4400" b="1" dirty="0"/>
              <a:t>Mark 11:25</a:t>
            </a:r>
          </a:p>
          <a:p>
            <a:pPr lvl="1">
              <a:spcBef>
                <a:spcPts val="0"/>
              </a:spcBef>
            </a:pPr>
            <a:r>
              <a:rPr lang="en-US" sz="3600" baseline="30000" dirty="0"/>
              <a:t>25 </a:t>
            </a:r>
            <a:r>
              <a:rPr lang="en-US" sz="3600" dirty="0"/>
              <a:t>And when ye stand praying, forgive, if ye have ought against any: that your Father also which is in heaven may forgive you your trespasses.</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686800" cy="1143000"/>
          </a:xfrm>
        </p:spPr>
        <p:txBody>
          <a:bodyPr>
            <a:normAutofit/>
          </a:bodyPr>
          <a:lstStyle/>
          <a:p>
            <a:pPr eaLnBrk="1" hangingPunct="1"/>
            <a:r>
              <a:rPr lang="en-US" sz="6600" b="1" dirty="0"/>
              <a:t>Forgiveness in our lives</a:t>
            </a:r>
          </a:p>
        </p:txBody>
      </p:sp>
      <p:sp>
        <p:nvSpPr>
          <p:cNvPr id="3" name="Content Placeholder 2"/>
          <p:cNvSpPr>
            <a:spLocks noGrp="1"/>
          </p:cNvSpPr>
          <p:nvPr>
            <p:ph idx="1"/>
          </p:nvPr>
        </p:nvSpPr>
        <p:spPr>
          <a:xfrm>
            <a:off x="304800" y="1066800"/>
            <a:ext cx="8534400" cy="5410200"/>
          </a:xfrm>
        </p:spPr>
        <p:txBody>
          <a:bodyPr>
            <a:noAutofit/>
          </a:bodyPr>
          <a:lstStyle/>
          <a:p>
            <a:pPr eaLnBrk="1" hangingPunct="1">
              <a:spcBef>
                <a:spcPts val="0"/>
              </a:spcBef>
            </a:pPr>
            <a:r>
              <a:rPr lang="en-US" sz="4400" b="1" dirty="0"/>
              <a:t>Matthew 5:23-24</a:t>
            </a:r>
          </a:p>
          <a:p>
            <a:pPr lvl="1"/>
            <a:r>
              <a:rPr lang="en-US" sz="3600" baseline="30000" dirty="0"/>
              <a:t>23 </a:t>
            </a:r>
            <a:r>
              <a:rPr lang="en-US" sz="3600" dirty="0"/>
              <a:t>Therefore if thou bring thy gift to the altar, and there </a:t>
            </a:r>
            <a:r>
              <a:rPr lang="en-US" sz="3600" dirty="0" err="1"/>
              <a:t>rememberest</a:t>
            </a:r>
            <a:r>
              <a:rPr lang="en-US" sz="3600" dirty="0"/>
              <a:t> that thy brother hath ought against thee;</a:t>
            </a:r>
          </a:p>
          <a:p>
            <a:pPr lvl="1"/>
            <a:r>
              <a:rPr lang="en-US" sz="3600" baseline="30000" dirty="0"/>
              <a:t>24 </a:t>
            </a:r>
            <a:r>
              <a:rPr lang="en-US" sz="3600" dirty="0"/>
              <a:t>Leave there thy gift before the altar, and go thy way; first be reconciled to thy brother, and then come and offer thy gift.</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4)">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686800" cy="1143000"/>
          </a:xfrm>
        </p:spPr>
        <p:txBody>
          <a:bodyPr>
            <a:normAutofit/>
          </a:bodyPr>
          <a:lstStyle/>
          <a:p>
            <a:pPr eaLnBrk="1" hangingPunct="1"/>
            <a:r>
              <a:rPr lang="en-US" sz="6600" b="1" dirty="0"/>
              <a:t>Forgiveness in our lives</a:t>
            </a:r>
          </a:p>
        </p:txBody>
      </p:sp>
      <p:sp>
        <p:nvSpPr>
          <p:cNvPr id="3" name="Content Placeholder 2"/>
          <p:cNvSpPr>
            <a:spLocks noGrp="1"/>
          </p:cNvSpPr>
          <p:nvPr>
            <p:ph idx="1"/>
          </p:nvPr>
        </p:nvSpPr>
        <p:spPr>
          <a:xfrm>
            <a:off x="0" y="1066800"/>
            <a:ext cx="9144000" cy="5410200"/>
          </a:xfrm>
        </p:spPr>
        <p:txBody>
          <a:bodyPr>
            <a:noAutofit/>
          </a:bodyPr>
          <a:lstStyle/>
          <a:p>
            <a:pPr eaLnBrk="1" hangingPunct="1">
              <a:spcBef>
                <a:spcPts val="0"/>
              </a:spcBef>
            </a:pPr>
            <a:r>
              <a:rPr lang="en-US" sz="4400" b="1" dirty="0"/>
              <a:t>Luke 6:27-29</a:t>
            </a:r>
          </a:p>
          <a:p>
            <a:pPr lvl="1"/>
            <a:r>
              <a:rPr lang="en-US" sz="3600" baseline="30000" dirty="0"/>
              <a:t>27 </a:t>
            </a:r>
            <a:r>
              <a:rPr lang="en-US" sz="3600" dirty="0"/>
              <a:t>But I say unto you which hear, Love your enemies, do good to them which hate you,</a:t>
            </a:r>
          </a:p>
          <a:p>
            <a:pPr lvl="1"/>
            <a:r>
              <a:rPr lang="en-US" sz="3600" baseline="30000" dirty="0"/>
              <a:t>28 </a:t>
            </a:r>
            <a:r>
              <a:rPr lang="en-US" sz="3600" dirty="0"/>
              <a:t>Bless them that curse you, and pray for them which despitefully use you.</a:t>
            </a:r>
          </a:p>
          <a:p>
            <a:pPr lvl="1"/>
            <a:r>
              <a:rPr lang="en-US" sz="3600" baseline="30000" dirty="0"/>
              <a:t>29 </a:t>
            </a:r>
            <a:r>
              <a:rPr lang="en-US" sz="3600" dirty="0"/>
              <a:t>And unto him that </a:t>
            </a:r>
            <a:r>
              <a:rPr lang="en-US" sz="3600" dirty="0" err="1"/>
              <a:t>smiteth</a:t>
            </a:r>
            <a:r>
              <a:rPr lang="en-US" sz="3600" dirty="0"/>
              <a:t> thee on the one cheek offer also the other; and him that </a:t>
            </a:r>
            <a:r>
              <a:rPr lang="en-US" sz="3600" dirty="0" err="1"/>
              <a:t>taketh</a:t>
            </a:r>
            <a:r>
              <a:rPr lang="en-US" sz="3600" dirty="0"/>
              <a:t> away thy cloak forbid not to take thy coat also.</a:t>
            </a:r>
          </a:p>
          <a:p>
            <a:pPr lvl="1">
              <a:spcBef>
                <a:spcPts val="0"/>
              </a:spcBef>
            </a:pPr>
            <a:endParaRPr lang="en-US" dirty="0"/>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4)">
                                      <p:cBhvr>
                                        <p:cTn id="13" dur="2000"/>
                                        <p:tgtEl>
                                          <p:spTgt spid="3">
                                            <p:txEl>
                                              <p:pRg st="2" end="2"/>
                                            </p:txEl>
                                          </p:spTgt>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heel(4)">
                                      <p:cBhvr>
                                        <p:cTn id="1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686800" cy="1143000"/>
          </a:xfrm>
        </p:spPr>
        <p:txBody>
          <a:bodyPr>
            <a:normAutofit/>
          </a:bodyPr>
          <a:lstStyle/>
          <a:p>
            <a:pPr eaLnBrk="1" hangingPunct="1"/>
            <a:r>
              <a:rPr lang="en-US" sz="6600" b="1" dirty="0"/>
              <a:t>Forgiveness in our lives</a:t>
            </a:r>
          </a:p>
        </p:txBody>
      </p:sp>
      <p:sp>
        <p:nvSpPr>
          <p:cNvPr id="3" name="Content Placeholder 2"/>
          <p:cNvSpPr>
            <a:spLocks noGrp="1"/>
          </p:cNvSpPr>
          <p:nvPr>
            <p:ph idx="1"/>
          </p:nvPr>
        </p:nvSpPr>
        <p:spPr>
          <a:xfrm>
            <a:off x="304800" y="1066800"/>
            <a:ext cx="8534400" cy="5410200"/>
          </a:xfrm>
        </p:spPr>
        <p:txBody>
          <a:bodyPr>
            <a:noAutofit/>
          </a:bodyPr>
          <a:lstStyle/>
          <a:p>
            <a:pPr eaLnBrk="1" hangingPunct="1">
              <a:spcBef>
                <a:spcPts val="0"/>
              </a:spcBef>
            </a:pPr>
            <a:r>
              <a:rPr lang="en-US" sz="4000" b="1" dirty="0"/>
              <a:t>Matthew 18:21-22</a:t>
            </a:r>
          </a:p>
          <a:p>
            <a:pPr lvl="1">
              <a:spcBef>
                <a:spcPts val="0"/>
              </a:spcBef>
            </a:pPr>
            <a:r>
              <a:rPr lang="en-US" sz="3600" baseline="30000" dirty="0"/>
              <a:t>21 </a:t>
            </a:r>
            <a:r>
              <a:rPr lang="en-US" sz="3600" dirty="0"/>
              <a:t>Then came Peter to him, and said, Lord, </a:t>
            </a:r>
            <a:r>
              <a:rPr lang="en-US" sz="3600" b="1" dirty="0"/>
              <a:t>how oft shall my brother sin against me, and I forgive him?</a:t>
            </a:r>
            <a:r>
              <a:rPr lang="en-US" sz="3600" dirty="0"/>
              <a:t> till seven times?</a:t>
            </a:r>
          </a:p>
          <a:p>
            <a:pPr lvl="1">
              <a:spcBef>
                <a:spcPts val="0"/>
              </a:spcBef>
            </a:pPr>
            <a:r>
              <a:rPr lang="en-US" sz="3600" baseline="30000" dirty="0"/>
              <a:t>22 </a:t>
            </a:r>
            <a:r>
              <a:rPr lang="en-US" sz="3600" dirty="0"/>
              <a:t>Jesus </a:t>
            </a:r>
            <a:r>
              <a:rPr lang="en-US" sz="3600" dirty="0" err="1"/>
              <a:t>saith</a:t>
            </a:r>
            <a:r>
              <a:rPr lang="en-US" sz="3600" dirty="0"/>
              <a:t> unto him, I say not unto thee, Until seven times: but, </a:t>
            </a:r>
            <a:r>
              <a:rPr lang="en-US" sz="3600" b="1" dirty="0"/>
              <a:t>Until seventy times seven.</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4)">
                                      <p:cBhvr>
                                        <p:cTn id="7" dur="2000"/>
                                        <p:tgtEl>
                                          <p:spTgt spid="3">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heel(4)">
                                      <p:cBhvr>
                                        <p:cTn id="10" dur="2000"/>
                                        <p:tgtEl>
                                          <p:spTgt spid="3">
                                            <p:txEl>
                                              <p:pRg st="1" end="1"/>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heel(4)">
                                      <p:cBhvr>
                                        <p:cTn id="13"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1219200"/>
            <a:ext cx="7696200" cy="4524315"/>
          </a:xfrm>
          <a:prstGeom prst="rect">
            <a:avLst/>
          </a:prstGeom>
          <a:noFill/>
        </p:spPr>
        <p:txBody>
          <a:bodyPr>
            <a:spAutoFit/>
          </a:bodyPr>
          <a:lstStyle/>
          <a:p>
            <a:pPr algn="ctr">
              <a:defRPr/>
            </a:pPr>
            <a:r>
              <a:rPr lang="en-US" sz="9600" b="1" dirty="0">
                <a:latin typeface="Calibri" pitchFamily="34" charset="0"/>
                <a:ea typeface="ＭＳ Ｐゴシック" charset="0"/>
                <a:cs typeface="Candara"/>
              </a:rPr>
              <a:t>Do you have a</a:t>
            </a:r>
          </a:p>
          <a:p>
            <a:pPr algn="ctr">
              <a:defRPr/>
            </a:pPr>
            <a:r>
              <a:rPr lang="en-US" sz="9600" b="1" dirty="0">
                <a:latin typeface="Calibri" pitchFamily="34" charset="0"/>
                <a:ea typeface="ＭＳ Ｐゴシック" charset="0"/>
                <a:cs typeface="Calibri"/>
              </a:rPr>
              <a:t>Heart of </a:t>
            </a:r>
            <a:r>
              <a:rPr lang="en-US" sz="9600" b="1" u="sng" dirty="0">
                <a:latin typeface="Calibri" pitchFamily="34" charset="0"/>
                <a:ea typeface="ＭＳ Ｐゴシック" charset="0"/>
                <a:cs typeface="Calibri"/>
              </a:rPr>
              <a:t>Forgiveness?</a:t>
            </a:r>
            <a:endParaRPr lang="en-US" sz="8800" b="1" u="sng" dirty="0">
              <a:latin typeface="Calibri" pitchFamily="34" charset="0"/>
              <a:ea typeface="ＭＳ Ｐゴシック" charset="0"/>
              <a:cs typeface="Calibri"/>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81000"/>
            <a:ext cx="9144000" cy="6093976"/>
          </a:xfrm>
          <a:prstGeom prst="rect">
            <a:avLst/>
          </a:prstGeom>
          <a:noFill/>
        </p:spPr>
        <p:txBody>
          <a:bodyPr wrap="square">
            <a:spAutoFit/>
          </a:bodyPr>
          <a:lstStyle/>
          <a:p>
            <a:pPr algn="ctr">
              <a:defRPr/>
            </a:pPr>
            <a:r>
              <a:rPr lang="en-US" sz="6600" b="1" dirty="0">
                <a:latin typeface="Calibri" pitchFamily="34" charset="0"/>
                <a:ea typeface="ＭＳ Ｐゴシック" charset="0"/>
                <a:cs typeface="Candara"/>
              </a:rPr>
              <a:t>The </a:t>
            </a:r>
            <a:r>
              <a:rPr lang="en-US" sz="6600" b="1" dirty="0" err="1">
                <a:latin typeface="Calibri" pitchFamily="34" charset="0"/>
                <a:ea typeface="ＭＳ Ｐゴシック" charset="0"/>
                <a:cs typeface="Candara"/>
              </a:rPr>
              <a:t>Prodical</a:t>
            </a:r>
            <a:r>
              <a:rPr lang="en-US" sz="6600" b="1" dirty="0">
                <a:latin typeface="Calibri" pitchFamily="34" charset="0"/>
                <a:ea typeface="ＭＳ Ｐゴシック" charset="0"/>
                <a:cs typeface="Candara"/>
              </a:rPr>
              <a:t> Son</a:t>
            </a:r>
          </a:p>
          <a:p>
            <a:pPr algn="ctr">
              <a:defRPr/>
            </a:pPr>
            <a:r>
              <a:rPr lang="en-US" sz="4400" b="1" dirty="0">
                <a:latin typeface="Calibri" pitchFamily="34" charset="0"/>
                <a:ea typeface="ＭＳ Ｐゴシック" charset="0"/>
                <a:cs typeface="Candara"/>
              </a:rPr>
              <a:t>Luke 15:11-32</a:t>
            </a:r>
          </a:p>
          <a:p>
            <a:pPr algn="ctr">
              <a:defRPr/>
            </a:pPr>
            <a:r>
              <a:rPr lang="en-US" sz="5400" b="1" dirty="0">
                <a:latin typeface="Calibri" pitchFamily="34" charset="0"/>
                <a:ea typeface="ＭＳ Ｐゴシック" charset="0"/>
                <a:cs typeface="Candara"/>
              </a:rPr>
              <a:t>Do you have a heart of the Father?</a:t>
            </a:r>
          </a:p>
          <a:p>
            <a:pPr algn="ctr">
              <a:defRPr/>
            </a:pPr>
            <a:r>
              <a:rPr lang="en-US" sz="5400" b="1" dirty="0">
                <a:latin typeface="Calibri" pitchFamily="34" charset="0"/>
                <a:ea typeface="ＭＳ Ｐゴシック" charset="0"/>
                <a:cs typeface="Candara"/>
              </a:rPr>
              <a:t>OR</a:t>
            </a:r>
          </a:p>
          <a:p>
            <a:pPr algn="ctr">
              <a:defRPr/>
            </a:pPr>
            <a:r>
              <a:rPr lang="en-US" sz="5400" b="1" dirty="0">
                <a:latin typeface="Calibri" pitchFamily="34" charset="0"/>
                <a:ea typeface="ＭＳ Ｐゴシック" charset="0"/>
                <a:cs typeface="Candara"/>
              </a:rPr>
              <a:t>Do you have the heart of the Brother?</a:t>
            </a:r>
            <a:endParaRPr lang="en-US" sz="8000" b="1" dirty="0">
              <a:latin typeface="Calibri" pitchFamily="34" charset="0"/>
              <a:ea typeface="ＭＳ Ｐゴシック" charset="0"/>
              <a:cs typeface="Candar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381000"/>
            <a:ext cx="9144000" cy="6186309"/>
          </a:xfrm>
          <a:prstGeom prst="rect">
            <a:avLst/>
          </a:prstGeom>
          <a:noFill/>
        </p:spPr>
        <p:txBody>
          <a:bodyPr wrap="square">
            <a:spAutoFit/>
          </a:bodyPr>
          <a:lstStyle/>
          <a:p>
            <a:pPr algn="ctr">
              <a:defRPr/>
            </a:pPr>
            <a:r>
              <a:rPr lang="en-US" sz="6600" dirty="0">
                <a:latin typeface="Calibri" pitchFamily="34" charset="0"/>
                <a:ea typeface="ＭＳ Ｐゴシック" charset="0"/>
                <a:cs typeface="Candara"/>
              </a:rPr>
              <a:t>The 1</a:t>
            </a:r>
            <a:r>
              <a:rPr lang="en-US" sz="6600" baseline="30000" dirty="0">
                <a:latin typeface="Calibri" pitchFamily="34" charset="0"/>
                <a:ea typeface="ＭＳ Ｐゴシック" charset="0"/>
                <a:cs typeface="Candara"/>
              </a:rPr>
              <a:t>st</a:t>
            </a:r>
            <a:r>
              <a:rPr lang="en-US" sz="6600" dirty="0">
                <a:latin typeface="Calibri" pitchFamily="34" charset="0"/>
                <a:ea typeface="ＭＳ Ｐゴシック" charset="0"/>
                <a:cs typeface="Candara"/>
              </a:rPr>
              <a:t> to Apologize is the </a:t>
            </a:r>
            <a:r>
              <a:rPr lang="en-US" sz="6600" b="1" dirty="0">
                <a:latin typeface="Calibri" pitchFamily="34" charset="0"/>
                <a:ea typeface="ＭＳ Ｐゴシック" charset="0"/>
                <a:cs typeface="Candara"/>
              </a:rPr>
              <a:t>BRAVEST.</a:t>
            </a:r>
          </a:p>
          <a:p>
            <a:pPr algn="ctr">
              <a:defRPr/>
            </a:pPr>
            <a:r>
              <a:rPr lang="en-US" sz="6600" dirty="0">
                <a:latin typeface="Calibri" pitchFamily="34" charset="0"/>
                <a:ea typeface="ＭＳ Ｐゴシック" charset="0"/>
                <a:cs typeface="Candara"/>
              </a:rPr>
              <a:t>The 1</a:t>
            </a:r>
            <a:r>
              <a:rPr lang="en-US" sz="6600" baseline="30000" dirty="0">
                <a:latin typeface="Calibri" pitchFamily="34" charset="0"/>
                <a:ea typeface="ＭＳ Ｐゴシック" charset="0"/>
                <a:cs typeface="Candara"/>
              </a:rPr>
              <a:t>st</a:t>
            </a:r>
            <a:r>
              <a:rPr lang="en-US" sz="6600" dirty="0">
                <a:latin typeface="Calibri" pitchFamily="34" charset="0"/>
                <a:ea typeface="ＭＳ Ｐゴシック" charset="0"/>
                <a:cs typeface="Candara"/>
              </a:rPr>
              <a:t> to Forgive is the </a:t>
            </a:r>
            <a:r>
              <a:rPr lang="en-US" sz="6600" b="1" dirty="0">
                <a:latin typeface="Calibri" pitchFamily="34" charset="0"/>
                <a:ea typeface="ＭＳ Ｐゴシック" charset="0"/>
                <a:cs typeface="Candara"/>
              </a:rPr>
              <a:t>STRONGEST.</a:t>
            </a:r>
          </a:p>
          <a:p>
            <a:pPr algn="ctr">
              <a:defRPr/>
            </a:pPr>
            <a:r>
              <a:rPr lang="en-US" sz="6600" dirty="0">
                <a:latin typeface="Calibri" pitchFamily="34" charset="0"/>
                <a:ea typeface="ＭＳ Ｐゴシック" charset="0"/>
                <a:cs typeface="Candara"/>
              </a:rPr>
              <a:t>The 1</a:t>
            </a:r>
            <a:r>
              <a:rPr lang="en-US" sz="6600" baseline="30000" dirty="0">
                <a:latin typeface="Calibri" pitchFamily="34" charset="0"/>
                <a:ea typeface="ＭＳ Ｐゴシック" charset="0"/>
                <a:cs typeface="Candara"/>
              </a:rPr>
              <a:t>st</a:t>
            </a:r>
            <a:r>
              <a:rPr lang="en-US" sz="6600" dirty="0">
                <a:latin typeface="Calibri" pitchFamily="34" charset="0"/>
                <a:ea typeface="ＭＳ Ｐゴシック" charset="0"/>
                <a:cs typeface="Candara"/>
              </a:rPr>
              <a:t> to Forget is the </a:t>
            </a:r>
            <a:r>
              <a:rPr lang="en-US" sz="6600" b="1" dirty="0">
                <a:latin typeface="Calibri" pitchFamily="34" charset="0"/>
                <a:ea typeface="ＭＳ Ｐゴシック" charset="0"/>
                <a:cs typeface="Candara"/>
              </a:rPr>
              <a:t>HAPPIEST.</a:t>
            </a:r>
            <a:endParaRPr lang="en-US" sz="9600" b="1" dirty="0">
              <a:latin typeface="Calibri" pitchFamily="34" charset="0"/>
              <a:ea typeface="ＭＳ Ｐゴシック" charset="0"/>
              <a:cs typeface="Candara"/>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2"/>
          <p:cNvSpPr>
            <a:spLocks noGrp="1"/>
          </p:cNvSpPr>
          <p:nvPr>
            <p:ph type="title"/>
          </p:nvPr>
        </p:nvSpPr>
        <p:spPr>
          <a:xfrm>
            <a:off x="457200" y="533400"/>
            <a:ext cx="8229600" cy="5791200"/>
          </a:xfrm>
        </p:spPr>
        <p:txBody>
          <a:bodyPr>
            <a:noAutofit/>
          </a:bodyPr>
          <a:lstStyle/>
          <a:p>
            <a:pPr eaLnBrk="1" hangingPunct="1"/>
            <a:r>
              <a:rPr lang="en-US" sz="9600" b="1" dirty="0">
                <a:latin typeface="Candara" pitchFamily="34" charset="0"/>
              </a:rPr>
              <a:t>The Time To Forgive Is </a:t>
            </a:r>
            <a:r>
              <a:rPr lang="en-US" sz="19900" b="1" dirty="0">
                <a:latin typeface="Candara" pitchFamily="34" charset="0"/>
              </a:rPr>
              <a:t>Now</a:t>
            </a:r>
            <a:r>
              <a:rPr lang="en-US" sz="9600" b="1" dirty="0">
                <a:latin typeface="Candara" pitchFamily="34" charset="0"/>
              </a:rPr>
              <a:t>!</a:t>
            </a:r>
          </a:p>
        </p:txBody>
      </p:sp>
    </p:spTree>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subTitle" idx="1"/>
          </p:nvPr>
        </p:nvSpPr>
        <p:spPr>
          <a:xfrm>
            <a:off x="304800" y="457200"/>
            <a:ext cx="8534400" cy="6019800"/>
          </a:xfrm>
        </p:spPr>
        <p:txBody>
          <a:bodyPr>
            <a:noAutofit/>
          </a:bodyPr>
          <a:lstStyle/>
          <a:p>
            <a:pPr eaLnBrk="1" hangingPunct="1"/>
            <a:r>
              <a:rPr lang="en-US" sz="4400" b="1" dirty="0">
                <a:solidFill>
                  <a:schemeClr val="tx1"/>
                </a:solidFill>
                <a:latin typeface="Calibri" pitchFamily="34" charset="0"/>
              </a:rPr>
              <a:t>"Let all bitterness and wrath and anger and clamor and slander be put away from you, along with all malice. Be kind to one another, tenderhearted, </a:t>
            </a:r>
            <a:r>
              <a:rPr lang="en-US" sz="4400" b="1" u="sng" dirty="0">
                <a:solidFill>
                  <a:schemeClr val="tx1"/>
                </a:solidFill>
                <a:latin typeface="Calibri" pitchFamily="34" charset="0"/>
              </a:rPr>
              <a:t>forgiving one another, as God in Christ forgave you."</a:t>
            </a:r>
          </a:p>
          <a:p>
            <a:pPr eaLnBrk="1" hangingPunct="1"/>
            <a:r>
              <a:rPr lang="en-US" sz="3600" b="1" dirty="0">
                <a:solidFill>
                  <a:schemeClr val="tx1"/>
                </a:solidFill>
                <a:latin typeface="Calibri" pitchFamily="34" charset="0"/>
              </a:rPr>
              <a:t>Ephesians 4:31-32</a:t>
            </a:r>
          </a:p>
        </p:txBody>
      </p:sp>
    </p:spTree>
  </p:cSld>
  <p:clrMapOvr>
    <a:masterClrMapping/>
  </p:clrMapOvr>
  <p:transition spd="slow">
    <p:blinds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228600" y="76200"/>
            <a:ext cx="8686800" cy="1752600"/>
          </a:xfrm>
          <a:solidFill>
            <a:schemeClr val="tx1"/>
          </a:solidFill>
          <a:ln>
            <a:solidFill>
              <a:schemeClr val="tx2"/>
            </a:solidFill>
          </a:ln>
        </p:spPr>
        <p:txBody>
          <a:bodyPr/>
          <a:lstStyle/>
          <a:p>
            <a:pPr>
              <a:defRPr/>
            </a:pPr>
            <a:endParaRPr lang="en-US" dirty="0"/>
          </a:p>
        </p:txBody>
      </p:sp>
      <p:sp>
        <p:nvSpPr>
          <p:cNvPr id="109571" name="Rectangle 3"/>
          <p:cNvSpPr>
            <a:spLocks noGrp="1" noChangeArrowheads="1"/>
          </p:cNvSpPr>
          <p:nvPr>
            <p:ph type="body" idx="1"/>
          </p:nvPr>
        </p:nvSpPr>
        <p:spPr>
          <a:xfrm>
            <a:off x="228600" y="2819400"/>
            <a:ext cx="8686800" cy="3657600"/>
          </a:xfrm>
          <a:ln>
            <a:solidFill>
              <a:schemeClr val="tx1"/>
            </a:solidFill>
          </a:ln>
        </p:spPr>
        <p:txBody>
          <a:bodyPr/>
          <a:lstStyle/>
          <a:p>
            <a:pPr>
              <a:buFont typeface="Arial" pitchFamily="34" charset="0"/>
              <a:buChar char="•"/>
              <a:defRPr/>
            </a:pPr>
            <a:r>
              <a:rPr lang="en-US" sz="2700" b="1" dirty="0"/>
              <a:t>Hear the Word of God---Rom. 10:17</a:t>
            </a:r>
          </a:p>
          <a:p>
            <a:pPr>
              <a:buFont typeface="Arial" pitchFamily="34" charset="0"/>
              <a:buChar char="•"/>
              <a:defRPr/>
            </a:pPr>
            <a:r>
              <a:rPr lang="en-US" sz="2700" b="1" dirty="0"/>
              <a:t>Believing In Your Heart---Heb. 11:6</a:t>
            </a:r>
          </a:p>
          <a:p>
            <a:pPr>
              <a:buFont typeface="Arial" pitchFamily="34" charset="0"/>
              <a:buChar char="•"/>
              <a:defRPr/>
            </a:pPr>
            <a:r>
              <a:rPr lang="en-US" sz="2700" b="1" dirty="0"/>
              <a:t>Repenting Of Your Sins---Acts 2:38</a:t>
            </a:r>
          </a:p>
          <a:p>
            <a:pPr>
              <a:buFont typeface="Arial" pitchFamily="34" charset="0"/>
              <a:buChar char="•"/>
              <a:defRPr/>
            </a:pPr>
            <a:r>
              <a:rPr lang="en-US" sz="2700" b="1" dirty="0"/>
              <a:t>Confess That Christ Is The Son of God--- Rom. 10:10; Acts 8:37</a:t>
            </a:r>
          </a:p>
          <a:p>
            <a:pPr>
              <a:buFont typeface="Arial" pitchFamily="34" charset="0"/>
              <a:buChar char="•"/>
              <a:defRPr/>
            </a:pPr>
            <a:r>
              <a:rPr lang="en-US" sz="2700" b="1" dirty="0"/>
              <a:t>Be Baptized Into Christ---Gal. 3:26-29</a:t>
            </a:r>
          </a:p>
          <a:p>
            <a:pPr>
              <a:buFont typeface="Arial" pitchFamily="34" charset="0"/>
              <a:buChar char="•"/>
              <a:defRPr/>
            </a:pPr>
            <a:r>
              <a:rPr lang="en-US" sz="2700" b="1" dirty="0"/>
              <a:t>Be Faithful Until Death---Rev. 2:10;  I Cor. 15:58</a:t>
            </a:r>
          </a:p>
        </p:txBody>
      </p:sp>
      <p:sp>
        <p:nvSpPr>
          <p:cNvPr id="33796" name="WordArt 4"/>
          <p:cNvSpPr>
            <a:spLocks noChangeArrowheads="1" noChangeShapeType="1" noTextEdit="1"/>
          </p:cNvSpPr>
          <p:nvPr/>
        </p:nvSpPr>
        <p:spPr bwMode="auto">
          <a:xfrm>
            <a:off x="1066800" y="304800"/>
            <a:ext cx="7162800" cy="1295400"/>
          </a:xfrm>
          <a:prstGeom prst="rect">
            <a:avLst/>
          </a:prstGeom>
        </p:spPr>
        <p:txBody>
          <a:bodyPr wrap="none" fromWordArt="1">
            <a:prstTxWarp prst="textPlain">
              <a:avLst>
                <a:gd name="adj" fmla="val 50000"/>
              </a:avLst>
            </a:prstTxWarp>
          </a:bodyPr>
          <a:lstStyle/>
          <a:p>
            <a:pPr algn="ctr"/>
            <a:r>
              <a:rPr lang="en-US" sz="3600" kern="10" dirty="0">
                <a:ln w="9525">
                  <a:solidFill>
                    <a:srgbClr val="3366FF"/>
                  </a:solidFill>
                  <a:round/>
                  <a:headEnd/>
                  <a:tailEnd/>
                </a:ln>
                <a:solidFill>
                  <a:srgbClr val="FFFFFF"/>
                </a:solidFill>
                <a:latin typeface="Arial Black"/>
              </a:rPr>
              <a:t>THE PLAN FOR</a:t>
            </a:r>
          </a:p>
          <a:p>
            <a:pPr algn="ctr"/>
            <a:r>
              <a:rPr lang="en-US" sz="3600" kern="10" dirty="0">
                <a:ln w="9525">
                  <a:solidFill>
                    <a:srgbClr val="3366FF"/>
                  </a:solidFill>
                  <a:round/>
                  <a:headEnd/>
                  <a:tailEnd/>
                </a:ln>
                <a:solidFill>
                  <a:srgbClr val="FFFFFF"/>
                </a:solidFill>
                <a:latin typeface="Arial Black"/>
              </a:rPr>
              <a:t>YOUR SALVATION</a:t>
            </a:r>
          </a:p>
        </p:txBody>
      </p:sp>
      <p:sp>
        <p:nvSpPr>
          <p:cNvPr id="11269" name="AutoShape 5"/>
          <p:cNvSpPr>
            <a:spLocks noChangeArrowheads="1"/>
          </p:cNvSpPr>
          <p:nvPr/>
        </p:nvSpPr>
        <p:spPr bwMode="auto">
          <a:xfrm>
            <a:off x="1600200" y="1752600"/>
            <a:ext cx="638175" cy="1143000"/>
          </a:xfrm>
          <a:prstGeom prst="downArrow">
            <a:avLst>
              <a:gd name="adj1" fmla="val 50000"/>
              <a:gd name="adj2" fmla="val 50847"/>
            </a:avLst>
          </a:prstGeom>
          <a:solidFill>
            <a:schemeClr val="tx1"/>
          </a:solidFill>
          <a:ln w="9525">
            <a:noFill/>
            <a:miter lim="800000"/>
            <a:headEnd/>
            <a:tailEnd/>
          </a:ln>
        </p:spPr>
        <p:txBody>
          <a:bodyPr vert="eaVert" wrap="none" anchor="ctr"/>
          <a:lstStyle/>
          <a:p>
            <a:pPr>
              <a:defRPr/>
            </a:pPr>
            <a:endParaRPr lang="en-US" sz="2400">
              <a:solidFill>
                <a:srgbClr val="FFFFFF"/>
              </a:solidFill>
              <a:latin typeface="Times New Roman" pitchFamily="18" charset="0"/>
              <a:ea typeface="+mn-ea"/>
              <a:cs typeface="+mn-cs"/>
            </a:endParaRPr>
          </a:p>
        </p:txBody>
      </p:sp>
      <p:sp>
        <p:nvSpPr>
          <p:cNvPr id="11270" name="AutoShape 6"/>
          <p:cNvSpPr>
            <a:spLocks noChangeArrowheads="1"/>
          </p:cNvSpPr>
          <p:nvPr/>
        </p:nvSpPr>
        <p:spPr bwMode="auto">
          <a:xfrm>
            <a:off x="6858000" y="1752600"/>
            <a:ext cx="609600" cy="1143000"/>
          </a:xfrm>
          <a:prstGeom prst="downArrow">
            <a:avLst>
              <a:gd name="adj1" fmla="val 50000"/>
              <a:gd name="adj2" fmla="val 46875"/>
            </a:avLst>
          </a:prstGeom>
          <a:solidFill>
            <a:schemeClr val="tx1"/>
          </a:solidFill>
          <a:ln w="9525">
            <a:solidFill>
              <a:schemeClr val="tx1"/>
            </a:solidFill>
            <a:miter lim="800000"/>
            <a:headEnd/>
            <a:tailEnd/>
          </a:ln>
        </p:spPr>
        <p:txBody>
          <a:bodyPr vert="eaVert" wrap="none" anchor="ctr"/>
          <a:lstStyle/>
          <a:p>
            <a:pPr>
              <a:defRPr/>
            </a:pPr>
            <a:endParaRPr lang="en-US" sz="2400">
              <a:solidFill>
                <a:srgbClr val="FFFFFF"/>
              </a:solidFill>
              <a:latin typeface="Times New Roman" pitchFamily="18" charset="0"/>
              <a:ea typeface="+mn-ea"/>
              <a:cs typeface="+mn-cs"/>
            </a:endParaRPr>
          </a:p>
        </p:txBody>
      </p:sp>
      <p:sp>
        <p:nvSpPr>
          <p:cNvPr id="11271" name="AutoShape 7"/>
          <p:cNvSpPr>
            <a:spLocks noChangeArrowheads="1"/>
          </p:cNvSpPr>
          <p:nvPr/>
        </p:nvSpPr>
        <p:spPr bwMode="auto">
          <a:xfrm>
            <a:off x="4343400" y="1752600"/>
            <a:ext cx="685800" cy="1143000"/>
          </a:xfrm>
          <a:prstGeom prst="downArrow">
            <a:avLst>
              <a:gd name="adj1" fmla="val 50000"/>
              <a:gd name="adj2" fmla="val 41667"/>
            </a:avLst>
          </a:prstGeom>
          <a:solidFill>
            <a:schemeClr val="tx1"/>
          </a:solidFill>
          <a:ln w="9525">
            <a:noFill/>
            <a:miter lim="800000"/>
            <a:headEnd/>
            <a:tailEnd/>
          </a:ln>
        </p:spPr>
        <p:txBody>
          <a:bodyPr vert="eaVert" wrap="none" anchor="ctr"/>
          <a:lstStyle/>
          <a:p>
            <a:pPr>
              <a:defRPr/>
            </a:pPr>
            <a:endParaRPr lang="en-US" sz="2400">
              <a:solidFill>
                <a:srgbClr val="FFFFFF"/>
              </a:solidFill>
              <a:latin typeface="Times New Roman" pitchFamily="18" charset="0"/>
              <a:ea typeface="+mn-ea"/>
              <a:cs typeface="+mn-cs"/>
            </a:endParaRPr>
          </a:p>
        </p:txBody>
      </p:sp>
    </p:spTree>
  </p:cSld>
  <p:clrMapOvr>
    <a:masterClrMapping/>
  </p:clrMapOvr>
  <p:transition spd="med">
    <p:randomBa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609600"/>
            <a:ext cx="9144000" cy="5867400"/>
          </a:xfrm>
        </p:spPr>
        <p:txBody>
          <a:bodyPr>
            <a:noAutofit/>
          </a:bodyPr>
          <a:lstStyle/>
          <a:p>
            <a:r>
              <a:rPr lang="en-US" sz="8800" b="1" dirty="0"/>
              <a:t>Learn to write your curses in the sand and your blessings in stone.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609600"/>
            <a:ext cx="9144000" cy="5867400"/>
          </a:xfrm>
        </p:spPr>
        <p:txBody>
          <a:bodyPr>
            <a:noAutofit/>
          </a:bodyPr>
          <a:lstStyle/>
          <a:p>
            <a:r>
              <a:rPr lang="en-US" sz="8800" b="1" dirty="0"/>
              <a:t>Why is it that we magnify the faults of others?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609600"/>
            <a:ext cx="9144000" cy="5867400"/>
          </a:xfrm>
        </p:spPr>
        <p:txBody>
          <a:bodyPr>
            <a:noAutofit/>
          </a:bodyPr>
          <a:lstStyle/>
          <a:p>
            <a:r>
              <a:rPr lang="en-US" sz="8800" b="1" dirty="0"/>
              <a:t>Instead of edifying their strengths.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What is our Focus?</a:t>
            </a:r>
          </a:p>
        </p:txBody>
      </p:sp>
      <p:sp>
        <p:nvSpPr>
          <p:cNvPr id="3" name="Content Placeholder 2"/>
          <p:cNvSpPr>
            <a:spLocks noGrp="1"/>
          </p:cNvSpPr>
          <p:nvPr>
            <p:ph idx="1"/>
          </p:nvPr>
        </p:nvSpPr>
        <p:spPr/>
        <p:txBody>
          <a:bodyPr>
            <a:normAutofit fontScale="92500" lnSpcReduction="10000"/>
          </a:bodyPr>
          <a:lstStyle/>
          <a:p>
            <a:r>
              <a:rPr lang="en-US" sz="3900" dirty="0"/>
              <a:t>The wrong act they did?</a:t>
            </a:r>
          </a:p>
          <a:p>
            <a:r>
              <a:rPr lang="en-US" sz="3900" dirty="0"/>
              <a:t>The person they wronged?</a:t>
            </a:r>
          </a:p>
          <a:p>
            <a:r>
              <a:rPr lang="en-US" sz="3900" dirty="0"/>
              <a:t>Revenge?  How can I make them pay?</a:t>
            </a:r>
          </a:p>
          <a:p>
            <a:r>
              <a:rPr lang="en-US" sz="3900" dirty="0"/>
              <a:t>OR</a:t>
            </a:r>
          </a:p>
          <a:p>
            <a:pPr algn="ctr"/>
            <a:r>
              <a:rPr lang="en-US" sz="7100" b="1" dirty="0"/>
              <a:t>Is our focus on our Heart?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1 Samuel 16:7</a:t>
            </a:r>
          </a:p>
        </p:txBody>
      </p:sp>
      <p:sp>
        <p:nvSpPr>
          <p:cNvPr id="3" name="Content Placeholder 2"/>
          <p:cNvSpPr>
            <a:spLocks noGrp="1"/>
          </p:cNvSpPr>
          <p:nvPr>
            <p:ph idx="1"/>
          </p:nvPr>
        </p:nvSpPr>
        <p:spPr/>
        <p:txBody>
          <a:bodyPr>
            <a:normAutofit/>
          </a:bodyPr>
          <a:lstStyle/>
          <a:p>
            <a:r>
              <a:rPr lang="en-US" sz="4000" dirty="0"/>
              <a:t>But the </a:t>
            </a:r>
            <a:r>
              <a:rPr lang="en-US" sz="4000" cap="small" dirty="0"/>
              <a:t>Lord</a:t>
            </a:r>
            <a:r>
              <a:rPr lang="en-US" sz="4000" dirty="0"/>
              <a:t> said unto Samuel, Look not on his countenance, or on the height of his stature; because I have refused him: for the </a:t>
            </a:r>
            <a:r>
              <a:rPr lang="en-US" sz="4000" cap="small" dirty="0"/>
              <a:t>Lord</a:t>
            </a:r>
            <a:r>
              <a:rPr lang="en-US" sz="4000" dirty="0"/>
              <a:t> </a:t>
            </a:r>
            <a:r>
              <a:rPr lang="en-US" sz="4000" dirty="0" err="1"/>
              <a:t>seeth</a:t>
            </a:r>
            <a:r>
              <a:rPr lang="en-US" sz="4000" dirty="0"/>
              <a:t> not as man </a:t>
            </a:r>
            <a:r>
              <a:rPr lang="en-US" sz="4000" dirty="0" err="1"/>
              <a:t>seeth</a:t>
            </a:r>
            <a:r>
              <a:rPr lang="en-US" sz="4000" dirty="0"/>
              <a:t>; for man </a:t>
            </a:r>
            <a:r>
              <a:rPr lang="en-US" sz="4000" dirty="0" err="1"/>
              <a:t>looketh</a:t>
            </a:r>
            <a:r>
              <a:rPr lang="en-US" sz="4000" dirty="0"/>
              <a:t> on the outward appearance, </a:t>
            </a:r>
            <a:r>
              <a:rPr lang="en-US" sz="4000" b="1" dirty="0"/>
              <a:t>but the </a:t>
            </a:r>
            <a:r>
              <a:rPr lang="en-US" sz="4000" b="1" cap="small" dirty="0"/>
              <a:t>Lord</a:t>
            </a:r>
            <a:r>
              <a:rPr lang="en-US" sz="4000" b="1" dirty="0"/>
              <a:t> </a:t>
            </a:r>
            <a:r>
              <a:rPr lang="en-US" sz="4000" b="1" dirty="0" err="1"/>
              <a:t>looketh</a:t>
            </a:r>
            <a:r>
              <a:rPr lang="en-US" sz="4000" b="1" dirty="0"/>
              <a:t> on the heart.</a:t>
            </a:r>
          </a:p>
          <a:p>
            <a:endParaRPr 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dirty="0"/>
              <a:t>1 Chronicles 28:9</a:t>
            </a:r>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US" sz="4300" baseline="30000" dirty="0"/>
              <a:t>9 </a:t>
            </a:r>
            <a:r>
              <a:rPr lang="en-US" sz="4300" dirty="0"/>
              <a:t>And thou, Solomon my son, know thou the God of thy father, and serve him with a perfect heart and with a willing mind: </a:t>
            </a:r>
            <a:r>
              <a:rPr lang="en-US" sz="4300" b="1" dirty="0"/>
              <a:t>for the </a:t>
            </a:r>
            <a:r>
              <a:rPr lang="en-US" sz="4300" b="1" cap="small" dirty="0"/>
              <a:t>Lord</a:t>
            </a:r>
            <a:r>
              <a:rPr lang="en-US" sz="4300" b="1" dirty="0"/>
              <a:t> </a:t>
            </a:r>
            <a:r>
              <a:rPr lang="en-US" sz="4300" b="1" dirty="0" err="1"/>
              <a:t>searcheth</a:t>
            </a:r>
            <a:r>
              <a:rPr lang="en-US" sz="4300" b="1" dirty="0"/>
              <a:t> all hearts, and </a:t>
            </a:r>
            <a:r>
              <a:rPr lang="en-US" sz="4300" b="1" dirty="0" err="1"/>
              <a:t>understandeth</a:t>
            </a:r>
            <a:r>
              <a:rPr lang="en-US" sz="4300" b="1" dirty="0"/>
              <a:t> all the imaginations of the thoughts</a:t>
            </a:r>
            <a:r>
              <a:rPr lang="en-US" sz="4300" dirty="0"/>
              <a:t>: if thou seek him, he will be found of thee; but if thou forsake him, he will cast thee off for ever.</a:t>
            </a:r>
          </a:p>
          <a:p>
            <a:endParaRPr lang="en-US" sz="3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1301</Words>
  <Application>Microsoft Office PowerPoint</Application>
  <PresentationFormat>On-screen Show (4:3)</PresentationFormat>
  <Paragraphs>256</Paragraphs>
  <Slides>39</Slides>
  <Notes>24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ＭＳ Ｐゴシック</vt:lpstr>
      <vt:lpstr>Arial</vt:lpstr>
      <vt:lpstr>Arial Black</vt:lpstr>
      <vt:lpstr>Calibri</vt:lpstr>
      <vt:lpstr>Candara</vt:lpstr>
      <vt:lpstr>Copperplate Gothic Bold</vt:lpstr>
      <vt:lpstr>Kristen ITC</vt:lpstr>
      <vt:lpstr>Times New Roman</vt:lpstr>
      <vt:lpstr>Office Theme</vt:lpstr>
      <vt:lpstr>A Heart of Forgiveness</vt:lpstr>
      <vt:lpstr>TODAY  MY BEST FRIEND  SLAPPED ME  IN THE FACE</vt:lpstr>
      <vt:lpstr>TODAY  MY BEST FRIEND  SAVED MY LIFE</vt:lpstr>
      <vt:lpstr>Learn to write your curses in the sand and your blessings in stone.</vt:lpstr>
      <vt:lpstr>Why is it that we magnify the faults of others?</vt:lpstr>
      <vt:lpstr>Instead of edifying their strengths.</vt:lpstr>
      <vt:lpstr>What is our Focus?</vt:lpstr>
      <vt:lpstr>1 Samuel 16:7</vt:lpstr>
      <vt:lpstr>1 Chronicles 28:9</vt:lpstr>
      <vt:lpstr>Jeremiah 17:7-10</vt:lpstr>
      <vt:lpstr>Jeremiah 17:7-10</vt:lpstr>
      <vt:lpstr>David</vt:lpstr>
      <vt:lpstr>Elijah</vt:lpstr>
      <vt:lpstr>Moses</vt:lpstr>
      <vt:lpstr>Peter</vt:lpstr>
      <vt:lpstr>You and Me</vt:lpstr>
      <vt:lpstr>What Do We All Have in Common?</vt:lpstr>
      <vt:lpstr>What Do We All Have in Common?</vt:lpstr>
      <vt:lpstr>David</vt:lpstr>
      <vt:lpstr>Elijah</vt:lpstr>
      <vt:lpstr>Moses</vt:lpstr>
      <vt:lpstr>Peter</vt:lpstr>
      <vt:lpstr>You and Me</vt:lpstr>
      <vt:lpstr>Who Do We Have in Common?</vt:lpstr>
      <vt:lpstr>PowerPoint Presentation</vt:lpstr>
      <vt:lpstr>Who is that person?</vt:lpstr>
      <vt:lpstr>Conditions of Forgiveness</vt:lpstr>
      <vt:lpstr>Perfect Example</vt:lpstr>
      <vt:lpstr>Forgiveness in our lives</vt:lpstr>
      <vt:lpstr>Forgiveness in our lives</vt:lpstr>
      <vt:lpstr>Forgiveness in our lives</vt:lpstr>
      <vt:lpstr>Forgiveness in our lives</vt:lpstr>
      <vt:lpstr>Forgiveness in our lives</vt:lpstr>
      <vt:lpstr>PowerPoint Presentation</vt:lpstr>
      <vt:lpstr>PowerPoint Presentation</vt:lpstr>
      <vt:lpstr>PowerPoint Presentation</vt:lpstr>
      <vt:lpstr>The Time To Forgive Is Now!</vt:lpstr>
      <vt:lpstr>PowerPoint Presentation</vt:lpstr>
      <vt:lpstr>PowerPoint Presentation</vt:lpstr>
    </vt:vector>
  </TitlesOfParts>
  <Company>Athens City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Heart of Forgiveness</dc:title>
  <dc:creator>Matt</dc:creator>
  <cp:lastModifiedBy>Auditorium</cp:lastModifiedBy>
  <cp:revision>26</cp:revision>
  <dcterms:created xsi:type="dcterms:W3CDTF">2016-12-11T05:24:30Z</dcterms:created>
  <dcterms:modified xsi:type="dcterms:W3CDTF">2016-12-11T22:25:20Z</dcterms:modified>
</cp:coreProperties>
</file>