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91" r:id="rId2"/>
    <p:sldId id="256" r:id="rId3"/>
    <p:sldId id="263" r:id="rId4"/>
    <p:sldId id="265" r:id="rId5"/>
    <p:sldId id="264" r:id="rId6"/>
    <p:sldId id="266" r:id="rId7"/>
    <p:sldId id="267" r:id="rId8"/>
    <p:sldId id="268" r:id="rId9"/>
    <p:sldId id="269" r:id="rId10"/>
    <p:sldId id="283" r:id="rId11"/>
    <p:sldId id="270" r:id="rId12"/>
    <p:sldId id="271" r:id="rId13"/>
    <p:sldId id="285" r:id="rId14"/>
    <p:sldId id="273" r:id="rId15"/>
    <p:sldId id="274" r:id="rId16"/>
    <p:sldId id="275" r:id="rId17"/>
    <p:sldId id="272" r:id="rId18"/>
    <p:sldId id="258" r:id="rId19"/>
    <p:sldId id="259" r:id="rId20"/>
    <p:sldId id="260" r:id="rId21"/>
    <p:sldId id="261" r:id="rId22"/>
    <p:sldId id="276" r:id="rId23"/>
    <p:sldId id="278" r:id="rId24"/>
    <p:sldId id="279" r:id="rId25"/>
    <p:sldId id="281" r:id="rId26"/>
    <p:sldId id="286" r:id="rId27"/>
    <p:sldId id="289" r:id="rId28"/>
    <p:sldId id="287" r:id="rId29"/>
    <p:sldId id="288" r:id="rId30"/>
    <p:sldId id="282" r:id="rId3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50"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D46DA37-D3A5-46E6-AA17-447E2EF9ACFB}" type="datetimeFigureOut">
              <a:rPr lang="en-US" smtClean="0"/>
              <a:t>12/30/2017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742E8699-A9C0-4E33-A888-940AFED81ABA}" type="slidenum">
              <a:rPr lang="en-US" smtClean="0"/>
              <a:t>‹#›</a:t>
            </a:fld>
            <a:endParaRPr lang="en-US"/>
          </a:p>
        </p:txBody>
      </p:sp>
    </p:spTree>
    <p:extLst>
      <p:ext uri="{BB962C8B-B14F-4D97-AF65-F5344CB8AC3E}">
        <p14:creationId xmlns:p14="http://schemas.microsoft.com/office/powerpoint/2010/main" val="21888000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642B6D-E2DE-49E5-B961-9ACD003311E3}" type="datetimeFigureOut">
              <a:rPr lang="en-US" smtClean="0"/>
              <a:t>12/30/2017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1231304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42B6D-E2DE-49E5-B961-9ACD003311E3}" type="datetimeFigureOut">
              <a:rPr lang="en-US" smtClean="0"/>
              <a:t>12/30/2017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2627241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42B6D-E2DE-49E5-B961-9ACD003311E3}" type="datetimeFigureOut">
              <a:rPr lang="en-US" smtClean="0"/>
              <a:t>12/30/2017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2194791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642B6D-E2DE-49E5-B961-9ACD003311E3}" type="datetimeFigureOut">
              <a:rPr lang="en-US" smtClean="0"/>
              <a:t>12/30/2017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345486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642B6D-E2DE-49E5-B961-9ACD003311E3}" type="datetimeFigureOut">
              <a:rPr lang="en-US" smtClean="0"/>
              <a:t>12/30/2017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236121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642B6D-E2DE-49E5-B961-9ACD003311E3}" type="datetimeFigureOut">
              <a:rPr lang="en-US" smtClean="0"/>
              <a:t>12/30/2017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356766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642B6D-E2DE-49E5-B961-9ACD003311E3}" type="datetimeFigureOut">
              <a:rPr lang="en-US" smtClean="0"/>
              <a:t>12/30/2017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46886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642B6D-E2DE-49E5-B961-9ACD003311E3}" type="datetimeFigureOut">
              <a:rPr lang="en-US" smtClean="0"/>
              <a:t>12/30/2017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8906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42B6D-E2DE-49E5-B961-9ACD003311E3}" type="datetimeFigureOut">
              <a:rPr lang="en-US" smtClean="0"/>
              <a:t>12/30/2017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234324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642B6D-E2DE-49E5-B961-9ACD003311E3}" type="datetimeFigureOut">
              <a:rPr lang="en-US" smtClean="0"/>
              <a:t>12/30/2017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330431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642B6D-E2DE-49E5-B961-9ACD003311E3}" type="datetimeFigureOut">
              <a:rPr lang="en-US" smtClean="0"/>
              <a:t>12/30/2017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9AEE3E-3DF4-4E73-88C4-03E07A9B3623}" type="slidenum">
              <a:rPr lang="en-US" smtClean="0"/>
              <a:t>‹#›</a:t>
            </a:fld>
            <a:endParaRPr lang="en-US"/>
          </a:p>
        </p:txBody>
      </p:sp>
    </p:spTree>
    <p:extLst>
      <p:ext uri="{BB962C8B-B14F-4D97-AF65-F5344CB8AC3E}">
        <p14:creationId xmlns:p14="http://schemas.microsoft.com/office/powerpoint/2010/main" val="2907539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642B6D-E2DE-49E5-B961-9ACD003311E3}" type="datetimeFigureOut">
              <a:rPr lang="en-US" smtClean="0"/>
              <a:t>12/30/2017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9AEE3E-3DF4-4E73-88C4-03E07A9B3623}" type="slidenum">
              <a:rPr lang="en-US" smtClean="0"/>
              <a:t>‹#›</a:t>
            </a:fld>
            <a:endParaRPr lang="en-US"/>
          </a:p>
        </p:txBody>
      </p:sp>
    </p:spTree>
    <p:extLst>
      <p:ext uri="{BB962C8B-B14F-4D97-AF65-F5344CB8AC3E}">
        <p14:creationId xmlns:p14="http://schemas.microsoft.com/office/powerpoint/2010/main" val="3353972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260094" cy="6858000"/>
          </a:xfrm>
        </p:spPr>
      </p:pic>
    </p:spTree>
    <p:extLst>
      <p:ext uri="{BB962C8B-B14F-4D97-AF65-F5344CB8AC3E}">
        <p14:creationId xmlns:p14="http://schemas.microsoft.com/office/powerpoint/2010/main" val="170703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sz="4000" dirty="0" smtClean="0"/>
              <a:t>Many people have lived upon this earth.</a:t>
            </a:r>
          </a:p>
          <a:p>
            <a:r>
              <a:rPr lang="en-US" sz="4000" dirty="0" smtClean="0"/>
              <a:t>So many lived by faith in the Son of God.</a:t>
            </a:r>
          </a:p>
          <a:p>
            <a:r>
              <a:rPr lang="en-US" sz="4000" dirty="0" smtClean="0"/>
              <a:t>Though most follow the broad way, there </a:t>
            </a:r>
          </a:p>
          <a:p>
            <a:r>
              <a:rPr lang="en-US" sz="4000" dirty="0" smtClean="0"/>
              <a:t>Are those who have entered in the narrow way.</a:t>
            </a:r>
          </a:p>
          <a:p>
            <a:r>
              <a:rPr lang="en-US" sz="4000" dirty="0"/>
              <a:t> </a:t>
            </a:r>
            <a:r>
              <a:rPr lang="en-US" sz="4000" dirty="0" smtClean="0"/>
              <a:t>  Matt. 7:13-14 </a:t>
            </a:r>
            <a:r>
              <a:rPr lang="en-US" sz="4000" baseline="30000" dirty="0"/>
              <a:t> </a:t>
            </a:r>
            <a:r>
              <a:rPr lang="en-US" sz="4000" dirty="0"/>
              <a:t>Enter ye in at the strait gate: for wide is the gate, and broad is the way, that </a:t>
            </a:r>
            <a:r>
              <a:rPr lang="en-US" sz="4000" dirty="0" err="1"/>
              <a:t>leadeth</a:t>
            </a:r>
            <a:r>
              <a:rPr lang="en-US" sz="4000" dirty="0"/>
              <a:t> to destruction, and many there be which go in thereat:</a:t>
            </a:r>
          </a:p>
          <a:p>
            <a:r>
              <a:rPr lang="en-US" sz="4000" baseline="30000" dirty="0"/>
              <a:t>14 </a:t>
            </a:r>
            <a:r>
              <a:rPr lang="en-US" sz="4000" dirty="0"/>
              <a:t>Because strait is the gate, and narrow is the way, which </a:t>
            </a:r>
            <a:r>
              <a:rPr lang="en-US" sz="4000" dirty="0" err="1"/>
              <a:t>leadeth</a:t>
            </a:r>
            <a:r>
              <a:rPr lang="en-US" sz="4000" dirty="0"/>
              <a:t> unto life, and few there be that find it.</a:t>
            </a:r>
          </a:p>
          <a:p>
            <a:endParaRPr lang="en-US" sz="4000" dirty="0"/>
          </a:p>
        </p:txBody>
      </p:sp>
    </p:spTree>
    <p:extLst>
      <p:ext uri="{BB962C8B-B14F-4D97-AF65-F5344CB8AC3E}">
        <p14:creationId xmlns:p14="http://schemas.microsoft.com/office/powerpoint/2010/main" val="1212481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6" y="0"/>
            <a:ext cx="11921246" cy="6750995"/>
          </a:xfrm>
        </p:spPr>
        <p:txBody>
          <a:bodyPr>
            <a:normAutofit/>
          </a:bodyPr>
          <a:lstStyle/>
          <a:p>
            <a:r>
              <a:rPr lang="en-US" sz="3600" b="1" u="sng" dirty="0" smtClean="0">
                <a:solidFill>
                  <a:srgbClr val="00B050"/>
                </a:solidFill>
              </a:rPr>
              <a:t>Many have looked unto God by faith:</a:t>
            </a:r>
          </a:p>
          <a:p>
            <a:endParaRPr lang="en-US" sz="3600" dirty="0" smtClean="0"/>
          </a:p>
          <a:p>
            <a:r>
              <a:rPr lang="en-US" sz="3600" dirty="0" smtClean="0"/>
              <a:t>1.  Abel.           </a:t>
            </a:r>
            <a:r>
              <a:rPr lang="en-US" sz="3600" dirty="0" err="1" smtClean="0"/>
              <a:t>Heb</a:t>
            </a:r>
            <a:r>
              <a:rPr lang="en-US" sz="3600" dirty="0" smtClean="0"/>
              <a:t> 11:4</a:t>
            </a:r>
          </a:p>
          <a:p>
            <a:r>
              <a:rPr lang="en-US" sz="3600" dirty="0" smtClean="0"/>
              <a:t>2.  Enoch.        Heb. 11:5</a:t>
            </a:r>
          </a:p>
          <a:p>
            <a:r>
              <a:rPr lang="en-US" sz="3600" dirty="0" smtClean="0"/>
              <a:t>3.  Noah.          Heb. 11:7</a:t>
            </a:r>
          </a:p>
          <a:p>
            <a:r>
              <a:rPr lang="en-US" sz="3600" dirty="0" smtClean="0"/>
              <a:t>4.  Abraham.   Heb. 11:8-10,12, 17-19  </a:t>
            </a:r>
          </a:p>
          <a:p>
            <a:r>
              <a:rPr lang="en-US" sz="3600" dirty="0" smtClean="0"/>
              <a:t>5.  Sara.            Heb. 11:11</a:t>
            </a:r>
          </a:p>
          <a:p>
            <a:r>
              <a:rPr lang="en-US" sz="3600" dirty="0" smtClean="0"/>
              <a:t>6.  Isaac.           Heb. 11:20</a:t>
            </a:r>
          </a:p>
          <a:p>
            <a:r>
              <a:rPr lang="en-US" sz="3600" dirty="0" smtClean="0"/>
              <a:t>7.  Jacob.          Heb. 11:21</a:t>
            </a:r>
          </a:p>
        </p:txBody>
      </p:sp>
    </p:spTree>
    <p:extLst>
      <p:ext uri="{BB962C8B-B14F-4D97-AF65-F5344CB8AC3E}">
        <p14:creationId xmlns:p14="http://schemas.microsoft.com/office/powerpoint/2010/main" val="142014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97276"/>
            <a:ext cx="11935838" cy="6692629"/>
          </a:xfrm>
        </p:spPr>
        <p:txBody>
          <a:bodyPr>
            <a:noAutofit/>
          </a:bodyPr>
          <a:lstStyle/>
          <a:p>
            <a:pPr marL="0" indent="0">
              <a:buNone/>
            </a:pPr>
            <a:r>
              <a:rPr lang="en-US" sz="3600" dirty="0" smtClean="0"/>
              <a:t>  8.  Joseph.  </a:t>
            </a:r>
            <a:r>
              <a:rPr lang="en-US" sz="3600" dirty="0"/>
              <a:t> </a:t>
            </a:r>
            <a:r>
              <a:rPr lang="en-US" sz="3600" dirty="0" smtClean="0"/>
              <a:t>           Heb. 11:22   </a:t>
            </a:r>
          </a:p>
          <a:p>
            <a:r>
              <a:rPr lang="en-US" sz="3600" dirty="0" smtClean="0"/>
              <a:t>9.Moses.                 Heb. 11:23-29</a:t>
            </a:r>
          </a:p>
          <a:p>
            <a:r>
              <a:rPr lang="en-US" sz="3600" dirty="0" smtClean="0"/>
              <a:t>10.Joshua  (N.N.)   Heb. 11:30                 </a:t>
            </a:r>
          </a:p>
          <a:p>
            <a:r>
              <a:rPr lang="en-US" sz="3600" dirty="0" smtClean="0"/>
              <a:t>11.Harlot Rahab.   Heb. 11:31     </a:t>
            </a:r>
          </a:p>
          <a:p>
            <a:r>
              <a:rPr lang="en-US" sz="3600" dirty="0" smtClean="0"/>
              <a:t>12.Heb.11: 32  </a:t>
            </a:r>
            <a:r>
              <a:rPr lang="en-US" sz="3600" b="1" u="sng" dirty="0" smtClean="0">
                <a:solidFill>
                  <a:srgbClr val="FF0000"/>
                </a:solidFill>
              </a:rPr>
              <a:t>“and what shall I more say?  </a:t>
            </a:r>
            <a:r>
              <a:rPr lang="en-US" sz="3600" dirty="0" smtClean="0"/>
              <a:t>For the time would fail Me to tell of </a:t>
            </a:r>
            <a:r>
              <a:rPr lang="en-US" sz="3600" dirty="0" err="1" smtClean="0"/>
              <a:t>Gedeon</a:t>
            </a:r>
            <a:r>
              <a:rPr lang="en-US" sz="3600" dirty="0" smtClean="0"/>
              <a:t>, Barak, Samson, </a:t>
            </a:r>
            <a:r>
              <a:rPr lang="en-US" sz="3600" dirty="0" err="1" smtClean="0"/>
              <a:t>Jephthae</a:t>
            </a:r>
            <a:r>
              <a:rPr lang="en-US" sz="3600" dirty="0" smtClean="0"/>
              <a:t>; of David, Samuel; And of the prophets…..who endured so much showing their Faith in God…   And all were looking for Jesus to Come.</a:t>
            </a:r>
          </a:p>
          <a:p>
            <a:r>
              <a:rPr lang="en-US" sz="3600" dirty="0"/>
              <a:t> </a:t>
            </a:r>
            <a:r>
              <a:rPr lang="en-US" sz="3600" dirty="0" smtClean="0"/>
              <a:t>     He came.  He lived.  He died.  He was raised from the dead He Ascended back to the Father.  He is our King today!</a:t>
            </a:r>
            <a:endParaRPr lang="en-US" sz="3600" dirty="0"/>
          </a:p>
        </p:txBody>
      </p:sp>
    </p:spTree>
    <p:extLst>
      <p:ext uri="{BB962C8B-B14F-4D97-AF65-F5344CB8AC3E}">
        <p14:creationId xmlns:p14="http://schemas.microsoft.com/office/powerpoint/2010/main" val="148080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3828"/>
            <a:ext cx="12101209" cy="6686077"/>
          </a:xfrm>
        </p:spPr>
        <p:txBody>
          <a:bodyPr>
            <a:normAutofit lnSpcReduction="10000"/>
          </a:bodyPr>
          <a:lstStyle/>
          <a:p>
            <a:r>
              <a:rPr lang="en-US" sz="3600" b="1" dirty="0" smtClean="0"/>
              <a:t>Hebrews 11:13-16</a:t>
            </a:r>
            <a:r>
              <a:rPr lang="en-US" sz="3600" baseline="30000" dirty="0" smtClean="0"/>
              <a:t>13 </a:t>
            </a:r>
            <a:r>
              <a:rPr lang="en-US" sz="3600" dirty="0" smtClean="0"/>
              <a:t>These all died in faith, not having received the promises, but having seen them afar off, and were persuaded of them, and embraced them, and confessed that they were strangers and pilgrims on the earth.</a:t>
            </a:r>
          </a:p>
          <a:p>
            <a:r>
              <a:rPr lang="en-US" sz="3600" baseline="30000" dirty="0" smtClean="0"/>
              <a:t>14 </a:t>
            </a:r>
            <a:r>
              <a:rPr lang="en-US" sz="3600" dirty="0" smtClean="0"/>
              <a:t>For they that say such things declare plainly that they seek a country.</a:t>
            </a:r>
          </a:p>
          <a:p>
            <a:r>
              <a:rPr lang="en-US" sz="3600" baseline="30000" dirty="0" smtClean="0"/>
              <a:t>15 </a:t>
            </a:r>
            <a:r>
              <a:rPr lang="en-US" sz="3600" dirty="0" smtClean="0"/>
              <a:t>And truly, if they had been mindful of that country from whence they came out, they might have had opportunity to have returned.</a:t>
            </a:r>
          </a:p>
          <a:p>
            <a:r>
              <a:rPr lang="en-US" sz="3600" baseline="30000" dirty="0" smtClean="0"/>
              <a:t>16 </a:t>
            </a:r>
            <a:r>
              <a:rPr lang="en-US" sz="3600" dirty="0" smtClean="0"/>
              <a:t>But now </a:t>
            </a:r>
            <a:r>
              <a:rPr lang="en-US" sz="3600" b="1" dirty="0" smtClean="0">
                <a:solidFill>
                  <a:srgbClr val="FF0000"/>
                </a:solidFill>
              </a:rPr>
              <a:t>they desire a better country</a:t>
            </a:r>
            <a:r>
              <a:rPr lang="en-US" sz="3600" dirty="0" smtClean="0"/>
              <a:t>,</a:t>
            </a:r>
            <a:r>
              <a:rPr lang="en-US" sz="3600" b="1" u="sng" dirty="0" smtClean="0">
                <a:solidFill>
                  <a:srgbClr val="00B050"/>
                </a:solidFill>
              </a:rPr>
              <a:t>(so do we!)  </a:t>
            </a:r>
            <a:r>
              <a:rPr lang="en-US" sz="3600" dirty="0" smtClean="0"/>
              <a:t>that is, an heavenly: wherefore God is not ashamed to be called their God: for he hath prepared for them a city</a:t>
            </a:r>
            <a:r>
              <a:rPr lang="en-US" sz="3600" dirty="0" smtClean="0"/>
              <a:t>.</a:t>
            </a:r>
          </a:p>
          <a:p>
            <a:r>
              <a:rPr lang="en-US" sz="3600" dirty="0" smtClean="0"/>
              <a:t>(</a:t>
            </a:r>
            <a:r>
              <a:rPr lang="en-US" sz="3600" dirty="0" smtClean="0"/>
              <a:t>What a </a:t>
            </a:r>
            <a:r>
              <a:rPr lang="en-US" sz="3600" dirty="0" smtClean="0"/>
              <a:t>reunion There </a:t>
            </a:r>
            <a:r>
              <a:rPr lang="en-US" sz="3600" dirty="0" smtClean="0"/>
              <a:t>will be in that great city!)  </a:t>
            </a:r>
          </a:p>
          <a:p>
            <a:endParaRPr lang="en-US" dirty="0"/>
          </a:p>
        </p:txBody>
      </p:sp>
    </p:spTree>
    <p:extLst>
      <p:ext uri="{BB962C8B-B14F-4D97-AF65-F5344CB8AC3E}">
        <p14:creationId xmlns:p14="http://schemas.microsoft.com/office/powerpoint/2010/main" val="329085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69" y="0"/>
            <a:ext cx="11992583" cy="6858000"/>
          </a:xfrm>
        </p:spPr>
        <p:txBody>
          <a:bodyPr>
            <a:normAutofit/>
          </a:bodyPr>
          <a:lstStyle/>
          <a:p>
            <a:r>
              <a:rPr lang="en-US" sz="4400" b="1" u="sng" dirty="0" smtClean="0">
                <a:solidFill>
                  <a:srgbClr val="FF0000"/>
                </a:solidFill>
              </a:rPr>
              <a:t>A Year End Look,</a:t>
            </a:r>
          </a:p>
          <a:p>
            <a:r>
              <a:rPr lang="en-US" sz="4400" b="1" u="sng" dirty="0" smtClean="0">
                <a:solidFill>
                  <a:srgbClr val="FF0000"/>
                </a:solidFill>
              </a:rPr>
              <a:t>Last day of 2017,</a:t>
            </a:r>
          </a:p>
          <a:p>
            <a:endParaRPr lang="en-US" sz="4400" dirty="0"/>
          </a:p>
          <a:p>
            <a:r>
              <a:rPr lang="en-US" sz="6600" b="1" u="sng" dirty="0" smtClean="0">
                <a:solidFill>
                  <a:srgbClr val="00B050"/>
                </a:solidFill>
              </a:rPr>
              <a:t>We look to Jesus</a:t>
            </a:r>
          </a:p>
        </p:txBody>
      </p:sp>
    </p:spTree>
    <p:extLst>
      <p:ext uri="{BB962C8B-B14F-4D97-AF65-F5344CB8AC3E}">
        <p14:creationId xmlns:p14="http://schemas.microsoft.com/office/powerpoint/2010/main" val="1477941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1" y="-1"/>
            <a:ext cx="12002311" cy="6780179"/>
          </a:xfrm>
        </p:spPr>
        <p:txBody>
          <a:bodyPr/>
          <a:lstStyle/>
          <a:p>
            <a:endParaRPr lang="en-US" sz="3600" b="1" dirty="0" smtClean="0"/>
          </a:p>
          <a:p>
            <a:endParaRPr lang="en-US" sz="3600" b="1" dirty="0"/>
          </a:p>
          <a:p>
            <a:r>
              <a:rPr lang="en-US" sz="4000" b="1" dirty="0" smtClean="0"/>
              <a:t>Isaiah 9:6</a:t>
            </a:r>
            <a:r>
              <a:rPr lang="en-US" sz="4000" baseline="30000" dirty="0" smtClean="0"/>
              <a:t> </a:t>
            </a:r>
            <a:r>
              <a:rPr lang="en-US" sz="4000" dirty="0" smtClean="0"/>
              <a:t>For unto us a child is born, </a:t>
            </a:r>
          </a:p>
          <a:p>
            <a:r>
              <a:rPr lang="en-US" sz="4000" dirty="0" smtClean="0"/>
              <a:t>unto us a son is given: and the government</a:t>
            </a:r>
          </a:p>
          <a:p>
            <a:r>
              <a:rPr lang="en-US" sz="4000" dirty="0" smtClean="0"/>
              <a:t> shall be upon his shoulder: and his name </a:t>
            </a:r>
          </a:p>
          <a:p>
            <a:r>
              <a:rPr lang="en-US" sz="4000" dirty="0" smtClean="0"/>
              <a:t>shall be called Wonderful, Counsellor, The mighty God,</a:t>
            </a:r>
          </a:p>
          <a:p>
            <a:r>
              <a:rPr lang="en-US" sz="4000" dirty="0" smtClean="0"/>
              <a:t> The everlasting Father, The Prince of Peace</a:t>
            </a:r>
          </a:p>
          <a:p>
            <a:endParaRPr lang="en-US" dirty="0"/>
          </a:p>
        </p:txBody>
      </p:sp>
    </p:spTree>
    <p:extLst>
      <p:ext uri="{BB962C8B-B14F-4D97-AF65-F5344CB8AC3E}">
        <p14:creationId xmlns:p14="http://schemas.microsoft.com/office/powerpoint/2010/main" val="9334027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6" y="0"/>
            <a:ext cx="12208213" cy="6780179"/>
          </a:xfrm>
        </p:spPr>
        <p:txBody>
          <a:bodyPr>
            <a:normAutofit fontScale="92500" lnSpcReduction="20000"/>
          </a:bodyPr>
          <a:lstStyle/>
          <a:p>
            <a:r>
              <a:rPr lang="en-US" sz="3900" dirty="0" smtClean="0"/>
              <a:t>Isa. 52:6-10  </a:t>
            </a:r>
            <a:r>
              <a:rPr lang="en-US" sz="3900" baseline="30000" dirty="0" smtClean="0"/>
              <a:t>6 </a:t>
            </a:r>
            <a:r>
              <a:rPr lang="en-US" sz="3900" dirty="0" smtClean="0"/>
              <a:t>Therefore my people shall know my name: therefore they shall know in that day that I am he that doth speak: </a:t>
            </a:r>
            <a:r>
              <a:rPr lang="en-US" sz="3900" b="1" u="sng" dirty="0" smtClean="0">
                <a:solidFill>
                  <a:srgbClr val="FF0000"/>
                </a:solidFill>
              </a:rPr>
              <a:t>behold, it is I.</a:t>
            </a:r>
          </a:p>
          <a:p>
            <a:r>
              <a:rPr lang="en-US" sz="3900" baseline="30000" dirty="0" smtClean="0"/>
              <a:t>7 </a:t>
            </a:r>
            <a:r>
              <a:rPr lang="en-US" sz="3900" dirty="0" smtClean="0"/>
              <a:t>How beautiful upon the mountains are the feet of him that </a:t>
            </a:r>
            <a:r>
              <a:rPr lang="en-US" sz="3900" dirty="0" err="1" smtClean="0"/>
              <a:t>bringeth</a:t>
            </a:r>
            <a:r>
              <a:rPr lang="en-US" sz="3900" dirty="0" smtClean="0"/>
              <a:t> good tidings, that </a:t>
            </a:r>
            <a:r>
              <a:rPr lang="en-US" sz="3900" dirty="0" err="1" smtClean="0"/>
              <a:t>publisheth</a:t>
            </a:r>
            <a:r>
              <a:rPr lang="en-US" sz="3900" dirty="0" smtClean="0"/>
              <a:t> peace; that </a:t>
            </a:r>
            <a:r>
              <a:rPr lang="en-US" sz="3900" dirty="0" err="1" smtClean="0"/>
              <a:t>bringeth</a:t>
            </a:r>
            <a:r>
              <a:rPr lang="en-US" sz="3900" dirty="0" smtClean="0"/>
              <a:t> good tidings of good, that </a:t>
            </a:r>
            <a:r>
              <a:rPr lang="en-US" sz="3900" dirty="0" err="1" smtClean="0"/>
              <a:t>publisheth</a:t>
            </a:r>
            <a:r>
              <a:rPr lang="en-US" sz="3900" dirty="0" smtClean="0"/>
              <a:t> salvation; that </a:t>
            </a:r>
            <a:r>
              <a:rPr lang="en-US" sz="3900" dirty="0" err="1" smtClean="0"/>
              <a:t>saith</a:t>
            </a:r>
            <a:r>
              <a:rPr lang="en-US" sz="3900" dirty="0" smtClean="0"/>
              <a:t> unto Zion, </a:t>
            </a:r>
            <a:r>
              <a:rPr lang="en-US" sz="3900" b="1" u="sng" dirty="0" smtClean="0">
                <a:solidFill>
                  <a:srgbClr val="FF0000"/>
                </a:solidFill>
              </a:rPr>
              <a:t>Thy God </a:t>
            </a:r>
            <a:r>
              <a:rPr lang="en-US" sz="3900" b="1" u="sng" dirty="0" err="1" smtClean="0">
                <a:solidFill>
                  <a:srgbClr val="FF0000"/>
                </a:solidFill>
              </a:rPr>
              <a:t>reigneth</a:t>
            </a:r>
            <a:r>
              <a:rPr lang="en-US" sz="3900" b="1" u="sng" dirty="0" smtClean="0">
                <a:solidFill>
                  <a:srgbClr val="FF0000"/>
                </a:solidFill>
              </a:rPr>
              <a:t>!</a:t>
            </a:r>
          </a:p>
          <a:p>
            <a:r>
              <a:rPr lang="en-US" sz="3900" baseline="30000" dirty="0" smtClean="0"/>
              <a:t>8 </a:t>
            </a:r>
            <a:r>
              <a:rPr lang="en-US" sz="3900" dirty="0" smtClean="0"/>
              <a:t>Thy watchmen shall lift up the voice; with the voice together shall they </a:t>
            </a:r>
            <a:r>
              <a:rPr lang="en-US" sz="3900" b="1" dirty="0" smtClean="0">
                <a:solidFill>
                  <a:srgbClr val="00B050"/>
                </a:solidFill>
              </a:rPr>
              <a:t>sing</a:t>
            </a:r>
            <a:r>
              <a:rPr lang="en-US" sz="3900" dirty="0" smtClean="0"/>
              <a:t>: for they shall see eye to eye, when the </a:t>
            </a:r>
            <a:r>
              <a:rPr lang="en-US" sz="3900" cap="small" dirty="0" smtClean="0">
                <a:effectLst/>
              </a:rPr>
              <a:t>Lord</a:t>
            </a:r>
            <a:r>
              <a:rPr lang="en-US" sz="3900" dirty="0" smtClean="0"/>
              <a:t> shall bring again Zion.</a:t>
            </a:r>
          </a:p>
          <a:p>
            <a:r>
              <a:rPr lang="en-US" sz="3900" baseline="30000" dirty="0" smtClean="0"/>
              <a:t>9 </a:t>
            </a:r>
            <a:r>
              <a:rPr lang="en-US" sz="3900" dirty="0" smtClean="0"/>
              <a:t>Break forth into joy, </a:t>
            </a:r>
            <a:r>
              <a:rPr lang="en-US" sz="3900" b="1" dirty="0" smtClean="0">
                <a:solidFill>
                  <a:srgbClr val="00B050"/>
                </a:solidFill>
              </a:rPr>
              <a:t>sing</a:t>
            </a:r>
            <a:r>
              <a:rPr lang="en-US" sz="3900" dirty="0" smtClean="0"/>
              <a:t> together, ye waste places of Jerusalem: for the </a:t>
            </a:r>
            <a:r>
              <a:rPr lang="en-US" sz="3900" cap="small" dirty="0" smtClean="0">
                <a:effectLst/>
              </a:rPr>
              <a:t>Lord</a:t>
            </a:r>
            <a:r>
              <a:rPr lang="en-US" sz="3900" dirty="0" smtClean="0"/>
              <a:t> hath comforted his people, he hath redeemed Jerusalem.</a:t>
            </a:r>
          </a:p>
          <a:p>
            <a:r>
              <a:rPr lang="en-US" sz="3900" baseline="30000" dirty="0" smtClean="0"/>
              <a:t>10 </a:t>
            </a:r>
            <a:r>
              <a:rPr lang="en-US" sz="3900" dirty="0" smtClean="0"/>
              <a:t>The </a:t>
            </a:r>
            <a:r>
              <a:rPr lang="en-US" sz="3900" cap="small" dirty="0" smtClean="0">
                <a:effectLst/>
              </a:rPr>
              <a:t>Lord</a:t>
            </a:r>
            <a:r>
              <a:rPr lang="en-US" sz="3900" dirty="0" smtClean="0"/>
              <a:t> hath made bare his holy arm in the eyes of all the nations; </a:t>
            </a:r>
            <a:r>
              <a:rPr lang="en-US" sz="3900" b="1" u="sng" dirty="0" smtClean="0">
                <a:solidFill>
                  <a:srgbClr val="FF0000"/>
                </a:solidFill>
              </a:rPr>
              <a:t>and all the ends of the earth shall see the salvation of our God.</a:t>
            </a:r>
          </a:p>
          <a:p>
            <a:endParaRPr lang="en-US" dirty="0"/>
          </a:p>
        </p:txBody>
      </p:sp>
    </p:spTree>
    <p:extLst>
      <p:ext uri="{BB962C8B-B14F-4D97-AF65-F5344CB8AC3E}">
        <p14:creationId xmlns:p14="http://schemas.microsoft.com/office/powerpoint/2010/main" val="926825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1753" cy="6858000"/>
          </a:xfrm>
        </p:spPr>
        <p:txBody>
          <a:bodyPr>
            <a:normAutofit/>
          </a:bodyPr>
          <a:lstStyle/>
          <a:p>
            <a:r>
              <a:rPr lang="en-US" sz="3600" dirty="0" smtClean="0"/>
              <a:t>And on this December 31, 2017…</a:t>
            </a:r>
          </a:p>
          <a:p>
            <a:endParaRPr lang="en-US" sz="3600" dirty="0"/>
          </a:p>
          <a:p>
            <a:r>
              <a:rPr lang="en-US" sz="3600" b="1" u="sng" dirty="0" smtClean="0">
                <a:solidFill>
                  <a:srgbClr val="00B050"/>
                </a:solidFill>
              </a:rPr>
              <a:t>We Sing:       WONDERFUL  </a:t>
            </a:r>
          </a:p>
          <a:p>
            <a:r>
              <a:rPr lang="en-US" sz="3600" dirty="0" smtClean="0"/>
              <a:t>Wonderful, wonderful, </a:t>
            </a:r>
          </a:p>
          <a:p>
            <a:r>
              <a:rPr lang="en-US" sz="3600" dirty="0" smtClean="0"/>
              <a:t>Jesus is to me</a:t>
            </a:r>
          </a:p>
          <a:p>
            <a:r>
              <a:rPr lang="en-US" sz="3600" dirty="0" smtClean="0"/>
              <a:t>Counselor, Prince of Peace, </a:t>
            </a:r>
          </a:p>
          <a:p>
            <a:r>
              <a:rPr lang="en-US" sz="3600" dirty="0" smtClean="0"/>
              <a:t>Mighty God is He</a:t>
            </a:r>
          </a:p>
          <a:p>
            <a:r>
              <a:rPr lang="en-US" sz="3600" dirty="0" smtClean="0"/>
              <a:t>Saving me, keeping me</a:t>
            </a:r>
          </a:p>
          <a:p>
            <a:r>
              <a:rPr lang="en-US" sz="3600" dirty="0" smtClean="0"/>
              <a:t>From my sin and shame</a:t>
            </a:r>
          </a:p>
          <a:p>
            <a:r>
              <a:rPr lang="en-US" sz="3600" dirty="0" smtClean="0"/>
              <a:t>Wonderful is my Redeemer </a:t>
            </a:r>
          </a:p>
          <a:p>
            <a:r>
              <a:rPr lang="en-US" sz="3600" b="1" u="sng" dirty="0" smtClean="0">
                <a:solidFill>
                  <a:srgbClr val="FF0000"/>
                </a:solidFill>
                <a:effectLst>
                  <a:outerShdw blurRad="38100" dist="38100" dir="2700000" algn="tl">
                    <a:srgbClr val="000000">
                      <a:alpha val="43137"/>
                    </a:srgbClr>
                  </a:outerShdw>
                </a:effectLst>
              </a:rPr>
              <a:t>PRAISE HIS NAME</a:t>
            </a:r>
            <a:r>
              <a:rPr lang="en-US" sz="3600" b="1" u="sng" dirty="0" smtClean="0">
                <a:solidFill>
                  <a:srgbClr val="FF0000"/>
                </a:solidFill>
                <a:effectLst>
                  <a:outerShdw blurRad="38100" dist="38100" dir="2700000" algn="tl">
                    <a:srgbClr val="000000">
                      <a:alpha val="43137"/>
                    </a:srgbClr>
                  </a:outerShdw>
                </a:effectLst>
              </a:rPr>
              <a:t>.     Let’s sing:  900</a:t>
            </a:r>
            <a:endParaRPr lang="en-US" sz="3600" b="1" u="sng"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96754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352" y="0"/>
            <a:ext cx="11992583" cy="6858000"/>
          </a:xfrm>
        </p:spPr>
        <p:txBody>
          <a:bodyPr>
            <a:normAutofit/>
          </a:bodyPr>
          <a:lstStyle/>
          <a:p>
            <a:r>
              <a:rPr lang="en-US" sz="4000" dirty="0" smtClean="0"/>
              <a:t>THE SAME.   YESTERDAY, TODAY, AND FOREVER</a:t>
            </a:r>
          </a:p>
          <a:p>
            <a:endParaRPr lang="en-US" sz="4000" dirty="0"/>
          </a:p>
          <a:p>
            <a:r>
              <a:rPr lang="en-US" sz="4000" dirty="0" smtClean="0"/>
              <a:t>Heb. 13:8  Jesus Christ the same yesterday, </a:t>
            </a:r>
          </a:p>
          <a:p>
            <a:r>
              <a:rPr lang="en-US" sz="4000" dirty="0" smtClean="0"/>
              <a:t>And today, and for ever. </a:t>
            </a:r>
          </a:p>
          <a:p>
            <a:endParaRPr lang="en-US" sz="4000" dirty="0"/>
          </a:p>
          <a:p>
            <a:r>
              <a:rPr lang="en-US" sz="5400" b="1" u="sng" dirty="0" smtClean="0">
                <a:solidFill>
                  <a:srgbClr val="FF0000"/>
                </a:solidFill>
              </a:rPr>
              <a:t>You can always count on Jesus!</a:t>
            </a:r>
            <a:endParaRPr lang="en-US" sz="5400" b="1" u="sng" dirty="0">
              <a:solidFill>
                <a:srgbClr val="FF0000"/>
              </a:solidFill>
            </a:endParaRPr>
          </a:p>
        </p:txBody>
      </p:sp>
    </p:spTree>
    <p:extLst>
      <p:ext uri="{BB962C8B-B14F-4D97-AF65-F5344CB8AC3E}">
        <p14:creationId xmlns:p14="http://schemas.microsoft.com/office/powerpoint/2010/main" val="28925162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01209" cy="6789806"/>
          </a:xfrm>
        </p:spPr>
        <p:txBody>
          <a:bodyPr>
            <a:normAutofit/>
          </a:bodyPr>
          <a:lstStyle/>
          <a:p>
            <a:r>
              <a:rPr lang="en-US" sz="3600" b="1" u="sng" dirty="0" smtClean="0">
                <a:solidFill>
                  <a:srgbClr val="FF0000"/>
                </a:solidFill>
              </a:rPr>
              <a:t>HE IS THE AUTHOR OF our SALVATION…  </a:t>
            </a:r>
          </a:p>
          <a:p>
            <a:endParaRPr lang="en-US" sz="3600" b="1" u="sng" dirty="0">
              <a:solidFill>
                <a:srgbClr val="FF0000"/>
              </a:solidFill>
            </a:endParaRPr>
          </a:p>
          <a:p>
            <a:r>
              <a:rPr lang="en-US" sz="3600" b="1" u="sng" dirty="0" smtClean="0">
                <a:solidFill>
                  <a:srgbClr val="FF0000"/>
                </a:solidFill>
              </a:rPr>
              <a:t>Heb. 12:1-2</a:t>
            </a:r>
            <a:endParaRPr lang="en-US" sz="3600" b="1" u="sng" dirty="0">
              <a:solidFill>
                <a:srgbClr val="FF0000"/>
              </a:solidFill>
            </a:endParaRPr>
          </a:p>
        </p:txBody>
      </p:sp>
    </p:spTree>
    <p:extLst>
      <p:ext uri="{BB962C8B-B14F-4D97-AF65-F5344CB8AC3E}">
        <p14:creationId xmlns:p14="http://schemas.microsoft.com/office/powerpoint/2010/main" val="4258710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Year End Look at</a:t>
            </a:r>
            <a:endParaRPr lang="en-US" dirty="0"/>
          </a:p>
        </p:txBody>
      </p:sp>
      <p:sp>
        <p:nvSpPr>
          <p:cNvPr id="3" name="Subtitle 2"/>
          <p:cNvSpPr>
            <a:spLocks noGrp="1"/>
          </p:cNvSpPr>
          <p:nvPr>
            <p:ph type="subTitle" idx="1"/>
          </p:nvPr>
        </p:nvSpPr>
        <p:spPr/>
        <p:txBody>
          <a:bodyPr>
            <a:normAutofit fontScale="85000" lnSpcReduction="20000"/>
          </a:bodyPr>
          <a:lstStyle/>
          <a:p>
            <a:r>
              <a:rPr lang="en-US" sz="10400" b="1" u="sng" dirty="0" smtClean="0">
                <a:solidFill>
                  <a:srgbClr val="FF0000"/>
                </a:solidFill>
              </a:rPr>
              <a:t>JESUS CHRIST</a:t>
            </a:r>
          </a:p>
          <a:p>
            <a:r>
              <a:rPr lang="en-US" dirty="0"/>
              <a:t> </a:t>
            </a:r>
            <a:r>
              <a:rPr lang="en-US" sz="4700" b="1" u="sng" dirty="0" smtClean="0">
                <a:solidFill>
                  <a:srgbClr val="00B050"/>
                </a:solidFill>
              </a:rPr>
              <a:t>Acts 4:12       </a:t>
            </a:r>
            <a:r>
              <a:rPr lang="en-US" sz="4700" b="1" u="sng" dirty="0" smtClean="0">
                <a:solidFill>
                  <a:srgbClr val="00B050"/>
                </a:solidFill>
              </a:rPr>
              <a:t>Heb</a:t>
            </a:r>
            <a:r>
              <a:rPr lang="en-US" sz="4700" b="1" u="sng" dirty="0" smtClean="0">
                <a:solidFill>
                  <a:srgbClr val="00B050"/>
                </a:solidFill>
              </a:rPr>
              <a:t>. 12:1-3</a:t>
            </a:r>
          </a:p>
        </p:txBody>
      </p:sp>
      <p:sp>
        <p:nvSpPr>
          <p:cNvPr id="4" name="TextBox 3"/>
          <p:cNvSpPr txBox="1"/>
          <p:nvPr/>
        </p:nvSpPr>
        <p:spPr>
          <a:xfrm>
            <a:off x="330740" y="6517532"/>
            <a:ext cx="12727202" cy="369332"/>
          </a:xfrm>
          <a:prstGeom prst="rect">
            <a:avLst/>
          </a:prstGeom>
          <a:noFill/>
        </p:spPr>
        <p:txBody>
          <a:bodyPr wrap="none" rtlCol="0">
            <a:spAutoFit/>
          </a:bodyPr>
          <a:lstStyle/>
          <a:p>
            <a:r>
              <a:rPr lang="en-US" dirty="0" smtClean="0"/>
              <a:t>                         </a:t>
            </a:r>
            <a:r>
              <a:rPr lang="en-US" b="1" dirty="0" err="1" smtClean="0"/>
              <a:t>O’neal</a:t>
            </a:r>
            <a:r>
              <a:rPr lang="en-US" b="1" dirty="0" smtClean="0"/>
              <a:t> church of Christ, Athens, Alabama     “A Year End Look at Jesus Christ”     Dec. 31, 2017                                             </a:t>
            </a:r>
            <a:endParaRPr lang="en-US" b="1" dirty="0"/>
          </a:p>
        </p:txBody>
      </p:sp>
    </p:spTree>
    <p:extLst>
      <p:ext uri="{BB962C8B-B14F-4D97-AF65-F5344CB8AC3E}">
        <p14:creationId xmlns:p14="http://schemas.microsoft.com/office/powerpoint/2010/main" val="21544494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624" y="103830"/>
            <a:ext cx="12083375" cy="6647166"/>
          </a:xfrm>
        </p:spPr>
        <p:txBody>
          <a:bodyPr>
            <a:normAutofit/>
          </a:bodyPr>
          <a:lstStyle/>
          <a:p>
            <a:r>
              <a:rPr lang="en-US" sz="4400" b="1" dirty="0" smtClean="0">
                <a:solidFill>
                  <a:srgbClr val="00B050"/>
                </a:solidFill>
              </a:rPr>
              <a:t>He tells us plainly how to </a:t>
            </a:r>
            <a:r>
              <a:rPr lang="en-US" sz="4400" b="1" dirty="0" smtClean="0">
                <a:solidFill>
                  <a:srgbClr val="00B050"/>
                </a:solidFill>
              </a:rPr>
              <a:t>live</a:t>
            </a:r>
          </a:p>
          <a:p>
            <a:r>
              <a:rPr lang="en-US" sz="4400" b="1" dirty="0" smtClean="0">
                <a:solidFill>
                  <a:srgbClr val="00B050"/>
                </a:solidFill>
              </a:rPr>
              <a:t> </a:t>
            </a:r>
            <a:r>
              <a:rPr lang="en-US" sz="4400" b="1" dirty="0" smtClean="0">
                <a:solidFill>
                  <a:srgbClr val="00B050"/>
                </a:solidFill>
              </a:rPr>
              <a:t>acceptably with God</a:t>
            </a:r>
          </a:p>
          <a:p>
            <a:endParaRPr lang="en-US" sz="4400" b="1" dirty="0">
              <a:solidFill>
                <a:srgbClr val="00B050"/>
              </a:solidFill>
            </a:endParaRPr>
          </a:p>
          <a:p>
            <a:r>
              <a:rPr lang="en-US" sz="4400" b="1" dirty="0" smtClean="0">
                <a:solidFill>
                  <a:srgbClr val="00B050"/>
                </a:solidFill>
              </a:rPr>
              <a:t>Heb. 11:6</a:t>
            </a:r>
            <a:endParaRPr lang="en-US" sz="4400" b="1" dirty="0">
              <a:solidFill>
                <a:srgbClr val="00B050"/>
              </a:solidFill>
            </a:endParaRPr>
          </a:p>
        </p:txBody>
      </p:sp>
    </p:spTree>
    <p:extLst>
      <p:ext uri="{BB962C8B-B14F-4D97-AF65-F5344CB8AC3E}">
        <p14:creationId xmlns:p14="http://schemas.microsoft.com/office/powerpoint/2010/main" val="34886146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919" y="233464"/>
            <a:ext cx="11673192" cy="6624536"/>
          </a:xfrm>
        </p:spPr>
        <p:txBody>
          <a:bodyPr/>
          <a:lstStyle/>
          <a:p>
            <a:r>
              <a:rPr lang="en-US" sz="4000" b="1" dirty="0" smtClean="0">
                <a:solidFill>
                  <a:srgbClr val="00B050"/>
                </a:solidFill>
              </a:rPr>
              <a:t>His Promises to us will be kept.</a:t>
            </a:r>
          </a:p>
          <a:p>
            <a:endParaRPr lang="en-US" sz="4000" dirty="0"/>
          </a:p>
          <a:p>
            <a:r>
              <a:rPr lang="en-US" sz="4000" b="1" u="sng" dirty="0" smtClean="0">
                <a:solidFill>
                  <a:srgbClr val="FF0000"/>
                </a:solidFill>
              </a:rPr>
              <a:t>Standing on the Promises of Christ my King</a:t>
            </a:r>
            <a:r>
              <a:rPr lang="en-US" sz="4000" b="1" u="sng" dirty="0" smtClean="0">
                <a:solidFill>
                  <a:srgbClr val="FF0000"/>
                </a:solidFill>
              </a:rPr>
              <a:t>!!</a:t>
            </a:r>
          </a:p>
          <a:p>
            <a:r>
              <a:rPr lang="en-US" sz="4000" b="1" u="sng" dirty="0">
                <a:solidFill>
                  <a:srgbClr val="FF0000"/>
                </a:solidFill>
              </a:rPr>
              <a:t> </a:t>
            </a:r>
            <a:r>
              <a:rPr lang="en-US" sz="4000" b="1" u="sng" dirty="0" smtClean="0">
                <a:solidFill>
                  <a:srgbClr val="FF0000"/>
                </a:solidFill>
              </a:rPr>
              <a:t>    # 598     all 4 verses</a:t>
            </a:r>
            <a:endParaRPr lang="en-US" sz="4000" b="1" u="sng" dirty="0" smtClean="0">
              <a:solidFill>
                <a:srgbClr val="FF0000"/>
              </a:solidFill>
            </a:endParaRPr>
          </a:p>
          <a:p>
            <a:endParaRPr lang="en-US" dirty="0"/>
          </a:p>
          <a:p>
            <a:endParaRPr lang="en-US" dirty="0"/>
          </a:p>
        </p:txBody>
      </p:sp>
    </p:spTree>
    <p:extLst>
      <p:ext uri="{BB962C8B-B14F-4D97-AF65-F5344CB8AC3E}">
        <p14:creationId xmlns:p14="http://schemas.microsoft.com/office/powerpoint/2010/main" val="26521692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68094"/>
            <a:ext cx="11965021" cy="6712085"/>
          </a:xfrm>
        </p:spPr>
        <p:txBody>
          <a:bodyPr>
            <a:normAutofit fontScale="92500" lnSpcReduction="20000"/>
          </a:bodyPr>
          <a:lstStyle/>
          <a:p>
            <a:r>
              <a:rPr lang="en-US" sz="3900" b="1" u="sng" dirty="0" smtClean="0">
                <a:solidFill>
                  <a:srgbClr val="00B050"/>
                </a:solidFill>
              </a:rPr>
              <a:t>2 Pet. 1:3-15</a:t>
            </a:r>
          </a:p>
          <a:p>
            <a:r>
              <a:rPr lang="en-US" sz="3900" baseline="30000" dirty="0" smtClean="0"/>
              <a:t>3 </a:t>
            </a:r>
            <a:r>
              <a:rPr lang="en-US" sz="3900" dirty="0" smtClean="0"/>
              <a:t>According as his divine power hath given unto us all things that pertain unto life and godliness, through the knowledge of him that hath called us to glory and virtue:</a:t>
            </a:r>
          </a:p>
          <a:p>
            <a:r>
              <a:rPr lang="en-US" sz="3900" baseline="30000" dirty="0" smtClean="0"/>
              <a:t>4 </a:t>
            </a:r>
            <a:r>
              <a:rPr lang="en-US" sz="3900" dirty="0" smtClean="0"/>
              <a:t>Whereby are given unto us exceeding great and precious promises: that by these ye might be partakers of the divine nature, having escaped the corruption that is in the world through lust.</a:t>
            </a:r>
          </a:p>
          <a:p>
            <a:r>
              <a:rPr lang="en-US" sz="3900" baseline="30000" dirty="0" smtClean="0"/>
              <a:t>5 </a:t>
            </a:r>
            <a:r>
              <a:rPr lang="en-US" sz="3900" dirty="0" smtClean="0"/>
              <a:t>And beside this, giving all diligence, add to your faith virtue; and to virtue knowledge;</a:t>
            </a:r>
          </a:p>
          <a:p>
            <a:r>
              <a:rPr lang="en-US" sz="3900" baseline="30000" dirty="0" smtClean="0"/>
              <a:t>6 </a:t>
            </a:r>
            <a:r>
              <a:rPr lang="en-US" sz="3900" dirty="0" smtClean="0"/>
              <a:t>And to knowledge temperance; and to temperance patience; and to patience godliness;</a:t>
            </a:r>
          </a:p>
          <a:p>
            <a:r>
              <a:rPr lang="en-US" sz="3900" baseline="30000" dirty="0" smtClean="0"/>
              <a:t>7 </a:t>
            </a:r>
            <a:r>
              <a:rPr lang="en-US" sz="3900" dirty="0" smtClean="0"/>
              <a:t>And to godliness brotherly kindness; and to brotherly kindness charity.</a:t>
            </a:r>
          </a:p>
          <a:p>
            <a:endParaRPr lang="en-US" dirty="0"/>
          </a:p>
        </p:txBody>
      </p:sp>
    </p:spTree>
    <p:extLst>
      <p:ext uri="{BB962C8B-B14F-4D97-AF65-F5344CB8AC3E}">
        <p14:creationId xmlns:p14="http://schemas.microsoft.com/office/powerpoint/2010/main" val="10790308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1651"/>
            <a:ext cx="12110936" cy="6676349"/>
          </a:xfrm>
        </p:spPr>
        <p:txBody>
          <a:bodyPr>
            <a:normAutofit fontScale="92500" lnSpcReduction="20000"/>
          </a:bodyPr>
          <a:lstStyle/>
          <a:p>
            <a:r>
              <a:rPr lang="en-US" sz="3900" baseline="30000" dirty="0" smtClean="0"/>
              <a:t>8 </a:t>
            </a:r>
            <a:r>
              <a:rPr lang="en-US" sz="3900" dirty="0" smtClean="0"/>
              <a:t>For </a:t>
            </a:r>
            <a:r>
              <a:rPr lang="en-US" sz="3900" b="1" dirty="0" smtClean="0">
                <a:solidFill>
                  <a:srgbClr val="FF0000"/>
                </a:solidFill>
              </a:rPr>
              <a:t>if these things be in you, </a:t>
            </a:r>
            <a:r>
              <a:rPr lang="en-US" sz="3900" b="1" u="sng" dirty="0" smtClean="0">
                <a:solidFill>
                  <a:srgbClr val="00B050"/>
                </a:solidFill>
              </a:rPr>
              <a:t>and abound</a:t>
            </a:r>
            <a:r>
              <a:rPr lang="en-US" sz="3900" dirty="0" smtClean="0"/>
              <a:t>, they make you that ye shall neither be barren nor unfruitful in the knowledge of our Lord Jesus Christ.</a:t>
            </a:r>
          </a:p>
          <a:p>
            <a:r>
              <a:rPr lang="en-US" sz="3900" baseline="30000" dirty="0" smtClean="0"/>
              <a:t>9 </a:t>
            </a:r>
            <a:r>
              <a:rPr lang="en-US" sz="3900" dirty="0" smtClean="0"/>
              <a:t>But he that </a:t>
            </a:r>
            <a:r>
              <a:rPr lang="en-US" sz="3900" dirty="0" err="1" smtClean="0"/>
              <a:t>lacketh</a:t>
            </a:r>
            <a:r>
              <a:rPr lang="en-US" sz="3900" dirty="0" smtClean="0"/>
              <a:t> these things is blind, and cannot see afar off, and hath forgotten that he was purged from his old sins.</a:t>
            </a:r>
          </a:p>
          <a:p>
            <a:r>
              <a:rPr lang="en-US" sz="3900" baseline="30000" dirty="0" smtClean="0"/>
              <a:t>10 </a:t>
            </a:r>
            <a:r>
              <a:rPr lang="en-US" sz="3900" dirty="0" smtClean="0"/>
              <a:t>Wherefore the rather, brethren, </a:t>
            </a:r>
            <a:r>
              <a:rPr lang="en-US" sz="3900" b="1" u="sng" dirty="0" smtClean="0"/>
              <a:t>give diligence to make your calling and election sure: </a:t>
            </a:r>
            <a:r>
              <a:rPr lang="en-US" sz="3900" dirty="0" smtClean="0"/>
              <a:t>for if ye do these things, ye shall never fall:</a:t>
            </a:r>
          </a:p>
          <a:p>
            <a:r>
              <a:rPr lang="en-US" sz="3900" baseline="30000" dirty="0" smtClean="0"/>
              <a:t>11 </a:t>
            </a:r>
            <a:r>
              <a:rPr lang="en-US" sz="3900" dirty="0" smtClean="0"/>
              <a:t>For so an entrance shall be ministered unto you abundantly into the everlasting kingdom of our Lord and </a:t>
            </a:r>
            <a:r>
              <a:rPr lang="en-US" sz="3900" dirty="0" err="1" smtClean="0"/>
              <a:t>Saviour</a:t>
            </a:r>
            <a:r>
              <a:rPr lang="en-US" sz="3900" dirty="0" smtClean="0"/>
              <a:t> Jesus Christ.</a:t>
            </a:r>
          </a:p>
          <a:p>
            <a:r>
              <a:rPr lang="en-US" sz="3900" baseline="30000" dirty="0" smtClean="0"/>
              <a:t>12 </a:t>
            </a:r>
            <a:r>
              <a:rPr lang="en-US" sz="3900" dirty="0" smtClean="0"/>
              <a:t>Wherefore I will not be negligent to put you always in remembrance of these things, though ye know them, and be established in the present truth.</a:t>
            </a:r>
          </a:p>
          <a:p>
            <a:endParaRPr lang="en-US" dirty="0"/>
          </a:p>
        </p:txBody>
      </p:sp>
    </p:spTree>
    <p:extLst>
      <p:ext uri="{BB962C8B-B14F-4D97-AF65-F5344CB8AC3E}">
        <p14:creationId xmlns:p14="http://schemas.microsoft.com/office/powerpoint/2010/main" val="2494955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626" y="0"/>
            <a:ext cx="11943944" cy="6754170"/>
          </a:xfrm>
        </p:spPr>
        <p:txBody>
          <a:bodyPr/>
          <a:lstStyle/>
          <a:p>
            <a:endParaRPr lang="en-US" sz="3600" baseline="30000" dirty="0" smtClean="0"/>
          </a:p>
          <a:p>
            <a:r>
              <a:rPr lang="en-US" sz="3600" baseline="30000" dirty="0" smtClean="0"/>
              <a:t>13 </a:t>
            </a:r>
            <a:r>
              <a:rPr lang="en-US" sz="3600" dirty="0" smtClean="0"/>
              <a:t>Yea, I think it meet, as long as I am in this tabernacle, to stir you up by putting you in remembrance;</a:t>
            </a:r>
          </a:p>
          <a:p>
            <a:r>
              <a:rPr lang="en-US" sz="3600" baseline="30000" dirty="0" smtClean="0"/>
              <a:t>14 </a:t>
            </a:r>
            <a:r>
              <a:rPr lang="en-US" sz="3600" dirty="0" smtClean="0"/>
              <a:t>Knowing that shortly I must put off this my tabernacle, even as our Lord Jesus Christ hath shewed me.</a:t>
            </a:r>
          </a:p>
          <a:p>
            <a:r>
              <a:rPr lang="en-US" sz="3600" b="1" u="sng" baseline="30000" dirty="0" smtClean="0">
                <a:solidFill>
                  <a:srgbClr val="00B050"/>
                </a:solidFill>
              </a:rPr>
              <a:t>15 </a:t>
            </a:r>
            <a:r>
              <a:rPr lang="en-US" sz="3600" b="1" u="sng" dirty="0" smtClean="0">
                <a:solidFill>
                  <a:srgbClr val="00B050"/>
                </a:solidFill>
              </a:rPr>
              <a:t>Moreover I will </a:t>
            </a:r>
            <a:r>
              <a:rPr lang="en-US" sz="3600" b="1" u="sng" dirty="0" err="1" smtClean="0">
                <a:solidFill>
                  <a:srgbClr val="00B050"/>
                </a:solidFill>
              </a:rPr>
              <a:t>endeavour</a:t>
            </a:r>
            <a:r>
              <a:rPr lang="en-US" sz="3600" b="1" u="sng" dirty="0" smtClean="0">
                <a:solidFill>
                  <a:srgbClr val="00B050"/>
                </a:solidFill>
              </a:rPr>
              <a:t> that ye may be able after my decease to have these things always in remembrance.</a:t>
            </a:r>
          </a:p>
          <a:p>
            <a:endParaRPr lang="en-US" dirty="0"/>
          </a:p>
        </p:txBody>
      </p:sp>
    </p:spTree>
    <p:extLst>
      <p:ext uri="{BB962C8B-B14F-4D97-AF65-F5344CB8AC3E}">
        <p14:creationId xmlns:p14="http://schemas.microsoft.com/office/powerpoint/2010/main" val="330052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1209" cy="6780179"/>
          </a:xfrm>
        </p:spPr>
        <p:txBody>
          <a:bodyPr>
            <a:normAutofit lnSpcReduction="10000"/>
          </a:bodyPr>
          <a:lstStyle/>
          <a:p>
            <a:r>
              <a:rPr lang="en-US" sz="3600" b="1" dirty="0" smtClean="0"/>
              <a:t>Jesus invites you to come to Him </a:t>
            </a:r>
          </a:p>
          <a:p>
            <a:r>
              <a:rPr lang="en-US" sz="3600" b="1" dirty="0" smtClean="0"/>
              <a:t>This morning to be saved.</a:t>
            </a:r>
          </a:p>
          <a:p>
            <a:endParaRPr lang="en-US" sz="3600" b="1" dirty="0"/>
          </a:p>
          <a:p>
            <a:r>
              <a:rPr lang="en-US" sz="3600" b="1" u="sng" dirty="0" smtClean="0">
                <a:solidFill>
                  <a:srgbClr val="00B050"/>
                </a:solidFill>
              </a:rPr>
              <a:t>His plan is simple:</a:t>
            </a:r>
          </a:p>
          <a:p>
            <a:r>
              <a:rPr lang="en-US" sz="3600" b="1" dirty="0"/>
              <a:t> </a:t>
            </a:r>
            <a:r>
              <a:rPr lang="en-US" sz="3600" b="1" dirty="0" smtClean="0"/>
              <a:t> Hear   Rom.10:17</a:t>
            </a:r>
          </a:p>
          <a:p>
            <a:r>
              <a:rPr lang="en-US" sz="3600" b="1" dirty="0"/>
              <a:t> </a:t>
            </a:r>
            <a:r>
              <a:rPr lang="en-US" sz="3600" b="1" dirty="0" smtClean="0"/>
              <a:t> Believe  John 8:24</a:t>
            </a:r>
          </a:p>
          <a:p>
            <a:r>
              <a:rPr lang="en-US" sz="3600" b="1" dirty="0"/>
              <a:t> </a:t>
            </a:r>
            <a:r>
              <a:rPr lang="en-US" sz="3600" b="1" dirty="0" smtClean="0"/>
              <a:t> Repent.  Acts 2:38</a:t>
            </a:r>
          </a:p>
          <a:p>
            <a:r>
              <a:rPr lang="en-US" sz="3600" b="1" dirty="0"/>
              <a:t> </a:t>
            </a:r>
            <a:r>
              <a:rPr lang="en-US" sz="3600" b="1" dirty="0" smtClean="0"/>
              <a:t> Confess Christ.  Matt.10:32-33</a:t>
            </a:r>
          </a:p>
          <a:p>
            <a:r>
              <a:rPr lang="en-US" sz="3600" b="1" dirty="0"/>
              <a:t> </a:t>
            </a:r>
            <a:r>
              <a:rPr lang="en-US" sz="3600" b="1" dirty="0" smtClean="0"/>
              <a:t> Be baptized.  Gal.3:27; Acts 22:16</a:t>
            </a:r>
          </a:p>
          <a:p>
            <a:endParaRPr lang="en-US" sz="3600" b="1" dirty="0"/>
          </a:p>
          <a:p>
            <a:r>
              <a:rPr lang="en-US" sz="3600" b="1" u="sng" dirty="0" smtClean="0">
                <a:solidFill>
                  <a:srgbClr val="00B050"/>
                </a:solidFill>
              </a:rPr>
              <a:t>Live faithfully to Him</a:t>
            </a:r>
            <a:r>
              <a:rPr lang="en-US" sz="3600" b="1" dirty="0" smtClean="0"/>
              <a:t>.  If you haven’t, confess your faults and</a:t>
            </a:r>
          </a:p>
          <a:p>
            <a:r>
              <a:rPr lang="en-US" sz="3600" b="1" dirty="0" smtClean="0"/>
              <a:t>Return to Him.  I John 2:1-2   </a:t>
            </a:r>
          </a:p>
          <a:p>
            <a:endParaRPr lang="en-US" dirty="0" smtClean="0"/>
          </a:p>
        </p:txBody>
      </p:sp>
    </p:spTree>
    <p:extLst>
      <p:ext uri="{BB962C8B-B14F-4D97-AF65-F5344CB8AC3E}">
        <p14:creationId xmlns:p14="http://schemas.microsoft.com/office/powerpoint/2010/main" val="2211087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p:cTn id="55"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10" end="10"/>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p:cTn id="61"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260094" cy="6858000"/>
          </a:xfrm>
        </p:spPr>
      </p:pic>
    </p:spTree>
    <p:extLst>
      <p:ext uri="{BB962C8B-B14F-4D97-AF65-F5344CB8AC3E}">
        <p14:creationId xmlns:p14="http://schemas.microsoft.com/office/powerpoint/2010/main" val="9015309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973071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81458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73425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2026" cy="6858000"/>
          </a:xfrm>
        </p:spPr>
        <p:txBody>
          <a:bodyPr/>
          <a:lstStyle/>
          <a:p>
            <a:r>
              <a:rPr lang="en-US" sz="3600" b="1" dirty="0" smtClean="0"/>
              <a:t>Hebrews 12:1-3</a:t>
            </a:r>
          </a:p>
          <a:p>
            <a:r>
              <a:rPr lang="en-US" sz="3600" dirty="0" smtClean="0"/>
              <a:t>12 Wherefore seeing we also are compassed about with so great a cloud of witnesses, let us lay aside every weight, and the sin which doth so easily beset us, and let us run with patience the race that is set before us,</a:t>
            </a:r>
          </a:p>
          <a:p>
            <a:r>
              <a:rPr lang="en-US" sz="3600" baseline="30000" dirty="0" smtClean="0"/>
              <a:t>2 </a:t>
            </a:r>
            <a:r>
              <a:rPr lang="en-US" sz="3600" b="1" dirty="0" smtClean="0">
                <a:solidFill>
                  <a:srgbClr val="FF0000"/>
                </a:solidFill>
              </a:rPr>
              <a:t>Looking unto Jesus </a:t>
            </a:r>
            <a:r>
              <a:rPr lang="en-US" sz="3600" dirty="0" smtClean="0"/>
              <a:t>the author and finisher of our faith; who for the joy that was set before him endured the cross, despising the shame, and is set down at the right hand of the throne of God.</a:t>
            </a:r>
          </a:p>
          <a:p>
            <a:r>
              <a:rPr lang="en-US" sz="3600" baseline="30000" dirty="0" smtClean="0"/>
              <a:t>3 </a:t>
            </a:r>
            <a:r>
              <a:rPr lang="en-US" sz="3600" dirty="0" smtClean="0"/>
              <a:t>For consider him that endured such contradiction of sinners against himself, lest ye be wearied and faint in your minds</a:t>
            </a:r>
          </a:p>
          <a:p>
            <a:endParaRPr lang="en-US" dirty="0"/>
          </a:p>
          <a:p>
            <a:endParaRPr lang="en-US" dirty="0"/>
          </a:p>
        </p:txBody>
      </p:sp>
    </p:spTree>
    <p:extLst>
      <p:ext uri="{BB962C8B-B14F-4D97-AF65-F5344CB8AC3E}">
        <p14:creationId xmlns:p14="http://schemas.microsoft.com/office/powerpoint/2010/main" val="27609611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00966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0183" y="668034"/>
            <a:ext cx="10515600" cy="4351338"/>
          </a:xfrm>
        </p:spPr>
        <p:txBody>
          <a:bodyPr/>
          <a:lstStyle/>
          <a:p>
            <a:r>
              <a:rPr lang="en-US" sz="5400" b="1" dirty="0" smtClean="0">
                <a:solidFill>
                  <a:srgbClr val="FF0000"/>
                </a:solidFill>
              </a:rPr>
              <a:t>Heb. 1:1-3    7 things that show Jesus is King of Kings and Lord of</a:t>
            </a:r>
          </a:p>
          <a:p>
            <a:r>
              <a:rPr lang="en-US" sz="5400" b="1" dirty="0" smtClean="0">
                <a:solidFill>
                  <a:srgbClr val="FF0000"/>
                </a:solidFill>
              </a:rPr>
              <a:t>Lords.  </a:t>
            </a:r>
          </a:p>
          <a:p>
            <a:endParaRPr lang="en-US" dirty="0"/>
          </a:p>
        </p:txBody>
      </p:sp>
    </p:spTree>
    <p:extLst>
      <p:ext uri="{BB962C8B-B14F-4D97-AF65-F5344CB8AC3E}">
        <p14:creationId xmlns:p14="http://schemas.microsoft.com/office/powerpoint/2010/main" val="1397872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8" y="0"/>
            <a:ext cx="12033115" cy="6858000"/>
          </a:xfrm>
        </p:spPr>
        <p:txBody>
          <a:bodyPr>
            <a:normAutofit fontScale="62500" lnSpcReduction="20000"/>
          </a:bodyPr>
          <a:lstStyle/>
          <a:p>
            <a:endParaRPr lang="en-US" sz="4200" b="1" dirty="0" smtClean="0">
              <a:solidFill>
                <a:srgbClr val="FF0000"/>
              </a:solidFill>
            </a:endParaRPr>
          </a:p>
          <a:p>
            <a:r>
              <a:rPr lang="en-US" sz="5800" b="1" dirty="0" smtClean="0">
                <a:solidFill>
                  <a:srgbClr val="FF0000"/>
                </a:solidFill>
              </a:rPr>
              <a:t>1. Heb.1:2 </a:t>
            </a:r>
            <a:r>
              <a:rPr lang="en-US" sz="5800" b="1" dirty="0" smtClean="0">
                <a:solidFill>
                  <a:srgbClr val="FF0000"/>
                </a:solidFill>
                <a:effectLst/>
              </a:rPr>
              <a:t>. "Whom he hath appointed heir of all things ..." </a:t>
            </a:r>
          </a:p>
          <a:p>
            <a:r>
              <a:rPr lang="en-US" sz="5800" b="1" dirty="0" smtClean="0">
                <a:solidFill>
                  <a:srgbClr val="00B050"/>
                </a:solidFill>
              </a:rPr>
              <a:t>2. Heb. 1:2 </a:t>
            </a:r>
            <a:r>
              <a:rPr lang="en-US" sz="5800" b="1" dirty="0" smtClean="0">
                <a:solidFill>
                  <a:srgbClr val="00B050"/>
                </a:solidFill>
                <a:effectLst/>
              </a:rPr>
              <a:t> "Through whom also he made the worlds ...“</a:t>
            </a:r>
          </a:p>
          <a:p>
            <a:r>
              <a:rPr lang="en-US" sz="5800" b="1" dirty="0" smtClean="0">
                <a:solidFill>
                  <a:srgbClr val="FF0000"/>
                </a:solidFill>
              </a:rPr>
              <a:t>3. Heb. 1:3  “</a:t>
            </a:r>
            <a:r>
              <a:rPr lang="en-US" sz="5800" b="1" dirty="0" smtClean="0">
                <a:solidFill>
                  <a:srgbClr val="FF0000"/>
                </a:solidFill>
                <a:effectLst/>
              </a:rPr>
              <a:t>Who being the brightness (effulgence )of </a:t>
            </a:r>
          </a:p>
          <a:p>
            <a:r>
              <a:rPr lang="en-US" sz="5800" b="1" dirty="0">
                <a:solidFill>
                  <a:srgbClr val="FF0000"/>
                </a:solidFill>
              </a:rPr>
              <a:t> </a:t>
            </a:r>
            <a:r>
              <a:rPr lang="en-US" sz="5800" b="1" dirty="0" smtClean="0">
                <a:solidFill>
                  <a:srgbClr val="FF0000"/>
                </a:solidFill>
              </a:rPr>
              <a:t>                       </a:t>
            </a:r>
            <a:r>
              <a:rPr lang="en-US" sz="5800" b="1" dirty="0" smtClean="0">
                <a:solidFill>
                  <a:srgbClr val="FF0000"/>
                </a:solidFill>
                <a:effectLst/>
              </a:rPr>
              <a:t>his glory,</a:t>
            </a:r>
          </a:p>
          <a:p>
            <a:pPr marL="0" indent="0">
              <a:buNone/>
            </a:pPr>
            <a:r>
              <a:rPr lang="en-US" sz="5800" b="1" dirty="0">
                <a:solidFill>
                  <a:srgbClr val="00B050"/>
                </a:solidFill>
              </a:rPr>
              <a:t> </a:t>
            </a:r>
            <a:r>
              <a:rPr lang="en-US" sz="5800" b="1" dirty="0" smtClean="0">
                <a:solidFill>
                  <a:srgbClr val="00B050"/>
                </a:solidFill>
                <a:effectLst/>
              </a:rPr>
              <a:t> </a:t>
            </a:r>
            <a:r>
              <a:rPr lang="en-US" sz="5800" b="1" dirty="0" smtClean="0">
                <a:solidFill>
                  <a:srgbClr val="00B050"/>
                </a:solidFill>
              </a:rPr>
              <a:t>4. Heb. 1:3  </a:t>
            </a:r>
            <a:r>
              <a:rPr lang="en-US" sz="5800" b="1" dirty="0" smtClean="0">
                <a:solidFill>
                  <a:srgbClr val="00B050"/>
                </a:solidFill>
                <a:effectLst/>
              </a:rPr>
              <a:t> "And the express image of his person (the </a:t>
            </a:r>
          </a:p>
          <a:p>
            <a:pPr marL="0" indent="0">
              <a:buNone/>
            </a:pPr>
            <a:r>
              <a:rPr lang="en-US" sz="5800" b="1" dirty="0">
                <a:solidFill>
                  <a:srgbClr val="00B050"/>
                </a:solidFill>
              </a:rPr>
              <a:t> </a:t>
            </a:r>
            <a:r>
              <a:rPr lang="en-US" sz="5800" b="1" dirty="0" smtClean="0">
                <a:solidFill>
                  <a:srgbClr val="00B050"/>
                </a:solidFill>
              </a:rPr>
              <a:t>                        </a:t>
            </a:r>
            <a:r>
              <a:rPr lang="en-US" sz="5800" b="1" dirty="0" smtClean="0">
                <a:solidFill>
                  <a:srgbClr val="00B050"/>
                </a:solidFill>
                <a:effectLst/>
              </a:rPr>
              <a:t>very     image of his substance“)</a:t>
            </a:r>
          </a:p>
          <a:p>
            <a:r>
              <a:rPr lang="en-US" sz="5800" b="1" dirty="0" smtClean="0">
                <a:solidFill>
                  <a:srgbClr val="FF0000"/>
                </a:solidFill>
              </a:rPr>
              <a:t>5. Heb. 1:3  “And </a:t>
            </a:r>
            <a:r>
              <a:rPr lang="en-US" sz="5800" b="1" dirty="0" smtClean="0">
                <a:solidFill>
                  <a:srgbClr val="FF0000"/>
                </a:solidFill>
                <a:effectLst/>
              </a:rPr>
              <a:t>upholding all things by the word of </a:t>
            </a:r>
          </a:p>
          <a:p>
            <a:r>
              <a:rPr lang="en-US" sz="5800" b="1" dirty="0">
                <a:solidFill>
                  <a:srgbClr val="FF0000"/>
                </a:solidFill>
              </a:rPr>
              <a:t> </a:t>
            </a:r>
            <a:r>
              <a:rPr lang="en-US" sz="5800" b="1" dirty="0" smtClean="0">
                <a:solidFill>
                  <a:srgbClr val="FF0000"/>
                </a:solidFill>
              </a:rPr>
              <a:t>                      </a:t>
            </a:r>
            <a:r>
              <a:rPr lang="en-US" sz="5800" b="1" dirty="0" smtClean="0">
                <a:solidFill>
                  <a:srgbClr val="FF0000"/>
                </a:solidFill>
                <a:effectLst/>
              </a:rPr>
              <a:t>his  power”</a:t>
            </a:r>
          </a:p>
          <a:p>
            <a:r>
              <a:rPr lang="en-US" sz="5800" b="1" dirty="0" smtClean="0">
                <a:solidFill>
                  <a:srgbClr val="00B050"/>
                </a:solidFill>
              </a:rPr>
              <a:t>6. Heb. 1:3  “’When he had by himself purged our sins </a:t>
            </a:r>
          </a:p>
          <a:p>
            <a:r>
              <a:rPr lang="en-US" sz="5800" b="1" dirty="0">
                <a:solidFill>
                  <a:srgbClr val="00B050"/>
                </a:solidFill>
              </a:rPr>
              <a:t> </a:t>
            </a:r>
            <a:r>
              <a:rPr lang="en-US" sz="5800" b="1" dirty="0" smtClean="0">
                <a:solidFill>
                  <a:srgbClr val="00B050"/>
                </a:solidFill>
              </a:rPr>
              <a:t>                    (‘when he had made</a:t>
            </a:r>
            <a:r>
              <a:rPr lang="en-US" sz="5800" b="1" dirty="0" smtClean="0">
                <a:solidFill>
                  <a:srgbClr val="00B050"/>
                </a:solidFill>
                <a:effectLst/>
              </a:rPr>
              <a:t> purification of sins’)</a:t>
            </a:r>
          </a:p>
          <a:p>
            <a:r>
              <a:rPr lang="en-US" sz="5800" b="1" dirty="0" smtClean="0">
                <a:solidFill>
                  <a:srgbClr val="FF0000"/>
                </a:solidFill>
              </a:rPr>
              <a:t>7. Heb. 1:3  “Sat down on the right hand of the Majesty </a:t>
            </a:r>
          </a:p>
          <a:p>
            <a:r>
              <a:rPr lang="en-US" sz="5800" b="1" dirty="0">
                <a:solidFill>
                  <a:srgbClr val="FF0000"/>
                </a:solidFill>
              </a:rPr>
              <a:t> </a:t>
            </a:r>
            <a:r>
              <a:rPr lang="en-US" sz="5800" b="1" dirty="0" smtClean="0">
                <a:solidFill>
                  <a:srgbClr val="FF0000"/>
                </a:solidFill>
              </a:rPr>
              <a:t>                    on high.”</a:t>
            </a:r>
            <a:endParaRPr lang="en-US" sz="5800" b="1" dirty="0" smtClean="0">
              <a:solidFill>
                <a:srgbClr val="FF0000"/>
              </a:solidFill>
              <a:effectLst/>
            </a:endParaRPr>
          </a:p>
          <a:p>
            <a:endParaRPr lang="en-US" dirty="0"/>
          </a:p>
        </p:txBody>
      </p:sp>
    </p:spTree>
    <p:extLst>
      <p:ext uri="{BB962C8B-B14F-4D97-AF65-F5344CB8AC3E}">
        <p14:creationId xmlns:p14="http://schemas.microsoft.com/office/powerpoint/2010/main" val="2375426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10" end="10"/>
                                            </p:txEl>
                                          </p:spTgt>
                                        </p:tgtEl>
                                        <p:attrNameLst>
                                          <p:attrName>style.visibility</p:attrName>
                                        </p:attrNameLst>
                                      </p:cBhvr>
                                      <p:to>
                                        <p:strVal val="visible"/>
                                      </p:to>
                                    </p:set>
                                    <p:anim calcmode="lin" valueType="num">
                                      <p:cBhvr>
                                        <p:cTn id="7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0" end="1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nodeType="clickEffect">
                                  <p:stCondLst>
                                    <p:cond delay="0"/>
                                  </p:stCondLst>
                                  <p:childTnLst>
                                    <p:set>
                                      <p:cBhvr>
                                        <p:cTn id="86" dur="1" fill="hold">
                                          <p:stCondLst>
                                            <p:cond delay="0"/>
                                          </p:stCondLst>
                                        </p:cTn>
                                        <p:tgtEl>
                                          <p:spTgt spid="3">
                                            <p:txEl>
                                              <p:pRg st="11" end="11"/>
                                            </p:txEl>
                                          </p:spTgt>
                                        </p:tgtEl>
                                        <p:attrNameLst>
                                          <p:attrName>style.visibility</p:attrName>
                                        </p:attrNameLst>
                                      </p:cBhvr>
                                      <p:to>
                                        <p:strVal val="visible"/>
                                      </p:to>
                                    </p:set>
                                    <p:anim calcmode="lin" valueType="num">
                                      <p:cBhvr>
                                        <p:cTn id="87"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11" end="11"/>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nodeType="clickEffect">
                                  <p:stCondLst>
                                    <p:cond delay="0"/>
                                  </p:stCondLst>
                                  <p:childTnLst>
                                    <p:set>
                                      <p:cBhvr>
                                        <p:cTn id="94" dur="1" fill="hold">
                                          <p:stCondLst>
                                            <p:cond delay="0"/>
                                          </p:stCondLst>
                                        </p:cTn>
                                        <p:tgtEl>
                                          <p:spTgt spid="3">
                                            <p:txEl>
                                              <p:pRg st="12" end="12"/>
                                            </p:txEl>
                                          </p:spTgt>
                                        </p:tgtEl>
                                        <p:attrNameLst>
                                          <p:attrName>style.visibility</p:attrName>
                                        </p:attrNameLst>
                                      </p:cBhvr>
                                      <p:to>
                                        <p:strVal val="visible"/>
                                      </p:to>
                                    </p:set>
                                    <p:anim calcmode="lin" valueType="num">
                                      <p:cBhvr>
                                        <p:cTn id="95"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094"/>
            <a:ext cx="12072026" cy="6712085"/>
          </a:xfrm>
        </p:spPr>
        <p:txBody>
          <a:bodyPr>
            <a:normAutofit fontScale="92500" lnSpcReduction="10000"/>
          </a:bodyPr>
          <a:lstStyle/>
          <a:p>
            <a:pPr marL="0" indent="0">
              <a:buNone/>
            </a:pPr>
            <a:r>
              <a:rPr lang="en-US" sz="3600" dirty="0" smtClean="0"/>
              <a:t>    This </a:t>
            </a:r>
            <a:r>
              <a:rPr lang="en-US" sz="3600" dirty="0"/>
              <a:t>hymn offers three reasons why we should extol Jesus as our Lord and King.</a:t>
            </a:r>
            <a:endParaRPr lang="en-US" sz="3600" dirty="0" smtClean="0"/>
          </a:p>
          <a:p>
            <a:r>
              <a:rPr lang="en-US" sz="3600" b="1" u="sng" dirty="0">
                <a:solidFill>
                  <a:srgbClr val="FF0000"/>
                </a:solidFill>
              </a:rPr>
              <a:t>I. Stanza 1 says that He is a glorious friend</a:t>
            </a:r>
            <a:r>
              <a:rPr lang="en-US" sz="3600" dirty="0"/>
              <a:t/>
            </a:r>
            <a:br>
              <a:rPr lang="en-US" sz="3600" dirty="0"/>
            </a:br>
            <a:r>
              <a:rPr lang="en-US" sz="3600" dirty="0"/>
              <a:t>"Wonderful Jesus! glorious friend! </a:t>
            </a:r>
            <a:br>
              <a:rPr lang="en-US" sz="3600" dirty="0"/>
            </a:br>
            <a:r>
              <a:rPr lang="en-US" sz="3600" dirty="0"/>
              <a:t>He will be with me unto the end,</a:t>
            </a:r>
            <a:br>
              <a:rPr lang="en-US" sz="3600" dirty="0"/>
            </a:br>
            <a:r>
              <a:rPr lang="en-US" sz="3600" dirty="0"/>
              <a:t>Cheering, upholding, keeping me strong, </a:t>
            </a:r>
            <a:br>
              <a:rPr lang="en-US" sz="3600" dirty="0"/>
            </a:br>
            <a:r>
              <a:rPr lang="en-US" sz="3600" dirty="0"/>
              <a:t>Fearless and loyal, shielding from wrong."</a:t>
            </a:r>
            <a:br>
              <a:rPr lang="en-US" sz="3600" dirty="0"/>
            </a:br>
            <a:r>
              <a:rPr lang="en-US" sz="3600" dirty="0"/>
              <a:t> </a:t>
            </a:r>
            <a:r>
              <a:rPr lang="en-US" sz="3600" dirty="0" smtClean="0"/>
              <a:t>     A</a:t>
            </a:r>
            <a:r>
              <a:rPr lang="en-US" sz="3600" dirty="0"/>
              <a:t>. Jesus is truly a loyal friend of whom we never need fear that He will forsake us: </a:t>
            </a:r>
            <a:r>
              <a:rPr lang="en-US" sz="3600" b="1" i="1" dirty="0">
                <a:solidFill>
                  <a:srgbClr val="FF0000"/>
                </a:solidFill>
              </a:rPr>
              <a:t>Jn. </a:t>
            </a:r>
            <a:r>
              <a:rPr lang="en-US" sz="3600" b="1" i="1" dirty="0" smtClean="0">
                <a:solidFill>
                  <a:srgbClr val="FF0000"/>
                </a:solidFill>
              </a:rPr>
              <a:t>15.14</a:t>
            </a:r>
            <a:r>
              <a:rPr lang="en-US" sz="3600" baseline="30000" dirty="0"/>
              <a:t> </a:t>
            </a:r>
            <a:r>
              <a:rPr lang="en-US" sz="3600" dirty="0"/>
              <a:t>Ye are my </a:t>
            </a:r>
            <a:r>
              <a:rPr lang="en-US" sz="3600" b="1" u="sng" dirty="0">
                <a:solidFill>
                  <a:srgbClr val="FF0000"/>
                </a:solidFill>
              </a:rPr>
              <a:t>friends</a:t>
            </a:r>
            <a:r>
              <a:rPr lang="en-US" sz="3600" dirty="0"/>
              <a:t>, if ye do whatsoever I command you.</a:t>
            </a:r>
          </a:p>
          <a:p>
            <a:r>
              <a:rPr lang="en-US" sz="3600" dirty="0"/>
              <a:t> </a:t>
            </a:r>
            <a:r>
              <a:rPr lang="en-US" sz="3600" dirty="0" smtClean="0"/>
              <a:t>    </a:t>
            </a:r>
            <a:r>
              <a:rPr lang="en-US" sz="3600" dirty="0" smtClean="0"/>
              <a:t>B</a:t>
            </a:r>
            <a:r>
              <a:rPr lang="en-US" sz="3600" dirty="0"/>
              <a:t>. This is because He has promised to be </a:t>
            </a:r>
            <a:r>
              <a:rPr lang="en-US" sz="3600" dirty="0" err="1"/>
              <a:t>be</a:t>
            </a:r>
            <a:r>
              <a:rPr lang="en-US" sz="3600" dirty="0"/>
              <a:t> with us unto the end of the age: </a:t>
            </a:r>
            <a:r>
              <a:rPr lang="en-US" sz="3600" b="1" i="1" dirty="0">
                <a:solidFill>
                  <a:srgbClr val="FF0000"/>
                </a:solidFill>
              </a:rPr>
              <a:t>Matt. 28.20</a:t>
            </a:r>
            <a:r>
              <a:rPr lang="en-US" sz="3600" dirty="0"/>
              <a:t/>
            </a:r>
            <a:br>
              <a:rPr lang="en-US" sz="3600" dirty="0"/>
            </a:br>
            <a:r>
              <a:rPr lang="en-US" sz="3600" dirty="0"/>
              <a:t> </a:t>
            </a:r>
            <a:r>
              <a:rPr lang="en-US" sz="3600" dirty="0" smtClean="0"/>
              <a:t>    C</a:t>
            </a:r>
            <a:r>
              <a:rPr lang="en-US" sz="3600" dirty="0"/>
              <a:t>. As our Friend, He will help to keep us strong in the power of His might: </a:t>
            </a:r>
            <a:r>
              <a:rPr lang="en-US" sz="3600" b="1" i="1" dirty="0">
                <a:solidFill>
                  <a:srgbClr val="FF0000"/>
                </a:solidFill>
              </a:rPr>
              <a:t>Eph. </a:t>
            </a:r>
            <a:r>
              <a:rPr lang="en-US" sz="3600" b="1" i="1" dirty="0" smtClean="0">
                <a:solidFill>
                  <a:srgbClr val="FF0000"/>
                </a:solidFill>
              </a:rPr>
              <a:t>6.10</a:t>
            </a:r>
            <a:r>
              <a:rPr lang="en-US" sz="3600" baseline="30000" dirty="0"/>
              <a:t> </a:t>
            </a:r>
            <a:r>
              <a:rPr lang="en-US" sz="3600" baseline="30000" dirty="0"/>
              <a:t> </a:t>
            </a:r>
            <a:r>
              <a:rPr lang="en-US" sz="3600" dirty="0"/>
              <a:t>Finally, my brethren, be strong in the Lord, and in the power of his might.</a:t>
            </a:r>
            <a:endParaRPr lang="en-US" sz="3600" b="1" i="1" dirty="0" smtClean="0">
              <a:solidFill>
                <a:srgbClr val="FF0000"/>
              </a:solidFill>
            </a:endParaRPr>
          </a:p>
          <a:p>
            <a:endParaRPr lang="en-US" dirty="0"/>
          </a:p>
        </p:txBody>
      </p:sp>
    </p:spTree>
    <p:extLst>
      <p:ext uri="{BB962C8B-B14F-4D97-AF65-F5344CB8AC3E}">
        <p14:creationId xmlns:p14="http://schemas.microsoft.com/office/powerpoint/2010/main" val="3160649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62298" cy="6780179"/>
          </a:xfrm>
        </p:spPr>
        <p:txBody>
          <a:bodyPr>
            <a:noAutofit/>
          </a:bodyPr>
          <a:lstStyle/>
          <a:p>
            <a:r>
              <a:rPr lang="en-US" sz="4000" b="1" u="sng" dirty="0">
                <a:solidFill>
                  <a:srgbClr val="FF0000"/>
                </a:solidFill>
              </a:rPr>
              <a:t>II. Stanza 2 says that He shows us the </a:t>
            </a:r>
            <a:r>
              <a:rPr lang="en-US" sz="4000" b="1" u="sng" dirty="0" smtClean="0">
                <a:solidFill>
                  <a:srgbClr val="FF0000"/>
                </a:solidFill>
              </a:rPr>
              <a:t>way</a:t>
            </a:r>
          </a:p>
          <a:p>
            <a:r>
              <a:rPr lang="en-US" sz="3200" dirty="0"/>
              <a:t> </a:t>
            </a:r>
            <a:r>
              <a:rPr lang="en-US" sz="3200" dirty="0" smtClean="0"/>
              <a:t>   </a:t>
            </a:r>
            <a:r>
              <a:rPr lang="en-US" sz="3200" dirty="0" smtClean="0"/>
              <a:t>"</a:t>
            </a:r>
            <a:r>
              <a:rPr lang="en-US" sz="3200" dirty="0"/>
              <a:t>Wonderful Jesus! showing the way </a:t>
            </a:r>
            <a:br>
              <a:rPr lang="en-US" sz="3200" dirty="0"/>
            </a:br>
            <a:r>
              <a:rPr lang="en-US" sz="3200" dirty="0"/>
              <a:t>Into the blessed kingdom of day;</a:t>
            </a:r>
            <a:br>
              <a:rPr lang="en-US" sz="3200" dirty="0"/>
            </a:br>
            <a:r>
              <a:rPr lang="en-US" sz="3200" dirty="0"/>
              <a:t>Guiding my footsteps, holding control, </a:t>
            </a:r>
            <a:br>
              <a:rPr lang="en-US" sz="3200" dirty="0"/>
            </a:br>
            <a:r>
              <a:rPr lang="en-US" sz="3200" dirty="0"/>
              <a:t>Making me happy, keeping me whole</a:t>
            </a:r>
            <a:r>
              <a:rPr lang="en-US" sz="3200" dirty="0" smtClean="0"/>
              <a:t>.“</a:t>
            </a:r>
          </a:p>
          <a:p>
            <a:r>
              <a:rPr lang="en-US" sz="3200" dirty="0" smtClean="0"/>
              <a:t>A</a:t>
            </a:r>
            <a:r>
              <a:rPr lang="en-US" sz="3200" dirty="0"/>
              <a:t>. Jesus is the </a:t>
            </a:r>
            <a:r>
              <a:rPr lang="en-US" sz="3200" b="1" u="sng" dirty="0">
                <a:solidFill>
                  <a:schemeClr val="accent2">
                    <a:lumMod val="75000"/>
                  </a:schemeClr>
                </a:solidFill>
              </a:rPr>
              <a:t>only way </a:t>
            </a:r>
            <a:r>
              <a:rPr lang="en-US" sz="3200" dirty="0"/>
              <a:t>by which we can come to the </a:t>
            </a:r>
            <a:r>
              <a:rPr lang="en-US" sz="3200" dirty="0" smtClean="0"/>
              <a:t>Father:Jno.14:1 </a:t>
            </a:r>
          </a:p>
          <a:p>
            <a:r>
              <a:rPr lang="en-US" sz="3200" dirty="0" smtClean="0"/>
              <a:t>B</a:t>
            </a:r>
            <a:r>
              <a:rPr lang="en-US" sz="3200" dirty="0"/>
              <a:t>. Thus, He is the way into the blessed kingdom of day and will abundantly supply us </a:t>
            </a:r>
            <a:r>
              <a:rPr lang="en-US" sz="3200" b="1" u="sng" dirty="0">
                <a:solidFill>
                  <a:schemeClr val="accent2">
                    <a:lumMod val="75000"/>
                  </a:schemeClr>
                </a:solidFill>
              </a:rPr>
              <a:t>an entrance into that everlasting kingdom</a:t>
            </a:r>
            <a:r>
              <a:rPr lang="en-US" sz="3200" dirty="0"/>
              <a:t>: 2 Pet. </a:t>
            </a:r>
            <a:r>
              <a:rPr lang="en-US" sz="3200" dirty="0" smtClean="0"/>
              <a:t>1:11</a:t>
            </a:r>
            <a:r>
              <a:rPr lang="en-US" sz="3200" baseline="30000" dirty="0"/>
              <a:t> </a:t>
            </a:r>
            <a:r>
              <a:rPr lang="en-US" sz="3200" dirty="0"/>
              <a:t>For so an entrance shall be ministered unto you abundantly into the everlasting kingdom of our Lord and </a:t>
            </a:r>
            <a:r>
              <a:rPr lang="en-US" sz="3200" dirty="0" err="1"/>
              <a:t>Saviour</a:t>
            </a:r>
            <a:r>
              <a:rPr lang="en-US" sz="3200" dirty="0"/>
              <a:t> Jesus Christ.</a:t>
            </a:r>
            <a:r>
              <a:rPr lang="en-US" sz="3200" dirty="0"/>
              <a:t/>
            </a:r>
            <a:br>
              <a:rPr lang="en-US" sz="3200" dirty="0"/>
            </a:br>
            <a:r>
              <a:rPr lang="en-US" sz="3200" dirty="0" smtClean="0"/>
              <a:t>C</a:t>
            </a:r>
            <a:r>
              <a:rPr lang="en-US" sz="3200" dirty="0"/>
              <a:t>. He guides our footsteps on the way to that kingdom by</a:t>
            </a:r>
            <a:r>
              <a:rPr lang="en-US" sz="3200" b="1" u="sng" dirty="0">
                <a:solidFill>
                  <a:schemeClr val="accent2">
                    <a:lumMod val="75000"/>
                  </a:schemeClr>
                </a:solidFill>
              </a:rPr>
              <a:t> leaving us an example </a:t>
            </a:r>
            <a:r>
              <a:rPr lang="en-US" sz="3200" dirty="0"/>
              <a:t>that we should follow Him: 1 Pet. </a:t>
            </a:r>
            <a:r>
              <a:rPr lang="en-US" sz="3200" dirty="0" smtClean="0"/>
              <a:t>2.21</a:t>
            </a:r>
            <a:r>
              <a:rPr lang="en-US" sz="3200" baseline="30000" dirty="0"/>
              <a:t> </a:t>
            </a:r>
            <a:r>
              <a:rPr lang="en-US" sz="3200" dirty="0"/>
              <a:t>For even hereunto were ye called: because Christ also suffered for us, leaving us an example, that ye should follow his steps</a:t>
            </a:r>
          </a:p>
          <a:p>
            <a:endParaRPr lang="en-US" sz="3200" dirty="0"/>
          </a:p>
        </p:txBody>
      </p:sp>
    </p:spTree>
    <p:extLst>
      <p:ext uri="{BB962C8B-B14F-4D97-AF65-F5344CB8AC3E}">
        <p14:creationId xmlns:p14="http://schemas.microsoft.com/office/powerpoint/2010/main" val="6519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7004"/>
            <a:ext cx="12101209" cy="6634264"/>
          </a:xfrm>
        </p:spPr>
        <p:txBody>
          <a:bodyPr>
            <a:normAutofit fontScale="85000" lnSpcReduction="20000"/>
          </a:bodyPr>
          <a:lstStyle/>
          <a:p>
            <a:r>
              <a:rPr lang="en-US" sz="3600" b="1" u="sng" dirty="0">
                <a:solidFill>
                  <a:srgbClr val="FF0000"/>
                </a:solidFill>
              </a:rPr>
              <a:t>III. Stanza 3 says that He will keep us all through the </a:t>
            </a:r>
            <a:r>
              <a:rPr lang="en-US" sz="3600" b="1" u="sng" dirty="0" smtClean="0">
                <a:solidFill>
                  <a:srgbClr val="FF0000"/>
                </a:solidFill>
              </a:rPr>
              <a:t>night </a:t>
            </a:r>
          </a:p>
          <a:p>
            <a:r>
              <a:rPr lang="en-US" sz="3600" dirty="0"/>
              <a:t/>
            </a:r>
            <a:br>
              <a:rPr lang="en-US" sz="3600" dirty="0"/>
            </a:br>
            <a:r>
              <a:rPr lang="en-US" sz="3600" dirty="0"/>
              <a:t>"Wonderful Jesus! all through the night </a:t>
            </a:r>
            <a:br>
              <a:rPr lang="en-US" sz="3600" dirty="0"/>
            </a:br>
            <a:r>
              <a:rPr lang="en-US" sz="3600" dirty="0"/>
              <a:t>He will enfold me, giving me light;</a:t>
            </a:r>
            <a:br>
              <a:rPr lang="en-US" sz="3600" dirty="0"/>
            </a:br>
            <a:r>
              <a:rPr lang="en-US" sz="3600" dirty="0"/>
              <a:t>Then when the morning breaks on the shore, </a:t>
            </a:r>
            <a:br>
              <a:rPr lang="en-US" sz="3600" dirty="0"/>
            </a:br>
            <a:r>
              <a:rPr lang="en-US" sz="3600" dirty="0"/>
              <a:t>This He will whisper, ‘Mine evermore</a:t>
            </a:r>
            <a:r>
              <a:rPr lang="en-US" sz="3600" dirty="0" smtClean="0"/>
              <a:t>.’“</a:t>
            </a:r>
          </a:p>
          <a:p>
            <a:r>
              <a:rPr lang="en-US" sz="3600" dirty="0"/>
              <a:t/>
            </a:r>
            <a:br>
              <a:rPr lang="en-US" sz="3600" dirty="0"/>
            </a:br>
            <a:r>
              <a:rPr lang="en-US" sz="3600" dirty="0"/>
              <a:t> A. The term "night" often represents times of sorrow and sadness: Ps. </a:t>
            </a:r>
            <a:r>
              <a:rPr lang="en-US" sz="3600" dirty="0" smtClean="0"/>
              <a:t>91.5</a:t>
            </a:r>
            <a:r>
              <a:rPr lang="en-US" sz="3600" baseline="30000" dirty="0"/>
              <a:t> </a:t>
            </a:r>
            <a:r>
              <a:rPr lang="en-US" sz="3600" b="1" i="1" u="sng" dirty="0">
                <a:solidFill>
                  <a:schemeClr val="accent2">
                    <a:lumMod val="75000"/>
                  </a:schemeClr>
                </a:solidFill>
              </a:rPr>
              <a:t>Thou shalt not be afraid </a:t>
            </a:r>
            <a:r>
              <a:rPr lang="en-US" sz="3600" dirty="0"/>
              <a:t>for the terror by night; nor for the arrow that </a:t>
            </a:r>
            <a:r>
              <a:rPr lang="en-US" sz="3600" dirty="0" err="1"/>
              <a:t>flieth</a:t>
            </a:r>
            <a:r>
              <a:rPr lang="en-US" sz="3600" dirty="0"/>
              <a:t> by day</a:t>
            </a:r>
            <a:r>
              <a:rPr lang="en-US" sz="3600" dirty="0" smtClean="0"/>
              <a:t> </a:t>
            </a:r>
            <a:r>
              <a:rPr lang="en-US" sz="3600" dirty="0"/>
              <a:t/>
            </a:r>
            <a:br>
              <a:rPr lang="en-US" sz="3600" dirty="0"/>
            </a:br>
            <a:r>
              <a:rPr lang="en-US" sz="3600" dirty="0"/>
              <a:t> B. Jesus is </a:t>
            </a:r>
            <a:r>
              <a:rPr lang="en-US" sz="3600" b="1" u="sng" dirty="0">
                <a:solidFill>
                  <a:schemeClr val="accent2">
                    <a:lumMod val="75000"/>
                  </a:schemeClr>
                </a:solidFill>
              </a:rPr>
              <a:t>the light that guides us through the darkness </a:t>
            </a:r>
            <a:r>
              <a:rPr lang="en-US" sz="3600" dirty="0"/>
              <a:t>of this world: </a:t>
            </a:r>
            <a:r>
              <a:rPr lang="en-US" sz="3600" dirty="0" smtClean="0"/>
              <a:t>Jn.8:12  </a:t>
            </a:r>
            <a:r>
              <a:rPr lang="en-US" sz="3600" b="1" dirty="0" smtClean="0"/>
              <a:t>The</a:t>
            </a:r>
            <a:r>
              <a:rPr lang="en-US" sz="3600" dirty="0" smtClean="0"/>
              <a:t>n </a:t>
            </a:r>
            <a:r>
              <a:rPr lang="en-US" sz="3600" dirty="0" err="1"/>
              <a:t>spake</a:t>
            </a:r>
            <a:r>
              <a:rPr lang="en-US" sz="3600" dirty="0"/>
              <a:t> Jesus again unto </a:t>
            </a:r>
            <a:r>
              <a:rPr lang="en-US" sz="3600" b="1" dirty="0"/>
              <a:t>the</a:t>
            </a:r>
            <a:r>
              <a:rPr lang="en-US" sz="3600" dirty="0"/>
              <a:t>m, saying, </a:t>
            </a:r>
            <a:r>
              <a:rPr lang="en-US" sz="3600" b="1" u="sng" dirty="0">
                <a:solidFill>
                  <a:schemeClr val="accent2">
                    <a:lumMod val="75000"/>
                  </a:schemeClr>
                </a:solidFill>
              </a:rPr>
              <a:t>I am the light of the world</a:t>
            </a:r>
            <a:r>
              <a:rPr lang="en-US" sz="3600" dirty="0"/>
              <a:t>: he that </a:t>
            </a:r>
            <a:r>
              <a:rPr lang="en-US" sz="3600" dirty="0" err="1"/>
              <a:t>followeth</a:t>
            </a:r>
            <a:r>
              <a:rPr lang="en-US" sz="3600" dirty="0"/>
              <a:t> me shall not walk </a:t>
            </a:r>
            <a:r>
              <a:rPr lang="en-US" sz="3600" b="1" dirty="0"/>
              <a:t>i</a:t>
            </a:r>
            <a:r>
              <a:rPr lang="en-US" sz="3600" dirty="0"/>
              <a:t>n darkness, but shall have </a:t>
            </a:r>
            <a:r>
              <a:rPr lang="en-US" sz="3600" b="1" dirty="0"/>
              <a:t>the</a:t>
            </a:r>
            <a:r>
              <a:rPr lang="en-US" sz="3600" dirty="0"/>
              <a:t> </a:t>
            </a:r>
            <a:r>
              <a:rPr lang="en-US" sz="3600" b="1" dirty="0"/>
              <a:t>light</a:t>
            </a:r>
            <a:r>
              <a:rPr lang="en-US" sz="3600" dirty="0"/>
              <a:t> </a:t>
            </a:r>
            <a:r>
              <a:rPr lang="en-US" sz="3600" b="1" dirty="0"/>
              <a:t>of</a:t>
            </a:r>
            <a:r>
              <a:rPr lang="en-US" sz="3600" dirty="0"/>
              <a:t> life. </a:t>
            </a:r>
            <a:r>
              <a:rPr lang="en-US" sz="3600" dirty="0"/>
              <a:t/>
            </a:r>
            <a:br>
              <a:rPr lang="en-US" sz="3600" dirty="0"/>
            </a:br>
            <a:r>
              <a:rPr lang="en-US" sz="3600" dirty="0"/>
              <a:t> C</a:t>
            </a:r>
            <a:r>
              <a:rPr lang="en-US" sz="3600" b="1" u="sng" dirty="0">
                <a:solidFill>
                  <a:schemeClr val="accent2">
                    <a:lumMod val="75000"/>
                  </a:schemeClr>
                </a:solidFill>
              </a:rPr>
              <a:t>. His goal </a:t>
            </a:r>
            <a:r>
              <a:rPr lang="en-US" sz="3600" dirty="0"/>
              <a:t>is to lead us to eternal life where the morning breaks on the shore: Ps. </a:t>
            </a:r>
            <a:r>
              <a:rPr lang="en-US" sz="3600" dirty="0" smtClean="0"/>
              <a:t>30.5</a:t>
            </a:r>
            <a:r>
              <a:rPr lang="en-US" sz="3600" baseline="30000" dirty="0"/>
              <a:t> </a:t>
            </a:r>
            <a:r>
              <a:rPr lang="en-US" sz="3600" dirty="0"/>
              <a:t>For his anger </a:t>
            </a:r>
            <a:r>
              <a:rPr lang="en-US" sz="3600" dirty="0" err="1"/>
              <a:t>endureth</a:t>
            </a:r>
            <a:r>
              <a:rPr lang="en-US" sz="3600" dirty="0"/>
              <a:t> but a moment; in his </a:t>
            </a:r>
            <a:r>
              <a:rPr lang="en-US" sz="3600" dirty="0" err="1"/>
              <a:t>favour</a:t>
            </a:r>
            <a:r>
              <a:rPr lang="en-US" sz="3600" dirty="0"/>
              <a:t> is life: weeping may endure for a night, but joy cometh in the morning</a:t>
            </a:r>
            <a:endParaRPr lang="en-US" sz="3600" dirty="0"/>
          </a:p>
        </p:txBody>
      </p:sp>
    </p:spTree>
    <p:extLst>
      <p:ext uri="{BB962C8B-B14F-4D97-AF65-F5344CB8AC3E}">
        <p14:creationId xmlns:p14="http://schemas.microsoft.com/office/powerpoint/2010/main" val="1250541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52467"/>
            <a:ext cx="12023387" cy="6627711"/>
          </a:xfrm>
        </p:spPr>
        <p:txBody>
          <a:bodyPr>
            <a:normAutofit/>
          </a:bodyPr>
          <a:lstStyle/>
          <a:p>
            <a:r>
              <a:rPr lang="en-US" sz="4000" b="1" u="sng" dirty="0">
                <a:solidFill>
                  <a:srgbClr val="FF0000"/>
                </a:solidFill>
              </a:rPr>
              <a:t>    CONCL.: The chorus then breaks forth with praise for Jesus as our King</a:t>
            </a:r>
            <a:r>
              <a:rPr lang="en-US" sz="4000" dirty="0" smtClean="0"/>
              <a:t>.</a:t>
            </a:r>
          </a:p>
          <a:p>
            <a:r>
              <a:rPr lang="en-US" sz="4000" dirty="0"/>
              <a:t/>
            </a:r>
            <a:br>
              <a:rPr lang="en-US" sz="4000" dirty="0"/>
            </a:br>
            <a:r>
              <a:rPr lang="en-US" sz="4000" dirty="0"/>
              <a:t>"Wonderful Jesus! </a:t>
            </a:r>
            <a:r>
              <a:rPr lang="en-US" sz="4000" dirty="0" smtClean="0"/>
              <a:t>Marvelous </a:t>
            </a:r>
            <a:r>
              <a:rPr lang="en-US" sz="4000" dirty="0"/>
              <a:t>King! </a:t>
            </a:r>
            <a:br>
              <a:rPr lang="en-US" sz="4000" dirty="0"/>
            </a:br>
            <a:r>
              <a:rPr lang="en-US" sz="4000" dirty="0"/>
              <a:t>Ever His praise my spirit shall sing;</a:t>
            </a:r>
            <a:br>
              <a:rPr lang="en-US" sz="4000" dirty="0"/>
            </a:br>
            <a:r>
              <a:rPr lang="en-US" sz="4000" dirty="0"/>
              <a:t>When I behold His glorified face, </a:t>
            </a:r>
            <a:br>
              <a:rPr lang="en-US" sz="4000" dirty="0"/>
            </a:br>
            <a:r>
              <a:rPr lang="en-US" sz="4000" dirty="0"/>
              <a:t>How I shall praise His wonderful grace</a:t>
            </a:r>
            <a:r>
              <a:rPr lang="en-US" sz="4000" dirty="0" smtClean="0"/>
              <a:t>.“</a:t>
            </a:r>
          </a:p>
          <a:p>
            <a:r>
              <a:rPr lang="en-US" sz="4000" dirty="0"/>
              <a:t/>
            </a:r>
            <a:br>
              <a:rPr lang="en-US" sz="4000" dirty="0"/>
            </a:br>
            <a:r>
              <a:rPr lang="en-US" sz="4000" dirty="0"/>
              <a:t>As we think about all that Jesus our Lord and King has done, is doing, and will do for us, we are bound to sing praise to this "Wonderful Jesus</a:t>
            </a:r>
            <a:r>
              <a:rPr lang="en-US" sz="4000" dirty="0" smtClean="0"/>
              <a:t>.“   Let’s sing</a:t>
            </a:r>
            <a:r>
              <a:rPr lang="en-US" sz="4000" dirty="0" smtClean="0"/>
              <a:t>:  #793</a:t>
            </a:r>
            <a:endParaRPr lang="en-US" sz="4000" dirty="0"/>
          </a:p>
        </p:txBody>
      </p:sp>
    </p:spTree>
    <p:extLst>
      <p:ext uri="{BB962C8B-B14F-4D97-AF65-F5344CB8AC3E}">
        <p14:creationId xmlns:p14="http://schemas.microsoft.com/office/powerpoint/2010/main" val="4250070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933</TotalTime>
  <Words>682</Words>
  <Application>Microsoft Office PowerPoint</Application>
  <PresentationFormat>Widescreen</PresentationFormat>
  <Paragraphs>133</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PowerPoint Presentation</vt:lpstr>
      <vt:lpstr>A Year End Look 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Year End Look at</dc:title>
  <dc:creator>mac</dc:creator>
  <cp:lastModifiedBy>mac</cp:lastModifiedBy>
  <cp:revision>28</cp:revision>
  <cp:lastPrinted>2017-12-31T03:31:51Z</cp:lastPrinted>
  <dcterms:created xsi:type="dcterms:W3CDTF">2017-12-28T15:47:01Z</dcterms:created>
  <dcterms:modified xsi:type="dcterms:W3CDTF">2017-12-31T03:42:42Z</dcterms:modified>
</cp:coreProperties>
</file>