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60" r:id="rId4"/>
    <p:sldId id="262" r:id="rId5"/>
    <p:sldId id="278" r:id="rId6"/>
    <p:sldId id="263" r:id="rId7"/>
    <p:sldId id="264" r:id="rId8"/>
    <p:sldId id="279" r:id="rId9"/>
    <p:sldId id="266" r:id="rId10"/>
    <p:sldId id="273" r:id="rId11"/>
    <p:sldId id="274" r:id="rId12"/>
    <p:sldId id="275" r:id="rId13"/>
    <p:sldId id="276" r:id="rId14"/>
    <p:sldId id="280" r:id="rId15"/>
    <p:sldId id="281" r:id="rId16"/>
    <p:sldId id="282" r:id="rId17"/>
    <p:sldId id="283" r:id="rId18"/>
    <p:sldId id="286" r:id="rId19"/>
    <p:sldId id="28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56780" autoAdjust="0"/>
  </p:normalViewPr>
  <p:slideViewPr>
    <p:cSldViewPr>
      <p:cViewPr varScale="1">
        <p:scale>
          <a:sx n="64" d="100"/>
          <a:sy n="64" d="100"/>
        </p:scale>
        <p:origin x="61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3AAE85-54A6-41F6-9255-39731370D414}" type="datetimeFigureOut">
              <a:rPr lang="en-US" smtClean="0"/>
              <a:pPr/>
              <a:t>9/25/2016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54DF06-586F-464D-B9A6-6283DB5C538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Paul told Timothy in </a:t>
            </a:r>
            <a:r>
              <a:rPr lang="en-US" b="1" baseline="0" dirty="0"/>
              <a:t>2 Timothy 3:16, 17 “All Scripture is given by inspiration of God and is profitable for doctrine, for reproof, for correction, for instruction in righteousness that the man of God may be perfect thoroughly furnished unto all good works.”</a:t>
            </a:r>
          </a:p>
          <a:p>
            <a:endParaRPr lang="en-US" b="1" baseline="0" dirty="0"/>
          </a:p>
          <a:p>
            <a:r>
              <a:rPr lang="en-US" b="0" baseline="0" dirty="0"/>
              <a:t>He continued his charge of Timothy telling him in </a:t>
            </a:r>
            <a:r>
              <a:rPr lang="en-US" b="1" baseline="0" dirty="0"/>
              <a:t>4:2-4 “Preach the word, be instant in season, out of season, reprove, rebuke, exhort, with all longsuffering and doctrine for the time will come when they will not endure sound doctrine; but after their own lusts shall they heap to themselves teachers, having itching ears; And they shall turn away their ears from the truth and shall be turned unto fables.</a:t>
            </a:r>
          </a:p>
          <a:p>
            <a:endParaRPr lang="en-US" b="1" baseline="0" dirty="0"/>
          </a:p>
          <a:p>
            <a:r>
              <a:rPr lang="en-US" b="0" baseline="0" dirty="0"/>
              <a:t>It’s no wonder Paul instructed </a:t>
            </a:r>
            <a:r>
              <a:rPr lang="en-US" baseline="0" dirty="0"/>
              <a:t>Timothy in </a:t>
            </a:r>
            <a:r>
              <a:rPr lang="en-US" b="1" baseline="0" dirty="0"/>
              <a:t>2 Timothy 2:15 to “Study to show thyself approved unto God, a workman that </a:t>
            </a:r>
            <a:r>
              <a:rPr lang="en-US" b="1" baseline="0" dirty="0" err="1"/>
              <a:t>needeth</a:t>
            </a:r>
            <a:r>
              <a:rPr lang="en-US" b="1" baseline="0" dirty="0"/>
              <a:t> not to be ashamed, rightly dividing the word of truth.”</a:t>
            </a:r>
            <a:endParaRPr lang="en-US" b="0" baseline="0" dirty="0"/>
          </a:p>
          <a:p>
            <a:endParaRPr lang="en-US" b="0" baseline="0" dirty="0"/>
          </a:p>
          <a:p>
            <a:r>
              <a:rPr lang="en-US" b="0" baseline="0" dirty="0"/>
              <a:t>It’s my hope that when I speak, ‘</a:t>
            </a:r>
            <a:r>
              <a:rPr lang="en-US" b="1" baseline="0" dirty="0"/>
              <a:t>I speak as the oracles of God</a:t>
            </a:r>
            <a:r>
              <a:rPr lang="en-US" b="0" baseline="0" dirty="0"/>
              <a:t>” </a:t>
            </a:r>
            <a:r>
              <a:rPr lang="en-US" b="1" baseline="0" dirty="0"/>
              <a:t>1 Peter 4:11</a:t>
            </a:r>
          </a:p>
          <a:p>
            <a:endParaRPr lang="en-US" b="0" baseline="0" dirty="0"/>
          </a:p>
          <a:p>
            <a:r>
              <a:rPr lang="en-US" b="0" baseline="0" dirty="0"/>
              <a:t>Good evening to everyone!  Thank you for being here.  If you are visiting, we appreciate your attendance and welcome you to our services.</a:t>
            </a:r>
          </a:p>
          <a:p>
            <a:endParaRPr lang="en-US" b="0" baseline="0" dirty="0"/>
          </a:p>
          <a:p>
            <a:r>
              <a:rPr lang="en-US" b="0" baseline="0" dirty="0"/>
              <a:t>So let’s search the Scriptures tonight  on becoming a Christian and remaining a faithful one.</a:t>
            </a:r>
            <a:endParaRPr lang="en-US" b="1" baseline="0" dirty="0"/>
          </a:p>
          <a:p>
            <a:endParaRPr lang="en-US" baseline="0" dirty="0"/>
          </a:p>
          <a:p>
            <a:r>
              <a:rPr lang="en-US" i="1" baseline="0" dirty="0"/>
              <a:t>Are you a Christian?   Are you saved?   Are you going to heaven?  How do you know who is going to heaven anyways?  </a:t>
            </a:r>
          </a:p>
          <a:p>
            <a:endParaRPr lang="en-US" baseline="0" dirty="0"/>
          </a:p>
          <a:p>
            <a:r>
              <a:rPr lang="en-US" baseline="0" dirty="0"/>
              <a:t>These are questions that you may have asked someone or you may have been asked yourself.</a:t>
            </a:r>
          </a:p>
          <a:p>
            <a:endParaRPr lang="en-US" baseline="0" dirty="0"/>
          </a:p>
          <a:p>
            <a:r>
              <a:rPr lang="en-US" baseline="0" dirty="0"/>
              <a:t>First, let’s take a look at the question: </a:t>
            </a:r>
            <a:r>
              <a:rPr lang="en-US" b="1" baseline="0" dirty="0"/>
              <a:t>Are you a Christian?</a:t>
            </a:r>
          </a:p>
          <a:p>
            <a:endParaRPr lang="en-US" baseline="0"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2</a:t>
            </a:fld>
            <a:endParaRPr lang="en-US"/>
          </a:p>
        </p:txBody>
      </p:sp>
    </p:spTree>
    <p:extLst>
      <p:ext uri="{BB962C8B-B14F-4D97-AF65-F5344CB8AC3E}">
        <p14:creationId xmlns:p14="http://schemas.microsoft.com/office/powerpoint/2010/main" val="535659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Ethiopian Eunuch demonstrated this in Acts 8:37.  </a:t>
            </a:r>
            <a:r>
              <a:rPr lang="en-US" b="1" baseline="0" dirty="0"/>
              <a:t>“I believe that Jesus Christ is the Son of God.”</a:t>
            </a:r>
          </a:p>
        </p:txBody>
      </p:sp>
      <p:sp>
        <p:nvSpPr>
          <p:cNvPr id="4" name="Slide Number Placeholder 3"/>
          <p:cNvSpPr>
            <a:spLocks noGrp="1"/>
          </p:cNvSpPr>
          <p:nvPr>
            <p:ph type="sldNum" sz="quarter" idx="10"/>
          </p:nvPr>
        </p:nvSpPr>
        <p:spPr/>
        <p:txBody>
          <a:bodyPr/>
          <a:lstStyle/>
          <a:p>
            <a:fld id="{53848321-31A6-430C-9672-D87BBCCFCEFD}" type="slidenum">
              <a:rPr lang="en-US" smtClean="0"/>
              <a:pPr/>
              <a:t>11</a:t>
            </a:fld>
            <a:endParaRPr lang="en-US"/>
          </a:p>
        </p:txBody>
      </p:sp>
    </p:spTree>
    <p:extLst>
      <p:ext uri="{BB962C8B-B14F-4D97-AF65-F5344CB8AC3E}">
        <p14:creationId xmlns:p14="http://schemas.microsoft.com/office/powerpoint/2010/main" val="23169474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The Word of God doesn’t come back void.  In Acts and throughout the New Testament you will find several conversions.  In all of them, Jesus is preached.  When the good news or gospel of Jesus is preached, people are converted.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In Acts 2:38 Peter had addressed the brethren at Pentecost, </a:t>
            </a:r>
            <a:r>
              <a:rPr lang="en-US" b="1" baseline="30000" dirty="0"/>
              <a:t>38 </a:t>
            </a:r>
            <a:r>
              <a:rPr lang="en-US" b="1" dirty="0"/>
              <a:t>Then Peter said unto them, Repent, and be baptized every one of you in the name of Jesus Christ for the remission of sins, and ye shall receive the gift of the Holy Ghost.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indent="0" algn="l" defTabSz="914400" rtl="0" eaLnBrk="1" fontAlgn="auto" latinLnBrk="0" hangingPunct="1">
              <a:lnSpc>
                <a:spcPct val="100000"/>
              </a:lnSpc>
              <a:spcBef>
                <a:spcPts val="0"/>
              </a:spcBef>
              <a:spcAft>
                <a:spcPts val="0"/>
              </a:spcAft>
              <a:buClrTx/>
              <a:buSzTx/>
              <a:buFontTx/>
              <a:buNone/>
              <a:tabLst/>
              <a:defRPr/>
            </a:pPr>
            <a:r>
              <a:rPr lang="en-US" b="1" dirty="0"/>
              <a:t>3000</a:t>
            </a:r>
            <a:r>
              <a:rPr lang="en-US" b="1" baseline="0" dirty="0"/>
              <a:t> souls were added that day.</a:t>
            </a:r>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a:t>Others who were baptized in Acts after hearing the gospel were</a:t>
            </a:r>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a:t>*Simon</a:t>
            </a:r>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a:t>*Saul</a:t>
            </a:r>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a:t>*Ethiopian eunuch</a:t>
            </a:r>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a:t>*</a:t>
            </a:r>
            <a:r>
              <a:rPr lang="en-US" dirty="0"/>
              <a:t>Cornelius</a:t>
            </a:r>
            <a:r>
              <a:rPr lang="en-US" baseline="0" dirty="0"/>
              <a:t> and his household</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*Other Gentiles</a:t>
            </a:r>
          </a:p>
          <a:p>
            <a:endParaRPr lang="en-US" dirty="0"/>
          </a:p>
          <a:p>
            <a:r>
              <a:rPr lang="en-US" b="1" dirty="0"/>
              <a:t>1 Peter</a:t>
            </a:r>
            <a:r>
              <a:rPr lang="en-US" b="1" baseline="0" dirty="0"/>
              <a:t> 3:18-21</a:t>
            </a:r>
            <a:endParaRPr lang="en-US" b="1" dirty="0"/>
          </a:p>
          <a:p>
            <a:r>
              <a:rPr lang="en-US" baseline="30000" dirty="0"/>
              <a:t>18 </a:t>
            </a:r>
            <a:r>
              <a:rPr lang="en-US" dirty="0"/>
              <a:t>For Christ also hath once suffered for sins, the just for the unjust, that he might bring us to God, being put to death in the flesh, but quickened by the Spirit:</a:t>
            </a:r>
          </a:p>
          <a:p>
            <a:r>
              <a:rPr lang="en-US" baseline="30000" dirty="0"/>
              <a:t>19 </a:t>
            </a:r>
            <a:r>
              <a:rPr lang="en-US" dirty="0"/>
              <a:t>By which also he went and preached unto the spirits in prison;</a:t>
            </a:r>
          </a:p>
          <a:p>
            <a:r>
              <a:rPr lang="en-US" baseline="30000" dirty="0"/>
              <a:t>20 </a:t>
            </a:r>
            <a:r>
              <a:rPr lang="en-US" dirty="0"/>
              <a:t>Which sometime were disobedient, when once the longsuffering of God waited in the days of Noah, while the ark was a preparing, wherein few, that is, </a:t>
            </a:r>
            <a:r>
              <a:rPr lang="en-US" b="1" dirty="0"/>
              <a:t>eight souls were saved by water.</a:t>
            </a:r>
          </a:p>
          <a:p>
            <a:r>
              <a:rPr lang="en-US" b="1" baseline="30000" dirty="0"/>
              <a:t>21 </a:t>
            </a:r>
            <a:r>
              <a:rPr lang="en-US" b="1" dirty="0"/>
              <a:t>The like figure whereunto even baptism doth also now save us </a:t>
            </a:r>
            <a:r>
              <a:rPr lang="en-US" dirty="0"/>
              <a:t>(not the putting away of the filth of the flesh, but the answer of a good conscience toward God,) by the resurrection of Jesus Christ:</a:t>
            </a:r>
          </a:p>
          <a:p>
            <a:endParaRPr lang="en-US" dirty="0"/>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12</a:t>
            </a:fld>
            <a:endParaRPr lang="en-US"/>
          </a:p>
        </p:txBody>
      </p:sp>
    </p:spTree>
    <p:extLst>
      <p:ext uri="{BB962C8B-B14F-4D97-AF65-F5344CB8AC3E}">
        <p14:creationId xmlns:p14="http://schemas.microsoft.com/office/powerpoint/2010/main" val="1381790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Revelation</a:t>
            </a:r>
            <a:r>
              <a:rPr lang="en-US" b="1" baseline="0" dirty="0"/>
              <a:t> 2:10 </a:t>
            </a:r>
            <a:r>
              <a:rPr lang="en-US" b="1" dirty="0"/>
              <a:t>be thou faithful unto death, and I will give thee a crown of life.</a:t>
            </a:r>
          </a:p>
          <a:p>
            <a:endParaRPr lang="en-US" dirty="0"/>
          </a:p>
          <a:p>
            <a:r>
              <a:rPr lang="en-US" dirty="0"/>
              <a:t>We are to walk the path that is straight and narrow.</a:t>
            </a:r>
          </a:p>
          <a:p>
            <a:endParaRPr lang="en-US" dirty="0"/>
          </a:p>
          <a:p>
            <a:r>
              <a:rPr lang="en-US" dirty="0"/>
              <a:t>In 1 Cor. 15:58, we</a:t>
            </a:r>
            <a:r>
              <a:rPr lang="en-US" baseline="0" dirty="0"/>
              <a:t> are to </a:t>
            </a:r>
            <a:r>
              <a:rPr lang="en-US" dirty="0"/>
              <a:t>be ye </a:t>
            </a:r>
            <a:r>
              <a:rPr lang="en-US" b="1" dirty="0" err="1"/>
              <a:t>stedfast</a:t>
            </a:r>
            <a:r>
              <a:rPr lang="en-US" b="1" dirty="0"/>
              <a:t>, </a:t>
            </a:r>
            <a:r>
              <a:rPr lang="en-US" b="1" dirty="0" err="1"/>
              <a:t>unmoveable</a:t>
            </a:r>
            <a:r>
              <a:rPr lang="en-US" b="1" dirty="0"/>
              <a:t>, always abounding in the work of the Lord,</a:t>
            </a:r>
          </a:p>
          <a:p>
            <a:endParaRPr lang="en-US" b="1" dirty="0"/>
          </a:p>
          <a:p>
            <a:r>
              <a:rPr lang="en-US" b="1" dirty="0"/>
              <a:t>1 Corinthians 9:24</a:t>
            </a:r>
          </a:p>
          <a:p>
            <a:r>
              <a:rPr lang="en-US" baseline="30000" dirty="0"/>
              <a:t>24 </a:t>
            </a:r>
            <a:r>
              <a:rPr lang="en-US" dirty="0"/>
              <a:t>Know ye not that they which run in a race run all, but one </a:t>
            </a:r>
            <a:r>
              <a:rPr lang="en-US" dirty="0" err="1"/>
              <a:t>receiveth</a:t>
            </a:r>
            <a:r>
              <a:rPr lang="en-US" dirty="0"/>
              <a:t> the prize? So run, that ye may obtain.</a:t>
            </a:r>
          </a:p>
          <a:p>
            <a:endParaRPr lang="en-US" dirty="0"/>
          </a:p>
          <a:p>
            <a:r>
              <a:rPr lang="en-US" b="1" dirty="0"/>
              <a:t>Hebrews 12:1-2</a:t>
            </a:r>
          </a:p>
          <a:p>
            <a:r>
              <a:rPr lang="en-US" dirty="0"/>
              <a:t>12 Wherefore seeing we also are compassed about with so great a cloud of witnesses, let us lay aside every weight, and the sin which doth so easily beset us, and let us run with patience the race that is set before us,</a:t>
            </a:r>
          </a:p>
          <a:p>
            <a:r>
              <a:rPr lang="en-US" baseline="30000" dirty="0"/>
              <a:t>2 </a:t>
            </a:r>
            <a:r>
              <a:rPr lang="en-US" dirty="0"/>
              <a:t>Looking unto Jesus the author and finisher of our faith; who for the joy that was set before him endured the cross, despising the shame, and is set down at the right hand of the throne of God.</a:t>
            </a:r>
          </a:p>
          <a:p>
            <a:endParaRPr lang="en-US" dirty="0"/>
          </a:p>
          <a:p>
            <a:r>
              <a:rPr lang="en-US" b="1" dirty="0"/>
              <a:t>Philippians 3:14</a:t>
            </a:r>
          </a:p>
          <a:p>
            <a:r>
              <a:rPr lang="en-US" baseline="30000" dirty="0"/>
              <a:t>14 </a:t>
            </a:r>
            <a:r>
              <a:rPr lang="en-US" dirty="0"/>
              <a:t>I press toward the mark for the prize of the high calling of God in Christ Jesus.</a:t>
            </a:r>
          </a:p>
          <a:p>
            <a:endParaRPr lang="en-US" dirty="0"/>
          </a:p>
          <a:p>
            <a:r>
              <a:rPr lang="en-US" dirty="0"/>
              <a:t>Why can’t we keep that zeal for God??</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13</a:t>
            </a:fld>
            <a:endParaRPr lang="en-US"/>
          </a:p>
        </p:txBody>
      </p:sp>
    </p:spTree>
    <p:extLst>
      <p:ext uri="{BB962C8B-B14F-4D97-AF65-F5344CB8AC3E}">
        <p14:creationId xmlns:p14="http://schemas.microsoft.com/office/powerpoint/2010/main" val="26832479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10:35-36</a:t>
            </a:r>
          </a:p>
          <a:p>
            <a:r>
              <a:rPr lang="en-US" baseline="30000" dirty="0"/>
              <a:t>35 </a:t>
            </a:r>
            <a:r>
              <a:rPr lang="en-US" b="1" dirty="0"/>
              <a:t>Cast not away therefore your confidence</a:t>
            </a:r>
            <a:r>
              <a:rPr lang="en-US" dirty="0"/>
              <a:t>, which hath great </a:t>
            </a:r>
            <a:r>
              <a:rPr lang="en-US" dirty="0" err="1"/>
              <a:t>recompence</a:t>
            </a:r>
            <a:r>
              <a:rPr lang="en-US" dirty="0"/>
              <a:t> of reward.</a:t>
            </a:r>
          </a:p>
          <a:p>
            <a:r>
              <a:rPr lang="en-US" baseline="30000" dirty="0"/>
              <a:t>36 </a:t>
            </a:r>
            <a:r>
              <a:rPr lang="en-US" dirty="0"/>
              <a:t>For ye have need of patience, that, after ye have done the will of God, ye might receive the promise.</a:t>
            </a:r>
          </a:p>
          <a:p>
            <a:endParaRPr lang="en-US" dirty="0"/>
          </a:p>
          <a:p>
            <a:r>
              <a:rPr lang="en-US" b="1" dirty="0"/>
              <a:t>Hebrews 12:2-3</a:t>
            </a:r>
            <a:endParaRPr lang="en-US" dirty="0"/>
          </a:p>
          <a:p>
            <a:r>
              <a:rPr lang="en-US" dirty="0"/>
              <a:t>Looking unto Jesus the author and finisher of our faith; who for the joy that was set before him endured the cross, despising the shame, and is set down at the right hand of the throne of God. [3] For consider him that endured such contradiction of sinners against himself, lest ye be wearied and faint in your minds.</a:t>
            </a:r>
          </a:p>
        </p:txBody>
      </p:sp>
      <p:sp>
        <p:nvSpPr>
          <p:cNvPr id="4" name="Slide Number Placeholder 3"/>
          <p:cNvSpPr>
            <a:spLocks noGrp="1"/>
          </p:cNvSpPr>
          <p:nvPr>
            <p:ph type="sldNum" sz="quarter" idx="10"/>
          </p:nvPr>
        </p:nvSpPr>
        <p:spPr/>
        <p:txBody>
          <a:bodyPr/>
          <a:lstStyle/>
          <a:p>
            <a:fld id="{53848321-31A6-430C-9672-D87BBCCFCEFD}" type="slidenum">
              <a:rPr lang="en-US" smtClean="0"/>
              <a:pPr/>
              <a:t>14</a:t>
            </a:fld>
            <a:endParaRPr lang="en-US"/>
          </a:p>
        </p:txBody>
      </p:sp>
    </p:spTree>
    <p:extLst>
      <p:ext uri="{BB962C8B-B14F-4D97-AF65-F5344CB8AC3E}">
        <p14:creationId xmlns:p14="http://schemas.microsoft.com/office/powerpoint/2010/main" val="2683247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itchFamily="2" charset="2"/>
              <a:buChar char="ü"/>
            </a:pPr>
            <a:r>
              <a:rPr lang="en-US" sz="1200" b="0" dirty="0"/>
              <a:t>Some brethren become </a:t>
            </a:r>
            <a:r>
              <a:rPr lang="en-US" sz="1200" b="1" dirty="0"/>
              <a:t>Discouraged</a:t>
            </a:r>
          </a:p>
          <a:p>
            <a:r>
              <a:rPr lang="en-US" b="1" dirty="0"/>
              <a:t>Hebrews 3:14 </a:t>
            </a:r>
            <a:r>
              <a:rPr lang="en-US" baseline="30000" dirty="0"/>
              <a:t>14 </a:t>
            </a:r>
            <a:r>
              <a:rPr lang="en-US" dirty="0"/>
              <a:t>For we are made partakers of Christ, if we hold the beginning of our confidence </a:t>
            </a:r>
            <a:r>
              <a:rPr lang="en-US" dirty="0" err="1"/>
              <a:t>stedfast</a:t>
            </a:r>
            <a:r>
              <a:rPr lang="en-US" dirty="0"/>
              <a:t> unto the end;</a:t>
            </a:r>
          </a:p>
          <a:p>
            <a:pPr lvl="1">
              <a:buFont typeface="Wingdings" pitchFamily="2" charset="2"/>
              <a:buChar char="ü"/>
            </a:pPr>
            <a:endParaRPr lang="en-US" sz="1200" b="1" dirty="0"/>
          </a:p>
          <a:p>
            <a:pPr>
              <a:buFont typeface="Wingdings" pitchFamily="2" charset="2"/>
              <a:buChar char="ü"/>
            </a:pPr>
            <a:r>
              <a:rPr lang="en-US" sz="1200" b="0" dirty="0"/>
              <a:t>Some brethren </a:t>
            </a:r>
            <a:r>
              <a:rPr lang="en-US" sz="1200" b="1" dirty="0"/>
              <a:t>Fail to Grow Spiritually</a:t>
            </a:r>
          </a:p>
          <a:p>
            <a:pPr lvl="1">
              <a:buFont typeface="Wingdings" pitchFamily="2" charset="2"/>
              <a:buChar char="ü"/>
            </a:pPr>
            <a:r>
              <a:rPr lang="en-US" b="1" dirty="0"/>
              <a:t>1 Timothy</a:t>
            </a:r>
            <a:r>
              <a:rPr lang="en-US" b="1" baseline="0" dirty="0"/>
              <a:t> 4:7: ….</a:t>
            </a:r>
            <a:r>
              <a:rPr lang="en-US" dirty="0"/>
              <a:t>exercise thyself rather unto godliness.</a:t>
            </a:r>
          </a:p>
          <a:p>
            <a:pPr lvl="1">
              <a:buFont typeface="Wingdings" pitchFamily="2" charset="2"/>
              <a:buChar char="ü"/>
            </a:pPr>
            <a:endParaRPr lang="en-US" sz="1200" b="1" dirty="0"/>
          </a:p>
          <a:p>
            <a:pPr>
              <a:buFont typeface="Wingdings" pitchFamily="2" charset="2"/>
              <a:buChar char="ü"/>
            </a:pPr>
            <a:r>
              <a:rPr lang="en-US" sz="1200" b="0" dirty="0"/>
              <a:t>Some brethren are</a:t>
            </a:r>
            <a:r>
              <a:rPr lang="en-US" sz="1200" b="0" baseline="0" dirty="0"/>
              <a:t> too involved with the </a:t>
            </a:r>
            <a:r>
              <a:rPr lang="en-US" sz="1200" b="1" dirty="0"/>
              <a:t>Cares of the World</a:t>
            </a:r>
          </a:p>
          <a:p>
            <a:pPr lvl="1">
              <a:buFont typeface="Wingdings" pitchFamily="2" charset="2"/>
              <a:buChar char="ü"/>
            </a:pPr>
            <a:r>
              <a:rPr lang="en-US" sz="1200" b="1" dirty="0"/>
              <a:t>Matthew 13:22</a:t>
            </a:r>
            <a:r>
              <a:rPr lang="en-US" sz="1200" b="1" baseline="0" dirty="0"/>
              <a:t> The cares of the world will choke the word.</a:t>
            </a:r>
          </a:p>
          <a:p>
            <a:pPr lvl="1">
              <a:buFont typeface="Wingdings" pitchFamily="2" charset="2"/>
              <a:buChar char="ü"/>
            </a:pPr>
            <a:endParaRPr lang="en-US" sz="1200" b="1" dirty="0"/>
          </a:p>
          <a:p>
            <a:pPr>
              <a:buFont typeface="Wingdings" pitchFamily="2" charset="2"/>
              <a:buChar char="ü"/>
            </a:pPr>
            <a:r>
              <a:rPr lang="en-US" sz="1200" b="0" dirty="0"/>
              <a:t>Some brethren are</a:t>
            </a:r>
            <a:r>
              <a:rPr lang="en-US" sz="1200" b="0" baseline="0" dirty="0"/>
              <a:t> </a:t>
            </a:r>
            <a:r>
              <a:rPr lang="en-US" sz="1200" b="1" dirty="0"/>
              <a:t>Deceived by Riches</a:t>
            </a:r>
          </a:p>
          <a:p>
            <a:pPr lvl="1">
              <a:buFont typeface="Wingdings" pitchFamily="2" charset="2"/>
              <a:buChar char="ü"/>
            </a:pPr>
            <a:r>
              <a:rPr lang="en-US" sz="1200" b="1" dirty="0"/>
              <a:t>1 Timothy 6:10</a:t>
            </a:r>
            <a:r>
              <a:rPr lang="en-US" sz="1200" b="1" baseline="0" dirty="0"/>
              <a:t> </a:t>
            </a:r>
            <a:r>
              <a:rPr lang="en-US" sz="1200" b="1" dirty="0"/>
              <a:t>The love</a:t>
            </a:r>
            <a:r>
              <a:rPr lang="en-US" sz="1200" b="1" baseline="0" dirty="0"/>
              <a:t> of money is the root of all evil: while some have coveted after, they have erred from the faith, and pierced themselves through with many sorrows.</a:t>
            </a:r>
          </a:p>
          <a:p>
            <a:pPr lvl="1">
              <a:buFont typeface="Wingdings" pitchFamily="2" charset="2"/>
              <a:buChar char="ü"/>
            </a:pPr>
            <a:endParaRPr lang="en-US" sz="1200" b="1" dirty="0"/>
          </a:p>
          <a:p>
            <a:pPr>
              <a:buFont typeface="Wingdings" pitchFamily="2" charset="2"/>
              <a:buChar char="ü"/>
            </a:pPr>
            <a:r>
              <a:rPr lang="en-US" sz="1200" b="0" dirty="0"/>
              <a:t>Some brethren </a:t>
            </a:r>
            <a:r>
              <a:rPr lang="en-US" sz="1200" b="1" dirty="0"/>
              <a:t>Just Quit Caring</a:t>
            </a:r>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15</a:t>
            </a:fld>
            <a:endParaRPr lang="en-US"/>
          </a:p>
        </p:txBody>
      </p:sp>
    </p:spTree>
    <p:extLst>
      <p:ext uri="{BB962C8B-B14F-4D97-AF65-F5344CB8AC3E}">
        <p14:creationId xmlns:p14="http://schemas.microsoft.com/office/powerpoint/2010/main" val="2683247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itchFamily="2" charset="2"/>
              <a:buChar char="ü"/>
            </a:pPr>
            <a:r>
              <a:rPr lang="en-US" sz="1200" b="0" dirty="0"/>
              <a:t>Some brethren </a:t>
            </a:r>
            <a:r>
              <a:rPr lang="en-US" sz="1200" b="1" dirty="0"/>
              <a:t>Lust for Other Things</a:t>
            </a:r>
          </a:p>
          <a:p>
            <a:pPr lvl="1">
              <a:buFont typeface="Wingdings" pitchFamily="2" charset="2"/>
              <a:buChar char="ü"/>
            </a:pPr>
            <a:r>
              <a:rPr lang="en-US" sz="1200" b="1" dirty="0"/>
              <a:t>Just like the cares of the world and riches…the lusts of other things will choke</a:t>
            </a:r>
            <a:r>
              <a:rPr lang="en-US" sz="1200" b="1" baseline="0" dirty="0"/>
              <a:t> the word and cause it to become unfruitful.</a:t>
            </a:r>
            <a:endParaRPr lang="en-US" sz="1200" b="1" dirty="0"/>
          </a:p>
          <a:p>
            <a:pPr>
              <a:buFont typeface="Wingdings" pitchFamily="2" charset="2"/>
              <a:buChar char="ü"/>
            </a:pPr>
            <a:endParaRPr lang="en-US" sz="1200" b="1" dirty="0"/>
          </a:p>
          <a:p>
            <a:pPr>
              <a:buFont typeface="Wingdings" pitchFamily="2" charset="2"/>
              <a:buChar char="ü"/>
            </a:pPr>
            <a:r>
              <a:rPr lang="en-US" sz="1200" b="0" dirty="0"/>
              <a:t>Some brethren have too much </a:t>
            </a:r>
            <a:r>
              <a:rPr lang="en-US" sz="1200" b="1" dirty="0"/>
              <a:t>Pride</a:t>
            </a:r>
          </a:p>
          <a:p>
            <a:r>
              <a:rPr lang="en-US" b="1" dirty="0"/>
              <a:t>Proverbs 16:18</a:t>
            </a:r>
            <a:r>
              <a:rPr lang="en-US" b="1" baseline="0" dirty="0"/>
              <a:t> </a:t>
            </a:r>
            <a:r>
              <a:rPr lang="en-US" baseline="30000" dirty="0"/>
              <a:t>18 </a:t>
            </a:r>
            <a:r>
              <a:rPr lang="en-US" dirty="0"/>
              <a:t>Pride </a:t>
            </a:r>
            <a:r>
              <a:rPr lang="en-US" dirty="0" err="1"/>
              <a:t>goeth</a:t>
            </a:r>
            <a:r>
              <a:rPr lang="en-US" dirty="0"/>
              <a:t> before destruction, and an haughty spirit before a fall.</a:t>
            </a:r>
            <a:endParaRPr lang="en-US" sz="1200" b="1" dirty="0"/>
          </a:p>
          <a:p>
            <a:pPr>
              <a:buFont typeface="Wingdings" pitchFamily="2" charset="2"/>
              <a:buChar char="ü"/>
            </a:pPr>
            <a:endParaRPr lang="en-US" sz="1200" b="1" dirty="0"/>
          </a:p>
          <a:p>
            <a:pPr>
              <a:buFont typeface="Wingdings" pitchFamily="2" charset="2"/>
              <a:buChar char="ü"/>
            </a:pPr>
            <a:r>
              <a:rPr lang="en-US" sz="1200" b="0" dirty="0"/>
              <a:t>Some brethren </a:t>
            </a:r>
            <a:r>
              <a:rPr lang="en-US" sz="1200" b="1" dirty="0"/>
              <a:t>Envy the Wicked</a:t>
            </a:r>
          </a:p>
          <a:p>
            <a:pPr>
              <a:buFont typeface="Wingdings" pitchFamily="2" charset="2"/>
              <a:buChar char="ü"/>
            </a:pPr>
            <a:endParaRPr lang="en-US" sz="1200" b="1" dirty="0"/>
          </a:p>
          <a:p>
            <a:pPr>
              <a:buFont typeface="Wingdings" pitchFamily="2" charset="2"/>
              <a:buChar char="ü"/>
            </a:pPr>
            <a:endParaRPr lang="en-US" sz="1200" b="1" dirty="0"/>
          </a:p>
          <a:p>
            <a:pPr>
              <a:buFont typeface="Wingdings" pitchFamily="2" charset="2"/>
              <a:buChar char="ü"/>
            </a:pPr>
            <a:r>
              <a:rPr lang="en-US" sz="1200" b="0" dirty="0"/>
              <a:t>Some brethren feel they have been </a:t>
            </a:r>
            <a:r>
              <a:rPr lang="en-US" sz="1200" b="1" dirty="0"/>
              <a:t>Wronged</a:t>
            </a:r>
          </a:p>
          <a:p>
            <a:r>
              <a:rPr lang="en-US" b="1" dirty="0"/>
              <a:t>Matthew 5:23-24 </a:t>
            </a:r>
            <a:r>
              <a:rPr lang="en-US" baseline="30000" dirty="0"/>
              <a:t>23 </a:t>
            </a:r>
            <a:r>
              <a:rPr lang="en-US" dirty="0"/>
              <a:t>Therefore if thou bring thy gift to the altar, and there </a:t>
            </a:r>
            <a:r>
              <a:rPr lang="en-US" dirty="0" err="1"/>
              <a:t>rememberest</a:t>
            </a:r>
            <a:r>
              <a:rPr lang="en-US" dirty="0"/>
              <a:t> that thy brother hath ought against thee;</a:t>
            </a:r>
          </a:p>
          <a:p>
            <a:r>
              <a:rPr lang="en-US" baseline="30000" dirty="0"/>
              <a:t>24 </a:t>
            </a:r>
            <a:r>
              <a:rPr lang="en-US" dirty="0"/>
              <a:t>Leave there thy gift before the altar, and go thy way; </a:t>
            </a:r>
            <a:r>
              <a:rPr lang="en-US" b="1" dirty="0"/>
              <a:t>first be reconciled to thy brother, </a:t>
            </a:r>
            <a:r>
              <a:rPr lang="en-US" dirty="0"/>
              <a:t>and then come and offer thy gift.</a:t>
            </a:r>
            <a:endParaRPr lang="en-US" sz="1200" b="1" dirty="0"/>
          </a:p>
          <a:p>
            <a:pPr>
              <a:buFont typeface="Wingdings" pitchFamily="2" charset="2"/>
              <a:buChar char="ü"/>
            </a:pPr>
            <a:endParaRPr lang="en-US" sz="1200" b="1" dirty="0"/>
          </a:p>
          <a:p>
            <a:pPr>
              <a:buFont typeface="Wingdings" pitchFamily="2" charset="2"/>
              <a:buChar char="ü"/>
            </a:pPr>
            <a:r>
              <a:rPr lang="en-US" sz="1200" b="0" dirty="0"/>
              <a:t>Some brethren </a:t>
            </a:r>
            <a:r>
              <a:rPr lang="en-US" sz="1200" b="1" dirty="0"/>
              <a:t>Become Neglectful</a:t>
            </a:r>
          </a:p>
          <a:p>
            <a:r>
              <a:rPr lang="en-US" b="1" dirty="0"/>
              <a:t>Hebrews 2:3 </a:t>
            </a:r>
            <a:r>
              <a:rPr lang="en-US" baseline="30000" dirty="0"/>
              <a:t>3 </a:t>
            </a:r>
            <a:r>
              <a:rPr lang="en-US" b="1" u="sng" dirty="0"/>
              <a:t>How shall we escape, if we neglect so great salvation; </a:t>
            </a:r>
            <a:r>
              <a:rPr lang="en-US" dirty="0"/>
              <a:t>which at the first began to be spoken by the Lord, and was confirmed unto us by them that heard him;</a:t>
            </a:r>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16</a:t>
            </a:fld>
            <a:endParaRPr lang="en-US"/>
          </a:p>
        </p:txBody>
      </p:sp>
    </p:spTree>
    <p:extLst>
      <p:ext uri="{BB962C8B-B14F-4D97-AF65-F5344CB8AC3E}">
        <p14:creationId xmlns:p14="http://schemas.microsoft.com/office/powerpoint/2010/main" val="26832479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17</a:t>
            </a:fld>
            <a:endParaRPr lang="en-US"/>
          </a:p>
        </p:txBody>
      </p:sp>
    </p:spTree>
    <p:extLst>
      <p:ext uri="{BB962C8B-B14F-4D97-AF65-F5344CB8AC3E}">
        <p14:creationId xmlns:p14="http://schemas.microsoft.com/office/powerpoint/2010/main" val="26832479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18</a:t>
            </a:fld>
            <a:endParaRPr lang="en-US"/>
          </a:p>
        </p:txBody>
      </p:sp>
    </p:spTree>
    <p:extLst>
      <p:ext uri="{BB962C8B-B14F-4D97-AF65-F5344CB8AC3E}">
        <p14:creationId xmlns:p14="http://schemas.microsoft.com/office/powerpoint/2010/main" val="26832479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a:t>
            </a:r>
            <a:r>
              <a:rPr lang="en-US" baseline="0" dirty="0"/>
              <a:t> won’t you do God’s will tonight by obeying the gospel?  Be baptized and wash away your sins.  </a:t>
            </a:r>
          </a:p>
          <a:p>
            <a:endParaRPr lang="en-US" baseline="0" dirty="0"/>
          </a:p>
          <a:p>
            <a:r>
              <a:rPr lang="en-US" baseline="0" dirty="0"/>
              <a:t>Or if you have sin in your life, come and confess those.  </a:t>
            </a:r>
          </a:p>
          <a:p>
            <a:endParaRPr lang="en-US" baseline="0" dirty="0"/>
          </a:p>
          <a:p>
            <a:r>
              <a:rPr lang="en-US" b="1" dirty="0"/>
              <a:t>2 Peter 1:10</a:t>
            </a:r>
          </a:p>
          <a:p>
            <a:r>
              <a:rPr lang="en-US" baseline="30000" dirty="0"/>
              <a:t>10 </a:t>
            </a:r>
            <a:r>
              <a:rPr lang="en-US" dirty="0"/>
              <a:t>Wherefore the rather, brethren, </a:t>
            </a:r>
            <a:r>
              <a:rPr lang="en-US" b="1" dirty="0"/>
              <a:t>give diligence to make your calling and election sure:</a:t>
            </a:r>
            <a:r>
              <a:rPr lang="en-US" dirty="0"/>
              <a:t> for if ye do these things, ye shall never fall:</a:t>
            </a:r>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19</a:t>
            </a:fld>
            <a:endParaRPr lang="en-US"/>
          </a:p>
        </p:txBody>
      </p:sp>
    </p:spTree>
    <p:extLst>
      <p:ext uri="{BB962C8B-B14F-4D97-AF65-F5344CB8AC3E}">
        <p14:creationId xmlns:p14="http://schemas.microsoft.com/office/powerpoint/2010/main" val="2683247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answer that question,</a:t>
            </a:r>
            <a:r>
              <a:rPr lang="en-US" baseline="0" dirty="0"/>
              <a:t> I must realize a few things about my spiritual condition.</a:t>
            </a:r>
          </a:p>
          <a:p>
            <a:endParaRPr lang="en-US" baseline="0" dirty="0"/>
          </a:p>
          <a:p>
            <a:r>
              <a:rPr lang="en-US" b="1" baseline="0" dirty="0"/>
              <a:t>Am I a sinner?</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We know that sin separates us from God—Isaiah 59:1-2</a:t>
            </a:r>
          </a:p>
          <a:p>
            <a:r>
              <a:rPr lang="en-US" b="1" dirty="0"/>
              <a:t>Behold, the </a:t>
            </a:r>
            <a:r>
              <a:rPr lang="en-US" b="1" cap="small" dirty="0"/>
              <a:t>Lord</a:t>
            </a:r>
            <a:r>
              <a:rPr lang="en-US" b="1" dirty="0"/>
              <a:t>'s hand is not shortened, that it cannot save; neither his ear heavy, that it cannot hear:</a:t>
            </a:r>
          </a:p>
          <a:p>
            <a:r>
              <a:rPr lang="en-US" b="1" baseline="30000" dirty="0"/>
              <a:t>2 </a:t>
            </a:r>
            <a:r>
              <a:rPr lang="en-US" b="1" dirty="0"/>
              <a:t>But your iniquities have separated between you and your God, and your sins have hid his face from you, that he will not hear.</a:t>
            </a:r>
          </a:p>
          <a:p>
            <a:endParaRPr lang="en-US" baseline="0" dirty="0"/>
          </a:p>
          <a:p>
            <a:r>
              <a:rPr lang="en-US" dirty="0"/>
              <a:t>As we look at</a:t>
            </a:r>
            <a:r>
              <a:rPr lang="en-US" baseline="0" dirty="0"/>
              <a:t> </a:t>
            </a:r>
            <a:r>
              <a:rPr lang="en-US" dirty="0"/>
              <a:t>our spiritual</a:t>
            </a:r>
            <a:r>
              <a:rPr lang="en-US" baseline="0" dirty="0"/>
              <a:t> condition</a:t>
            </a:r>
            <a:r>
              <a:rPr lang="en-US" dirty="0"/>
              <a:t>….we know </a:t>
            </a:r>
            <a:r>
              <a:rPr lang="en-US" baseline="0" dirty="0"/>
              <a:t>from </a:t>
            </a:r>
            <a:r>
              <a:rPr lang="en-US" dirty="0"/>
              <a:t>Rom. 3:23 that</a:t>
            </a:r>
            <a:r>
              <a:rPr lang="en-US" baseline="0" dirty="0"/>
              <a:t> EVERYONE sins….</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And the wages for that</a:t>
            </a:r>
            <a:r>
              <a:rPr lang="en-US" baseline="0" dirty="0"/>
              <a:t> sin is death. Rom. 6:23</a:t>
            </a:r>
            <a:endParaRPr lang="en-US" dirty="0"/>
          </a:p>
          <a:p>
            <a:endParaRPr lang="en-US" dirty="0"/>
          </a:p>
          <a:p>
            <a:r>
              <a:rPr lang="en-US" dirty="0"/>
              <a:t>We deserve</a:t>
            </a:r>
            <a:r>
              <a:rPr lang="en-US" baseline="0" dirty="0"/>
              <a:t> death for our sins; however, we have been given a gift of God….That is eternal life through Jesus Christ our Lord.</a:t>
            </a:r>
          </a:p>
          <a:p>
            <a:endParaRPr lang="en-US" baseline="0" dirty="0"/>
          </a:p>
          <a:p>
            <a:r>
              <a:rPr lang="en-US" baseline="0" dirty="0"/>
              <a:t>How do I get out of this sinful condition and get to heaven?</a:t>
            </a:r>
          </a:p>
          <a:p>
            <a:endParaRPr lang="en-US" baseline="0" dirty="0"/>
          </a:p>
          <a:p>
            <a:r>
              <a:rPr lang="en-US" baseline="0" dirty="0"/>
              <a:t>We can get to heaven because of Jesus!  He said in </a:t>
            </a:r>
            <a:r>
              <a:rPr lang="en-US" b="1" baseline="0" dirty="0"/>
              <a:t>John 10:9 </a:t>
            </a:r>
            <a:r>
              <a:rPr lang="en-US" b="1" baseline="30000" dirty="0"/>
              <a:t> </a:t>
            </a:r>
            <a:r>
              <a:rPr lang="en-US" b="1" dirty="0"/>
              <a:t>I am the door: by me if any man enter in, he shall be saved, and shall go in and out, and find pasture.</a:t>
            </a:r>
          </a:p>
        </p:txBody>
      </p:sp>
      <p:sp>
        <p:nvSpPr>
          <p:cNvPr id="4" name="Slide Number Placeholder 3"/>
          <p:cNvSpPr>
            <a:spLocks noGrp="1"/>
          </p:cNvSpPr>
          <p:nvPr>
            <p:ph type="sldNum" sz="quarter" idx="10"/>
          </p:nvPr>
        </p:nvSpPr>
        <p:spPr/>
        <p:txBody>
          <a:bodyPr/>
          <a:lstStyle/>
          <a:p>
            <a:fld id="{53848321-31A6-430C-9672-D87BBCCFCEFD}" type="slidenum">
              <a:rPr lang="en-US" smtClean="0"/>
              <a:pPr/>
              <a:t>3</a:t>
            </a:fld>
            <a:endParaRPr lang="en-US"/>
          </a:p>
        </p:txBody>
      </p:sp>
    </p:spTree>
    <p:extLst>
      <p:ext uri="{BB962C8B-B14F-4D97-AF65-F5344CB8AC3E}">
        <p14:creationId xmlns:p14="http://schemas.microsoft.com/office/powerpoint/2010/main" val="3717767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4</a:t>
            </a:fld>
            <a:endParaRPr lang="en-US"/>
          </a:p>
        </p:txBody>
      </p:sp>
    </p:spTree>
    <p:extLst>
      <p:ext uri="{BB962C8B-B14F-4D97-AF65-F5344CB8AC3E}">
        <p14:creationId xmlns:p14="http://schemas.microsoft.com/office/powerpoint/2010/main" val="404937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We can get to heaven because of Jesus!  </a:t>
            </a:r>
          </a:p>
          <a:p>
            <a:endParaRPr lang="en-US" baseline="0" dirty="0"/>
          </a:p>
          <a:p>
            <a:r>
              <a:rPr lang="en-US" baseline="0" dirty="0"/>
              <a:t>He said in </a:t>
            </a:r>
            <a:r>
              <a:rPr lang="en-US" b="1" baseline="0" dirty="0"/>
              <a:t>John 10:9 </a:t>
            </a:r>
            <a:r>
              <a:rPr lang="en-US" b="1" baseline="30000" dirty="0"/>
              <a:t> </a:t>
            </a:r>
            <a:r>
              <a:rPr lang="en-US" b="1" dirty="0"/>
              <a:t>I am the door: by me if any man enter in, he shall be saved, and shall go in and out, and find pasture.</a:t>
            </a:r>
          </a:p>
          <a:p>
            <a:endParaRPr lang="en-US" b="1" dirty="0"/>
          </a:p>
          <a:p>
            <a:r>
              <a:rPr lang="en-US" b="1" dirty="0"/>
              <a:t>Acts</a:t>
            </a:r>
            <a:r>
              <a:rPr lang="en-US" b="1" baseline="0" dirty="0"/>
              <a:t> 4:12 </a:t>
            </a:r>
            <a:r>
              <a:rPr lang="en-US" b="1" dirty="0"/>
              <a:t>Neither is there salvation in any other: for there is none other name under heaven given among men, whereby we must be saved.</a:t>
            </a:r>
          </a:p>
        </p:txBody>
      </p:sp>
      <p:sp>
        <p:nvSpPr>
          <p:cNvPr id="4" name="Slide Number Placeholder 3"/>
          <p:cNvSpPr>
            <a:spLocks noGrp="1"/>
          </p:cNvSpPr>
          <p:nvPr>
            <p:ph type="sldNum" sz="quarter" idx="10"/>
          </p:nvPr>
        </p:nvSpPr>
        <p:spPr/>
        <p:txBody>
          <a:bodyPr/>
          <a:lstStyle/>
          <a:p>
            <a:fld id="{53848321-31A6-430C-9672-D87BBCCFCEFD}" type="slidenum">
              <a:rPr lang="en-US" smtClean="0"/>
              <a:pPr/>
              <a:t>5</a:t>
            </a:fld>
            <a:endParaRPr lang="en-US"/>
          </a:p>
        </p:txBody>
      </p:sp>
    </p:spTree>
    <p:extLst>
      <p:ext uri="{BB962C8B-B14F-4D97-AF65-F5344CB8AC3E}">
        <p14:creationId xmlns:p14="http://schemas.microsoft.com/office/powerpoint/2010/main" val="3717767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That’s why</a:t>
            </a:r>
            <a:r>
              <a:rPr lang="en-US" baseline="0" dirty="0"/>
              <a:t> it is so important for us to Hear the Word of God!  In Romans 10:17…..</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6</a:t>
            </a:fld>
            <a:endParaRPr lang="en-US"/>
          </a:p>
        </p:txBody>
      </p:sp>
    </p:spTree>
    <p:extLst>
      <p:ext uri="{BB962C8B-B14F-4D97-AF65-F5344CB8AC3E}">
        <p14:creationId xmlns:p14="http://schemas.microsoft.com/office/powerpoint/2010/main" val="3000765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John 8:31-32 </a:t>
            </a:r>
            <a:r>
              <a:rPr lang="en-US" baseline="30000" dirty="0"/>
              <a:t>31 </a:t>
            </a:r>
            <a:r>
              <a:rPr lang="en-US" dirty="0"/>
              <a:t>Then said Jesus to those Jews which believed on him, If ye continue in my word, then are ye my disciples indeed;</a:t>
            </a:r>
          </a:p>
          <a:p>
            <a:r>
              <a:rPr lang="en-US" baseline="30000" dirty="0"/>
              <a:t>32 </a:t>
            </a:r>
            <a:r>
              <a:rPr lang="en-US" dirty="0"/>
              <a:t>And ye shall know the truth, and the truth shall make you free.</a:t>
            </a:r>
          </a:p>
          <a:p>
            <a:endParaRPr lang="en-US" b="1" baseline="0" dirty="0"/>
          </a:p>
          <a:p>
            <a:r>
              <a:rPr lang="en-US" b="1" baseline="0" dirty="0"/>
              <a:t>John 6:68</a:t>
            </a:r>
            <a:endParaRPr lang="en-US" b="1" dirty="0"/>
          </a:p>
          <a:p>
            <a:r>
              <a:rPr lang="en-US" baseline="30000" dirty="0"/>
              <a:t>66 </a:t>
            </a:r>
            <a:r>
              <a:rPr lang="en-US" dirty="0"/>
              <a:t>From that time </a:t>
            </a:r>
            <a:r>
              <a:rPr lang="en-US" b="1" dirty="0"/>
              <a:t>many of his disciples went back, and walked no more with him.</a:t>
            </a:r>
          </a:p>
          <a:p>
            <a:r>
              <a:rPr lang="en-US" baseline="30000" dirty="0"/>
              <a:t>67 </a:t>
            </a:r>
            <a:r>
              <a:rPr lang="en-US" dirty="0"/>
              <a:t>Then said Jesus unto the twelve, </a:t>
            </a:r>
            <a:r>
              <a:rPr lang="en-US" b="1" u="sng" dirty="0"/>
              <a:t>Will ye also go away?</a:t>
            </a:r>
          </a:p>
          <a:p>
            <a:r>
              <a:rPr lang="en-US" baseline="30000" dirty="0"/>
              <a:t>68 </a:t>
            </a:r>
            <a:r>
              <a:rPr lang="en-US" dirty="0"/>
              <a:t>Then Simon Peter answered him, </a:t>
            </a:r>
            <a:r>
              <a:rPr lang="en-US" b="1" dirty="0"/>
              <a:t>Lord, to whom shall we go? thou hast the words of eternal life.</a:t>
            </a:r>
          </a:p>
          <a:p>
            <a:endParaRPr lang="en-US" b="1" baseline="0" dirty="0"/>
          </a:p>
          <a:p>
            <a:r>
              <a:rPr lang="en-US" b="1" baseline="0" dirty="0"/>
              <a:t>Matthew 28:18-20</a:t>
            </a:r>
          </a:p>
          <a:p>
            <a:r>
              <a:rPr lang="en-US" baseline="30000" dirty="0"/>
              <a:t>18 </a:t>
            </a:r>
            <a:r>
              <a:rPr lang="en-US" dirty="0"/>
              <a:t>And Jesus came and </a:t>
            </a:r>
            <a:r>
              <a:rPr lang="en-US" dirty="0" err="1"/>
              <a:t>spake</a:t>
            </a:r>
            <a:r>
              <a:rPr lang="en-US" dirty="0"/>
              <a:t> unto them, saying, All power is given unto me in heaven and in earth.</a:t>
            </a:r>
          </a:p>
          <a:p>
            <a:r>
              <a:rPr lang="en-US" baseline="30000" dirty="0"/>
              <a:t>19 </a:t>
            </a:r>
            <a:r>
              <a:rPr lang="en-US" b="1" dirty="0"/>
              <a:t>Go</a:t>
            </a:r>
            <a:r>
              <a:rPr lang="en-US" dirty="0"/>
              <a:t> ye therefore, and </a:t>
            </a:r>
            <a:r>
              <a:rPr lang="en-US" b="1" dirty="0"/>
              <a:t>teach</a:t>
            </a:r>
            <a:r>
              <a:rPr lang="en-US" dirty="0"/>
              <a:t> all nations, </a:t>
            </a:r>
            <a:r>
              <a:rPr lang="en-US" b="1" dirty="0"/>
              <a:t>baptizing</a:t>
            </a:r>
            <a:r>
              <a:rPr lang="en-US" dirty="0"/>
              <a:t> them in the name of the Father, and of the Son, and of the Holy Ghost:</a:t>
            </a:r>
          </a:p>
          <a:p>
            <a:r>
              <a:rPr lang="en-US" baseline="30000" dirty="0"/>
              <a:t>20 </a:t>
            </a:r>
            <a:r>
              <a:rPr lang="en-US" sz="1400" b="1" i="1" u="sng" dirty="0"/>
              <a:t>Teaching </a:t>
            </a:r>
            <a:r>
              <a:rPr lang="en-US" sz="1400" i="1" u="sng" dirty="0"/>
              <a:t>them to observe all things whatsoever I have commanded you</a:t>
            </a:r>
            <a:r>
              <a:rPr lang="en-US" dirty="0"/>
              <a:t>: and, lo, I am with you always, even unto the end of the world. Amen.</a:t>
            </a:r>
          </a:p>
          <a:p>
            <a:endParaRPr lang="en-US" dirty="0"/>
          </a:p>
          <a:p>
            <a:r>
              <a:rPr lang="en-US" b="1" dirty="0"/>
              <a:t>Mark</a:t>
            </a:r>
            <a:r>
              <a:rPr lang="en-US" b="1" baseline="0" dirty="0"/>
              <a:t> 16:15-16</a:t>
            </a:r>
          </a:p>
          <a:p>
            <a:r>
              <a:rPr lang="en-US" baseline="30000" dirty="0"/>
              <a:t>15 </a:t>
            </a:r>
            <a:r>
              <a:rPr lang="en-US" dirty="0"/>
              <a:t>And he said unto them, </a:t>
            </a:r>
            <a:r>
              <a:rPr lang="en-US" b="1" dirty="0"/>
              <a:t>Go </a:t>
            </a:r>
            <a:r>
              <a:rPr lang="en-US" dirty="0"/>
              <a:t>ye into all the world, and </a:t>
            </a:r>
            <a:r>
              <a:rPr lang="en-US" b="1" dirty="0"/>
              <a:t>preach the gospel </a:t>
            </a:r>
            <a:r>
              <a:rPr lang="en-US" dirty="0"/>
              <a:t>to every creature.</a:t>
            </a:r>
          </a:p>
          <a:p>
            <a:r>
              <a:rPr lang="en-US" baseline="30000" dirty="0"/>
              <a:t>16 </a:t>
            </a:r>
            <a:r>
              <a:rPr lang="en-US" dirty="0"/>
              <a:t>He that believeth and is baptized shall be saved; but he that believeth not shall be damned.</a:t>
            </a:r>
          </a:p>
          <a:p>
            <a:endParaRPr lang="en-US" dirty="0"/>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7</a:t>
            </a:fld>
            <a:endParaRPr lang="en-US"/>
          </a:p>
        </p:txBody>
      </p:sp>
    </p:spTree>
    <p:extLst>
      <p:ext uri="{BB962C8B-B14F-4D97-AF65-F5344CB8AC3E}">
        <p14:creationId xmlns:p14="http://schemas.microsoft.com/office/powerpoint/2010/main" val="1605478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need to hear about</a:t>
            </a:r>
            <a:r>
              <a:rPr lang="en-US" baseline="0" dirty="0"/>
              <a:t> Jesus….</a:t>
            </a:r>
          </a:p>
          <a:p>
            <a:r>
              <a:rPr lang="en-US" baseline="0" dirty="0"/>
              <a:t>We need to hear about his birth</a:t>
            </a:r>
          </a:p>
          <a:p>
            <a:r>
              <a:rPr lang="en-US" baseline="0" dirty="0"/>
              <a:t>We need to hear about his life</a:t>
            </a:r>
          </a:p>
          <a:p>
            <a:r>
              <a:rPr lang="en-US" baseline="0" dirty="0"/>
              <a:t>We need to hear about his baptism</a:t>
            </a:r>
          </a:p>
          <a:p>
            <a:r>
              <a:rPr lang="en-US" baseline="0" dirty="0"/>
              <a:t>We need to hear about his ministry</a:t>
            </a:r>
          </a:p>
          <a:p>
            <a:r>
              <a:rPr lang="en-US" baseline="0" dirty="0"/>
              <a:t>We need to hear about his temptation</a:t>
            </a:r>
          </a:p>
          <a:p>
            <a:r>
              <a:rPr lang="en-US" baseline="0" dirty="0"/>
              <a:t>We need to hear about his miracles</a:t>
            </a:r>
          </a:p>
          <a:p>
            <a:r>
              <a:rPr lang="en-US" baseline="0" dirty="0"/>
              <a:t>We need to hear about his pain and anguish</a:t>
            </a:r>
          </a:p>
          <a:p>
            <a:r>
              <a:rPr lang="en-US" baseline="0" dirty="0"/>
              <a:t>We need to hear about his crucifixion</a:t>
            </a:r>
          </a:p>
          <a:p>
            <a:r>
              <a:rPr lang="en-US" baseline="0" dirty="0"/>
              <a:t>We need to hear about his death</a:t>
            </a:r>
          </a:p>
          <a:p>
            <a:r>
              <a:rPr lang="en-US" baseline="0" dirty="0"/>
              <a:t>We need to hear about his resurrection</a:t>
            </a:r>
          </a:p>
          <a:p>
            <a:r>
              <a:rPr lang="en-US" baseline="0" dirty="0"/>
              <a:t>We need to hear about his ascension</a:t>
            </a:r>
          </a:p>
          <a:p>
            <a:r>
              <a:rPr lang="en-US" baseline="0" dirty="0"/>
              <a:t>We need to hear the GOSPEL of JESUS!</a:t>
            </a:r>
          </a:p>
          <a:p>
            <a:endParaRPr lang="en-US" b="1" baseline="0" dirty="0"/>
          </a:p>
          <a:p>
            <a:r>
              <a:rPr lang="en-US" b="1" dirty="0"/>
              <a:t>1 Corinthians 15:</a:t>
            </a:r>
            <a:r>
              <a:rPr lang="en-US" b="1" baseline="0" dirty="0"/>
              <a:t>1-4</a:t>
            </a:r>
            <a:endParaRPr lang="en-US" b="1" dirty="0"/>
          </a:p>
          <a:p>
            <a:r>
              <a:rPr lang="en-US" dirty="0"/>
              <a:t>15 Moreover, brethren, </a:t>
            </a:r>
            <a:r>
              <a:rPr lang="en-US" b="1" dirty="0"/>
              <a:t>I declare unto you the gospel </a:t>
            </a:r>
            <a:r>
              <a:rPr lang="en-US" dirty="0"/>
              <a:t>which I preached unto you, which also ye have received, and wherein ye stand;</a:t>
            </a:r>
          </a:p>
          <a:p>
            <a:r>
              <a:rPr lang="en-US" baseline="30000" dirty="0"/>
              <a:t>2 </a:t>
            </a:r>
            <a:r>
              <a:rPr lang="en-US" dirty="0"/>
              <a:t>By which also </a:t>
            </a:r>
            <a:r>
              <a:rPr lang="en-US" b="1" dirty="0"/>
              <a:t>ye are saved</a:t>
            </a:r>
            <a:r>
              <a:rPr lang="en-US" dirty="0"/>
              <a:t>, if ye keep in memory what I preached unto you, unless ye have believed in vain.</a:t>
            </a:r>
          </a:p>
          <a:p>
            <a:r>
              <a:rPr lang="en-US" baseline="30000" dirty="0"/>
              <a:t>3 </a:t>
            </a:r>
            <a:r>
              <a:rPr lang="en-US" dirty="0"/>
              <a:t>For I delivered unto you </a:t>
            </a:r>
            <a:r>
              <a:rPr lang="en-US" b="1" dirty="0"/>
              <a:t>first of all </a:t>
            </a:r>
            <a:r>
              <a:rPr lang="en-US" dirty="0"/>
              <a:t>that which I also received, how that </a:t>
            </a:r>
            <a:r>
              <a:rPr lang="en-US" b="1" dirty="0"/>
              <a:t>Christ died for our sins </a:t>
            </a:r>
            <a:r>
              <a:rPr lang="en-US" dirty="0"/>
              <a:t>according to the scriptures;</a:t>
            </a:r>
          </a:p>
          <a:p>
            <a:r>
              <a:rPr lang="en-US" baseline="30000" dirty="0"/>
              <a:t>4 </a:t>
            </a:r>
            <a:r>
              <a:rPr lang="en-US" dirty="0"/>
              <a:t>And that </a:t>
            </a:r>
            <a:r>
              <a:rPr lang="en-US" b="1" dirty="0"/>
              <a:t>he was buried</a:t>
            </a:r>
            <a:r>
              <a:rPr lang="en-US" dirty="0"/>
              <a:t>, and that </a:t>
            </a:r>
            <a:r>
              <a:rPr lang="en-US" b="1" dirty="0"/>
              <a:t>he rose again </a:t>
            </a:r>
            <a:r>
              <a:rPr lang="en-US" dirty="0"/>
              <a:t>the third day according to the scriptures:</a:t>
            </a:r>
          </a:p>
          <a:p>
            <a:endParaRPr lang="en-US" b="1" dirty="0"/>
          </a:p>
          <a:p>
            <a:r>
              <a:rPr lang="en-US" b="1" dirty="0"/>
              <a:t>Why do we need to hear it?</a:t>
            </a:r>
          </a:p>
          <a:p>
            <a:endParaRPr lang="en-US" b="1" dirty="0"/>
          </a:p>
          <a:p>
            <a:r>
              <a:rPr lang="en-US" b="1" dirty="0"/>
              <a:t>2 Thessalonians 1:6-8</a:t>
            </a:r>
          </a:p>
          <a:p>
            <a:r>
              <a:rPr lang="en-US" baseline="30000" dirty="0"/>
              <a:t>6 </a:t>
            </a:r>
            <a:r>
              <a:rPr lang="en-US" dirty="0"/>
              <a:t>Seeing it is a righteous thing with God to recompense tribulation to them that trouble you;</a:t>
            </a:r>
          </a:p>
          <a:p>
            <a:r>
              <a:rPr lang="en-US" baseline="30000" dirty="0"/>
              <a:t>7 </a:t>
            </a:r>
            <a:r>
              <a:rPr lang="en-US" dirty="0"/>
              <a:t>And to you who are troubled rest with us, when the Lord Jesus shall be revealed from heaven with his mighty angels,</a:t>
            </a:r>
          </a:p>
          <a:p>
            <a:r>
              <a:rPr lang="en-US" baseline="30000" dirty="0"/>
              <a:t>8 </a:t>
            </a:r>
            <a:r>
              <a:rPr lang="en-US" b="1" dirty="0"/>
              <a:t>In flaming fire taking vengeance on them that know not God, and that obey not the gospel of our Lord Jesus Christ</a:t>
            </a:r>
            <a:r>
              <a:rPr lang="en-US" dirty="0"/>
              <a:t>:</a:t>
            </a:r>
          </a:p>
          <a:p>
            <a:endParaRPr lang="en-US" dirty="0"/>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8</a:t>
            </a:fld>
            <a:endParaRPr lang="en-US"/>
          </a:p>
        </p:txBody>
      </p:sp>
    </p:spTree>
    <p:extLst>
      <p:ext uri="{BB962C8B-B14F-4D97-AF65-F5344CB8AC3E}">
        <p14:creationId xmlns:p14="http://schemas.microsoft.com/office/powerpoint/2010/main" val="1605478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Why do we want</a:t>
            </a:r>
            <a:r>
              <a:rPr lang="en-US" b="1" baseline="0" dirty="0"/>
              <a:t> others to hear the GOSPEL?</a:t>
            </a:r>
          </a:p>
          <a:p>
            <a:endParaRPr lang="en-US" baseline="0" dirty="0"/>
          </a:p>
          <a:p>
            <a:r>
              <a:rPr lang="en-US" b="1" baseline="0" dirty="0"/>
              <a:t>In 2 Thessalonians 1:7-9 “</a:t>
            </a:r>
            <a:r>
              <a:rPr lang="en-US" b="1" baseline="30000" dirty="0"/>
              <a:t>7 </a:t>
            </a:r>
            <a:r>
              <a:rPr lang="en-US" b="1" dirty="0"/>
              <a:t>And to you who are troubled rest with us, when the Lord Jesus shall be revealed from heaven with his mighty angels,</a:t>
            </a:r>
          </a:p>
          <a:p>
            <a:r>
              <a:rPr lang="en-US" b="1" baseline="30000" dirty="0"/>
              <a:t>8 </a:t>
            </a:r>
            <a:r>
              <a:rPr lang="en-US" b="1" dirty="0"/>
              <a:t>In flaming fire taking vengeance on them that know not God, and that obey not the gospel of our Lord Jesus Christ:</a:t>
            </a:r>
          </a:p>
          <a:p>
            <a:r>
              <a:rPr lang="en-US" b="1" baseline="30000" dirty="0"/>
              <a:t>9 </a:t>
            </a:r>
            <a:r>
              <a:rPr lang="en-US" b="1" dirty="0"/>
              <a:t>Who shall be punished with everlasting destruction from the presence of the Lord, and from the glory of his power;”</a:t>
            </a:r>
          </a:p>
          <a:p>
            <a:endParaRPr lang="en-US" baseline="0" dirty="0"/>
          </a:p>
          <a:p>
            <a:r>
              <a:rPr lang="en-US" dirty="0"/>
              <a:t>As</a:t>
            </a:r>
            <a:r>
              <a:rPr lang="en-US" baseline="0" dirty="0"/>
              <a:t> individuals hear the word of God and are taught the gospel, we have a decision to make…just like the Jews and Gentiles did….we have a choice to believe in Him or reject Him.</a:t>
            </a:r>
          </a:p>
          <a:p>
            <a:endParaRPr lang="en-US" baseline="0" dirty="0"/>
          </a:p>
          <a:p>
            <a:r>
              <a:rPr lang="en-US" baseline="0" dirty="0"/>
              <a:t>Jesus said in </a:t>
            </a:r>
            <a:r>
              <a:rPr lang="en-US" b="1" baseline="0" dirty="0"/>
              <a:t>John 8:24 “…</a:t>
            </a:r>
            <a:r>
              <a:rPr lang="en-US" b="1" dirty="0"/>
              <a:t>for if ye believe not that I am he, ye shall die in your sins.”</a:t>
            </a:r>
          </a:p>
          <a:p>
            <a:endParaRPr lang="en-US" b="1" dirty="0"/>
          </a:p>
          <a:p>
            <a:r>
              <a:rPr lang="en-US" b="1" dirty="0"/>
              <a:t>John 3:16-17</a:t>
            </a:r>
            <a:r>
              <a:rPr lang="en-US" b="1" baseline="30000" dirty="0"/>
              <a:t>16 </a:t>
            </a:r>
            <a:r>
              <a:rPr lang="en-US" b="1" dirty="0"/>
              <a:t>For God so loved the world, that he gave his only begotten Son, that whosoever believeth in him should not perish, but have everlasting life.</a:t>
            </a:r>
          </a:p>
          <a:p>
            <a:r>
              <a:rPr lang="en-US" b="1" baseline="30000" dirty="0"/>
              <a:t>17 </a:t>
            </a:r>
            <a:r>
              <a:rPr lang="en-US" b="1" dirty="0"/>
              <a:t>For God sent not his Son into the world to condemn the world; but that the world through him might be saved.</a:t>
            </a:r>
          </a:p>
          <a:p>
            <a:endParaRPr lang="en-US" b="1" dirty="0"/>
          </a:p>
          <a:p>
            <a:r>
              <a:rPr lang="en-US" b="1" dirty="0"/>
              <a:t>Hebrews 11:6</a:t>
            </a:r>
            <a:r>
              <a:rPr lang="en-US" b="1" baseline="30000" dirty="0"/>
              <a:t>6 </a:t>
            </a:r>
            <a:r>
              <a:rPr lang="en-US" b="1" dirty="0"/>
              <a:t>But without faith it is impossible to please him: for he that cometh to God must believe that he is, and that he is a </a:t>
            </a:r>
            <a:r>
              <a:rPr lang="en-US" b="1" dirty="0" err="1"/>
              <a:t>rewarder</a:t>
            </a:r>
            <a:r>
              <a:rPr lang="en-US" b="1" dirty="0"/>
              <a:t> of them that diligently seek him.</a:t>
            </a:r>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9</a:t>
            </a:fld>
            <a:endParaRPr lang="en-US"/>
          </a:p>
        </p:txBody>
      </p:sp>
    </p:spTree>
    <p:extLst>
      <p:ext uri="{BB962C8B-B14F-4D97-AF65-F5344CB8AC3E}">
        <p14:creationId xmlns:p14="http://schemas.microsoft.com/office/powerpoint/2010/main" val="2096289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5:31-32 </a:t>
            </a:r>
            <a:r>
              <a:rPr lang="en-US" baseline="30000" dirty="0"/>
              <a:t>31 </a:t>
            </a:r>
            <a:r>
              <a:rPr lang="en-US" dirty="0"/>
              <a:t>And Jesus answering said unto them, They that are whole need not a physician; but they that are sick.</a:t>
            </a:r>
            <a:endParaRPr lang="en-US" b="1" dirty="0"/>
          </a:p>
          <a:p>
            <a:r>
              <a:rPr lang="en-US" b="1" baseline="30000" dirty="0"/>
              <a:t>32 </a:t>
            </a:r>
            <a:r>
              <a:rPr lang="en-US" b="1" dirty="0"/>
              <a:t>I came not to call the righteous, but sinners to repentance.</a:t>
            </a:r>
          </a:p>
          <a:p>
            <a:endParaRPr lang="en-US" b="1" dirty="0"/>
          </a:p>
          <a:p>
            <a:r>
              <a:rPr lang="en-US" b="1" dirty="0"/>
              <a:t>Mark 1:15</a:t>
            </a:r>
          </a:p>
          <a:p>
            <a:r>
              <a:rPr lang="en-US" baseline="30000" dirty="0"/>
              <a:t>15 </a:t>
            </a:r>
            <a:r>
              <a:rPr lang="en-US" dirty="0"/>
              <a:t>And saying, The time is fulfilled, and the kingdom of God is at hand: </a:t>
            </a:r>
            <a:r>
              <a:rPr lang="en-US" b="1" dirty="0"/>
              <a:t>repent ye, and believe the gospel.</a:t>
            </a:r>
          </a:p>
          <a:p>
            <a:endParaRPr lang="en-US" b="1" dirty="0"/>
          </a:p>
          <a:p>
            <a:r>
              <a:rPr lang="en-US" b="1" dirty="0"/>
              <a:t>Acts 2:38</a:t>
            </a:r>
          </a:p>
          <a:p>
            <a:r>
              <a:rPr lang="en-US" baseline="30000" dirty="0"/>
              <a:t>38 </a:t>
            </a:r>
            <a:r>
              <a:rPr lang="en-US" dirty="0"/>
              <a:t>Then Peter said unto them</a:t>
            </a:r>
            <a:r>
              <a:rPr lang="en-US" b="1" dirty="0"/>
              <a:t>, Repent, and be baptized every one of you in the name of Jesus Christ for the remission of sins, and ye shall receive the gift of the Holy Ghost.</a:t>
            </a:r>
          </a:p>
          <a:p>
            <a:endParaRPr lang="en-US" b="1" dirty="0"/>
          </a:p>
          <a:p>
            <a:r>
              <a:rPr lang="en-US" b="1" dirty="0"/>
              <a:t>Acts 3:19 “Repent ye therefore, and be converted,</a:t>
            </a:r>
            <a:r>
              <a:rPr lang="en-US" b="1" baseline="0" dirty="0"/>
              <a:t> that your sins may be blotted out, when the times of refreshing shall come from the presence of the Lord.</a:t>
            </a:r>
            <a:endParaRPr lang="en-US" b="1" dirty="0"/>
          </a:p>
          <a:p>
            <a:endParaRPr lang="en-US" b="1" dirty="0"/>
          </a:p>
          <a:p>
            <a:r>
              <a:rPr lang="en-US" b="1" dirty="0"/>
              <a:t>Acts 17:30</a:t>
            </a:r>
          </a:p>
          <a:p>
            <a:r>
              <a:rPr lang="en-US" baseline="30000" dirty="0"/>
              <a:t>30 </a:t>
            </a:r>
            <a:r>
              <a:rPr lang="en-US" dirty="0"/>
              <a:t>And the times of this ignorance God winked at</a:t>
            </a:r>
            <a:r>
              <a:rPr lang="en-US" b="1" dirty="0"/>
              <a:t>; but now </a:t>
            </a:r>
            <a:r>
              <a:rPr lang="en-US" b="1" dirty="0" err="1"/>
              <a:t>commandeth</a:t>
            </a:r>
            <a:r>
              <a:rPr lang="en-US" b="1" dirty="0"/>
              <a:t> all men every where to repent</a:t>
            </a:r>
            <a:r>
              <a:rPr lang="en-US" dirty="0"/>
              <a:t>:</a:t>
            </a:r>
          </a:p>
          <a:p>
            <a:endParaRPr lang="en-US" b="1" dirty="0"/>
          </a:p>
          <a:p>
            <a:endParaRPr lang="en-US" dirty="0"/>
          </a:p>
          <a:p>
            <a:endParaRPr lang="en-US" dirty="0"/>
          </a:p>
        </p:txBody>
      </p:sp>
      <p:sp>
        <p:nvSpPr>
          <p:cNvPr id="4" name="Slide Number Placeholder 3"/>
          <p:cNvSpPr>
            <a:spLocks noGrp="1"/>
          </p:cNvSpPr>
          <p:nvPr>
            <p:ph type="sldNum" sz="quarter" idx="10"/>
          </p:nvPr>
        </p:nvSpPr>
        <p:spPr/>
        <p:txBody>
          <a:bodyPr/>
          <a:lstStyle/>
          <a:p>
            <a:fld id="{53848321-31A6-430C-9672-D87BBCCFCEFD}" type="slidenum">
              <a:rPr lang="en-US" smtClean="0"/>
              <a:pPr/>
              <a:t>10</a:t>
            </a:fld>
            <a:endParaRPr lang="en-US"/>
          </a:p>
        </p:txBody>
      </p:sp>
    </p:spTree>
    <p:extLst>
      <p:ext uri="{BB962C8B-B14F-4D97-AF65-F5344CB8AC3E}">
        <p14:creationId xmlns:p14="http://schemas.microsoft.com/office/powerpoint/2010/main" val="122811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04083A-5849-487E-AC9B-5892612BD632}"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04083A-5849-487E-AC9B-5892612BD632}"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04083A-5849-487E-AC9B-5892612BD632}"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52AEABC-8EFF-44EB-8BDE-C0BA32D5657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04083A-5849-487E-AC9B-5892612BD632}"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04083A-5849-487E-AC9B-5892612BD632}"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04083A-5849-487E-AC9B-5892612BD632}" type="datetimeFigureOut">
              <a:rPr lang="en-US" smtClean="0"/>
              <a:pPr/>
              <a:t>9/25/2016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04083A-5849-487E-AC9B-5892612BD632}" type="datetimeFigureOut">
              <a:rPr lang="en-US" smtClean="0"/>
              <a:pPr/>
              <a:t>9/25/2016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04083A-5849-487E-AC9B-5892612BD632}" type="datetimeFigureOut">
              <a:rPr lang="en-US" smtClean="0"/>
              <a:pPr/>
              <a:t>9/25/2016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04083A-5849-487E-AC9B-5892612BD632}" type="datetimeFigureOut">
              <a:rPr lang="en-US" smtClean="0"/>
              <a:pPr/>
              <a:t>9/25/2016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04083A-5849-487E-AC9B-5892612BD632}" type="datetimeFigureOut">
              <a:rPr lang="en-US" smtClean="0"/>
              <a:pPr/>
              <a:t>9/25/2016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04083A-5849-487E-AC9B-5892612BD632}" type="datetimeFigureOut">
              <a:rPr lang="en-US" smtClean="0"/>
              <a:pPr/>
              <a:t>9/25/2016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BA7C85-B971-4A09-9F2B-97ACCA9347F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04083A-5849-487E-AC9B-5892612BD632}" type="datetimeFigureOut">
              <a:rPr lang="en-US" smtClean="0"/>
              <a:pPr/>
              <a:t>9/25/2016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A7C85-B971-4A09-9F2B-97ACCA9347F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219200" y="1219200"/>
            <a:ext cx="5715000" cy="5334000"/>
            <a:chOff x="864" y="528"/>
            <a:chExt cx="3600" cy="3360"/>
          </a:xfrm>
        </p:grpSpPr>
        <p:grpSp>
          <p:nvGrpSpPr>
            <p:cNvPr id="3" name="Group 3"/>
            <p:cNvGrpSpPr>
              <a:grpSpLocks/>
            </p:cNvGrpSpPr>
            <p:nvPr/>
          </p:nvGrpSpPr>
          <p:grpSpPr bwMode="auto">
            <a:xfrm>
              <a:off x="864" y="528"/>
              <a:ext cx="2880" cy="3360"/>
              <a:chOff x="864" y="528"/>
              <a:chExt cx="2880" cy="3360"/>
            </a:xfrm>
          </p:grpSpPr>
          <p:sp>
            <p:nvSpPr>
              <p:cNvPr id="18448" name="Line 4"/>
              <p:cNvSpPr>
                <a:spLocks noChangeShapeType="1"/>
              </p:cNvSpPr>
              <p:nvPr/>
            </p:nvSpPr>
            <p:spPr bwMode="auto">
              <a:xfrm flipV="1">
                <a:off x="864" y="3216"/>
                <a:ext cx="0" cy="672"/>
              </a:xfrm>
              <a:prstGeom prst="line">
                <a:avLst/>
              </a:prstGeom>
              <a:noFill/>
              <a:ln w="9525">
                <a:solidFill>
                  <a:schemeClr val="tx1"/>
                </a:solidFill>
                <a:round/>
                <a:headEnd/>
                <a:tailEnd/>
              </a:ln>
            </p:spPr>
            <p:txBody>
              <a:bodyPr/>
              <a:lstStyle/>
              <a:p>
                <a:endParaRPr lang="en-US"/>
              </a:p>
            </p:txBody>
          </p:sp>
          <p:sp>
            <p:nvSpPr>
              <p:cNvPr id="18449" name="Line 5"/>
              <p:cNvSpPr>
                <a:spLocks noChangeShapeType="1"/>
              </p:cNvSpPr>
              <p:nvPr/>
            </p:nvSpPr>
            <p:spPr bwMode="auto">
              <a:xfrm>
                <a:off x="864" y="3216"/>
                <a:ext cx="720" cy="0"/>
              </a:xfrm>
              <a:prstGeom prst="line">
                <a:avLst/>
              </a:prstGeom>
              <a:noFill/>
              <a:ln w="9525">
                <a:solidFill>
                  <a:schemeClr val="tx1"/>
                </a:solidFill>
                <a:round/>
                <a:headEnd/>
                <a:tailEnd/>
              </a:ln>
            </p:spPr>
            <p:txBody>
              <a:bodyPr/>
              <a:lstStyle/>
              <a:p>
                <a:endParaRPr lang="en-US"/>
              </a:p>
            </p:txBody>
          </p:sp>
          <p:sp>
            <p:nvSpPr>
              <p:cNvPr id="18450" name="Line 6"/>
              <p:cNvSpPr>
                <a:spLocks noChangeShapeType="1"/>
              </p:cNvSpPr>
              <p:nvPr/>
            </p:nvSpPr>
            <p:spPr bwMode="auto">
              <a:xfrm flipV="1">
                <a:off x="1584" y="2544"/>
                <a:ext cx="0" cy="672"/>
              </a:xfrm>
              <a:prstGeom prst="line">
                <a:avLst/>
              </a:prstGeom>
              <a:noFill/>
              <a:ln w="9525">
                <a:solidFill>
                  <a:schemeClr val="tx1"/>
                </a:solidFill>
                <a:round/>
                <a:headEnd/>
                <a:tailEnd/>
              </a:ln>
            </p:spPr>
            <p:txBody>
              <a:bodyPr/>
              <a:lstStyle/>
              <a:p>
                <a:endParaRPr lang="en-US"/>
              </a:p>
            </p:txBody>
          </p:sp>
          <p:sp>
            <p:nvSpPr>
              <p:cNvPr id="18451" name="Line 7"/>
              <p:cNvSpPr>
                <a:spLocks noChangeShapeType="1"/>
              </p:cNvSpPr>
              <p:nvPr/>
            </p:nvSpPr>
            <p:spPr bwMode="auto">
              <a:xfrm>
                <a:off x="1584" y="2544"/>
                <a:ext cx="720" cy="0"/>
              </a:xfrm>
              <a:prstGeom prst="line">
                <a:avLst/>
              </a:prstGeom>
              <a:noFill/>
              <a:ln w="9525">
                <a:solidFill>
                  <a:schemeClr val="tx1"/>
                </a:solidFill>
                <a:round/>
                <a:headEnd/>
                <a:tailEnd/>
              </a:ln>
            </p:spPr>
            <p:txBody>
              <a:bodyPr/>
              <a:lstStyle/>
              <a:p>
                <a:endParaRPr lang="en-US"/>
              </a:p>
            </p:txBody>
          </p:sp>
          <p:sp>
            <p:nvSpPr>
              <p:cNvPr id="18452" name="Line 8"/>
              <p:cNvSpPr>
                <a:spLocks noChangeShapeType="1"/>
              </p:cNvSpPr>
              <p:nvPr/>
            </p:nvSpPr>
            <p:spPr bwMode="auto">
              <a:xfrm flipV="1">
                <a:off x="2304" y="1872"/>
                <a:ext cx="0" cy="672"/>
              </a:xfrm>
              <a:prstGeom prst="line">
                <a:avLst/>
              </a:prstGeom>
              <a:noFill/>
              <a:ln w="9525">
                <a:solidFill>
                  <a:schemeClr val="tx1"/>
                </a:solidFill>
                <a:round/>
                <a:headEnd/>
                <a:tailEnd/>
              </a:ln>
            </p:spPr>
            <p:txBody>
              <a:bodyPr/>
              <a:lstStyle/>
              <a:p>
                <a:endParaRPr lang="en-US"/>
              </a:p>
            </p:txBody>
          </p:sp>
          <p:sp>
            <p:nvSpPr>
              <p:cNvPr id="18453" name="Line 9"/>
              <p:cNvSpPr>
                <a:spLocks noChangeShapeType="1"/>
              </p:cNvSpPr>
              <p:nvPr/>
            </p:nvSpPr>
            <p:spPr bwMode="auto">
              <a:xfrm>
                <a:off x="2304" y="1872"/>
                <a:ext cx="720" cy="0"/>
              </a:xfrm>
              <a:prstGeom prst="line">
                <a:avLst/>
              </a:prstGeom>
              <a:noFill/>
              <a:ln w="9525">
                <a:solidFill>
                  <a:schemeClr val="tx1"/>
                </a:solidFill>
                <a:round/>
                <a:headEnd/>
                <a:tailEnd/>
              </a:ln>
            </p:spPr>
            <p:txBody>
              <a:bodyPr/>
              <a:lstStyle/>
              <a:p>
                <a:endParaRPr lang="en-US"/>
              </a:p>
            </p:txBody>
          </p:sp>
          <p:sp>
            <p:nvSpPr>
              <p:cNvPr id="18454" name="Line 10"/>
              <p:cNvSpPr>
                <a:spLocks noChangeShapeType="1"/>
              </p:cNvSpPr>
              <p:nvPr/>
            </p:nvSpPr>
            <p:spPr bwMode="auto">
              <a:xfrm flipV="1">
                <a:off x="3024" y="1200"/>
                <a:ext cx="0" cy="672"/>
              </a:xfrm>
              <a:prstGeom prst="line">
                <a:avLst/>
              </a:prstGeom>
              <a:noFill/>
              <a:ln w="9525">
                <a:solidFill>
                  <a:schemeClr val="tx1"/>
                </a:solidFill>
                <a:round/>
                <a:headEnd/>
                <a:tailEnd/>
              </a:ln>
            </p:spPr>
            <p:txBody>
              <a:bodyPr/>
              <a:lstStyle/>
              <a:p>
                <a:endParaRPr lang="en-US"/>
              </a:p>
            </p:txBody>
          </p:sp>
          <p:sp>
            <p:nvSpPr>
              <p:cNvPr id="18455" name="Line 11"/>
              <p:cNvSpPr>
                <a:spLocks noChangeShapeType="1"/>
              </p:cNvSpPr>
              <p:nvPr/>
            </p:nvSpPr>
            <p:spPr bwMode="auto">
              <a:xfrm>
                <a:off x="3024" y="1200"/>
                <a:ext cx="720" cy="0"/>
              </a:xfrm>
              <a:prstGeom prst="line">
                <a:avLst/>
              </a:prstGeom>
              <a:noFill/>
              <a:ln w="9525">
                <a:solidFill>
                  <a:schemeClr val="tx1"/>
                </a:solidFill>
                <a:round/>
                <a:headEnd/>
                <a:tailEnd/>
              </a:ln>
            </p:spPr>
            <p:txBody>
              <a:bodyPr/>
              <a:lstStyle/>
              <a:p>
                <a:endParaRPr lang="en-US"/>
              </a:p>
            </p:txBody>
          </p:sp>
          <p:sp>
            <p:nvSpPr>
              <p:cNvPr id="18456" name="Line 12"/>
              <p:cNvSpPr>
                <a:spLocks noChangeShapeType="1"/>
              </p:cNvSpPr>
              <p:nvPr/>
            </p:nvSpPr>
            <p:spPr bwMode="auto">
              <a:xfrm flipV="1">
                <a:off x="3744" y="528"/>
                <a:ext cx="0" cy="672"/>
              </a:xfrm>
              <a:prstGeom prst="line">
                <a:avLst/>
              </a:prstGeom>
              <a:noFill/>
              <a:ln w="9525">
                <a:solidFill>
                  <a:schemeClr val="tx1"/>
                </a:solidFill>
                <a:round/>
                <a:headEnd/>
                <a:tailEnd/>
              </a:ln>
            </p:spPr>
            <p:txBody>
              <a:bodyPr/>
              <a:lstStyle/>
              <a:p>
                <a:endParaRPr lang="en-US"/>
              </a:p>
            </p:txBody>
          </p:sp>
        </p:grpSp>
        <p:sp>
          <p:nvSpPr>
            <p:cNvPr id="18447" name="Line 13"/>
            <p:cNvSpPr>
              <a:spLocks noChangeShapeType="1"/>
            </p:cNvSpPr>
            <p:nvPr/>
          </p:nvSpPr>
          <p:spPr bwMode="auto">
            <a:xfrm>
              <a:off x="3744" y="528"/>
              <a:ext cx="720" cy="0"/>
            </a:xfrm>
            <a:prstGeom prst="line">
              <a:avLst/>
            </a:prstGeom>
            <a:noFill/>
            <a:ln w="9525">
              <a:solidFill>
                <a:schemeClr val="tx1"/>
              </a:solidFill>
              <a:round/>
              <a:headEnd/>
              <a:tailEnd/>
            </a:ln>
          </p:spPr>
          <p:txBody>
            <a:bodyPr/>
            <a:lstStyle/>
            <a:p>
              <a:endParaRPr lang="en-US"/>
            </a:p>
          </p:txBody>
        </p:sp>
      </p:grpSp>
      <p:pic>
        <p:nvPicPr>
          <p:cNvPr id="18437" name="Picture 16" descr="stickfamily1ai4"/>
          <p:cNvPicPr>
            <a:picLocks noGrp="1" noChangeAspect="1" noChangeArrowheads="1"/>
          </p:cNvPicPr>
          <p:nvPr>
            <p:ph/>
          </p:nvPr>
        </p:nvPicPr>
        <p:blipFill>
          <a:blip r:embed="rId3" cstate="print"/>
          <a:srcRect/>
          <a:stretch>
            <a:fillRect/>
          </a:stretch>
        </p:blipFill>
        <p:spPr>
          <a:xfrm>
            <a:off x="3733800" y="1676400"/>
            <a:ext cx="655638" cy="1663700"/>
          </a:xfrm>
          <a:noFill/>
        </p:spPr>
      </p:pic>
      <p:sp>
        <p:nvSpPr>
          <p:cNvPr id="18438" name="Text Box 17"/>
          <p:cNvSpPr txBox="1">
            <a:spLocks noChangeArrowheads="1"/>
          </p:cNvSpPr>
          <p:nvPr/>
        </p:nvSpPr>
        <p:spPr bwMode="auto">
          <a:xfrm>
            <a:off x="1371600" y="5562600"/>
            <a:ext cx="1524000" cy="366713"/>
          </a:xfrm>
          <a:prstGeom prst="rect">
            <a:avLst/>
          </a:prstGeom>
          <a:noFill/>
          <a:ln w="9525">
            <a:noFill/>
            <a:miter lim="800000"/>
            <a:headEnd/>
            <a:tailEnd/>
          </a:ln>
        </p:spPr>
        <p:txBody>
          <a:bodyPr>
            <a:spAutoFit/>
          </a:bodyPr>
          <a:lstStyle/>
          <a:p>
            <a:pPr>
              <a:spcBef>
                <a:spcPct val="50000"/>
              </a:spcBef>
            </a:pPr>
            <a:r>
              <a:rPr lang="en-US" b="1" dirty="0"/>
              <a:t>1. HEAR</a:t>
            </a:r>
          </a:p>
        </p:txBody>
      </p:sp>
      <p:sp>
        <p:nvSpPr>
          <p:cNvPr id="18440" name="Text Box 20"/>
          <p:cNvSpPr txBox="1">
            <a:spLocks noChangeArrowheads="1"/>
          </p:cNvSpPr>
          <p:nvPr/>
        </p:nvSpPr>
        <p:spPr bwMode="auto">
          <a:xfrm>
            <a:off x="2362200" y="4495800"/>
            <a:ext cx="1981200" cy="366713"/>
          </a:xfrm>
          <a:prstGeom prst="rect">
            <a:avLst/>
          </a:prstGeom>
          <a:noFill/>
          <a:ln w="9525">
            <a:noFill/>
            <a:miter lim="800000"/>
            <a:headEnd/>
            <a:tailEnd/>
          </a:ln>
        </p:spPr>
        <p:txBody>
          <a:bodyPr>
            <a:spAutoFit/>
          </a:bodyPr>
          <a:lstStyle/>
          <a:p>
            <a:pPr>
              <a:spcBef>
                <a:spcPct val="50000"/>
              </a:spcBef>
            </a:pPr>
            <a:r>
              <a:rPr lang="en-US" b="1" dirty="0"/>
              <a:t>2. BELIEVE</a:t>
            </a:r>
          </a:p>
        </p:txBody>
      </p:sp>
      <p:sp>
        <p:nvSpPr>
          <p:cNvPr id="18442" name="Text Box 22"/>
          <p:cNvSpPr txBox="1">
            <a:spLocks noChangeArrowheads="1"/>
          </p:cNvSpPr>
          <p:nvPr/>
        </p:nvSpPr>
        <p:spPr bwMode="auto">
          <a:xfrm>
            <a:off x="3505200" y="3429000"/>
            <a:ext cx="1752600" cy="366713"/>
          </a:xfrm>
          <a:prstGeom prst="rect">
            <a:avLst/>
          </a:prstGeom>
          <a:noFill/>
          <a:ln w="9525">
            <a:noFill/>
            <a:miter lim="800000"/>
            <a:headEnd/>
            <a:tailEnd/>
          </a:ln>
        </p:spPr>
        <p:txBody>
          <a:bodyPr>
            <a:spAutoFit/>
          </a:bodyPr>
          <a:lstStyle/>
          <a:p>
            <a:pPr>
              <a:spcBef>
                <a:spcPct val="50000"/>
              </a:spcBef>
            </a:pPr>
            <a:r>
              <a:rPr lang="en-US" b="1" dirty="0"/>
              <a:t>3. REPENT</a:t>
            </a:r>
          </a:p>
        </p:txBody>
      </p:sp>
      <p:sp>
        <p:nvSpPr>
          <p:cNvPr id="18443" name="Text Box 23"/>
          <p:cNvSpPr txBox="1">
            <a:spLocks noChangeArrowheads="1"/>
          </p:cNvSpPr>
          <p:nvPr/>
        </p:nvSpPr>
        <p:spPr bwMode="auto">
          <a:xfrm>
            <a:off x="4953000" y="3276600"/>
            <a:ext cx="3886200" cy="1754326"/>
          </a:xfrm>
          <a:prstGeom prst="rect">
            <a:avLst/>
          </a:prstGeom>
          <a:noFill/>
          <a:ln w="9525">
            <a:noFill/>
            <a:miter lim="800000"/>
            <a:headEnd/>
            <a:tailEnd/>
          </a:ln>
        </p:spPr>
        <p:txBody>
          <a:bodyPr wrap="square">
            <a:spAutoFit/>
          </a:bodyPr>
          <a:lstStyle/>
          <a:p>
            <a:pPr>
              <a:spcBef>
                <a:spcPct val="50000"/>
              </a:spcBef>
            </a:pPr>
            <a:r>
              <a:rPr lang="en-US" sz="3600" b="1" dirty="0"/>
              <a:t>Luke 13:3  … unless you repent you will all likewise perish. </a:t>
            </a:r>
          </a:p>
        </p:txBody>
      </p:sp>
      <p:sp>
        <p:nvSpPr>
          <p:cNvPr id="18444" name="Text Box 25"/>
          <p:cNvSpPr txBox="1">
            <a:spLocks noChangeArrowheads="1"/>
          </p:cNvSpPr>
          <p:nvPr/>
        </p:nvSpPr>
        <p:spPr bwMode="auto">
          <a:xfrm>
            <a:off x="0" y="6324600"/>
            <a:ext cx="1295400" cy="461665"/>
          </a:xfrm>
          <a:prstGeom prst="rect">
            <a:avLst/>
          </a:prstGeom>
          <a:noFill/>
          <a:ln w="9525">
            <a:noFill/>
            <a:miter lim="800000"/>
            <a:headEnd/>
            <a:tailEnd/>
          </a:ln>
        </p:spPr>
        <p:txBody>
          <a:bodyPr wrap="square">
            <a:spAutoFit/>
          </a:bodyPr>
          <a:lstStyle/>
          <a:p>
            <a:pPr algn="ctr">
              <a:spcBef>
                <a:spcPct val="50000"/>
              </a:spcBef>
            </a:pPr>
            <a:r>
              <a:rPr lang="en-US" sz="2400" b="1" dirty="0"/>
              <a:t>WORLD</a:t>
            </a:r>
          </a:p>
        </p:txBody>
      </p:sp>
      <p:sp>
        <p:nvSpPr>
          <p:cNvPr id="18445" name="Text Box 26"/>
          <p:cNvSpPr txBox="1">
            <a:spLocks noChangeArrowheads="1"/>
          </p:cNvSpPr>
          <p:nvPr/>
        </p:nvSpPr>
        <p:spPr bwMode="auto">
          <a:xfrm>
            <a:off x="304800" y="381000"/>
            <a:ext cx="5486400" cy="707886"/>
          </a:xfrm>
          <a:prstGeom prst="rect">
            <a:avLst/>
          </a:prstGeom>
          <a:noFill/>
          <a:ln w="9525">
            <a:noFill/>
            <a:miter lim="800000"/>
            <a:headEnd/>
            <a:tailEnd/>
          </a:ln>
        </p:spPr>
        <p:txBody>
          <a:bodyPr wrap="square">
            <a:spAutoFit/>
          </a:bodyPr>
          <a:lstStyle/>
          <a:p>
            <a:pPr>
              <a:spcBef>
                <a:spcPct val="50000"/>
              </a:spcBef>
            </a:pPr>
            <a:r>
              <a:rPr lang="en-US" sz="4000" b="1" dirty="0"/>
              <a:t>3. REPENT of your sins</a:t>
            </a:r>
          </a:p>
        </p:txBody>
      </p:sp>
      <p:sp>
        <p:nvSpPr>
          <p:cNvPr id="25" name="Oval 14"/>
          <p:cNvSpPr>
            <a:spLocks noChangeArrowheads="1"/>
          </p:cNvSpPr>
          <p:nvPr/>
        </p:nvSpPr>
        <p:spPr bwMode="auto">
          <a:xfrm>
            <a:off x="6934200" y="228600"/>
            <a:ext cx="1905000" cy="1143000"/>
          </a:xfrm>
          <a:prstGeom prst="ellipse">
            <a:avLst/>
          </a:prstGeom>
          <a:solidFill>
            <a:srgbClr val="FFFF00"/>
          </a:solidFill>
          <a:ln w="9525">
            <a:solidFill>
              <a:schemeClr val="tx1"/>
            </a:solidFill>
            <a:round/>
            <a:headEnd/>
            <a:tailEnd/>
          </a:ln>
        </p:spPr>
        <p:txBody>
          <a:bodyPr wrap="none" anchor="ctr"/>
          <a:lstStyle/>
          <a:p>
            <a:pPr algn="ctr"/>
            <a:r>
              <a:rPr lang="en-US" sz="3600" b="1" dirty="0"/>
              <a:t>HEAVEN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219200" y="1219200"/>
            <a:ext cx="5715000" cy="5334000"/>
            <a:chOff x="864" y="528"/>
            <a:chExt cx="3600" cy="3360"/>
          </a:xfrm>
        </p:grpSpPr>
        <p:grpSp>
          <p:nvGrpSpPr>
            <p:cNvPr id="3" name="Group 3"/>
            <p:cNvGrpSpPr>
              <a:grpSpLocks/>
            </p:cNvGrpSpPr>
            <p:nvPr/>
          </p:nvGrpSpPr>
          <p:grpSpPr bwMode="auto">
            <a:xfrm>
              <a:off x="864" y="528"/>
              <a:ext cx="2880" cy="3360"/>
              <a:chOff x="864" y="528"/>
              <a:chExt cx="2880" cy="3360"/>
            </a:xfrm>
          </p:grpSpPr>
          <p:sp>
            <p:nvSpPr>
              <p:cNvPr id="23573" name="Line 4"/>
              <p:cNvSpPr>
                <a:spLocks noChangeShapeType="1"/>
              </p:cNvSpPr>
              <p:nvPr/>
            </p:nvSpPr>
            <p:spPr bwMode="auto">
              <a:xfrm flipV="1">
                <a:off x="864" y="3216"/>
                <a:ext cx="0" cy="672"/>
              </a:xfrm>
              <a:prstGeom prst="line">
                <a:avLst/>
              </a:prstGeom>
              <a:noFill/>
              <a:ln w="9525">
                <a:solidFill>
                  <a:schemeClr val="tx1"/>
                </a:solidFill>
                <a:round/>
                <a:headEnd/>
                <a:tailEnd/>
              </a:ln>
            </p:spPr>
            <p:txBody>
              <a:bodyPr/>
              <a:lstStyle/>
              <a:p>
                <a:endParaRPr lang="en-US"/>
              </a:p>
            </p:txBody>
          </p:sp>
          <p:sp>
            <p:nvSpPr>
              <p:cNvPr id="23574" name="Line 5"/>
              <p:cNvSpPr>
                <a:spLocks noChangeShapeType="1"/>
              </p:cNvSpPr>
              <p:nvPr/>
            </p:nvSpPr>
            <p:spPr bwMode="auto">
              <a:xfrm>
                <a:off x="864" y="3216"/>
                <a:ext cx="720" cy="0"/>
              </a:xfrm>
              <a:prstGeom prst="line">
                <a:avLst/>
              </a:prstGeom>
              <a:noFill/>
              <a:ln w="9525">
                <a:solidFill>
                  <a:schemeClr val="tx1"/>
                </a:solidFill>
                <a:round/>
                <a:headEnd/>
                <a:tailEnd/>
              </a:ln>
            </p:spPr>
            <p:txBody>
              <a:bodyPr/>
              <a:lstStyle/>
              <a:p>
                <a:endParaRPr lang="en-US"/>
              </a:p>
            </p:txBody>
          </p:sp>
          <p:sp>
            <p:nvSpPr>
              <p:cNvPr id="23575" name="Line 6"/>
              <p:cNvSpPr>
                <a:spLocks noChangeShapeType="1"/>
              </p:cNvSpPr>
              <p:nvPr/>
            </p:nvSpPr>
            <p:spPr bwMode="auto">
              <a:xfrm flipV="1">
                <a:off x="1584" y="2544"/>
                <a:ext cx="0" cy="672"/>
              </a:xfrm>
              <a:prstGeom prst="line">
                <a:avLst/>
              </a:prstGeom>
              <a:noFill/>
              <a:ln w="9525">
                <a:solidFill>
                  <a:schemeClr val="tx1"/>
                </a:solidFill>
                <a:round/>
                <a:headEnd/>
                <a:tailEnd/>
              </a:ln>
            </p:spPr>
            <p:txBody>
              <a:bodyPr/>
              <a:lstStyle/>
              <a:p>
                <a:endParaRPr lang="en-US"/>
              </a:p>
            </p:txBody>
          </p:sp>
          <p:sp>
            <p:nvSpPr>
              <p:cNvPr id="23576" name="Line 7"/>
              <p:cNvSpPr>
                <a:spLocks noChangeShapeType="1"/>
              </p:cNvSpPr>
              <p:nvPr/>
            </p:nvSpPr>
            <p:spPr bwMode="auto">
              <a:xfrm>
                <a:off x="1584" y="2544"/>
                <a:ext cx="720" cy="0"/>
              </a:xfrm>
              <a:prstGeom prst="line">
                <a:avLst/>
              </a:prstGeom>
              <a:noFill/>
              <a:ln w="9525">
                <a:solidFill>
                  <a:schemeClr val="tx1"/>
                </a:solidFill>
                <a:round/>
                <a:headEnd/>
                <a:tailEnd/>
              </a:ln>
            </p:spPr>
            <p:txBody>
              <a:bodyPr/>
              <a:lstStyle/>
              <a:p>
                <a:endParaRPr lang="en-US"/>
              </a:p>
            </p:txBody>
          </p:sp>
          <p:sp>
            <p:nvSpPr>
              <p:cNvPr id="23577" name="Line 8"/>
              <p:cNvSpPr>
                <a:spLocks noChangeShapeType="1"/>
              </p:cNvSpPr>
              <p:nvPr/>
            </p:nvSpPr>
            <p:spPr bwMode="auto">
              <a:xfrm flipV="1">
                <a:off x="2304" y="1872"/>
                <a:ext cx="0" cy="672"/>
              </a:xfrm>
              <a:prstGeom prst="line">
                <a:avLst/>
              </a:prstGeom>
              <a:noFill/>
              <a:ln w="9525">
                <a:solidFill>
                  <a:schemeClr val="tx1"/>
                </a:solidFill>
                <a:round/>
                <a:headEnd/>
                <a:tailEnd/>
              </a:ln>
            </p:spPr>
            <p:txBody>
              <a:bodyPr/>
              <a:lstStyle/>
              <a:p>
                <a:endParaRPr lang="en-US"/>
              </a:p>
            </p:txBody>
          </p:sp>
          <p:sp>
            <p:nvSpPr>
              <p:cNvPr id="23578" name="Line 9"/>
              <p:cNvSpPr>
                <a:spLocks noChangeShapeType="1"/>
              </p:cNvSpPr>
              <p:nvPr/>
            </p:nvSpPr>
            <p:spPr bwMode="auto">
              <a:xfrm>
                <a:off x="2304" y="1872"/>
                <a:ext cx="720" cy="0"/>
              </a:xfrm>
              <a:prstGeom prst="line">
                <a:avLst/>
              </a:prstGeom>
              <a:noFill/>
              <a:ln w="9525">
                <a:solidFill>
                  <a:schemeClr val="tx1"/>
                </a:solidFill>
                <a:round/>
                <a:headEnd/>
                <a:tailEnd/>
              </a:ln>
            </p:spPr>
            <p:txBody>
              <a:bodyPr/>
              <a:lstStyle/>
              <a:p>
                <a:endParaRPr lang="en-US"/>
              </a:p>
            </p:txBody>
          </p:sp>
          <p:sp>
            <p:nvSpPr>
              <p:cNvPr id="23579" name="Line 10"/>
              <p:cNvSpPr>
                <a:spLocks noChangeShapeType="1"/>
              </p:cNvSpPr>
              <p:nvPr/>
            </p:nvSpPr>
            <p:spPr bwMode="auto">
              <a:xfrm flipV="1">
                <a:off x="3024" y="1200"/>
                <a:ext cx="0" cy="672"/>
              </a:xfrm>
              <a:prstGeom prst="line">
                <a:avLst/>
              </a:prstGeom>
              <a:noFill/>
              <a:ln w="9525">
                <a:solidFill>
                  <a:schemeClr val="tx1"/>
                </a:solidFill>
                <a:round/>
                <a:headEnd/>
                <a:tailEnd/>
              </a:ln>
            </p:spPr>
            <p:txBody>
              <a:bodyPr/>
              <a:lstStyle/>
              <a:p>
                <a:endParaRPr lang="en-US"/>
              </a:p>
            </p:txBody>
          </p:sp>
          <p:sp>
            <p:nvSpPr>
              <p:cNvPr id="23580" name="Line 11"/>
              <p:cNvSpPr>
                <a:spLocks noChangeShapeType="1"/>
              </p:cNvSpPr>
              <p:nvPr/>
            </p:nvSpPr>
            <p:spPr bwMode="auto">
              <a:xfrm>
                <a:off x="3024" y="1200"/>
                <a:ext cx="720" cy="0"/>
              </a:xfrm>
              <a:prstGeom prst="line">
                <a:avLst/>
              </a:prstGeom>
              <a:noFill/>
              <a:ln w="9525">
                <a:solidFill>
                  <a:schemeClr val="tx1"/>
                </a:solidFill>
                <a:round/>
                <a:headEnd/>
                <a:tailEnd/>
              </a:ln>
            </p:spPr>
            <p:txBody>
              <a:bodyPr/>
              <a:lstStyle/>
              <a:p>
                <a:endParaRPr lang="en-US"/>
              </a:p>
            </p:txBody>
          </p:sp>
          <p:sp>
            <p:nvSpPr>
              <p:cNvPr id="23581" name="Line 12"/>
              <p:cNvSpPr>
                <a:spLocks noChangeShapeType="1"/>
              </p:cNvSpPr>
              <p:nvPr/>
            </p:nvSpPr>
            <p:spPr bwMode="auto">
              <a:xfrm flipV="1">
                <a:off x="3744" y="528"/>
                <a:ext cx="0" cy="672"/>
              </a:xfrm>
              <a:prstGeom prst="line">
                <a:avLst/>
              </a:prstGeom>
              <a:noFill/>
              <a:ln w="9525">
                <a:solidFill>
                  <a:schemeClr val="tx1"/>
                </a:solidFill>
                <a:round/>
                <a:headEnd/>
                <a:tailEnd/>
              </a:ln>
            </p:spPr>
            <p:txBody>
              <a:bodyPr/>
              <a:lstStyle/>
              <a:p>
                <a:endParaRPr lang="en-US"/>
              </a:p>
            </p:txBody>
          </p:sp>
        </p:grpSp>
        <p:sp>
          <p:nvSpPr>
            <p:cNvPr id="23572" name="Line 13"/>
            <p:cNvSpPr>
              <a:spLocks noChangeShapeType="1"/>
            </p:cNvSpPr>
            <p:nvPr/>
          </p:nvSpPr>
          <p:spPr bwMode="auto">
            <a:xfrm>
              <a:off x="3744" y="528"/>
              <a:ext cx="720" cy="0"/>
            </a:xfrm>
            <a:prstGeom prst="line">
              <a:avLst/>
            </a:prstGeom>
            <a:noFill/>
            <a:ln w="9525">
              <a:solidFill>
                <a:schemeClr val="tx1"/>
              </a:solidFill>
              <a:round/>
              <a:headEnd/>
              <a:tailEnd/>
            </a:ln>
          </p:spPr>
          <p:txBody>
            <a:bodyPr/>
            <a:lstStyle/>
            <a:p>
              <a:endParaRPr lang="en-US"/>
            </a:p>
          </p:txBody>
        </p:sp>
      </p:grpSp>
      <p:pic>
        <p:nvPicPr>
          <p:cNvPr id="23557" name="Picture 16" descr="stickfamily1ai4"/>
          <p:cNvPicPr>
            <a:picLocks noGrp="1" noChangeAspect="1" noChangeArrowheads="1"/>
          </p:cNvPicPr>
          <p:nvPr>
            <p:ph/>
          </p:nvPr>
        </p:nvPicPr>
        <p:blipFill>
          <a:blip r:embed="rId3" cstate="print"/>
          <a:srcRect/>
          <a:stretch>
            <a:fillRect/>
          </a:stretch>
        </p:blipFill>
        <p:spPr>
          <a:xfrm>
            <a:off x="4800600" y="609600"/>
            <a:ext cx="655638" cy="1663700"/>
          </a:xfrm>
          <a:noFill/>
        </p:spPr>
      </p:pic>
      <p:sp>
        <p:nvSpPr>
          <p:cNvPr id="23558" name="Text Box 17"/>
          <p:cNvSpPr txBox="1">
            <a:spLocks noChangeArrowheads="1"/>
          </p:cNvSpPr>
          <p:nvPr/>
        </p:nvSpPr>
        <p:spPr bwMode="auto">
          <a:xfrm>
            <a:off x="1371600" y="5562600"/>
            <a:ext cx="1447800" cy="366713"/>
          </a:xfrm>
          <a:prstGeom prst="rect">
            <a:avLst/>
          </a:prstGeom>
          <a:noFill/>
          <a:ln w="9525">
            <a:noFill/>
            <a:miter lim="800000"/>
            <a:headEnd/>
            <a:tailEnd/>
          </a:ln>
        </p:spPr>
        <p:txBody>
          <a:bodyPr>
            <a:spAutoFit/>
          </a:bodyPr>
          <a:lstStyle/>
          <a:p>
            <a:pPr>
              <a:spcBef>
                <a:spcPct val="50000"/>
              </a:spcBef>
            </a:pPr>
            <a:r>
              <a:rPr lang="en-US" b="1" dirty="0"/>
              <a:t>1. HEAR</a:t>
            </a:r>
          </a:p>
        </p:txBody>
      </p:sp>
      <p:sp>
        <p:nvSpPr>
          <p:cNvPr id="23560" name="Text Box 20"/>
          <p:cNvSpPr txBox="1">
            <a:spLocks noChangeArrowheads="1"/>
          </p:cNvSpPr>
          <p:nvPr/>
        </p:nvSpPr>
        <p:spPr bwMode="auto">
          <a:xfrm>
            <a:off x="2362200" y="4495800"/>
            <a:ext cx="1676400" cy="366713"/>
          </a:xfrm>
          <a:prstGeom prst="rect">
            <a:avLst/>
          </a:prstGeom>
          <a:noFill/>
          <a:ln w="9525">
            <a:noFill/>
            <a:miter lim="800000"/>
            <a:headEnd/>
            <a:tailEnd/>
          </a:ln>
        </p:spPr>
        <p:txBody>
          <a:bodyPr>
            <a:spAutoFit/>
          </a:bodyPr>
          <a:lstStyle/>
          <a:p>
            <a:pPr>
              <a:spcBef>
                <a:spcPct val="50000"/>
              </a:spcBef>
            </a:pPr>
            <a:r>
              <a:rPr lang="en-US" b="1" dirty="0"/>
              <a:t>2. BELIEVE</a:t>
            </a:r>
          </a:p>
        </p:txBody>
      </p:sp>
      <p:sp>
        <p:nvSpPr>
          <p:cNvPr id="23562" name="Text Box 22"/>
          <p:cNvSpPr txBox="1">
            <a:spLocks noChangeArrowheads="1"/>
          </p:cNvSpPr>
          <p:nvPr/>
        </p:nvSpPr>
        <p:spPr bwMode="auto">
          <a:xfrm>
            <a:off x="3505200" y="3429000"/>
            <a:ext cx="1371600" cy="366713"/>
          </a:xfrm>
          <a:prstGeom prst="rect">
            <a:avLst/>
          </a:prstGeom>
          <a:noFill/>
          <a:ln w="9525">
            <a:noFill/>
            <a:miter lim="800000"/>
            <a:headEnd/>
            <a:tailEnd/>
          </a:ln>
        </p:spPr>
        <p:txBody>
          <a:bodyPr>
            <a:spAutoFit/>
          </a:bodyPr>
          <a:lstStyle/>
          <a:p>
            <a:pPr>
              <a:spcBef>
                <a:spcPct val="50000"/>
              </a:spcBef>
            </a:pPr>
            <a:r>
              <a:rPr lang="en-US" b="1" dirty="0"/>
              <a:t>3. REPENT</a:t>
            </a:r>
          </a:p>
        </p:txBody>
      </p:sp>
      <p:sp>
        <p:nvSpPr>
          <p:cNvPr id="23564" name="Text Box 24"/>
          <p:cNvSpPr txBox="1">
            <a:spLocks noChangeArrowheads="1"/>
          </p:cNvSpPr>
          <p:nvPr/>
        </p:nvSpPr>
        <p:spPr bwMode="auto">
          <a:xfrm>
            <a:off x="0" y="6324600"/>
            <a:ext cx="1295400" cy="461665"/>
          </a:xfrm>
          <a:prstGeom prst="rect">
            <a:avLst/>
          </a:prstGeom>
          <a:noFill/>
          <a:ln w="9525">
            <a:noFill/>
            <a:miter lim="800000"/>
            <a:headEnd/>
            <a:tailEnd/>
          </a:ln>
        </p:spPr>
        <p:txBody>
          <a:bodyPr wrap="square">
            <a:spAutoFit/>
          </a:bodyPr>
          <a:lstStyle/>
          <a:p>
            <a:pPr algn="ctr">
              <a:spcBef>
                <a:spcPct val="50000"/>
              </a:spcBef>
            </a:pPr>
            <a:r>
              <a:rPr lang="en-US" sz="2400" b="1" dirty="0"/>
              <a:t>WORLD</a:t>
            </a:r>
          </a:p>
        </p:txBody>
      </p:sp>
      <p:sp>
        <p:nvSpPr>
          <p:cNvPr id="23565" name="Text Box 25"/>
          <p:cNvSpPr txBox="1">
            <a:spLocks noChangeArrowheads="1"/>
          </p:cNvSpPr>
          <p:nvPr/>
        </p:nvSpPr>
        <p:spPr bwMode="auto">
          <a:xfrm>
            <a:off x="4648200" y="2362200"/>
            <a:ext cx="1676400" cy="366713"/>
          </a:xfrm>
          <a:prstGeom prst="rect">
            <a:avLst/>
          </a:prstGeom>
          <a:noFill/>
          <a:ln w="9525">
            <a:noFill/>
            <a:miter lim="800000"/>
            <a:headEnd/>
            <a:tailEnd/>
          </a:ln>
        </p:spPr>
        <p:txBody>
          <a:bodyPr>
            <a:spAutoFit/>
          </a:bodyPr>
          <a:lstStyle/>
          <a:p>
            <a:pPr>
              <a:spcBef>
                <a:spcPct val="50000"/>
              </a:spcBef>
            </a:pPr>
            <a:r>
              <a:rPr lang="en-US" b="1" dirty="0"/>
              <a:t>4. CONFESS</a:t>
            </a:r>
          </a:p>
        </p:txBody>
      </p:sp>
      <p:sp>
        <p:nvSpPr>
          <p:cNvPr id="23566" name="Text Box 27"/>
          <p:cNvSpPr txBox="1">
            <a:spLocks noChangeArrowheads="1"/>
          </p:cNvSpPr>
          <p:nvPr/>
        </p:nvSpPr>
        <p:spPr bwMode="auto">
          <a:xfrm>
            <a:off x="228600" y="2819400"/>
            <a:ext cx="3200400" cy="366713"/>
          </a:xfrm>
          <a:prstGeom prst="rect">
            <a:avLst/>
          </a:prstGeom>
          <a:noFill/>
          <a:ln w="9525">
            <a:noFill/>
            <a:miter lim="800000"/>
            <a:headEnd/>
            <a:tailEnd/>
          </a:ln>
        </p:spPr>
        <p:txBody>
          <a:bodyPr>
            <a:spAutoFit/>
          </a:bodyPr>
          <a:lstStyle/>
          <a:p>
            <a:endParaRPr lang="en-US"/>
          </a:p>
        </p:txBody>
      </p:sp>
      <p:sp>
        <p:nvSpPr>
          <p:cNvPr id="23567" name="Text Box 28"/>
          <p:cNvSpPr txBox="1">
            <a:spLocks noChangeArrowheads="1"/>
          </p:cNvSpPr>
          <p:nvPr/>
        </p:nvSpPr>
        <p:spPr bwMode="auto">
          <a:xfrm>
            <a:off x="304800" y="381000"/>
            <a:ext cx="4419600" cy="1938992"/>
          </a:xfrm>
          <a:prstGeom prst="rect">
            <a:avLst/>
          </a:prstGeom>
          <a:noFill/>
          <a:ln w="9525">
            <a:noFill/>
            <a:miter lim="800000"/>
            <a:headEnd/>
            <a:tailEnd/>
          </a:ln>
        </p:spPr>
        <p:txBody>
          <a:bodyPr wrap="square">
            <a:spAutoFit/>
          </a:bodyPr>
          <a:lstStyle/>
          <a:p>
            <a:pPr>
              <a:spcBef>
                <a:spcPct val="50000"/>
              </a:spcBef>
            </a:pPr>
            <a:r>
              <a:rPr lang="en-US" sz="4000" b="1"/>
              <a:t>4. CONFESS your Faith in Jesus as the Son of God</a:t>
            </a:r>
            <a:endParaRPr lang="en-US" sz="4000" b="1" dirty="0"/>
          </a:p>
        </p:txBody>
      </p:sp>
      <p:sp>
        <p:nvSpPr>
          <p:cNvPr id="23568" name="Text Box 29"/>
          <p:cNvSpPr txBox="1">
            <a:spLocks noChangeArrowheads="1"/>
          </p:cNvSpPr>
          <p:nvPr/>
        </p:nvSpPr>
        <p:spPr bwMode="auto">
          <a:xfrm>
            <a:off x="4724400" y="2667000"/>
            <a:ext cx="4267200" cy="3539430"/>
          </a:xfrm>
          <a:prstGeom prst="rect">
            <a:avLst/>
          </a:prstGeom>
          <a:noFill/>
          <a:ln w="9525">
            <a:noFill/>
            <a:miter lim="800000"/>
            <a:headEnd/>
            <a:tailEnd/>
          </a:ln>
        </p:spPr>
        <p:txBody>
          <a:bodyPr>
            <a:spAutoFit/>
          </a:bodyPr>
          <a:lstStyle/>
          <a:p>
            <a:pPr>
              <a:spcBef>
                <a:spcPct val="50000"/>
              </a:spcBef>
            </a:pPr>
            <a:r>
              <a:rPr lang="en-US" sz="3200" b="1" dirty="0"/>
              <a:t>Rom 10:9  that if you confess with your mouth the Lord Jesus and believe in your heart that God has raised Him from the dead, you will be saved. </a:t>
            </a:r>
          </a:p>
        </p:txBody>
      </p:sp>
      <p:sp>
        <p:nvSpPr>
          <p:cNvPr id="30" name="Oval 14"/>
          <p:cNvSpPr>
            <a:spLocks noChangeArrowheads="1"/>
          </p:cNvSpPr>
          <p:nvPr/>
        </p:nvSpPr>
        <p:spPr bwMode="auto">
          <a:xfrm>
            <a:off x="6934200" y="228600"/>
            <a:ext cx="1905000" cy="1143000"/>
          </a:xfrm>
          <a:prstGeom prst="ellipse">
            <a:avLst/>
          </a:prstGeom>
          <a:solidFill>
            <a:srgbClr val="FFFF00"/>
          </a:solidFill>
          <a:ln w="9525">
            <a:solidFill>
              <a:schemeClr val="tx1"/>
            </a:solidFill>
            <a:round/>
            <a:headEnd/>
            <a:tailEnd/>
          </a:ln>
        </p:spPr>
        <p:txBody>
          <a:bodyPr wrap="none" anchor="ctr"/>
          <a:lstStyle/>
          <a:p>
            <a:pPr algn="ctr"/>
            <a:r>
              <a:rPr lang="en-US" sz="3600" b="1" dirty="0"/>
              <a:t>HEAVEN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219200" y="1219200"/>
            <a:ext cx="5715000" cy="5334000"/>
            <a:chOff x="864" y="528"/>
            <a:chExt cx="3600" cy="3360"/>
          </a:xfrm>
        </p:grpSpPr>
        <p:grpSp>
          <p:nvGrpSpPr>
            <p:cNvPr id="3" name="Group 3"/>
            <p:cNvGrpSpPr>
              <a:grpSpLocks/>
            </p:cNvGrpSpPr>
            <p:nvPr/>
          </p:nvGrpSpPr>
          <p:grpSpPr bwMode="auto">
            <a:xfrm>
              <a:off x="864" y="528"/>
              <a:ext cx="2880" cy="3360"/>
              <a:chOff x="864" y="528"/>
              <a:chExt cx="2880" cy="3360"/>
            </a:xfrm>
          </p:grpSpPr>
          <p:sp>
            <p:nvSpPr>
              <p:cNvPr id="25622" name="Line 4"/>
              <p:cNvSpPr>
                <a:spLocks noChangeShapeType="1"/>
              </p:cNvSpPr>
              <p:nvPr/>
            </p:nvSpPr>
            <p:spPr bwMode="auto">
              <a:xfrm flipV="1">
                <a:off x="864" y="3216"/>
                <a:ext cx="0" cy="672"/>
              </a:xfrm>
              <a:prstGeom prst="line">
                <a:avLst/>
              </a:prstGeom>
              <a:noFill/>
              <a:ln w="9525">
                <a:solidFill>
                  <a:schemeClr val="tx1"/>
                </a:solidFill>
                <a:round/>
                <a:headEnd/>
                <a:tailEnd/>
              </a:ln>
            </p:spPr>
            <p:txBody>
              <a:bodyPr/>
              <a:lstStyle/>
              <a:p>
                <a:endParaRPr lang="en-US"/>
              </a:p>
            </p:txBody>
          </p:sp>
          <p:sp>
            <p:nvSpPr>
              <p:cNvPr id="25623" name="Line 5"/>
              <p:cNvSpPr>
                <a:spLocks noChangeShapeType="1"/>
              </p:cNvSpPr>
              <p:nvPr/>
            </p:nvSpPr>
            <p:spPr bwMode="auto">
              <a:xfrm>
                <a:off x="864" y="3216"/>
                <a:ext cx="720" cy="0"/>
              </a:xfrm>
              <a:prstGeom prst="line">
                <a:avLst/>
              </a:prstGeom>
              <a:noFill/>
              <a:ln w="9525">
                <a:solidFill>
                  <a:schemeClr val="tx1"/>
                </a:solidFill>
                <a:round/>
                <a:headEnd/>
                <a:tailEnd/>
              </a:ln>
            </p:spPr>
            <p:txBody>
              <a:bodyPr/>
              <a:lstStyle/>
              <a:p>
                <a:endParaRPr lang="en-US"/>
              </a:p>
            </p:txBody>
          </p:sp>
          <p:sp>
            <p:nvSpPr>
              <p:cNvPr id="25624" name="Line 6"/>
              <p:cNvSpPr>
                <a:spLocks noChangeShapeType="1"/>
              </p:cNvSpPr>
              <p:nvPr/>
            </p:nvSpPr>
            <p:spPr bwMode="auto">
              <a:xfrm flipV="1">
                <a:off x="1584" y="2544"/>
                <a:ext cx="0" cy="672"/>
              </a:xfrm>
              <a:prstGeom prst="line">
                <a:avLst/>
              </a:prstGeom>
              <a:noFill/>
              <a:ln w="9525">
                <a:solidFill>
                  <a:schemeClr val="tx1"/>
                </a:solidFill>
                <a:round/>
                <a:headEnd/>
                <a:tailEnd/>
              </a:ln>
            </p:spPr>
            <p:txBody>
              <a:bodyPr/>
              <a:lstStyle/>
              <a:p>
                <a:endParaRPr lang="en-US"/>
              </a:p>
            </p:txBody>
          </p:sp>
          <p:sp>
            <p:nvSpPr>
              <p:cNvPr id="25625" name="Line 7"/>
              <p:cNvSpPr>
                <a:spLocks noChangeShapeType="1"/>
              </p:cNvSpPr>
              <p:nvPr/>
            </p:nvSpPr>
            <p:spPr bwMode="auto">
              <a:xfrm>
                <a:off x="1584" y="2544"/>
                <a:ext cx="720" cy="0"/>
              </a:xfrm>
              <a:prstGeom prst="line">
                <a:avLst/>
              </a:prstGeom>
              <a:noFill/>
              <a:ln w="9525">
                <a:solidFill>
                  <a:schemeClr val="tx1"/>
                </a:solidFill>
                <a:round/>
                <a:headEnd/>
                <a:tailEnd/>
              </a:ln>
            </p:spPr>
            <p:txBody>
              <a:bodyPr/>
              <a:lstStyle/>
              <a:p>
                <a:endParaRPr lang="en-US"/>
              </a:p>
            </p:txBody>
          </p:sp>
          <p:sp>
            <p:nvSpPr>
              <p:cNvPr id="25626" name="Line 8"/>
              <p:cNvSpPr>
                <a:spLocks noChangeShapeType="1"/>
              </p:cNvSpPr>
              <p:nvPr/>
            </p:nvSpPr>
            <p:spPr bwMode="auto">
              <a:xfrm flipV="1">
                <a:off x="2304" y="1872"/>
                <a:ext cx="0" cy="672"/>
              </a:xfrm>
              <a:prstGeom prst="line">
                <a:avLst/>
              </a:prstGeom>
              <a:noFill/>
              <a:ln w="9525">
                <a:solidFill>
                  <a:schemeClr val="tx1"/>
                </a:solidFill>
                <a:round/>
                <a:headEnd/>
                <a:tailEnd/>
              </a:ln>
            </p:spPr>
            <p:txBody>
              <a:bodyPr/>
              <a:lstStyle/>
              <a:p>
                <a:endParaRPr lang="en-US"/>
              </a:p>
            </p:txBody>
          </p:sp>
          <p:sp>
            <p:nvSpPr>
              <p:cNvPr id="25627" name="Line 9"/>
              <p:cNvSpPr>
                <a:spLocks noChangeShapeType="1"/>
              </p:cNvSpPr>
              <p:nvPr/>
            </p:nvSpPr>
            <p:spPr bwMode="auto">
              <a:xfrm>
                <a:off x="2304" y="1872"/>
                <a:ext cx="720" cy="0"/>
              </a:xfrm>
              <a:prstGeom prst="line">
                <a:avLst/>
              </a:prstGeom>
              <a:noFill/>
              <a:ln w="9525">
                <a:solidFill>
                  <a:schemeClr val="tx1"/>
                </a:solidFill>
                <a:round/>
                <a:headEnd/>
                <a:tailEnd/>
              </a:ln>
            </p:spPr>
            <p:txBody>
              <a:bodyPr/>
              <a:lstStyle/>
              <a:p>
                <a:endParaRPr lang="en-US"/>
              </a:p>
            </p:txBody>
          </p:sp>
          <p:sp>
            <p:nvSpPr>
              <p:cNvPr id="25628" name="Line 10"/>
              <p:cNvSpPr>
                <a:spLocks noChangeShapeType="1"/>
              </p:cNvSpPr>
              <p:nvPr/>
            </p:nvSpPr>
            <p:spPr bwMode="auto">
              <a:xfrm flipV="1">
                <a:off x="3024" y="1200"/>
                <a:ext cx="0" cy="672"/>
              </a:xfrm>
              <a:prstGeom prst="line">
                <a:avLst/>
              </a:prstGeom>
              <a:noFill/>
              <a:ln w="9525">
                <a:solidFill>
                  <a:schemeClr val="tx1"/>
                </a:solidFill>
                <a:round/>
                <a:headEnd/>
                <a:tailEnd/>
              </a:ln>
            </p:spPr>
            <p:txBody>
              <a:bodyPr/>
              <a:lstStyle/>
              <a:p>
                <a:endParaRPr lang="en-US"/>
              </a:p>
            </p:txBody>
          </p:sp>
          <p:sp>
            <p:nvSpPr>
              <p:cNvPr id="25629" name="Line 11"/>
              <p:cNvSpPr>
                <a:spLocks noChangeShapeType="1"/>
              </p:cNvSpPr>
              <p:nvPr/>
            </p:nvSpPr>
            <p:spPr bwMode="auto">
              <a:xfrm>
                <a:off x="3024" y="1200"/>
                <a:ext cx="720" cy="0"/>
              </a:xfrm>
              <a:prstGeom prst="line">
                <a:avLst/>
              </a:prstGeom>
              <a:noFill/>
              <a:ln w="9525">
                <a:solidFill>
                  <a:schemeClr val="tx1"/>
                </a:solidFill>
                <a:round/>
                <a:headEnd/>
                <a:tailEnd/>
              </a:ln>
            </p:spPr>
            <p:txBody>
              <a:bodyPr/>
              <a:lstStyle/>
              <a:p>
                <a:endParaRPr lang="en-US"/>
              </a:p>
            </p:txBody>
          </p:sp>
          <p:sp>
            <p:nvSpPr>
              <p:cNvPr id="25630" name="Line 12"/>
              <p:cNvSpPr>
                <a:spLocks noChangeShapeType="1"/>
              </p:cNvSpPr>
              <p:nvPr/>
            </p:nvSpPr>
            <p:spPr bwMode="auto">
              <a:xfrm flipV="1">
                <a:off x="3744" y="528"/>
                <a:ext cx="0" cy="672"/>
              </a:xfrm>
              <a:prstGeom prst="line">
                <a:avLst/>
              </a:prstGeom>
              <a:noFill/>
              <a:ln w="9525">
                <a:solidFill>
                  <a:schemeClr val="tx1"/>
                </a:solidFill>
                <a:round/>
                <a:headEnd/>
                <a:tailEnd/>
              </a:ln>
            </p:spPr>
            <p:txBody>
              <a:bodyPr/>
              <a:lstStyle/>
              <a:p>
                <a:endParaRPr lang="en-US"/>
              </a:p>
            </p:txBody>
          </p:sp>
        </p:grpSp>
        <p:sp>
          <p:nvSpPr>
            <p:cNvPr id="25621" name="Line 13"/>
            <p:cNvSpPr>
              <a:spLocks noChangeShapeType="1"/>
            </p:cNvSpPr>
            <p:nvPr/>
          </p:nvSpPr>
          <p:spPr bwMode="auto">
            <a:xfrm>
              <a:off x="3744" y="528"/>
              <a:ext cx="720" cy="0"/>
            </a:xfrm>
            <a:prstGeom prst="line">
              <a:avLst/>
            </a:prstGeom>
            <a:noFill/>
            <a:ln w="9525">
              <a:solidFill>
                <a:schemeClr val="tx1"/>
              </a:solidFill>
              <a:round/>
              <a:headEnd/>
              <a:tailEnd/>
            </a:ln>
          </p:spPr>
          <p:txBody>
            <a:bodyPr/>
            <a:lstStyle/>
            <a:p>
              <a:endParaRPr lang="en-US"/>
            </a:p>
          </p:txBody>
        </p:sp>
      </p:grpSp>
      <p:pic>
        <p:nvPicPr>
          <p:cNvPr id="25604" name="Picture 16" descr="stickfamily1ai4"/>
          <p:cNvPicPr>
            <a:picLocks noGrp="1" noChangeAspect="1" noChangeArrowheads="1"/>
          </p:cNvPicPr>
          <p:nvPr>
            <p:ph sz="half" idx="1"/>
          </p:nvPr>
        </p:nvPicPr>
        <p:blipFill>
          <a:blip r:embed="rId3" cstate="print"/>
          <a:srcRect/>
          <a:stretch>
            <a:fillRect/>
          </a:stretch>
        </p:blipFill>
        <p:spPr>
          <a:xfrm>
            <a:off x="6096000" y="0"/>
            <a:ext cx="565150" cy="1219200"/>
          </a:xfrm>
          <a:noFill/>
        </p:spPr>
      </p:pic>
      <p:sp>
        <p:nvSpPr>
          <p:cNvPr id="25605" name="Text Box 17"/>
          <p:cNvSpPr txBox="1">
            <a:spLocks noChangeArrowheads="1"/>
          </p:cNvSpPr>
          <p:nvPr/>
        </p:nvSpPr>
        <p:spPr bwMode="auto">
          <a:xfrm>
            <a:off x="1371600" y="5562600"/>
            <a:ext cx="1371600" cy="366713"/>
          </a:xfrm>
          <a:prstGeom prst="rect">
            <a:avLst/>
          </a:prstGeom>
          <a:noFill/>
          <a:ln w="9525">
            <a:noFill/>
            <a:miter lim="800000"/>
            <a:headEnd/>
            <a:tailEnd/>
          </a:ln>
        </p:spPr>
        <p:txBody>
          <a:bodyPr>
            <a:spAutoFit/>
          </a:bodyPr>
          <a:lstStyle/>
          <a:p>
            <a:pPr>
              <a:spcBef>
                <a:spcPct val="50000"/>
              </a:spcBef>
            </a:pPr>
            <a:r>
              <a:rPr lang="en-US" b="1" dirty="0"/>
              <a:t>1. HEAR</a:t>
            </a:r>
          </a:p>
        </p:txBody>
      </p:sp>
      <p:sp>
        <p:nvSpPr>
          <p:cNvPr id="25607" name="Text Box 19"/>
          <p:cNvSpPr txBox="1">
            <a:spLocks noChangeArrowheads="1"/>
          </p:cNvSpPr>
          <p:nvPr/>
        </p:nvSpPr>
        <p:spPr bwMode="auto">
          <a:xfrm>
            <a:off x="2362200" y="4495800"/>
            <a:ext cx="1676400" cy="366713"/>
          </a:xfrm>
          <a:prstGeom prst="rect">
            <a:avLst/>
          </a:prstGeom>
          <a:noFill/>
          <a:ln w="9525">
            <a:noFill/>
            <a:miter lim="800000"/>
            <a:headEnd/>
            <a:tailEnd/>
          </a:ln>
        </p:spPr>
        <p:txBody>
          <a:bodyPr>
            <a:spAutoFit/>
          </a:bodyPr>
          <a:lstStyle/>
          <a:p>
            <a:pPr>
              <a:spcBef>
                <a:spcPct val="50000"/>
              </a:spcBef>
            </a:pPr>
            <a:r>
              <a:rPr lang="en-US" b="1" dirty="0"/>
              <a:t>2. BELIEVE</a:t>
            </a:r>
          </a:p>
        </p:txBody>
      </p:sp>
      <p:sp>
        <p:nvSpPr>
          <p:cNvPr id="25609" name="Text Box 21"/>
          <p:cNvSpPr txBox="1">
            <a:spLocks noChangeArrowheads="1"/>
          </p:cNvSpPr>
          <p:nvPr/>
        </p:nvSpPr>
        <p:spPr bwMode="auto">
          <a:xfrm>
            <a:off x="3505200" y="3429000"/>
            <a:ext cx="1600200" cy="366713"/>
          </a:xfrm>
          <a:prstGeom prst="rect">
            <a:avLst/>
          </a:prstGeom>
          <a:noFill/>
          <a:ln w="9525">
            <a:noFill/>
            <a:miter lim="800000"/>
            <a:headEnd/>
            <a:tailEnd/>
          </a:ln>
        </p:spPr>
        <p:txBody>
          <a:bodyPr>
            <a:spAutoFit/>
          </a:bodyPr>
          <a:lstStyle/>
          <a:p>
            <a:pPr>
              <a:spcBef>
                <a:spcPct val="50000"/>
              </a:spcBef>
            </a:pPr>
            <a:r>
              <a:rPr lang="en-US" b="1" dirty="0"/>
              <a:t>3. REPENT</a:t>
            </a:r>
          </a:p>
        </p:txBody>
      </p:sp>
      <p:sp>
        <p:nvSpPr>
          <p:cNvPr id="25611" name="Text Box 23"/>
          <p:cNvSpPr txBox="1">
            <a:spLocks noChangeArrowheads="1"/>
          </p:cNvSpPr>
          <p:nvPr/>
        </p:nvSpPr>
        <p:spPr bwMode="auto">
          <a:xfrm>
            <a:off x="0" y="6324600"/>
            <a:ext cx="1219200" cy="461665"/>
          </a:xfrm>
          <a:prstGeom prst="rect">
            <a:avLst/>
          </a:prstGeom>
          <a:noFill/>
          <a:ln w="9525">
            <a:noFill/>
            <a:miter lim="800000"/>
            <a:headEnd/>
            <a:tailEnd/>
          </a:ln>
        </p:spPr>
        <p:txBody>
          <a:bodyPr wrap="square">
            <a:spAutoFit/>
          </a:bodyPr>
          <a:lstStyle/>
          <a:p>
            <a:pPr algn="ctr">
              <a:spcBef>
                <a:spcPct val="50000"/>
              </a:spcBef>
            </a:pPr>
            <a:r>
              <a:rPr lang="en-US" sz="2400" b="1" dirty="0"/>
              <a:t>WORLD</a:t>
            </a:r>
          </a:p>
        </p:txBody>
      </p:sp>
      <p:sp>
        <p:nvSpPr>
          <p:cNvPr id="25612" name="Text Box 24"/>
          <p:cNvSpPr txBox="1">
            <a:spLocks noChangeArrowheads="1"/>
          </p:cNvSpPr>
          <p:nvPr/>
        </p:nvSpPr>
        <p:spPr bwMode="auto">
          <a:xfrm>
            <a:off x="4648200" y="2362200"/>
            <a:ext cx="1676400" cy="366713"/>
          </a:xfrm>
          <a:prstGeom prst="rect">
            <a:avLst/>
          </a:prstGeom>
          <a:noFill/>
          <a:ln w="9525">
            <a:noFill/>
            <a:miter lim="800000"/>
            <a:headEnd/>
            <a:tailEnd/>
          </a:ln>
        </p:spPr>
        <p:txBody>
          <a:bodyPr>
            <a:spAutoFit/>
          </a:bodyPr>
          <a:lstStyle/>
          <a:p>
            <a:pPr>
              <a:spcBef>
                <a:spcPct val="50000"/>
              </a:spcBef>
            </a:pPr>
            <a:r>
              <a:rPr lang="en-US" b="1" dirty="0"/>
              <a:t>4. CONFESS</a:t>
            </a:r>
          </a:p>
        </p:txBody>
      </p:sp>
      <p:sp>
        <p:nvSpPr>
          <p:cNvPr id="25613" name="Text Box 28"/>
          <p:cNvSpPr txBox="1">
            <a:spLocks noChangeArrowheads="1"/>
          </p:cNvSpPr>
          <p:nvPr/>
        </p:nvSpPr>
        <p:spPr bwMode="auto">
          <a:xfrm>
            <a:off x="304800" y="381000"/>
            <a:ext cx="4495800" cy="1200329"/>
          </a:xfrm>
          <a:prstGeom prst="rect">
            <a:avLst/>
          </a:prstGeom>
          <a:noFill/>
          <a:ln w="9525">
            <a:noFill/>
            <a:miter lim="800000"/>
            <a:headEnd/>
            <a:tailEnd/>
          </a:ln>
        </p:spPr>
        <p:txBody>
          <a:bodyPr wrap="square">
            <a:spAutoFit/>
          </a:bodyPr>
          <a:lstStyle/>
          <a:p>
            <a:pPr>
              <a:spcBef>
                <a:spcPct val="50000"/>
              </a:spcBef>
            </a:pPr>
            <a:r>
              <a:rPr lang="en-US" sz="3600" b="1" dirty="0"/>
              <a:t>5. Be BAPTIZED for the remission of sins.</a:t>
            </a:r>
          </a:p>
        </p:txBody>
      </p:sp>
      <p:sp>
        <p:nvSpPr>
          <p:cNvPr id="25614" name="Text Box 30"/>
          <p:cNvSpPr txBox="1">
            <a:spLocks noChangeArrowheads="1"/>
          </p:cNvSpPr>
          <p:nvPr/>
        </p:nvSpPr>
        <p:spPr bwMode="auto">
          <a:xfrm>
            <a:off x="5867400" y="1295400"/>
            <a:ext cx="1676400" cy="366713"/>
          </a:xfrm>
          <a:prstGeom prst="rect">
            <a:avLst/>
          </a:prstGeom>
          <a:noFill/>
          <a:ln w="9525">
            <a:noFill/>
            <a:miter lim="800000"/>
            <a:headEnd/>
            <a:tailEnd/>
          </a:ln>
        </p:spPr>
        <p:txBody>
          <a:bodyPr>
            <a:spAutoFit/>
          </a:bodyPr>
          <a:lstStyle/>
          <a:p>
            <a:pPr>
              <a:spcBef>
                <a:spcPct val="50000"/>
              </a:spcBef>
            </a:pPr>
            <a:r>
              <a:rPr lang="en-US" b="1" dirty="0"/>
              <a:t>5. BAPTISM</a:t>
            </a:r>
          </a:p>
        </p:txBody>
      </p:sp>
      <p:sp>
        <p:nvSpPr>
          <p:cNvPr id="25615" name="Text Box 31"/>
          <p:cNvSpPr txBox="1">
            <a:spLocks noChangeArrowheads="1"/>
          </p:cNvSpPr>
          <p:nvPr/>
        </p:nvSpPr>
        <p:spPr bwMode="auto">
          <a:xfrm>
            <a:off x="4800600" y="2819400"/>
            <a:ext cx="4343400" cy="2308324"/>
          </a:xfrm>
          <a:prstGeom prst="rect">
            <a:avLst/>
          </a:prstGeom>
          <a:noFill/>
          <a:ln w="9525">
            <a:noFill/>
            <a:miter lim="800000"/>
            <a:headEnd/>
            <a:tailEnd/>
          </a:ln>
        </p:spPr>
        <p:txBody>
          <a:bodyPr wrap="square">
            <a:spAutoFit/>
          </a:bodyPr>
          <a:lstStyle/>
          <a:p>
            <a:pPr>
              <a:spcBef>
                <a:spcPct val="50000"/>
              </a:spcBef>
            </a:pPr>
            <a:r>
              <a:rPr lang="en-US" sz="3600" b="1" dirty="0"/>
              <a:t>Acts 2:38 … be baptized in the name of Jesus Christ for the remission of sins; </a:t>
            </a:r>
          </a:p>
        </p:txBody>
      </p:sp>
      <p:sp>
        <p:nvSpPr>
          <p:cNvPr id="31" name="Oval 14"/>
          <p:cNvSpPr>
            <a:spLocks noChangeArrowheads="1"/>
          </p:cNvSpPr>
          <p:nvPr/>
        </p:nvSpPr>
        <p:spPr bwMode="auto">
          <a:xfrm>
            <a:off x="6934200" y="76200"/>
            <a:ext cx="1905000" cy="1143000"/>
          </a:xfrm>
          <a:prstGeom prst="ellipse">
            <a:avLst/>
          </a:prstGeom>
          <a:solidFill>
            <a:srgbClr val="FFFF00"/>
          </a:solidFill>
          <a:ln w="9525">
            <a:solidFill>
              <a:schemeClr val="tx1"/>
            </a:solidFill>
            <a:round/>
            <a:headEnd/>
            <a:tailEnd/>
          </a:ln>
        </p:spPr>
        <p:txBody>
          <a:bodyPr wrap="none" anchor="ctr"/>
          <a:lstStyle/>
          <a:p>
            <a:pPr algn="ctr"/>
            <a:r>
              <a:rPr lang="en-US" sz="3600" b="1" dirty="0"/>
              <a:t>HEAVEN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381000" y="838200"/>
            <a:ext cx="8458200" cy="2286000"/>
          </a:xfrm>
        </p:spPr>
        <p:txBody>
          <a:bodyPr>
            <a:normAutofit/>
          </a:bodyPr>
          <a:lstStyle/>
          <a:p>
            <a:pPr eaLnBrk="1" hangingPunct="1">
              <a:buFontTx/>
              <a:buNone/>
            </a:pPr>
            <a:r>
              <a:rPr lang="en-US" sz="3600" dirty="0"/>
              <a:t>After becoming a Christian, then we need to</a:t>
            </a:r>
          </a:p>
          <a:p>
            <a:pPr eaLnBrk="1" hangingPunct="1">
              <a:buFontTx/>
              <a:buNone/>
            </a:pPr>
            <a:endParaRPr lang="en-US" dirty="0"/>
          </a:p>
          <a:p>
            <a:pPr algn="ctr" eaLnBrk="1" hangingPunct="1">
              <a:buFontTx/>
              <a:buNone/>
            </a:pPr>
            <a:r>
              <a:rPr lang="en-US" sz="5400" b="1" dirty="0"/>
              <a:t>Live a faithful life!</a:t>
            </a:r>
            <a:endParaRPr lang="en-US" sz="5400" b="1" i="1" dirty="0"/>
          </a:p>
        </p:txBody>
      </p:sp>
      <p:pic>
        <p:nvPicPr>
          <p:cNvPr id="3" name="Picture 16" descr="stickfamily1ai4"/>
          <p:cNvPicPr>
            <a:picLocks noChangeAspect="1" noChangeArrowheads="1"/>
          </p:cNvPicPr>
          <p:nvPr/>
        </p:nvPicPr>
        <p:blipFill>
          <a:blip r:embed="rId3" cstate="print"/>
          <a:srcRect/>
          <a:stretch>
            <a:fillRect/>
          </a:stretch>
        </p:blipFill>
        <p:spPr>
          <a:xfrm>
            <a:off x="685800" y="3352800"/>
            <a:ext cx="1165622" cy="2514600"/>
          </a:xfrm>
          <a:prstGeom prst="rect">
            <a:avLst/>
          </a:prstGeom>
          <a:noFill/>
        </p:spPr>
      </p:pic>
      <p:cxnSp>
        <p:nvCxnSpPr>
          <p:cNvPr id="5" name="Straight Connector 4"/>
          <p:cNvCxnSpPr/>
          <p:nvPr/>
        </p:nvCxnSpPr>
        <p:spPr>
          <a:xfrm>
            <a:off x="2209800" y="5867400"/>
            <a:ext cx="62484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2" fill="hold" nodeType="clickEffect">
                                  <p:stCondLst>
                                    <p:cond delay="0"/>
                                  </p:stCondLst>
                                  <p:childTnLst>
                                    <p:anim calcmode="lin" valueType="num">
                                      <p:cBhvr additive="base">
                                        <p:cTn id="6" dur="5000"/>
                                        <p:tgtEl>
                                          <p:spTgt spid="3"/>
                                        </p:tgtEl>
                                        <p:attrNameLst>
                                          <p:attrName>ppt_x</p:attrName>
                                        </p:attrNameLst>
                                      </p:cBhvr>
                                      <p:tavLst>
                                        <p:tav tm="0">
                                          <p:val>
                                            <p:strVal val="ppt_x"/>
                                          </p:val>
                                        </p:tav>
                                        <p:tav tm="100000">
                                          <p:val>
                                            <p:strVal val="1+ppt_w/2"/>
                                          </p:val>
                                        </p:tav>
                                      </p:tavLst>
                                    </p:anim>
                                    <p:anim calcmode="lin" valueType="num">
                                      <p:cBhvr additive="base">
                                        <p:cTn id="7" dur="5000"/>
                                        <p:tgtEl>
                                          <p:spTgt spid="3"/>
                                        </p:tgtEl>
                                        <p:attrNameLst>
                                          <p:attrName>ppt_y</p:attrName>
                                        </p:attrNameLst>
                                      </p:cBhvr>
                                      <p:tavLst>
                                        <p:tav tm="0">
                                          <p:val>
                                            <p:strVal val="ppt_y"/>
                                          </p:val>
                                        </p:tav>
                                        <p:tav tm="100000">
                                          <p:val>
                                            <p:strVal val="ppt_y"/>
                                          </p:val>
                                        </p:tav>
                                      </p:tavLst>
                                    </p:anim>
                                    <p:set>
                                      <p:cBhvr>
                                        <p:cTn id="8" dur="1" fill="hold">
                                          <p:stCondLst>
                                            <p:cond delay="4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762000" y="457200"/>
            <a:ext cx="7315200" cy="1295400"/>
          </a:xfrm>
        </p:spPr>
        <p:txBody>
          <a:bodyPr>
            <a:normAutofit/>
          </a:bodyPr>
          <a:lstStyle/>
          <a:p>
            <a:pPr algn="ctr" eaLnBrk="1" hangingPunct="1">
              <a:buFontTx/>
              <a:buNone/>
            </a:pPr>
            <a:r>
              <a:rPr lang="en-US" sz="5400" b="1" dirty="0"/>
              <a:t>Live a faithful life!</a:t>
            </a:r>
            <a:endParaRPr lang="en-US" sz="5400" b="1" i="1" dirty="0"/>
          </a:p>
        </p:txBody>
      </p:sp>
      <p:cxnSp>
        <p:nvCxnSpPr>
          <p:cNvPr id="5" name="Straight Connector 4"/>
          <p:cNvCxnSpPr/>
          <p:nvPr/>
        </p:nvCxnSpPr>
        <p:spPr>
          <a:xfrm>
            <a:off x="457200" y="4876800"/>
            <a:ext cx="62484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Picture 16" descr="stickfamily1ai4"/>
          <p:cNvPicPr>
            <a:picLocks noChangeAspect="1" noChangeArrowheads="1"/>
          </p:cNvPicPr>
          <p:nvPr/>
        </p:nvPicPr>
        <p:blipFill>
          <a:blip r:embed="rId3" cstate="print"/>
          <a:srcRect/>
          <a:stretch>
            <a:fillRect/>
          </a:stretch>
        </p:blipFill>
        <p:spPr>
          <a:xfrm>
            <a:off x="6019800" y="2286000"/>
            <a:ext cx="1165622" cy="2514600"/>
          </a:xfrm>
          <a:prstGeom prst="rect">
            <a:avLst/>
          </a:prstGeom>
          <a:noFill/>
        </p:spPr>
      </p:pic>
      <p:pic>
        <p:nvPicPr>
          <p:cNvPr id="7" name="Picture 16" descr="stickfamily1ai4"/>
          <p:cNvPicPr>
            <a:picLocks noChangeAspect="1" noChangeArrowheads="1"/>
          </p:cNvPicPr>
          <p:nvPr/>
        </p:nvPicPr>
        <p:blipFill>
          <a:blip r:embed="rId3" cstate="print"/>
          <a:srcRect/>
          <a:stretch>
            <a:fillRect/>
          </a:stretch>
        </p:blipFill>
        <p:spPr>
          <a:xfrm rot="6159868">
            <a:off x="7206703" y="4387583"/>
            <a:ext cx="1165622" cy="2514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0" fill="hold"/>
                                        <p:tgtEl>
                                          <p:spTgt spid="6"/>
                                        </p:tgtEl>
                                        <p:attrNameLst>
                                          <p:attrName>ppt_x</p:attrName>
                                        </p:attrNameLst>
                                      </p:cBhvr>
                                      <p:tavLst>
                                        <p:tav tm="0">
                                          <p:val>
                                            <p:strVal val="0-#ppt_w/2"/>
                                          </p:val>
                                        </p:tav>
                                        <p:tav tm="100000">
                                          <p:val>
                                            <p:strVal val="#ppt_x"/>
                                          </p:val>
                                        </p:tav>
                                      </p:tavLst>
                                    </p:anim>
                                    <p:anim calcmode="lin" valueType="num">
                                      <p:cBhvr additive="base">
                                        <p:cTn id="8" dur="5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914400" y="0"/>
            <a:ext cx="7315200" cy="914400"/>
          </a:xfrm>
        </p:spPr>
        <p:txBody>
          <a:bodyPr>
            <a:noAutofit/>
          </a:bodyPr>
          <a:lstStyle/>
          <a:p>
            <a:pPr algn="ctr" eaLnBrk="1" hangingPunct="1">
              <a:buFontTx/>
              <a:buNone/>
            </a:pPr>
            <a:r>
              <a:rPr lang="en-US" sz="6000" b="1" dirty="0"/>
              <a:t>Why do we fall?</a:t>
            </a:r>
            <a:endParaRPr lang="en-US" sz="6000" b="1" i="1" dirty="0"/>
          </a:p>
        </p:txBody>
      </p:sp>
      <p:cxnSp>
        <p:nvCxnSpPr>
          <p:cNvPr id="5" name="Straight Connector 4"/>
          <p:cNvCxnSpPr/>
          <p:nvPr/>
        </p:nvCxnSpPr>
        <p:spPr>
          <a:xfrm>
            <a:off x="228600" y="990600"/>
            <a:ext cx="86868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16" descr="stickfamily1ai4"/>
          <p:cNvPicPr>
            <a:picLocks noChangeAspect="1" noChangeArrowheads="1"/>
          </p:cNvPicPr>
          <p:nvPr/>
        </p:nvPicPr>
        <p:blipFill>
          <a:blip r:embed="rId3" cstate="print"/>
          <a:srcRect/>
          <a:stretch>
            <a:fillRect/>
          </a:stretch>
        </p:blipFill>
        <p:spPr>
          <a:xfrm rot="7558279">
            <a:off x="7201310" y="867289"/>
            <a:ext cx="1165622" cy="2514600"/>
          </a:xfrm>
          <a:prstGeom prst="rect">
            <a:avLst/>
          </a:prstGeom>
          <a:noFill/>
        </p:spPr>
      </p:pic>
      <p:sp>
        <p:nvSpPr>
          <p:cNvPr id="10" name="TextBox 9"/>
          <p:cNvSpPr txBox="1"/>
          <p:nvPr/>
        </p:nvSpPr>
        <p:spPr>
          <a:xfrm>
            <a:off x="304800" y="990600"/>
            <a:ext cx="8458200" cy="5386090"/>
          </a:xfrm>
          <a:prstGeom prst="rect">
            <a:avLst/>
          </a:prstGeom>
          <a:noFill/>
        </p:spPr>
        <p:txBody>
          <a:bodyPr wrap="square" rtlCol="0">
            <a:spAutoFit/>
          </a:bodyPr>
          <a:lstStyle/>
          <a:p>
            <a:pPr>
              <a:buFont typeface="Wingdings" pitchFamily="2" charset="2"/>
              <a:buChar char="ü"/>
            </a:pPr>
            <a:r>
              <a:rPr lang="en-US" sz="4000" b="1" dirty="0"/>
              <a:t>Discouraged</a:t>
            </a:r>
          </a:p>
          <a:p>
            <a:pPr lvl="1">
              <a:buFont typeface="Wingdings" pitchFamily="2" charset="2"/>
              <a:buChar char="ü"/>
            </a:pPr>
            <a:r>
              <a:rPr lang="en-US" sz="3600" b="1" dirty="0"/>
              <a:t>Gal. 6:2; Heb. 3:14</a:t>
            </a:r>
          </a:p>
          <a:p>
            <a:pPr>
              <a:buFont typeface="Wingdings" pitchFamily="2" charset="2"/>
              <a:buChar char="ü"/>
            </a:pPr>
            <a:r>
              <a:rPr lang="en-US" sz="4000" b="1" dirty="0"/>
              <a:t>Fail to Grow Spiritually</a:t>
            </a:r>
          </a:p>
          <a:p>
            <a:pPr lvl="1">
              <a:buFont typeface="Wingdings" pitchFamily="2" charset="2"/>
              <a:buChar char="ü"/>
            </a:pPr>
            <a:r>
              <a:rPr lang="en-US" sz="3600" b="1" dirty="0"/>
              <a:t>1 Pet. 2:1,2; 1 Tim. 4:7</a:t>
            </a:r>
          </a:p>
          <a:p>
            <a:pPr>
              <a:buFont typeface="Wingdings" pitchFamily="2" charset="2"/>
              <a:buChar char="ü"/>
            </a:pPr>
            <a:r>
              <a:rPr lang="en-US" sz="4000" b="1" dirty="0"/>
              <a:t>Cares of the World</a:t>
            </a:r>
          </a:p>
          <a:p>
            <a:pPr lvl="1">
              <a:buFont typeface="Wingdings" pitchFamily="2" charset="2"/>
              <a:buChar char="ü"/>
            </a:pPr>
            <a:r>
              <a:rPr lang="en-US" sz="3600" b="1" dirty="0"/>
              <a:t>Matt. 13:22</a:t>
            </a:r>
          </a:p>
          <a:p>
            <a:pPr>
              <a:buFont typeface="Wingdings" pitchFamily="2" charset="2"/>
              <a:buChar char="ü"/>
            </a:pPr>
            <a:r>
              <a:rPr lang="en-US" sz="4000" b="1" dirty="0"/>
              <a:t>Deceived by Riches</a:t>
            </a:r>
          </a:p>
          <a:p>
            <a:pPr lvl="1">
              <a:buFont typeface="Wingdings" pitchFamily="2" charset="2"/>
              <a:buChar char="ü"/>
            </a:pPr>
            <a:r>
              <a:rPr lang="en-US" sz="3600" b="1" dirty="0"/>
              <a:t>Matt. 13:22; 1 Tim. 6:10</a:t>
            </a:r>
          </a:p>
          <a:p>
            <a:pPr>
              <a:buFont typeface="Wingdings" pitchFamily="2" charset="2"/>
              <a:buChar char="ü"/>
            </a:pPr>
            <a:r>
              <a:rPr lang="en-US" sz="4000" b="1" dirty="0"/>
              <a:t>Just Quit Caring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28600" y="990600"/>
            <a:ext cx="86868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16" descr="stickfamily1ai4"/>
          <p:cNvPicPr>
            <a:picLocks noChangeAspect="1" noChangeArrowheads="1"/>
          </p:cNvPicPr>
          <p:nvPr/>
        </p:nvPicPr>
        <p:blipFill>
          <a:blip r:embed="rId3" cstate="print"/>
          <a:srcRect/>
          <a:stretch>
            <a:fillRect/>
          </a:stretch>
        </p:blipFill>
        <p:spPr>
          <a:xfrm rot="7558279">
            <a:off x="7201310" y="867289"/>
            <a:ext cx="1165622" cy="2514600"/>
          </a:xfrm>
          <a:prstGeom prst="rect">
            <a:avLst/>
          </a:prstGeom>
          <a:noFill/>
        </p:spPr>
      </p:pic>
      <p:sp>
        <p:nvSpPr>
          <p:cNvPr id="6" name="Rectangle 5"/>
          <p:cNvSpPr/>
          <p:nvPr/>
        </p:nvSpPr>
        <p:spPr>
          <a:xfrm>
            <a:off x="152400" y="990600"/>
            <a:ext cx="8686800" cy="6001643"/>
          </a:xfrm>
          <a:prstGeom prst="rect">
            <a:avLst/>
          </a:prstGeom>
        </p:spPr>
        <p:txBody>
          <a:bodyPr wrap="square">
            <a:spAutoFit/>
          </a:bodyPr>
          <a:lstStyle/>
          <a:p>
            <a:pPr>
              <a:buFont typeface="Wingdings" pitchFamily="2" charset="2"/>
              <a:buChar char="ü"/>
            </a:pPr>
            <a:r>
              <a:rPr lang="en-US" sz="4000" b="1" dirty="0"/>
              <a:t>Lust for Other Things</a:t>
            </a:r>
          </a:p>
          <a:p>
            <a:pPr lvl="1">
              <a:buFont typeface="Wingdings" pitchFamily="2" charset="2"/>
              <a:buChar char="ü"/>
            </a:pPr>
            <a:r>
              <a:rPr lang="en-US" sz="3600" b="1" dirty="0"/>
              <a:t>Mark 4:19</a:t>
            </a:r>
          </a:p>
          <a:p>
            <a:pPr>
              <a:buFont typeface="Wingdings" pitchFamily="2" charset="2"/>
              <a:buChar char="ü"/>
            </a:pPr>
            <a:r>
              <a:rPr lang="en-US" sz="4000" b="1" dirty="0"/>
              <a:t>Pride</a:t>
            </a:r>
          </a:p>
          <a:p>
            <a:pPr lvl="1">
              <a:buFont typeface="Wingdings" pitchFamily="2" charset="2"/>
              <a:buChar char="ü"/>
            </a:pPr>
            <a:r>
              <a:rPr lang="en-US" sz="3600" b="1" dirty="0"/>
              <a:t>Prov. 16:18; 29:23</a:t>
            </a:r>
          </a:p>
          <a:p>
            <a:pPr>
              <a:buFont typeface="Wingdings" pitchFamily="2" charset="2"/>
              <a:buChar char="ü"/>
            </a:pPr>
            <a:r>
              <a:rPr lang="en-US" sz="4000" b="1" dirty="0"/>
              <a:t>Envy the Wicked</a:t>
            </a:r>
          </a:p>
          <a:p>
            <a:pPr lvl="1">
              <a:buFont typeface="Wingdings" pitchFamily="2" charset="2"/>
              <a:buChar char="ü"/>
            </a:pPr>
            <a:r>
              <a:rPr lang="en-US" sz="3600" b="1" dirty="0"/>
              <a:t>Ps. 72:2-3</a:t>
            </a:r>
          </a:p>
          <a:p>
            <a:pPr>
              <a:buFont typeface="Wingdings" pitchFamily="2" charset="2"/>
              <a:buChar char="ü"/>
            </a:pPr>
            <a:r>
              <a:rPr lang="en-US" sz="4000" b="1" dirty="0"/>
              <a:t>Wronged</a:t>
            </a:r>
          </a:p>
          <a:p>
            <a:pPr lvl="1">
              <a:buFont typeface="Wingdings" pitchFamily="2" charset="2"/>
              <a:buChar char="ü"/>
            </a:pPr>
            <a:r>
              <a:rPr lang="en-US" sz="3600" b="1" dirty="0"/>
              <a:t>Matt. 5:23-24</a:t>
            </a:r>
          </a:p>
          <a:p>
            <a:pPr>
              <a:buFont typeface="Wingdings" pitchFamily="2" charset="2"/>
              <a:buChar char="ü"/>
            </a:pPr>
            <a:r>
              <a:rPr lang="en-US" sz="4000" b="1" dirty="0"/>
              <a:t>Become Neglectful</a:t>
            </a:r>
          </a:p>
          <a:p>
            <a:pPr lvl="1">
              <a:buFont typeface="Wingdings" pitchFamily="2" charset="2"/>
              <a:buChar char="ü"/>
            </a:pPr>
            <a:r>
              <a:rPr lang="en-US" sz="3600" b="1" dirty="0"/>
              <a:t>Heb. 2:3</a:t>
            </a:r>
          </a:p>
        </p:txBody>
      </p:sp>
      <p:sp>
        <p:nvSpPr>
          <p:cNvPr id="8" name="Rectangle 3"/>
          <p:cNvSpPr txBox="1">
            <a:spLocks noChangeArrowheads="1"/>
          </p:cNvSpPr>
          <p:nvPr/>
        </p:nvSpPr>
        <p:spPr>
          <a:xfrm>
            <a:off x="914400" y="0"/>
            <a:ext cx="7315200" cy="914400"/>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a:ln>
                  <a:noFill/>
                </a:ln>
                <a:solidFill>
                  <a:schemeClr val="tx1"/>
                </a:solidFill>
                <a:effectLst/>
                <a:uLnTx/>
                <a:uFillTx/>
                <a:latin typeface="+mn-lt"/>
                <a:ea typeface="+mn-ea"/>
                <a:cs typeface="+mn-cs"/>
              </a:rPr>
              <a:t>Why do we fall?</a:t>
            </a:r>
            <a:endParaRPr kumimoji="0" lang="en-US" sz="6000" b="1" i="1"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914400" y="0"/>
            <a:ext cx="7315200" cy="914400"/>
          </a:xfrm>
        </p:spPr>
        <p:txBody>
          <a:bodyPr>
            <a:noAutofit/>
          </a:bodyPr>
          <a:lstStyle/>
          <a:p>
            <a:pPr algn="ctr" eaLnBrk="1" hangingPunct="1">
              <a:buFontTx/>
              <a:buNone/>
            </a:pPr>
            <a:r>
              <a:rPr lang="en-US" sz="6000" b="1" dirty="0"/>
              <a:t>If we sin…</a:t>
            </a:r>
            <a:endParaRPr lang="en-US" sz="6000" b="1" i="1" dirty="0"/>
          </a:p>
        </p:txBody>
      </p:sp>
      <p:cxnSp>
        <p:nvCxnSpPr>
          <p:cNvPr id="5" name="Straight Connector 4"/>
          <p:cNvCxnSpPr/>
          <p:nvPr/>
        </p:nvCxnSpPr>
        <p:spPr>
          <a:xfrm>
            <a:off x="228600" y="990600"/>
            <a:ext cx="86868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04800" y="1155442"/>
            <a:ext cx="8458200" cy="5016758"/>
          </a:xfrm>
          <a:prstGeom prst="rect">
            <a:avLst/>
          </a:prstGeom>
          <a:noFill/>
        </p:spPr>
        <p:txBody>
          <a:bodyPr wrap="square" rtlCol="0">
            <a:spAutoFit/>
          </a:bodyPr>
          <a:lstStyle/>
          <a:p>
            <a:r>
              <a:rPr lang="en-US" sz="4000" b="1" dirty="0"/>
              <a:t>1 John 2:1-2</a:t>
            </a:r>
          </a:p>
          <a:p>
            <a:r>
              <a:rPr lang="en-US" sz="4000" baseline="30000" dirty="0"/>
              <a:t>1</a:t>
            </a:r>
            <a:r>
              <a:rPr lang="en-US" sz="4000" dirty="0"/>
              <a:t> My little children, these things write I unto you, that ye sin not. </a:t>
            </a:r>
            <a:r>
              <a:rPr lang="en-US" sz="4000" b="1" u="sng" dirty="0"/>
              <a:t>And if any man sin,</a:t>
            </a:r>
            <a:r>
              <a:rPr lang="en-US" sz="4000" dirty="0"/>
              <a:t> we have an advocate with the Father, Jesus Christ the righteous:</a:t>
            </a:r>
          </a:p>
          <a:p>
            <a:r>
              <a:rPr lang="en-US" sz="4000" baseline="30000" dirty="0"/>
              <a:t>2 </a:t>
            </a:r>
            <a:r>
              <a:rPr lang="en-US" sz="4000" dirty="0"/>
              <a:t>And he is the propitiation for our sins: and not for ours only, but also for the sins of the whole world.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914400" y="0"/>
            <a:ext cx="7315200" cy="914400"/>
          </a:xfrm>
        </p:spPr>
        <p:txBody>
          <a:bodyPr>
            <a:noAutofit/>
          </a:bodyPr>
          <a:lstStyle/>
          <a:p>
            <a:pPr algn="ctr" eaLnBrk="1" hangingPunct="1">
              <a:buFontTx/>
              <a:buNone/>
            </a:pPr>
            <a:r>
              <a:rPr lang="en-US" sz="6000" b="1" dirty="0"/>
              <a:t>Confess our sins!</a:t>
            </a:r>
            <a:endParaRPr lang="en-US" sz="6000" b="1" i="1" dirty="0"/>
          </a:p>
        </p:txBody>
      </p:sp>
      <p:cxnSp>
        <p:nvCxnSpPr>
          <p:cNvPr id="5" name="Straight Connector 4"/>
          <p:cNvCxnSpPr/>
          <p:nvPr/>
        </p:nvCxnSpPr>
        <p:spPr>
          <a:xfrm>
            <a:off x="228600" y="990600"/>
            <a:ext cx="86868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04800" y="1155442"/>
            <a:ext cx="8458200" cy="5386090"/>
          </a:xfrm>
          <a:prstGeom prst="rect">
            <a:avLst/>
          </a:prstGeom>
          <a:noFill/>
        </p:spPr>
        <p:txBody>
          <a:bodyPr wrap="square" rtlCol="0">
            <a:spAutoFit/>
          </a:bodyPr>
          <a:lstStyle/>
          <a:p>
            <a:r>
              <a:rPr lang="en-US" sz="4000" b="1" dirty="0"/>
              <a:t>James 5:16</a:t>
            </a:r>
          </a:p>
          <a:p>
            <a:r>
              <a:rPr lang="en-US" sz="4000" baseline="30000" dirty="0"/>
              <a:t>16 </a:t>
            </a:r>
            <a:r>
              <a:rPr lang="en-US" sz="4000" b="1" dirty="0"/>
              <a:t>Confess your faults one to another</a:t>
            </a:r>
            <a:r>
              <a:rPr lang="en-US" sz="4000" dirty="0"/>
              <a:t>, and pray one for another, that ye may be healed….</a:t>
            </a:r>
          </a:p>
          <a:p>
            <a:endParaRPr lang="en-US" sz="2000" dirty="0"/>
          </a:p>
          <a:p>
            <a:r>
              <a:rPr lang="en-US" sz="4000" b="1" dirty="0"/>
              <a:t>1 John 1:9</a:t>
            </a:r>
          </a:p>
          <a:p>
            <a:r>
              <a:rPr lang="en-US" sz="4000" baseline="30000" dirty="0"/>
              <a:t>9 </a:t>
            </a:r>
            <a:r>
              <a:rPr lang="en-US" sz="4000" b="1" dirty="0"/>
              <a:t>If we confess our sins</a:t>
            </a:r>
            <a:r>
              <a:rPr lang="en-US" sz="4000" dirty="0"/>
              <a:t>, he is faithful and just to forgive us our sins, and to cleanse us from all unrighteousness.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457200" y="0"/>
            <a:ext cx="8229600" cy="914400"/>
          </a:xfrm>
        </p:spPr>
        <p:txBody>
          <a:bodyPr>
            <a:noAutofit/>
          </a:bodyPr>
          <a:lstStyle/>
          <a:p>
            <a:pPr algn="ctr" eaLnBrk="1" hangingPunct="1">
              <a:buFontTx/>
              <a:buNone/>
            </a:pPr>
            <a:r>
              <a:rPr lang="en-US" sz="6000" b="1" dirty="0"/>
              <a:t>Who is going to Heaven?</a:t>
            </a:r>
            <a:endParaRPr lang="en-US" sz="6000" b="1" i="1" dirty="0"/>
          </a:p>
        </p:txBody>
      </p:sp>
      <p:cxnSp>
        <p:nvCxnSpPr>
          <p:cNvPr id="5" name="Straight Connector 4"/>
          <p:cNvCxnSpPr/>
          <p:nvPr/>
        </p:nvCxnSpPr>
        <p:spPr>
          <a:xfrm>
            <a:off x="228600" y="990600"/>
            <a:ext cx="8686800"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04800" y="1155442"/>
            <a:ext cx="8458200" cy="4154984"/>
          </a:xfrm>
          <a:prstGeom prst="rect">
            <a:avLst/>
          </a:prstGeom>
          <a:noFill/>
        </p:spPr>
        <p:txBody>
          <a:bodyPr wrap="square" rtlCol="0">
            <a:spAutoFit/>
          </a:bodyPr>
          <a:lstStyle/>
          <a:p>
            <a:r>
              <a:rPr lang="en-US" sz="4000" b="1" dirty="0"/>
              <a:t>Matthew 7:21</a:t>
            </a:r>
          </a:p>
          <a:p>
            <a:r>
              <a:rPr lang="en-US" sz="4000" baseline="30000" dirty="0"/>
              <a:t>21 </a:t>
            </a:r>
            <a:r>
              <a:rPr lang="en-US" sz="4000" dirty="0"/>
              <a:t>Not every one that </a:t>
            </a:r>
            <a:r>
              <a:rPr lang="en-US" sz="4000" dirty="0" err="1"/>
              <a:t>saith</a:t>
            </a:r>
            <a:r>
              <a:rPr lang="en-US" sz="4000" dirty="0"/>
              <a:t> unto me, Lord, Lord, shall enter into the kingdom of heaven; </a:t>
            </a:r>
            <a:r>
              <a:rPr lang="en-US" sz="4800" b="1" dirty="0"/>
              <a:t>but he that doeth the will of my Father which is in heaven.</a:t>
            </a:r>
            <a:endParaRPr lang="en-US" sz="4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457200"/>
            <a:ext cx="8382000" cy="5943600"/>
          </a:xfrm>
        </p:spPr>
        <p:txBody>
          <a:bodyPr>
            <a:noAutofit/>
          </a:bodyPr>
          <a:lstStyle/>
          <a:p>
            <a:pPr eaLnBrk="1" hangingPunct="1">
              <a:defRPr/>
            </a:pPr>
            <a:r>
              <a:rPr lang="en-US" sz="9600" b="1" dirty="0">
                <a:latin typeface="Arial Black" pitchFamily="34" charset="0"/>
              </a:rPr>
              <a:t>Becoming &amp; Remaining a Faithful Christian</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295400" y="3505200"/>
            <a:ext cx="2209800" cy="1015663"/>
          </a:xfrm>
          <a:prstGeom prst="rect">
            <a:avLst/>
          </a:prstGeom>
          <a:noFill/>
        </p:spPr>
        <p:txBody>
          <a:bodyPr wrap="square" rtlCol="0">
            <a:spAutoFit/>
          </a:bodyPr>
          <a:lstStyle/>
          <a:p>
            <a:r>
              <a:rPr lang="en-US" sz="6000" b="1" dirty="0"/>
              <a:t>JESUS</a:t>
            </a:r>
          </a:p>
        </p:txBody>
      </p:sp>
      <p:grpSp>
        <p:nvGrpSpPr>
          <p:cNvPr id="2" name="Group 2"/>
          <p:cNvGrpSpPr>
            <a:grpSpLocks/>
          </p:cNvGrpSpPr>
          <p:nvPr/>
        </p:nvGrpSpPr>
        <p:grpSpPr bwMode="auto">
          <a:xfrm>
            <a:off x="1447800" y="1219200"/>
            <a:ext cx="5486400" cy="5105400"/>
            <a:chOff x="864" y="528"/>
            <a:chExt cx="3600" cy="3360"/>
          </a:xfrm>
        </p:grpSpPr>
        <p:grpSp>
          <p:nvGrpSpPr>
            <p:cNvPr id="3" name="Group 3"/>
            <p:cNvGrpSpPr>
              <a:grpSpLocks/>
            </p:cNvGrpSpPr>
            <p:nvPr/>
          </p:nvGrpSpPr>
          <p:grpSpPr bwMode="auto">
            <a:xfrm>
              <a:off x="864" y="528"/>
              <a:ext cx="2880" cy="3360"/>
              <a:chOff x="864" y="528"/>
              <a:chExt cx="2880" cy="3360"/>
            </a:xfrm>
          </p:grpSpPr>
          <p:sp>
            <p:nvSpPr>
              <p:cNvPr id="8204" name="Line 4"/>
              <p:cNvSpPr>
                <a:spLocks noChangeShapeType="1"/>
              </p:cNvSpPr>
              <p:nvPr/>
            </p:nvSpPr>
            <p:spPr bwMode="auto">
              <a:xfrm flipV="1">
                <a:off x="864" y="3216"/>
                <a:ext cx="0" cy="672"/>
              </a:xfrm>
              <a:prstGeom prst="line">
                <a:avLst/>
              </a:prstGeom>
              <a:noFill/>
              <a:ln w="9525">
                <a:solidFill>
                  <a:schemeClr val="tx1"/>
                </a:solidFill>
                <a:round/>
                <a:headEnd/>
                <a:tailEnd/>
              </a:ln>
            </p:spPr>
            <p:txBody>
              <a:bodyPr/>
              <a:lstStyle/>
              <a:p>
                <a:endParaRPr lang="en-US"/>
              </a:p>
            </p:txBody>
          </p:sp>
          <p:sp>
            <p:nvSpPr>
              <p:cNvPr id="8205" name="Line 5"/>
              <p:cNvSpPr>
                <a:spLocks noChangeShapeType="1"/>
              </p:cNvSpPr>
              <p:nvPr/>
            </p:nvSpPr>
            <p:spPr bwMode="auto">
              <a:xfrm>
                <a:off x="864" y="3216"/>
                <a:ext cx="720" cy="0"/>
              </a:xfrm>
              <a:prstGeom prst="line">
                <a:avLst/>
              </a:prstGeom>
              <a:noFill/>
              <a:ln w="9525">
                <a:solidFill>
                  <a:schemeClr val="tx1"/>
                </a:solidFill>
                <a:round/>
                <a:headEnd/>
                <a:tailEnd/>
              </a:ln>
            </p:spPr>
            <p:txBody>
              <a:bodyPr/>
              <a:lstStyle/>
              <a:p>
                <a:endParaRPr lang="en-US"/>
              </a:p>
            </p:txBody>
          </p:sp>
          <p:sp>
            <p:nvSpPr>
              <p:cNvPr id="8206" name="Line 6"/>
              <p:cNvSpPr>
                <a:spLocks noChangeShapeType="1"/>
              </p:cNvSpPr>
              <p:nvPr/>
            </p:nvSpPr>
            <p:spPr bwMode="auto">
              <a:xfrm flipV="1">
                <a:off x="1584" y="2544"/>
                <a:ext cx="0" cy="672"/>
              </a:xfrm>
              <a:prstGeom prst="line">
                <a:avLst/>
              </a:prstGeom>
              <a:noFill/>
              <a:ln w="9525">
                <a:solidFill>
                  <a:schemeClr val="tx1"/>
                </a:solidFill>
                <a:round/>
                <a:headEnd/>
                <a:tailEnd/>
              </a:ln>
            </p:spPr>
            <p:txBody>
              <a:bodyPr/>
              <a:lstStyle/>
              <a:p>
                <a:endParaRPr lang="en-US"/>
              </a:p>
            </p:txBody>
          </p:sp>
          <p:sp>
            <p:nvSpPr>
              <p:cNvPr id="8207" name="Line 7"/>
              <p:cNvSpPr>
                <a:spLocks noChangeShapeType="1"/>
              </p:cNvSpPr>
              <p:nvPr/>
            </p:nvSpPr>
            <p:spPr bwMode="auto">
              <a:xfrm>
                <a:off x="1584" y="2544"/>
                <a:ext cx="720" cy="0"/>
              </a:xfrm>
              <a:prstGeom prst="line">
                <a:avLst/>
              </a:prstGeom>
              <a:noFill/>
              <a:ln w="9525">
                <a:solidFill>
                  <a:schemeClr val="tx1"/>
                </a:solidFill>
                <a:round/>
                <a:headEnd/>
                <a:tailEnd/>
              </a:ln>
            </p:spPr>
            <p:txBody>
              <a:bodyPr/>
              <a:lstStyle/>
              <a:p>
                <a:endParaRPr lang="en-US"/>
              </a:p>
            </p:txBody>
          </p:sp>
          <p:sp>
            <p:nvSpPr>
              <p:cNvPr id="8208" name="Line 8"/>
              <p:cNvSpPr>
                <a:spLocks noChangeShapeType="1"/>
              </p:cNvSpPr>
              <p:nvPr/>
            </p:nvSpPr>
            <p:spPr bwMode="auto">
              <a:xfrm flipV="1">
                <a:off x="2304" y="1872"/>
                <a:ext cx="0" cy="672"/>
              </a:xfrm>
              <a:prstGeom prst="line">
                <a:avLst/>
              </a:prstGeom>
              <a:noFill/>
              <a:ln w="9525">
                <a:solidFill>
                  <a:schemeClr val="tx1"/>
                </a:solidFill>
                <a:round/>
                <a:headEnd/>
                <a:tailEnd/>
              </a:ln>
            </p:spPr>
            <p:txBody>
              <a:bodyPr/>
              <a:lstStyle/>
              <a:p>
                <a:endParaRPr lang="en-US"/>
              </a:p>
            </p:txBody>
          </p:sp>
          <p:sp>
            <p:nvSpPr>
              <p:cNvPr id="8209" name="Line 9"/>
              <p:cNvSpPr>
                <a:spLocks noChangeShapeType="1"/>
              </p:cNvSpPr>
              <p:nvPr/>
            </p:nvSpPr>
            <p:spPr bwMode="auto">
              <a:xfrm>
                <a:off x="2304" y="1872"/>
                <a:ext cx="720" cy="0"/>
              </a:xfrm>
              <a:prstGeom prst="line">
                <a:avLst/>
              </a:prstGeom>
              <a:noFill/>
              <a:ln w="9525">
                <a:solidFill>
                  <a:schemeClr val="tx1"/>
                </a:solidFill>
                <a:round/>
                <a:headEnd/>
                <a:tailEnd/>
              </a:ln>
            </p:spPr>
            <p:txBody>
              <a:bodyPr/>
              <a:lstStyle/>
              <a:p>
                <a:endParaRPr lang="en-US"/>
              </a:p>
            </p:txBody>
          </p:sp>
          <p:sp>
            <p:nvSpPr>
              <p:cNvPr id="8210" name="Line 10"/>
              <p:cNvSpPr>
                <a:spLocks noChangeShapeType="1"/>
              </p:cNvSpPr>
              <p:nvPr/>
            </p:nvSpPr>
            <p:spPr bwMode="auto">
              <a:xfrm flipV="1">
                <a:off x="3024" y="1200"/>
                <a:ext cx="0" cy="672"/>
              </a:xfrm>
              <a:prstGeom prst="line">
                <a:avLst/>
              </a:prstGeom>
              <a:noFill/>
              <a:ln w="9525">
                <a:solidFill>
                  <a:schemeClr val="tx1"/>
                </a:solidFill>
                <a:round/>
                <a:headEnd/>
                <a:tailEnd/>
              </a:ln>
            </p:spPr>
            <p:txBody>
              <a:bodyPr/>
              <a:lstStyle/>
              <a:p>
                <a:endParaRPr lang="en-US"/>
              </a:p>
            </p:txBody>
          </p:sp>
          <p:sp>
            <p:nvSpPr>
              <p:cNvPr id="8211" name="Line 11"/>
              <p:cNvSpPr>
                <a:spLocks noChangeShapeType="1"/>
              </p:cNvSpPr>
              <p:nvPr/>
            </p:nvSpPr>
            <p:spPr bwMode="auto">
              <a:xfrm>
                <a:off x="3024" y="1200"/>
                <a:ext cx="720" cy="0"/>
              </a:xfrm>
              <a:prstGeom prst="line">
                <a:avLst/>
              </a:prstGeom>
              <a:noFill/>
              <a:ln w="9525">
                <a:solidFill>
                  <a:schemeClr val="tx1"/>
                </a:solidFill>
                <a:round/>
                <a:headEnd/>
                <a:tailEnd/>
              </a:ln>
            </p:spPr>
            <p:txBody>
              <a:bodyPr/>
              <a:lstStyle/>
              <a:p>
                <a:endParaRPr lang="en-US"/>
              </a:p>
            </p:txBody>
          </p:sp>
          <p:sp>
            <p:nvSpPr>
              <p:cNvPr id="8212" name="Line 12"/>
              <p:cNvSpPr>
                <a:spLocks noChangeShapeType="1"/>
              </p:cNvSpPr>
              <p:nvPr/>
            </p:nvSpPr>
            <p:spPr bwMode="auto">
              <a:xfrm flipV="1">
                <a:off x="3744" y="528"/>
                <a:ext cx="0" cy="672"/>
              </a:xfrm>
              <a:prstGeom prst="line">
                <a:avLst/>
              </a:prstGeom>
              <a:noFill/>
              <a:ln w="9525">
                <a:solidFill>
                  <a:schemeClr val="tx1"/>
                </a:solidFill>
                <a:round/>
                <a:headEnd/>
                <a:tailEnd/>
              </a:ln>
            </p:spPr>
            <p:txBody>
              <a:bodyPr/>
              <a:lstStyle/>
              <a:p>
                <a:endParaRPr lang="en-US"/>
              </a:p>
            </p:txBody>
          </p:sp>
        </p:grpSp>
        <p:sp>
          <p:nvSpPr>
            <p:cNvPr id="8203" name="Line 13"/>
            <p:cNvSpPr>
              <a:spLocks noChangeShapeType="1"/>
            </p:cNvSpPr>
            <p:nvPr/>
          </p:nvSpPr>
          <p:spPr bwMode="auto">
            <a:xfrm>
              <a:off x="3744" y="528"/>
              <a:ext cx="720" cy="0"/>
            </a:xfrm>
            <a:prstGeom prst="line">
              <a:avLst/>
            </a:prstGeom>
            <a:noFill/>
            <a:ln w="9525">
              <a:solidFill>
                <a:schemeClr val="tx1"/>
              </a:solidFill>
              <a:round/>
              <a:headEnd/>
              <a:tailEnd/>
            </a:ln>
          </p:spPr>
          <p:txBody>
            <a:bodyPr/>
            <a:lstStyle/>
            <a:p>
              <a:endParaRPr lang="en-US"/>
            </a:p>
          </p:txBody>
        </p:sp>
      </p:grpSp>
      <p:sp>
        <p:nvSpPr>
          <p:cNvPr id="8195" name="Oval 14"/>
          <p:cNvSpPr>
            <a:spLocks noChangeArrowheads="1"/>
          </p:cNvSpPr>
          <p:nvPr/>
        </p:nvSpPr>
        <p:spPr bwMode="auto">
          <a:xfrm>
            <a:off x="6934200" y="228600"/>
            <a:ext cx="1905000" cy="1143000"/>
          </a:xfrm>
          <a:prstGeom prst="ellipse">
            <a:avLst/>
          </a:prstGeom>
          <a:solidFill>
            <a:srgbClr val="FFFF00"/>
          </a:solidFill>
          <a:ln w="9525">
            <a:solidFill>
              <a:schemeClr val="tx1"/>
            </a:solidFill>
            <a:round/>
            <a:headEnd/>
            <a:tailEnd/>
          </a:ln>
        </p:spPr>
        <p:txBody>
          <a:bodyPr wrap="none" anchor="ctr"/>
          <a:lstStyle/>
          <a:p>
            <a:pPr algn="ctr"/>
            <a:r>
              <a:rPr lang="en-US" sz="3600" b="1" dirty="0"/>
              <a:t>HEAVEN</a:t>
            </a:r>
          </a:p>
        </p:txBody>
      </p:sp>
      <p:sp>
        <p:nvSpPr>
          <p:cNvPr id="8197" name="Text Box 16"/>
          <p:cNvSpPr txBox="1">
            <a:spLocks noChangeArrowheads="1"/>
          </p:cNvSpPr>
          <p:nvPr/>
        </p:nvSpPr>
        <p:spPr bwMode="auto">
          <a:xfrm>
            <a:off x="0" y="30540"/>
            <a:ext cx="5791200" cy="1754326"/>
          </a:xfrm>
          <a:prstGeom prst="rect">
            <a:avLst/>
          </a:prstGeom>
          <a:noFill/>
          <a:ln w="9525">
            <a:noFill/>
            <a:miter lim="800000"/>
            <a:headEnd/>
            <a:tailEnd/>
          </a:ln>
        </p:spPr>
        <p:txBody>
          <a:bodyPr wrap="square">
            <a:spAutoFit/>
          </a:bodyPr>
          <a:lstStyle/>
          <a:p>
            <a:pPr>
              <a:spcBef>
                <a:spcPct val="50000"/>
              </a:spcBef>
            </a:pPr>
            <a:r>
              <a:rPr lang="en-US" sz="3600" b="1" dirty="0"/>
              <a:t>Rom 3:23 “ For all have sinned and come short of the glory of God,” </a:t>
            </a:r>
          </a:p>
        </p:txBody>
      </p:sp>
      <p:pic>
        <p:nvPicPr>
          <p:cNvPr id="8198" name="Picture 17" descr="stickfamily1ai4"/>
          <p:cNvPicPr>
            <a:picLocks noGrp="1" noChangeAspect="1" noChangeArrowheads="1"/>
          </p:cNvPicPr>
          <p:nvPr>
            <p:ph/>
          </p:nvPr>
        </p:nvPicPr>
        <p:blipFill>
          <a:blip r:embed="rId3" cstate="print"/>
          <a:srcRect/>
          <a:stretch>
            <a:fillRect/>
          </a:stretch>
        </p:blipFill>
        <p:spPr>
          <a:xfrm>
            <a:off x="304800" y="4419600"/>
            <a:ext cx="776288" cy="1968500"/>
          </a:xfrm>
        </p:spPr>
      </p:pic>
      <p:sp>
        <p:nvSpPr>
          <p:cNvPr id="8199" name="Text Box 18"/>
          <p:cNvSpPr txBox="1">
            <a:spLocks noChangeArrowheads="1"/>
          </p:cNvSpPr>
          <p:nvPr/>
        </p:nvSpPr>
        <p:spPr bwMode="auto">
          <a:xfrm>
            <a:off x="0" y="6324600"/>
            <a:ext cx="1600200" cy="584775"/>
          </a:xfrm>
          <a:prstGeom prst="rect">
            <a:avLst/>
          </a:prstGeom>
          <a:noFill/>
          <a:ln w="9525">
            <a:noFill/>
            <a:miter lim="800000"/>
            <a:headEnd/>
            <a:tailEnd/>
          </a:ln>
        </p:spPr>
        <p:txBody>
          <a:bodyPr wrap="square">
            <a:spAutoFit/>
          </a:bodyPr>
          <a:lstStyle/>
          <a:p>
            <a:pPr algn="ctr">
              <a:spcBef>
                <a:spcPct val="50000"/>
              </a:spcBef>
            </a:pPr>
            <a:r>
              <a:rPr lang="en-US" sz="3200" b="1" dirty="0"/>
              <a:t>WORLD</a:t>
            </a:r>
          </a:p>
        </p:txBody>
      </p:sp>
      <p:sp>
        <p:nvSpPr>
          <p:cNvPr id="8200" name="Text Box 19"/>
          <p:cNvSpPr txBox="1">
            <a:spLocks noChangeArrowheads="1"/>
          </p:cNvSpPr>
          <p:nvPr/>
        </p:nvSpPr>
        <p:spPr bwMode="auto">
          <a:xfrm>
            <a:off x="685800" y="1752600"/>
            <a:ext cx="5105400" cy="1200329"/>
          </a:xfrm>
          <a:prstGeom prst="rect">
            <a:avLst/>
          </a:prstGeom>
          <a:noFill/>
          <a:ln w="9525">
            <a:noFill/>
            <a:miter lim="800000"/>
            <a:headEnd/>
            <a:tailEnd/>
          </a:ln>
        </p:spPr>
        <p:txBody>
          <a:bodyPr wrap="square">
            <a:spAutoFit/>
          </a:bodyPr>
          <a:lstStyle/>
          <a:p>
            <a:pPr>
              <a:spcBef>
                <a:spcPct val="50000"/>
              </a:spcBef>
            </a:pPr>
            <a:r>
              <a:rPr lang="en-US" sz="3600" b="1" dirty="0"/>
              <a:t>Rom 6:23  “For the wages of sin </a:t>
            </a:r>
            <a:r>
              <a:rPr lang="en-US" sz="3600" b="1" i="1" dirty="0"/>
              <a:t>is</a:t>
            </a:r>
            <a:r>
              <a:rPr lang="en-US" sz="3600" b="1" dirty="0"/>
              <a:t> death…”</a:t>
            </a:r>
          </a:p>
        </p:txBody>
      </p:sp>
      <p:sp>
        <p:nvSpPr>
          <p:cNvPr id="8201" name="Text Box 20"/>
          <p:cNvSpPr txBox="1">
            <a:spLocks noChangeArrowheads="1"/>
          </p:cNvSpPr>
          <p:nvPr/>
        </p:nvSpPr>
        <p:spPr bwMode="auto">
          <a:xfrm>
            <a:off x="3810000" y="3429000"/>
            <a:ext cx="5105400" cy="2308324"/>
          </a:xfrm>
          <a:prstGeom prst="rect">
            <a:avLst/>
          </a:prstGeom>
          <a:noFill/>
          <a:ln w="9525">
            <a:noFill/>
            <a:miter lim="800000"/>
            <a:headEnd/>
            <a:tailEnd/>
          </a:ln>
        </p:spPr>
        <p:txBody>
          <a:bodyPr wrap="square">
            <a:spAutoFit/>
          </a:bodyPr>
          <a:lstStyle/>
          <a:p>
            <a:pPr>
              <a:spcBef>
                <a:spcPct val="50000"/>
              </a:spcBef>
            </a:pPr>
            <a:r>
              <a:rPr lang="en-US" sz="3600" b="1" dirty="0"/>
              <a:t>Rom 6:23 “… but the gift of God </a:t>
            </a:r>
            <a:r>
              <a:rPr lang="en-US" sz="3600" b="1" i="1" dirty="0"/>
              <a:t>is</a:t>
            </a:r>
            <a:r>
              <a:rPr lang="en-US" sz="3600" b="1" dirty="0"/>
              <a:t> eternal life through Jesus Christ our Lord.” </a:t>
            </a:r>
          </a:p>
        </p:txBody>
      </p:sp>
      <p:sp>
        <p:nvSpPr>
          <p:cNvPr id="21" name="TextBox 20"/>
          <p:cNvSpPr txBox="1"/>
          <p:nvPr/>
        </p:nvSpPr>
        <p:spPr>
          <a:xfrm>
            <a:off x="6019800" y="-22086"/>
            <a:ext cx="1295400" cy="707886"/>
          </a:xfrm>
          <a:prstGeom prst="rect">
            <a:avLst/>
          </a:prstGeom>
          <a:noFill/>
        </p:spPr>
        <p:txBody>
          <a:bodyPr wrap="square" rtlCol="0">
            <a:spAutoFit/>
          </a:bodyPr>
          <a:lstStyle/>
          <a:p>
            <a:r>
              <a:rPr lang="en-US" sz="4000" b="1" dirty="0"/>
              <a:t>GOD</a:t>
            </a:r>
          </a:p>
        </p:txBody>
      </p:sp>
      <p:pic>
        <p:nvPicPr>
          <p:cNvPr id="1027" name="Picture 3" descr="C:\Users\Tech\AppData\Local\Microsoft\Windows\Temporary Internet Files\Content.IE5\A1JG103E\Door-12722-medium[1].png"/>
          <p:cNvPicPr>
            <a:picLocks noChangeAspect="1" noChangeArrowheads="1"/>
          </p:cNvPicPr>
          <p:nvPr/>
        </p:nvPicPr>
        <p:blipFill>
          <a:blip r:embed="rId4" cstate="print"/>
          <a:srcRect/>
          <a:stretch>
            <a:fillRect/>
          </a:stretch>
        </p:blipFill>
        <p:spPr bwMode="auto">
          <a:xfrm>
            <a:off x="1143000" y="2971800"/>
            <a:ext cx="2521324" cy="3429000"/>
          </a:xfrm>
          <a:prstGeom prst="rect">
            <a:avLst/>
          </a:prstGeom>
          <a:noFill/>
        </p:spPr>
      </p:pic>
      <p:sp>
        <p:nvSpPr>
          <p:cNvPr id="25" name="Text Box 19"/>
          <p:cNvSpPr txBox="1">
            <a:spLocks noChangeArrowheads="1"/>
          </p:cNvSpPr>
          <p:nvPr/>
        </p:nvSpPr>
        <p:spPr bwMode="auto">
          <a:xfrm>
            <a:off x="1219200" y="3429000"/>
            <a:ext cx="2057400" cy="2308324"/>
          </a:xfrm>
          <a:prstGeom prst="rect">
            <a:avLst/>
          </a:prstGeom>
          <a:noFill/>
          <a:ln w="9525">
            <a:noFill/>
            <a:miter lim="800000"/>
            <a:headEnd/>
            <a:tailEnd/>
          </a:ln>
        </p:spPr>
        <p:txBody>
          <a:bodyPr wrap="square">
            <a:spAutoFit/>
          </a:bodyPr>
          <a:lstStyle/>
          <a:p>
            <a:pPr algn="ctr">
              <a:spcBef>
                <a:spcPct val="50000"/>
              </a:spcBef>
            </a:pPr>
            <a:r>
              <a:rPr lang="en-US" sz="3600" b="1" dirty="0"/>
              <a:t>How do I get the gift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2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2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2" presetClass="exit" presetSubtype="8" fill="hold" nodeType="clickEffect">
                                  <p:stCondLst>
                                    <p:cond delay="0"/>
                                  </p:stCondLst>
                                  <p:childTnLst>
                                    <p:animEffect transition="out" filter="wipe(left)">
                                      <p:cBhvr>
                                        <p:cTn id="30" dur="500"/>
                                        <p:tgtEl>
                                          <p:spTgt spid="1027"/>
                                        </p:tgtEl>
                                      </p:cBhvr>
                                    </p:animEffect>
                                    <p:set>
                                      <p:cBhvr>
                                        <p:cTn id="31" dur="1" fill="hold">
                                          <p:stCondLst>
                                            <p:cond delay="499"/>
                                          </p:stCondLst>
                                        </p:cTn>
                                        <p:tgtEl>
                                          <p:spTgt spid="1027"/>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8197" grpId="0"/>
      <p:bldP spid="8200" grpId="0"/>
      <p:bldP spid="8201" grpId="0"/>
      <p:bldP spid="25" grpId="0"/>
      <p:bldP spid="25"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Oval 14"/>
          <p:cNvSpPr>
            <a:spLocks noChangeArrowheads="1"/>
          </p:cNvSpPr>
          <p:nvPr/>
        </p:nvSpPr>
        <p:spPr bwMode="auto">
          <a:xfrm>
            <a:off x="6934200" y="228600"/>
            <a:ext cx="1905000" cy="1143000"/>
          </a:xfrm>
          <a:prstGeom prst="ellipse">
            <a:avLst/>
          </a:prstGeom>
          <a:solidFill>
            <a:srgbClr val="FFFF00"/>
          </a:solidFill>
          <a:ln w="9525">
            <a:solidFill>
              <a:schemeClr val="tx1"/>
            </a:solidFill>
            <a:round/>
            <a:headEnd/>
            <a:tailEnd/>
          </a:ln>
        </p:spPr>
        <p:txBody>
          <a:bodyPr wrap="none" anchor="ctr"/>
          <a:lstStyle/>
          <a:p>
            <a:pPr algn="ctr"/>
            <a:r>
              <a:rPr lang="en-US" sz="3600" b="1" dirty="0"/>
              <a:t>HEAVEN</a:t>
            </a:r>
          </a:p>
        </p:txBody>
      </p:sp>
      <p:sp>
        <p:nvSpPr>
          <p:cNvPr id="12293" name="Text Box 19"/>
          <p:cNvSpPr txBox="1">
            <a:spLocks noChangeArrowheads="1"/>
          </p:cNvSpPr>
          <p:nvPr/>
        </p:nvSpPr>
        <p:spPr bwMode="auto">
          <a:xfrm rot="19487196">
            <a:off x="61425" y="2778988"/>
            <a:ext cx="8027987" cy="646331"/>
          </a:xfrm>
          <a:prstGeom prst="rect">
            <a:avLst/>
          </a:prstGeom>
          <a:noFill/>
          <a:ln w="9525">
            <a:noFill/>
            <a:miter lim="800000"/>
            <a:headEnd/>
            <a:tailEnd/>
          </a:ln>
        </p:spPr>
        <p:txBody>
          <a:bodyPr wrap="square">
            <a:spAutoFit/>
          </a:bodyPr>
          <a:lstStyle/>
          <a:p>
            <a:pPr algn="ctr">
              <a:spcBef>
                <a:spcPct val="50000"/>
              </a:spcBef>
            </a:pPr>
            <a:r>
              <a:rPr lang="en-US" sz="3600" b="1" dirty="0"/>
              <a:t>JESUS IS THE WAY TO HEAVEN &amp; GOD</a:t>
            </a:r>
            <a:r>
              <a:rPr lang="en-US" sz="3600" dirty="0"/>
              <a:t>.</a:t>
            </a:r>
          </a:p>
        </p:txBody>
      </p:sp>
      <p:pic>
        <p:nvPicPr>
          <p:cNvPr id="12294" name="Picture 20" descr="stickfamily1ai4"/>
          <p:cNvPicPr>
            <a:picLocks noGrp="1" noChangeAspect="1" noChangeArrowheads="1"/>
          </p:cNvPicPr>
          <p:nvPr>
            <p:ph/>
          </p:nvPr>
        </p:nvPicPr>
        <p:blipFill>
          <a:blip r:embed="rId3" cstate="print"/>
          <a:srcRect/>
          <a:stretch>
            <a:fillRect/>
          </a:stretch>
        </p:blipFill>
        <p:spPr>
          <a:xfrm>
            <a:off x="304800" y="4343400"/>
            <a:ext cx="776288" cy="1968500"/>
          </a:xfrm>
        </p:spPr>
      </p:pic>
      <p:sp>
        <p:nvSpPr>
          <p:cNvPr id="12295" name="Text Box 21"/>
          <p:cNvSpPr txBox="1">
            <a:spLocks noChangeArrowheads="1"/>
          </p:cNvSpPr>
          <p:nvPr/>
        </p:nvSpPr>
        <p:spPr bwMode="auto">
          <a:xfrm>
            <a:off x="0" y="6324600"/>
            <a:ext cx="1524000" cy="461665"/>
          </a:xfrm>
          <a:prstGeom prst="rect">
            <a:avLst/>
          </a:prstGeom>
          <a:noFill/>
          <a:ln w="9525">
            <a:noFill/>
            <a:miter lim="800000"/>
            <a:headEnd/>
            <a:tailEnd/>
          </a:ln>
        </p:spPr>
        <p:txBody>
          <a:bodyPr wrap="square">
            <a:spAutoFit/>
          </a:bodyPr>
          <a:lstStyle/>
          <a:p>
            <a:pPr algn="ctr">
              <a:spcBef>
                <a:spcPct val="50000"/>
              </a:spcBef>
            </a:pPr>
            <a:r>
              <a:rPr lang="en-US" sz="2400" b="1" dirty="0"/>
              <a:t>WORLD</a:t>
            </a:r>
          </a:p>
        </p:txBody>
      </p:sp>
      <p:sp>
        <p:nvSpPr>
          <p:cNvPr id="12297" name="Text Box 23"/>
          <p:cNvSpPr txBox="1">
            <a:spLocks noChangeArrowheads="1"/>
          </p:cNvSpPr>
          <p:nvPr/>
        </p:nvSpPr>
        <p:spPr bwMode="auto">
          <a:xfrm>
            <a:off x="0" y="0"/>
            <a:ext cx="5334000" cy="2308324"/>
          </a:xfrm>
          <a:prstGeom prst="rect">
            <a:avLst/>
          </a:prstGeom>
          <a:noFill/>
          <a:ln w="9525">
            <a:noFill/>
            <a:miter lim="800000"/>
            <a:headEnd/>
            <a:tailEnd/>
          </a:ln>
        </p:spPr>
        <p:txBody>
          <a:bodyPr wrap="square">
            <a:spAutoFit/>
          </a:bodyPr>
          <a:lstStyle/>
          <a:p>
            <a:pPr>
              <a:spcBef>
                <a:spcPct val="50000"/>
              </a:spcBef>
            </a:pPr>
            <a:r>
              <a:rPr lang="en-US" sz="3600" b="1" dirty="0"/>
              <a:t>1 Timothy 2:5 “For there is one God and one mediator between God and men, the man Christ Jesus.”</a:t>
            </a:r>
          </a:p>
        </p:txBody>
      </p:sp>
      <p:sp>
        <p:nvSpPr>
          <p:cNvPr id="12298" name="Text Box 24"/>
          <p:cNvSpPr txBox="1">
            <a:spLocks noChangeArrowheads="1"/>
          </p:cNvSpPr>
          <p:nvPr/>
        </p:nvSpPr>
        <p:spPr bwMode="auto">
          <a:xfrm>
            <a:off x="2743200" y="4572000"/>
            <a:ext cx="6096000" cy="2308324"/>
          </a:xfrm>
          <a:prstGeom prst="rect">
            <a:avLst/>
          </a:prstGeom>
          <a:noFill/>
          <a:ln w="9525">
            <a:noFill/>
            <a:miter lim="800000"/>
            <a:headEnd/>
            <a:tailEnd/>
          </a:ln>
        </p:spPr>
        <p:txBody>
          <a:bodyPr>
            <a:spAutoFit/>
          </a:bodyPr>
          <a:lstStyle/>
          <a:p>
            <a:pPr>
              <a:spcBef>
                <a:spcPct val="50000"/>
              </a:spcBef>
            </a:pPr>
            <a:r>
              <a:rPr lang="en-US" sz="3600" b="1" dirty="0"/>
              <a:t>John 14:6 Jesus </a:t>
            </a:r>
            <a:r>
              <a:rPr lang="en-US" sz="3600" b="1" dirty="0" err="1"/>
              <a:t>saith</a:t>
            </a:r>
            <a:r>
              <a:rPr lang="en-US" sz="3600" b="1" dirty="0"/>
              <a:t> unto him, “I am the way, the truth, and the life: no man cometh unto the Father, but by 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Oval 14"/>
          <p:cNvSpPr>
            <a:spLocks noChangeArrowheads="1"/>
          </p:cNvSpPr>
          <p:nvPr/>
        </p:nvSpPr>
        <p:spPr bwMode="auto">
          <a:xfrm>
            <a:off x="5791200" y="2286000"/>
            <a:ext cx="3048000" cy="1371600"/>
          </a:xfrm>
          <a:prstGeom prst="ellipse">
            <a:avLst/>
          </a:prstGeom>
          <a:solidFill>
            <a:srgbClr val="FFFF00"/>
          </a:solidFill>
          <a:ln w="9525">
            <a:solidFill>
              <a:schemeClr val="tx1"/>
            </a:solidFill>
            <a:round/>
            <a:headEnd/>
            <a:tailEnd/>
          </a:ln>
        </p:spPr>
        <p:txBody>
          <a:bodyPr wrap="none" anchor="ctr"/>
          <a:lstStyle/>
          <a:p>
            <a:pPr algn="ctr"/>
            <a:r>
              <a:rPr lang="en-US" sz="6000" b="1" dirty="0"/>
              <a:t>HEAVEN</a:t>
            </a:r>
          </a:p>
        </p:txBody>
      </p:sp>
      <p:pic>
        <p:nvPicPr>
          <p:cNvPr id="8198" name="Picture 17" descr="stickfamily1ai4"/>
          <p:cNvPicPr>
            <a:picLocks noGrp="1" noChangeAspect="1" noChangeArrowheads="1"/>
          </p:cNvPicPr>
          <p:nvPr>
            <p:ph/>
          </p:nvPr>
        </p:nvPicPr>
        <p:blipFill>
          <a:blip r:embed="rId3" cstate="print"/>
          <a:srcRect/>
          <a:stretch>
            <a:fillRect/>
          </a:stretch>
        </p:blipFill>
        <p:spPr>
          <a:xfrm>
            <a:off x="1295400" y="1066800"/>
            <a:ext cx="1136886" cy="2882900"/>
          </a:xfrm>
        </p:spPr>
      </p:pic>
      <p:sp>
        <p:nvSpPr>
          <p:cNvPr id="8201" name="Text Box 20"/>
          <p:cNvSpPr txBox="1">
            <a:spLocks noChangeArrowheads="1"/>
          </p:cNvSpPr>
          <p:nvPr/>
        </p:nvSpPr>
        <p:spPr bwMode="auto">
          <a:xfrm>
            <a:off x="228600" y="5103674"/>
            <a:ext cx="8763000" cy="1754326"/>
          </a:xfrm>
          <a:prstGeom prst="rect">
            <a:avLst/>
          </a:prstGeom>
          <a:noFill/>
          <a:ln w="9525">
            <a:noFill/>
            <a:miter lim="800000"/>
            <a:headEnd/>
            <a:tailEnd/>
          </a:ln>
        </p:spPr>
        <p:txBody>
          <a:bodyPr wrap="square">
            <a:spAutoFit/>
          </a:bodyPr>
          <a:lstStyle/>
          <a:p>
            <a:pPr>
              <a:spcBef>
                <a:spcPct val="50000"/>
              </a:spcBef>
            </a:pPr>
            <a:r>
              <a:rPr lang="en-US" sz="3600" b="1" baseline="0" dirty="0"/>
              <a:t>John 10:9 </a:t>
            </a:r>
            <a:r>
              <a:rPr lang="en-US" sz="3600" b="1" baseline="30000" dirty="0"/>
              <a:t> </a:t>
            </a:r>
            <a:r>
              <a:rPr lang="en-US" sz="3600" b="1" dirty="0"/>
              <a:t>I am the door: by me if any man enter in, he shall be saved, and shall go in and out, and find pasture.</a:t>
            </a:r>
          </a:p>
        </p:txBody>
      </p:sp>
      <p:sp>
        <p:nvSpPr>
          <p:cNvPr id="21" name="TextBox 20"/>
          <p:cNvSpPr txBox="1"/>
          <p:nvPr/>
        </p:nvSpPr>
        <p:spPr>
          <a:xfrm>
            <a:off x="6248400" y="1267361"/>
            <a:ext cx="2209800" cy="1323439"/>
          </a:xfrm>
          <a:prstGeom prst="rect">
            <a:avLst/>
          </a:prstGeom>
          <a:noFill/>
        </p:spPr>
        <p:txBody>
          <a:bodyPr wrap="square" rtlCol="0">
            <a:spAutoFit/>
          </a:bodyPr>
          <a:lstStyle/>
          <a:p>
            <a:r>
              <a:rPr lang="en-US" sz="8000" b="1" dirty="0"/>
              <a:t>GOD</a:t>
            </a:r>
          </a:p>
        </p:txBody>
      </p:sp>
      <p:pic>
        <p:nvPicPr>
          <p:cNvPr id="1027" name="Picture 3" descr="C:\Users\Tech\AppData\Local\Microsoft\Windows\Temporary Internet Files\Content.IE5\A1JG103E\Door-12722-medium[1].png"/>
          <p:cNvPicPr>
            <a:picLocks noChangeAspect="1" noChangeArrowheads="1"/>
          </p:cNvPicPr>
          <p:nvPr/>
        </p:nvPicPr>
        <p:blipFill>
          <a:blip r:embed="rId4" cstate="print"/>
          <a:srcRect/>
          <a:stretch>
            <a:fillRect/>
          </a:stretch>
        </p:blipFill>
        <p:spPr bwMode="auto">
          <a:xfrm>
            <a:off x="3048000" y="457200"/>
            <a:ext cx="3059206" cy="4160520"/>
          </a:xfrm>
          <a:prstGeom prst="rect">
            <a:avLst/>
          </a:prstGeom>
          <a:noFill/>
        </p:spPr>
      </p:pic>
      <p:sp>
        <p:nvSpPr>
          <p:cNvPr id="26" name="TextBox 25"/>
          <p:cNvSpPr txBox="1"/>
          <p:nvPr/>
        </p:nvSpPr>
        <p:spPr>
          <a:xfrm>
            <a:off x="3124200" y="1066800"/>
            <a:ext cx="2590800" cy="1200329"/>
          </a:xfrm>
          <a:prstGeom prst="rect">
            <a:avLst/>
          </a:prstGeom>
          <a:noFill/>
        </p:spPr>
        <p:txBody>
          <a:bodyPr wrap="square" rtlCol="0">
            <a:spAutoFit/>
          </a:bodyPr>
          <a:lstStyle/>
          <a:p>
            <a:r>
              <a:rPr lang="en-US" sz="7200" b="1" dirty="0"/>
              <a:t>JESUS</a:t>
            </a:r>
          </a:p>
        </p:txBody>
      </p:sp>
      <p:sp>
        <p:nvSpPr>
          <p:cNvPr id="24" name="Text Box 20"/>
          <p:cNvSpPr txBox="1">
            <a:spLocks noChangeArrowheads="1"/>
          </p:cNvSpPr>
          <p:nvPr/>
        </p:nvSpPr>
        <p:spPr bwMode="auto">
          <a:xfrm>
            <a:off x="0" y="4549676"/>
            <a:ext cx="9144000" cy="2308324"/>
          </a:xfrm>
          <a:prstGeom prst="rect">
            <a:avLst/>
          </a:prstGeom>
          <a:noFill/>
          <a:ln w="9525">
            <a:noFill/>
            <a:miter lim="800000"/>
            <a:headEnd/>
            <a:tailEnd/>
          </a:ln>
        </p:spPr>
        <p:txBody>
          <a:bodyPr wrap="square">
            <a:spAutoFit/>
          </a:bodyPr>
          <a:lstStyle/>
          <a:p>
            <a:pPr>
              <a:spcBef>
                <a:spcPct val="50000"/>
              </a:spcBef>
            </a:pPr>
            <a:r>
              <a:rPr lang="en-US" sz="3600" b="1" baseline="0" dirty="0"/>
              <a:t>Acts 4:12 Neither is there salvation in any other: for there is none other name under heaven given among men, whereby we must be saved.</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8201"/>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P spid="24"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219200" y="1219200"/>
            <a:ext cx="5715000" cy="5334000"/>
            <a:chOff x="864" y="528"/>
            <a:chExt cx="3600" cy="3360"/>
          </a:xfrm>
        </p:grpSpPr>
        <p:grpSp>
          <p:nvGrpSpPr>
            <p:cNvPr id="3" name="Group 3"/>
            <p:cNvGrpSpPr>
              <a:grpSpLocks/>
            </p:cNvGrpSpPr>
            <p:nvPr/>
          </p:nvGrpSpPr>
          <p:grpSpPr bwMode="auto">
            <a:xfrm>
              <a:off x="864" y="528"/>
              <a:ext cx="2880" cy="3360"/>
              <a:chOff x="864" y="528"/>
              <a:chExt cx="2880" cy="3360"/>
            </a:xfrm>
          </p:grpSpPr>
          <p:sp>
            <p:nvSpPr>
              <p:cNvPr id="13325" name="Line 4"/>
              <p:cNvSpPr>
                <a:spLocks noChangeShapeType="1"/>
              </p:cNvSpPr>
              <p:nvPr/>
            </p:nvSpPr>
            <p:spPr bwMode="auto">
              <a:xfrm flipV="1">
                <a:off x="864" y="3216"/>
                <a:ext cx="0" cy="672"/>
              </a:xfrm>
              <a:prstGeom prst="line">
                <a:avLst/>
              </a:prstGeom>
              <a:noFill/>
              <a:ln w="9525">
                <a:solidFill>
                  <a:schemeClr val="tx1"/>
                </a:solidFill>
                <a:round/>
                <a:headEnd/>
                <a:tailEnd/>
              </a:ln>
            </p:spPr>
            <p:txBody>
              <a:bodyPr/>
              <a:lstStyle/>
              <a:p>
                <a:endParaRPr lang="en-US"/>
              </a:p>
            </p:txBody>
          </p:sp>
          <p:sp>
            <p:nvSpPr>
              <p:cNvPr id="13326" name="Line 5"/>
              <p:cNvSpPr>
                <a:spLocks noChangeShapeType="1"/>
              </p:cNvSpPr>
              <p:nvPr/>
            </p:nvSpPr>
            <p:spPr bwMode="auto">
              <a:xfrm>
                <a:off x="864" y="3216"/>
                <a:ext cx="720" cy="0"/>
              </a:xfrm>
              <a:prstGeom prst="line">
                <a:avLst/>
              </a:prstGeom>
              <a:noFill/>
              <a:ln w="9525">
                <a:solidFill>
                  <a:schemeClr val="tx1"/>
                </a:solidFill>
                <a:round/>
                <a:headEnd/>
                <a:tailEnd/>
              </a:ln>
            </p:spPr>
            <p:txBody>
              <a:bodyPr/>
              <a:lstStyle/>
              <a:p>
                <a:endParaRPr lang="en-US"/>
              </a:p>
            </p:txBody>
          </p:sp>
          <p:sp>
            <p:nvSpPr>
              <p:cNvPr id="13327" name="Line 6"/>
              <p:cNvSpPr>
                <a:spLocks noChangeShapeType="1"/>
              </p:cNvSpPr>
              <p:nvPr/>
            </p:nvSpPr>
            <p:spPr bwMode="auto">
              <a:xfrm flipV="1">
                <a:off x="1584" y="2544"/>
                <a:ext cx="0" cy="672"/>
              </a:xfrm>
              <a:prstGeom prst="line">
                <a:avLst/>
              </a:prstGeom>
              <a:noFill/>
              <a:ln w="9525">
                <a:solidFill>
                  <a:schemeClr val="tx1"/>
                </a:solidFill>
                <a:round/>
                <a:headEnd/>
                <a:tailEnd/>
              </a:ln>
            </p:spPr>
            <p:txBody>
              <a:bodyPr/>
              <a:lstStyle/>
              <a:p>
                <a:endParaRPr lang="en-US"/>
              </a:p>
            </p:txBody>
          </p:sp>
          <p:sp>
            <p:nvSpPr>
              <p:cNvPr id="13328" name="Line 7"/>
              <p:cNvSpPr>
                <a:spLocks noChangeShapeType="1"/>
              </p:cNvSpPr>
              <p:nvPr/>
            </p:nvSpPr>
            <p:spPr bwMode="auto">
              <a:xfrm>
                <a:off x="1584" y="2544"/>
                <a:ext cx="720" cy="0"/>
              </a:xfrm>
              <a:prstGeom prst="line">
                <a:avLst/>
              </a:prstGeom>
              <a:noFill/>
              <a:ln w="9525">
                <a:solidFill>
                  <a:schemeClr val="tx1"/>
                </a:solidFill>
                <a:round/>
                <a:headEnd/>
                <a:tailEnd/>
              </a:ln>
            </p:spPr>
            <p:txBody>
              <a:bodyPr/>
              <a:lstStyle/>
              <a:p>
                <a:endParaRPr lang="en-US"/>
              </a:p>
            </p:txBody>
          </p:sp>
          <p:sp>
            <p:nvSpPr>
              <p:cNvPr id="13329" name="Line 8"/>
              <p:cNvSpPr>
                <a:spLocks noChangeShapeType="1"/>
              </p:cNvSpPr>
              <p:nvPr/>
            </p:nvSpPr>
            <p:spPr bwMode="auto">
              <a:xfrm flipV="1">
                <a:off x="2304" y="1872"/>
                <a:ext cx="0" cy="672"/>
              </a:xfrm>
              <a:prstGeom prst="line">
                <a:avLst/>
              </a:prstGeom>
              <a:noFill/>
              <a:ln w="9525">
                <a:solidFill>
                  <a:schemeClr val="tx1"/>
                </a:solidFill>
                <a:round/>
                <a:headEnd/>
                <a:tailEnd/>
              </a:ln>
            </p:spPr>
            <p:txBody>
              <a:bodyPr/>
              <a:lstStyle/>
              <a:p>
                <a:endParaRPr lang="en-US"/>
              </a:p>
            </p:txBody>
          </p:sp>
          <p:sp>
            <p:nvSpPr>
              <p:cNvPr id="13330" name="Line 9"/>
              <p:cNvSpPr>
                <a:spLocks noChangeShapeType="1"/>
              </p:cNvSpPr>
              <p:nvPr/>
            </p:nvSpPr>
            <p:spPr bwMode="auto">
              <a:xfrm>
                <a:off x="2304" y="1872"/>
                <a:ext cx="720" cy="0"/>
              </a:xfrm>
              <a:prstGeom prst="line">
                <a:avLst/>
              </a:prstGeom>
              <a:noFill/>
              <a:ln w="9525">
                <a:solidFill>
                  <a:schemeClr val="tx1"/>
                </a:solidFill>
                <a:round/>
                <a:headEnd/>
                <a:tailEnd/>
              </a:ln>
            </p:spPr>
            <p:txBody>
              <a:bodyPr/>
              <a:lstStyle/>
              <a:p>
                <a:endParaRPr lang="en-US"/>
              </a:p>
            </p:txBody>
          </p:sp>
          <p:sp>
            <p:nvSpPr>
              <p:cNvPr id="13331" name="Line 10"/>
              <p:cNvSpPr>
                <a:spLocks noChangeShapeType="1"/>
              </p:cNvSpPr>
              <p:nvPr/>
            </p:nvSpPr>
            <p:spPr bwMode="auto">
              <a:xfrm flipV="1">
                <a:off x="3024" y="1200"/>
                <a:ext cx="0" cy="672"/>
              </a:xfrm>
              <a:prstGeom prst="line">
                <a:avLst/>
              </a:prstGeom>
              <a:noFill/>
              <a:ln w="9525">
                <a:solidFill>
                  <a:schemeClr val="tx1"/>
                </a:solidFill>
                <a:round/>
                <a:headEnd/>
                <a:tailEnd/>
              </a:ln>
            </p:spPr>
            <p:txBody>
              <a:bodyPr/>
              <a:lstStyle/>
              <a:p>
                <a:endParaRPr lang="en-US"/>
              </a:p>
            </p:txBody>
          </p:sp>
          <p:sp>
            <p:nvSpPr>
              <p:cNvPr id="13332" name="Line 11"/>
              <p:cNvSpPr>
                <a:spLocks noChangeShapeType="1"/>
              </p:cNvSpPr>
              <p:nvPr/>
            </p:nvSpPr>
            <p:spPr bwMode="auto">
              <a:xfrm>
                <a:off x="3024" y="1200"/>
                <a:ext cx="720" cy="0"/>
              </a:xfrm>
              <a:prstGeom prst="line">
                <a:avLst/>
              </a:prstGeom>
              <a:noFill/>
              <a:ln w="9525">
                <a:solidFill>
                  <a:schemeClr val="tx1"/>
                </a:solidFill>
                <a:round/>
                <a:headEnd/>
                <a:tailEnd/>
              </a:ln>
            </p:spPr>
            <p:txBody>
              <a:bodyPr/>
              <a:lstStyle/>
              <a:p>
                <a:endParaRPr lang="en-US"/>
              </a:p>
            </p:txBody>
          </p:sp>
          <p:sp>
            <p:nvSpPr>
              <p:cNvPr id="13333" name="Line 12"/>
              <p:cNvSpPr>
                <a:spLocks noChangeShapeType="1"/>
              </p:cNvSpPr>
              <p:nvPr/>
            </p:nvSpPr>
            <p:spPr bwMode="auto">
              <a:xfrm flipV="1">
                <a:off x="3744" y="528"/>
                <a:ext cx="0" cy="672"/>
              </a:xfrm>
              <a:prstGeom prst="line">
                <a:avLst/>
              </a:prstGeom>
              <a:noFill/>
              <a:ln w="9525">
                <a:solidFill>
                  <a:schemeClr val="tx1"/>
                </a:solidFill>
                <a:round/>
                <a:headEnd/>
                <a:tailEnd/>
              </a:ln>
            </p:spPr>
            <p:txBody>
              <a:bodyPr/>
              <a:lstStyle/>
              <a:p>
                <a:endParaRPr lang="en-US"/>
              </a:p>
            </p:txBody>
          </p:sp>
        </p:grpSp>
        <p:sp>
          <p:nvSpPr>
            <p:cNvPr id="13324" name="Line 13"/>
            <p:cNvSpPr>
              <a:spLocks noChangeShapeType="1"/>
            </p:cNvSpPr>
            <p:nvPr/>
          </p:nvSpPr>
          <p:spPr bwMode="auto">
            <a:xfrm>
              <a:off x="3744" y="528"/>
              <a:ext cx="720" cy="0"/>
            </a:xfrm>
            <a:prstGeom prst="line">
              <a:avLst/>
            </a:prstGeom>
            <a:noFill/>
            <a:ln w="9525">
              <a:solidFill>
                <a:schemeClr val="tx1"/>
              </a:solidFill>
              <a:round/>
              <a:headEnd/>
              <a:tailEnd/>
            </a:ln>
          </p:spPr>
          <p:txBody>
            <a:bodyPr/>
            <a:lstStyle/>
            <a:p>
              <a:endParaRPr lang="en-US"/>
            </a:p>
          </p:txBody>
        </p:sp>
      </p:grpSp>
      <p:pic>
        <p:nvPicPr>
          <p:cNvPr id="13318" name="Picture 16" descr="stickfamily1ai4"/>
          <p:cNvPicPr>
            <a:picLocks noGrp="1" noChangeAspect="1" noChangeArrowheads="1"/>
          </p:cNvPicPr>
          <p:nvPr>
            <p:ph sz="half" idx="1"/>
          </p:nvPr>
        </p:nvPicPr>
        <p:blipFill>
          <a:blip r:embed="rId3" cstate="print"/>
          <a:srcRect/>
          <a:stretch>
            <a:fillRect/>
          </a:stretch>
        </p:blipFill>
        <p:spPr>
          <a:xfrm>
            <a:off x="1474788" y="3352800"/>
            <a:ext cx="836612" cy="2120900"/>
          </a:xfrm>
          <a:noFill/>
        </p:spPr>
      </p:pic>
      <p:sp>
        <p:nvSpPr>
          <p:cNvPr id="13319" name="Text Box 21"/>
          <p:cNvSpPr txBox="1">
            <a:spLocks noChangeArrowheads="1"/>
          </p:cNvSpPr>
          <p:nvPr/>
        </p:nvSpPr>
        <p:spPr bwMode="auto">
          <a:xfrm>
            <a:off x="1371600" y="5562600"/>
            <a:ext cx="1447800" cy="461665"/>
          </a:xfrm>
          <a:prstGeom prst="rect">
            <a:avLst/>
          </a:prstGeom>
          <a:noFill/>
          <a:ln w="9525">
            <a:noFill/>
            <a:miter lim="800000"/>
            <a:headEnd/>
            <a:tailEnd/>
          </a:ln>
        </p:spPr>
        <p:txBody>
          <a:bodyPr>
            <a:spAutoFit/>
          </a:bodyPr>
          <a:lstStyle/>
          <a:p>
            <a:pPr>
              <a:spcBef>
                <a:spcPct val="50000"/>
              </a:spcBef>
            </a:pPr>
            <a:r>
              <a:rPr lang="en-US" sz="2400" b="1" dirty="0"/>
              <a:t>1. HEAR</a:t>
            </a:r>
          </a:p>
        </p:txBody>
      </p:sp>
      <p:sp>
        <p:nvSpPr>
          <p:cNvPr id="13320" name="Text Box 22"/>
          <p:cNvSpPr txBox="1">
            <a:spLocks noChangeArrowheads="1"/>
          </p:cNvSpPr>
          <p:nvPr/>
        </p:nvSpPr>
        <p:spPr bwMode="auto">
          <a:xfrm>
            <a:off x="3581400" y="3733800"/>
            <a:ext cx="5181600" cy="2308324"/>
          </a:xfrm>
          <a:prstGeom prst="rect">
            <a:avLst/>
          </a:prstGeom>
          <a:noFill/>
          <a:ln w="9525">
            <a:noFill/>
            <a:miter lim="800000"/>
            <a:headEnd/>
            <a:tailEnd/>
          </a:ln>
        </p:spPr>
        <p:txBody>
          <a:bodyPr wrap="square">
            <a:spAutoFit/>
          </a:bodyPr>
          <a:lstStyle/>
          <a:p>
            <a:pPr>
              <a:spcBef>
                <a:spcPct val="50000"/>
              </a:spcBef>
            </a:pPr>
            <a:r>
              <a:rPr lang="en-US" sz="3600" b="1" dirty="0"/>
              <a:t>Rom 10:17  So then faith </a:t>
            </a:r>
            <a:r>
              <a:rPr lang="en-US" sz="3600" b="1" i="1" dirty="0"/>
              <a:t>cometh</a:t>
            </a:r>
            <a:r>
              <a:rPr lang="en-US" sz="3600" b="1" dirty="0"/>
              <a:t> by hearing, and hearing by the word of God. </a:t>
            </a:r>
          </a:p>
        </p:txBody>
      </p:sp>
      <p:sp>
        <p:nvSpPr>
          <p:cNvPr id="13321" name="Text Box 26"/>
          <p:cNvSpPr txBox="1">
            <a:spLocks noChangeArrowheads="1"/>
          </p:cNvSpPr>
          <p:nvPr/>
        </p:nvSpPr>
        <p:spPr bwMode="auto">
          <a:xfrm>
            <a:off x="0" y="6324600"/>
            <a:ext cx="1219200" cy="461665"/>
          </a:xfrm>
          <a:prstGeom prst="rect">
            <a:avLst/>
          </a:prstGeom>
          <a:noFill/>
          <a:ln w="9525">
            <a:noFill/>
            <a:miter lim="800000"/>
            <a:headEnd/>
            <a:tailEnd/>
          </a:ln>
        </p:spPr>
        <p:txBody>
          <a:bodyPr wrap="square">
            <a:spAutoFit/>
          </a:bodyPr>
          <a:lstStyle/>
          <a:p>
            <a:pPr algn="ctr">
              <a:spcBef>
                <a:spcPct val="50000"/>
              </a:spcBef>
            </a:pPr>
            <a:r>
              <a:rPr lang="en-US" sz="2400" b="1" dirty="0"/>
              <a:t>WORLD</a:t>
            </a:r>
          </a:p>
        </p:txBody>
      </p:sp>
      <p:sp>
        <p:nvSpPr>
          <p:cNvPr id="13322" name="Text Box 27"/>
          <p:cNvSpPr txBox="1">
            <a:spLocks noChangeArrowheads="1"/>
          </p:cNvSpPr>
          <p:nvPr/>
        </p:nvSpPr>
        <p:spPr bwMode="auto">
          <a:xfrm>
            <a:off x="304800" y="381000"/>
            <a:ext cx="5715000" cy="707886"/>
          </a:xfrm>
          <a:prstGeom prst="rect">
            <a:avLst/>
          </a:prstGeom>
          <a:noFill/>
          <a:ln w="9525">
            <a:noFill/>
            <a:miter lim="800000"/>
            <a:headEnd/>
            <a:tailEnd/>
          </a:ln>
        </p:spPr>
        <p:txBody>
          <a:bodyPr wrap="square">
            <a:spAutoFit/>
          </a:bodyPr>
          <a:lstStyle/>
          <a:p>
            <a:pPr>
              <a:spcBef>
                <a:spcPct val="50000"/>
              </a:spcBef>
            </a:pPr>
            <a:r>
              <a:rPr lang="en-US" sz="4000" b="1" dirty="0"/>
              <a:t>1. HEAR the Word of God</a:t>
            </a:r>
            <a:endParaRPr lang="en-US" b="1" dirty="0"/>
          </a:p>
        </p:txBody>
      </p:sp>
      <p:sp>
        <p:nvSpPr>
          <p:cNvPr id="23" name="Oval 14"/>
          <p:cNvSpPr>
            <a:spLocks noChangeArrowheads="1"/>
          </p:cNvSpPr>
          <p:nvPr/>
        </p:nvSpPr>
        <p:spPr bwMode="auto">
          <a:xfrm>
            <a:off x="6934200" y="228600"/>
            <a:ext cx="1905000" cy="1143000"/>
          </a:xfrm>
          <a:prstGeom prst="ellipse">
            <a:avLst/>
          </a:prstGeom>
          <a:solidFill>
            <a:srgbClr val="FFFF00"/>
          </a:solidFill>
          <a:ln w="9525">
            <a:solidFill>
              <a:schemeClr val="tx1"/>
            </a:solidFill>
            <a:round/>
            <a:headEnd/>
            <a:tailEnd/>
          </a:ln>
        </p:spPr>
        <p:txBody>
          <a:bodyPr wrap="none" anchor="ctr"/>
          <a:lstStyle/>
          <a:p>
            <a:pPr algn="ctr"/>
            <a:r>
              <a:rPr lang="en-US" sz="3600" b="1" dirty="0"/>
              <a:t>HEAVEN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1" name="Picture 16" descr="stickfamily1ai4"/>
          <p:cNvPicPr>
            <a:picLocks noGrp="1" noChangeAspect="1" noChangeArrowheads="1"/>
          </p:cNvPicPr>
          <p:nvPr>
            <p:ph/>
          </p:nvPr>
        </p:nvPicPr>
        <p:blipFill>
          <a:blip r:embed="rId3" cstate="print"/>
          <a:srcRect/>
          <a:stretch>
            <a:fillRect/>
          </a:stretch>
        </p:blipFill>
        <p:spPr>
          <a:xfrm>
            <a:off x="138112" y="927100"/>
            <a:ext cx="1196986" cy="3035300"/>
          </a:xfrm>
          <a:noFill/>
        </p:spPr>
      </p:pic>
      <p:sp>
        <p:nvSpPr>
          <p:cNvPr id="14344" name="Text Box 21"/>
          <p:cNvSpPr txBox="1">
            <a:spLocks noChangeArrowheads="1"/>
          </p:cNvSpPr>
          <p:nvPr/>
        </p:nvSpPr>
        <p:spPr bwMode="auto">
          <a:xfrm>
            <a:off x="0" y="152400"/>
            <a:ext cx="9144000" cy="1015663"/>
          </a:xfrm>
          <a:prstGeom prst="rect">
            <a:avLst/>
          </a:prstGeom>
          <a:noFill/>
          <a:ln w="9525">
            <a:noFill/>
            <a:miter lim="800000"/>
            <a:headEnd/>
            <a:tailEnd/>
          </a:ln>
        </p:spPr>
        <p:txBody>
          <a:bodyPr wrap="square">
            <a:spAutoFit/>
          </a:bodyPr>
          <a:lstStyle/>
          <a:p>
            <a:pPr algn="ctr">
              <a:spcBef>
                <a:spcPct val="50000"/>
              </a:spcBef>
            </a:pPr>
            <a:r>
              <a:rPr lang="en-US" sz="6000" b="1" dirty="0"/>
              <a:t>What do we need to hear?</a:t>
            </a:r>
          </a:p>
        </p:txBody>
      </p:sp>
      <p:sp>
        <p:nvSpPr>
          <p:cNvPr id="14347" name="AutoShape 27"/>
          <p:cNvSpPr>
            <a:spLocks noChangeArrowheads="1"/>
          </p:cNvSpPr>
          <p:nvPr/>
        </p:nvSpPr>
        <p:spPr bwMode="auto">
          <a:xfrm>
            <a:off x="1676400" y="1066800"/>
            <a:ext cx="7086600" cy="5181600"/>
          </a:xfrm>
          <a:prstGeom prst="wedgeRoundRectCallout">
            <a:avLst>
              <a:gd name="adj1" fmla="val -57028"/>
              <a:gd name="adj2" fmla="val -47567"/>
              <a:gd name="adj3" fmla="val 16667"/>
            </a:avLst>
          </a:prstGeom>
          <a:solidFill>
            <a:srgbClr val="CCFFCC"/>
          </a:solidFill>
          <a:ln w="9525">
            <a:solidFill>
              <a:schemeClr val="tx1"/>
            </a:solidFill>
            <a:miter lim="800000"/>
            <a:headEnd/>
            <a:tailEnd/>
          </a:ln>
        </p:spPr>
        <p:txBody>
          <a:bodyPr/>
          <a:lstStyle/>
          <a:p>
            <a:pPr marL="342900" indent="-342900">
              <a:buFontTx/>
              <a:buAutoNum type="arabicPeriod"/>
            </a:pPr>
            <a:r>
              <a:rPr lang="en-US" sz="3600" b="1" dirty="0"/>
              <a:t>  John 8:31-32 The truth of Jesus</a:t>
            </a:r>
          </a:p>
          <a:p>
            <a:pPr marL="342900" indent="-342900">
              <a:buAutoNum type="arabicPeriod"/>
            </a:pPr>
            <a:r>
              <a:rPr lang="en-US" sz="3600" b="1" dirty="0"/>
              <a:t>  John 6:68 The words of eternal life.</a:t>
            </a:r>
          </a:p>
          <a:p>
            <a:pPr marL="342900" indent="-342900">
              <a:buAutoNum type="arabicPeriod"/>
            </a:pPr>
            <a:r>
              <a:rPr lang="en-US" sz="3600" b="1" dirty="0"/>
              <a:t>  Matthew 28:18-20 The commands of Jesus</a:t>
            </a:r>
          </a:p>
          <a:p>
            <a:pPr marL="342900" indent="-342900">
              <a:buAutoNum type="arabicPeriod"/>
            </a:pPr>
            <a:r>
              <a:rPr lang="en-US" sz="3600" b="1" dirty="0"/>
              <a:t> Mark 16:15-16 The gospel of Jesus</a:t>
            </a:r>
          </a:p>
          <a:p>
            <a:pPr marL="342900" indent="-342900">
              <a:buFontTx/>
              <a:buAutoNum type="arabicPeriod"/>
            </a:pPr>
            <a:endParaRPr lang="en-US" sz="3600" b="1" dirty="0"/>
          </a:p>
          <a:p>
            <a:pPr marL="342900" indent="-342900">
              <a:buFontTx/>
              <a:buAutoNum type="arabicPeriod"/>
            </a:pPr>
            <a:endParaRPr lang="en-US" sz="3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1" name="Picture 16" descr="stickfamily1ai4"/>
          <p:cNvPicPr>
            <a:picLocks noGrp="1" noChangeAspect="1" noChangeArrowheads="1"/>
          </p:cNvPicPr>
          <p:nvPr>
            <p:ph/>
          </p:nvPr>
        </p:nvPicPr>
        <p:blipFill>
          <a:blip r:embed="rId3" cstate="print"/>
          <a:srcRect/>
          <a:stretch>
            <a:fillRect/>
          </a:stretch>
        </p:blipFill>
        <p:spPr>
          <a:xfrm>
            <a:off x="138112" y="927100"/>
            <a:ext cx="1196986" cy="3035300"/>
          </a:xfrm>
          <a:noFill/>
        </p:spPr>
      </p:pic>
      <p:sp>
        <p:nvSpPr>
          <p:cNvPr id="14344" name="Text Box 21"/>
          <p:cNvSpPr txBox="1">
            <a:spLocks noChangeArrowheads="1"/>
          </p:cNvSpPr>
          <p:nvPr/>
        </p:nvSpPr>
        <p:spPr bwMode="auto">
          <a:xfrm>
            <a:off x="0" y="152400"/>
            <a:ext cx="9144000" cy="1015663"/>
          </a:xfrm>
          <a:prstGeom prst="rect">
            <a:avLst/>
          </a:prstGeom>
          <a:noFill/>
          <a:ln w="9525">
            <a:noFill/>
            <a:miter lim="800000"/>
            <a:headEnd/>
            <a:tailEnd/>
          </a:ln>
        </p:spPr>
        <p:txBody>
          <a:bodyPr wrap="square">
            <a:spAutoFit/>
          </a:bodyPr>
          <a:lstStyle/>
          <a:p>
            <a:pPr algn="ctr">
              <a:spcBef>
                <a:spcPct val="50000"/>
              </a:spcBef>
            </a:pPr>
            <a:r>
              <a:rPr lang="en-US" sz="6000" b="1" dirty="0"/>
              <a:t>What’s the Gospel?</a:t>
            </a:r>
          </a:p>
        </p:txBody>
      </p:sp>
      <p:sp>
        <p:nvSpPr>
          <p:cNvPr id="14347" name="AutoShape 27"/>
          <p:cNvSpPr>
            <a:spLocks noChangeArrowheads="1"/>
          </p:cNvSpPr>
          <p:nvPr/>
        </p:nvSpPr>
        <p:spPr bwMode="auto">
          <a:xfrm>
            <a:off x="1676400" y="1066800"/>
            <a:ext cx="7086600" cy="5181600"/>
          </a:xfrm>
          <a:prstGeom prst="wedgeRoundRectCallout">
            <a:avLst>
              <a:gd name="adj1" fmla="val -57028"/>
              <a:gd name="adj2" fmla="val -47567"/>
              <a:gd name="adj3" fmla="val 16667"/>
            </a:avLst>
          </a:prstGeom>
          <a:solidFill>
            <a:srgbClr val="CCFFCC"/>
          </a:solidFill>
          <a:ln w="9525">
            <a:solidFill>
              <a:schemeClr val="tx1"/>
            </a:solidFill>
            <a:miter lim="800000"/>
            <a:headEnd/>
            <a:tailEnd/>
          </a:ln>
        </p:spPr>
        <p:txBody>
          <a:bodyPr/>
          <a:lstStyle/>
          <a:p>
            <a:r>
              <a:rPr lang="en-US" sz="3600" b="1" dirty="0"/>
              <a:t>1 Corinthians 15:1-4</a:t>
            </a:r>
          </a:p>
          <a:p>
            <a:pPr marL="742950" indent="-742950">
              <a:buAutoNum type="arabicPeriod"/>
            </a:pPr>
            <a:r>
              <a:rPr lang="en-US" sz="3600" b="1" dirty="0"/>
              <a:t>Death,</a:t>
            </a:r>
          </a:p>
          <a:p>
            <a:pPr marL="742950" indent="-742950">
              <a:buAutoNum type="arabicPeriod"/>
            </a:pPr>
            <a:r>
              <a:rPr lang="en-US" sz="3600" b="1" dirty="0"/>
              <a:t>Burial,</a:t>
            </a:r>
          </a:p>
          <a:p>
            <a:pPr marL="742950" indent="-742950">
              <a:buAutoNum type="arabicPeriod"/>
            </a:pPr>
            <a:r>
              <a:rPr lang="en-US" sz="3600" b="1" dirty="0"/>
              <a:t>Resurrection of Jesus Christ</a:t>
            </a:r>
          </a:p>
          <a:p>
            <a:pPr marL="742950" indent="-742950">
              <a:buAutoNum type="arabicPeriod"/>
            </a:pPr>
            <a:endParaRPr lang="en-US"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219200" y="1219200"/>
            <a:ext cx="5715000" cy="5334000"/>
            <a:chOff x="864" y="528"/>
            <a:chExt cx="3600" cy="3360"/>
          </a:xfrm>
        </p:grpSpPr>
        <p:grpSp>
          <p:nvGrpSpPr>
            <p:cNvPr id="3" name="Group 3"/>
            <p:cNvGrpSpPr>
              <a:grpSpLocks/>
            </p:cNvGrpSpPr>
            <p:nvPr/>
          </p:nvGrpSpPr>
          <p:grpSpPr bwMode="auto">
            <a:xfrm>
              <a:off x="864" y="528"/>
              <a:ext cx="2880" cy="3360"/>
              <a:chOff x="864" y="528"/>
              <a:chExt cx="2880" cy="3360"/>
            </a:xfrm>
          </p:grpSpPr>
          <p:sp>
            <p:nvSpPr>
              <p:cNvPr id="16399" name="Line 4"/>
              <p:cNvSpPr>
                <a:spLocks noChangeShapeType="1"/>
              </p:cNvSpPr>
              <p:nvPr/>
            </p:nvSpPr>
            <p:spPr bwMode="auto">
              <a:xfrm flipV="1">
                <a:off x="864" y="3216"/>
                <a:ext cx="0" cy="672"/>
              </a:xfrm>
              <a:prstGeom prst="line">
                <a:avLst/>
              </a:prstGeom>
              <a:noFill/>
              <a:ln w="9525">
                <a:solidFill>
                  <a:schemeClr val="tx1"/>
                </a:solidFill>
                <a:round/>
                <a:headEnd/>
                <a:tailEnd/>
              </a:ln>
            </p:spPr>
            <p:txBody>
              <a:bodyPr/>
              <a:lstStyle/>
              <a:p>
                <a:endParaRPr lang="en-US"/>
              </a:p>
            </p:txBody>
          </p:sp>
          <p:sp>
            <p:nvSpPr>
              <p:cNvPr id="16400" name="Line 5"/>
              <p:cNvSpPr>
                <a:spLocks noChangeShapeType="1"/>
              </p:cNvSpPr>
              <p:nvPr/>
            </p:nvSpPr>
            <p:spPr bwMode="auto">
              <a:xfrm>
                <a:off x="864" y="3216"/>
                <a:ext cx="720" cy="0"/>
              </a:xfrm>
              <a:prstGeom prst="line">
                <a:avLst/>
              </a:prstGeom>
              <a:noFill/>
              <a:ln w="9525">
                <a:solidFill>
                  <a:schemeClr val="tx1"/>
                </a:solidFill>
                <a:round/>
                <a:headEnd/>
                <a:tailEnd/>
              </a:ln>
            </p:spPr>
            <p:txBody>
              <a:bodyPr/>
              <a:lstStyle/>
              <a:p>
                <a:endParaRPr lang="en-US"/>
              </a:p>
            </p:txBody>
          </p:sp>
          <p:sp>
            <p:nvSpPr>
              <p:cNvPr id="16401" name="Line 6"/>
              <p:cNvSpPr>
                <a:spLocks noChangeShapeType="1"/>
              </p:cNvSpPr>
              <p:nvPr/>
            </p:nvSpPr>
            <p:spPr bwMode="auto">
              <a:xfrm flipV="1">
                <a:off x="1584" y="2544"/>
                <a:ext cx="0" cy="672"/>
              </a:xfrm>
              <a:prstGeom prst="line">
                <a:avLst/>
              </a:prstGeom>
              <a:noFill/>
              <a:ln w="9525">
                <a:solidFill>
                  <a:schemeClr val="tx1"/>
                </a:solidFill>
                <a:round/>
                <a:headEnd/>
                <a:tailEnd/>
              </a:ln>
            </p:spPr>
            <p:txBody>
              <a:bodyPr/>
              <a:lstStyle/>
              <a:p>
                <a:endParaRPr lang="en-US"/>
              </a:p>
            </p:txBody>
          </p:sp>
          <p:sp>
            <p:nvSpPr>
              <p:cNvPr id="16402" name="Line 7"/>
              <p:cNvSpPr>
                <a:spLocks noChangeShapeType="1"/>
              </p:cNvSpPr>
              <p:nvPr/>
            </p:nvSpPr>
            <p:spPr bwMode="auto">
              <a:xfrm>
                <a:off x="1584" y="2544"/>
                <a:ext cx="720" cy="0"/>
              </a:xfrm>
              <a:prstGeom prst="line">
                <a:avLst/>
              </a:prstGeom>
              <a:noFill/>
              <a:ln w="9525">
                <a:solidFill>
                  <a:schemeClr val="tx1"/>
                </a:solidFill>
                <a:round/>
                <a:headEnd/>
                <a:tailEnd/>
              </a:ln>
            </p:spPr>
            <p:txBody>
              <a:bodyPr/>
              <a:lstStyle/>
              <a:p>
                <a:endParaRPr lang="en-US"/>
              </a:p>
            </p:txBody>
          </p:sp>
          <p:sp>
            <p:nvSpPr>
              <p:cNvPr id="16403" name="Line 8"/>
              <p:cNvSpPr>
                <a:spLocks noChangeShapeType="1"/>
              </p:cNvSpPr>
              <p:nvPr/>
            </p:nvSpPr>
            <p:spPr bwMode="auto">
              <a:xfrm flipV="1">
                <a:off x="2304" y="1872"/>
                <a:ext cx="0" cy="672"/>
              </a:xfrm>
              <a:prstGeom prst="line">
                <a:avLst/>
              </a:prstGeom>
              <a:noFill/>
              <a:ln w="9525">
                <a:solidFill>
                  <a:schemeClr val="tx1"/>
                </a:solidFill>
                <a:round/>
                <a:headEnd/>
                <a:tailEnd/>
              </a:ln>
            </p:spPr>
            <p:txBody>
              <a:bodyPr/>
              <a:lstStyle/>
              <a:p>
                <a:endParaRPr lang="en-US"/>
              </a:p>
            </p:txBody>
          </p:sp>
          <p:sp>
            <p:nvSpPr>
              <p:cNvPr id="16404" name="Line 9"/>
              <p:cNvSpPr>
                <a:spLocks noChangeShapeType="1"/>
              </p:cNvSpPr>
              <p:nvPr/>
            </p:nvSpPr>
            <p:spPr bwMode="auto">
              <a:xfrm>
                <a:off x="2304" y="1872"/>
                <a:ext cx="720" cy="0"/>
              </a:xfrm>
              <a:prstGeom prst="line">
                <a:avLst/>
              </a:prstGeom>
              <a:noFill/>
              <a:ln w="9525">
                <a:solidFill>
                  <a:schemeClr val="tx1"/>
                </a:solidFill>
                <a:round/>
                <a:headEnd/>
                <a:tailEnd/>
              </a:ln>
            </p:spPr>
            <p:txBody>
              <a:bodyPr/>
              <a:lstStyle/>
              <a:p>
                <a:endParaRPr lang="en-US"/>
              </a:p>
            </p:txBody>
          </p:sp>
          <p:sp>
            <p:nvSpPr>
              <p:cNvPr id="16405" name="Line 10"/>
              <p:cNvSpPr>
                <a:spLocks noChangeShapeType="1"/>
              </p:cNvSpPr>
              <p:nvPr/>
            </p:nvSpPr>
            <p:spPr bwMode="auto">
              <a:xfrm flipV="1">
                <a:off x="3024" y="1200"/>
                <a:ext cx="0" cy="672"/>
              </a:xfrm>
              <a:prstGeom prst="line">
                <a:avLst/>
              </a:prstGeom>
              <a:noFill/>
              <a:ln w="9525">
                <a:solidFill>
                  <a:schemeClr val="tx1"/>
                </a:solidFill>
                <a:round/>
                <a:headEnd/>
                <a:tailEnd/>
              </a:ln>
            </p:spPr>
            <p:txBody>
              <a:bodyPr/>
              <a:lstStyle/>
              <a:p>
                <a:endParaRPr lang="en-US"/>
              </a:p>
            </p:txBody>
          </p:sp>
          <p:sp>
            <p:nvSpPr>
              <p:cNvPr id="16406" name="Line 11"/>
              <p:cNvSpPr>
                <a:spLocks noChangeShapeType="1"/>
              </p:cNvSpPr>
              <p:nvPr/>
            </p:nvSpPr>
            <p:spPr bwMode="auto">
              <a:xfrm>
                <a:off x="3024" y="1200"/>
                <a:ext cx="720" cy="0"/>
              </a:xfrm>
              <a:prstGeom prst="line">
                <a:avLst/>
              </a:prstGeom>
              <a:noFill/>
              <a:ln w="9525">
                <a:solidFill>
                  <a:schemeClr val="tx1"/>
                </a:solidFill>
                <a:round/>
                <a:headEnd/>
                <a:tailEnd/>
              </a:ln>
            </p:spPr>
            <p:txBody>
              <a:bodyPr/>
              <a:lstStyle/>
              <a:p>
                <a:endParaRPr lang="en-US"/>
              </a:p>
            </p:txBody>
          </p:sp>
          <p:sp>
            <p:nvSpPr>
              <p:cNvPr id="16407" name="Line 12"/>
              <p:cNvSpPr>
                <a:spLocks noChangeShapeType="1"/>
              </p:cNvSpPr>
              <p:nvPr/>
            </p:nvSpPr>
            <p:spPr bwMode="auto">
              <a:xfrm flipV="1">
                <a:off x="3744" y="528"/>
                <a:ext cx="0" cy="672"/>
              </a:xfrm>
              <a:prstGeom prst="line">
                <a:avLst/>
              </a:prstGeom>
              <a:noFill/>
              <a:ln w="9525">
                <a:solidFill>
                  <a:schemeClr val="tx1"/>
                </a:solidFill>
                <a:round/>
                <a:headEnd/>
                <a:tailEnd/>
              </a:ln>
            </p:spPr>
            <p:txBody>
              <a:bodyPr/>
              <a:lstStyle/>
              <a:p>
                <a:endParaRPr lang="en-US"/>
              </a:p>
            </p:txBody>
          </p:sp>
        </p:grpSp>
        <p:sp>
          <p:nvSpPr>
            <p:cNvPr id="16398" name="Line 13"/>
            <p:cNvSpPr>
              <a:spLocks noChangeShapeType="1"/>
            </p:cNvSpPr>
            <p:nvPr/>
          </p:nvSpPr>
          <p:spPr bwMode="auto">
            <a:xfrm>
              <a:off x="3744" y="528"/>
              <a:ext cx="720" cy="0"/>
            </a:xfrm>
            <a:prstGeom prst="line">
              <a:avLst/>
            </a:prstGeom>
            <a:noFill/>
            <a:ln w="9525">
              <a:solidFill>
                <a:schemeClr val="tx1"/>
              </a:solidFill>
              <a:round/>
              <a:headEnd/>
              <a:tailEnd/>
            </a:ln>
          </p:spPr>
          <p:txBody>
            <a:bodyPr/>
            <a:lstStyle/>
            <a:p>
              <a:endParaRPr lang="en-US"/>
            </a:p>
          </p:txBody>
        </p:sp>
      </p:grpSp>
      <p:pic>
        <p:nvPicPr>
          <p:cNvPr id="16389" name="Picture 16" descr="stickfamily1ai4"/>
          <p:cNvPicPr>
            <a:picLocks noGrp="1" noChangeAspect="1" noChangeArrowheads="1"/>
          </p:cNvPicPr>
          <p:nvPr>
            <p:ph/>
          </p:nvPr>
        </p:nvPicPr>
        <p:blipFill>
          <a:blip r:embed="rId3" cstate="print"/>
          <a:srcRect/>
          <a:stretch>
            <a:fillRect/>
          </a:stretch>
        </p:blipFill>
        <p:spPr>
          <a:xfrm>
            <a:off x="2514600" y="2514600"/>
            <a:ext cx="746125" cy="1892300"/>
          </a:xfrm>
          <a:noFill/>
        </p:spPr>
      </p:pic>
      <p:sp>
        <p:nvSpPr>
          <p:cNvPr id="16390" name="Text Box 17"/>
          <p:cNvSpPr txBox="1">
            <a:spLocks noChangeArrowheads="1"/>
          </p:cNvSpPr>
          <p:nvPr/>
        </p:nvSpPr>
        <p:spPr bwMode="auto">
          <a:xfrm>
            <a:off x="1371600" y="5562600"/>
            <a:ext cx="1447800" cy="366713"/>
          </a:xfrm>
          <a:prstGeom prst="rect">
            <a:avLst/>
          </a:prstGeom>
          <a:noFill/>
          <a:ln w="9525">
            <a:noFill/>
            <a:miter lim="800000"/>
            <a:headEnd/>
            <a:tailEnd/>
          </a:ln>
        </p:spPr>
        <p:txBody>
          <a:bodyPr>
            <a:spAutoFit/>
          </a:bodyPr>
          <a:lstStyle/>
          <a:p>
            <a:pPr>
              <a:spcBef>
                <a:spcPct val="50000"/>
              </a:spcBef>
            </a:pPr>
            <a:r>
              <a:rPr lang="en-US" b="1" dirty="0"/>
              <a:t>1. HEAR</a:t>
            </a:r>
          </a:p>
        </p:txBody>
      </p:sp>
      <p:sp>
        <p:nvSpPr>
          <p:cNvPr id="16393" name="Text Box 20"/>
          <p:cNvSpPr txBox="1">
            <a:spLocks noChangeArrowheads="1"/>
          </p:cNvSpPr>
          <p:nvPr/>
        </p:nvSpPr>
        <p:spPr bwMode="auto">
          <a:xfrm>
            <a:off x="2362200" y="4495800"/>
            <a:ext cx="1676400" cy="366713"/>
          </a:xfrm>
          <a:prstGeom prst="rect">
            <a:avLst/>
          </a:prstGeom>
          <a:noFill/>
          <a:ln w="9525">
            <a:noFill/>
            <a:miter lim="800000"/>
            <a:headEnd/>
            <a:tailEnd/>
          </a:ln>
        </p:spPr>
        <p:txBody>
          <a:bodyPr>
            <a:spAutoFit/>
          </a:bodyPr>
          <a:lstStyle/>
          <a:p>
            <a:pPr>
              <a:spcBef>
                <a:spcPct val="50000"/>
              </a:spcBef>
            </a:pPr>
            <a:r>
              <a:rPr lang="en-US" b="1" dirty="0"/>
              <a:t>2. BELIEVE</a:t>
            </a:r>
          </a:p>
        </p:txBody>
      </p:sp>
      <p:sp>
        <p:nvSpPr>
          <p:cNvPr id="16394" name="Text Box 21"/>
          <p:cNvSpPr txBox="1">
            <a:spLocks noChangeArrowheads="1"/>
          </p:cNvSpPr>
          <p:nvPr/>
        </p:nvSpPr>
        <p:spPr bwMode="auto">
          <a:xfrm>
            <a:off x="3581400" y="3886200"/>
            <a:ext cx="5562600" cy="2554545"/>
          </a:xfrm>
          <a:prstGeom prst="rect">
            <a:avLst/>
          </a:prstGeom>
          <a:noFill/>
          <a:ln w="9525">
            <a:noFill/>
            <a:miter lim="800000"/>
            <a:headEnd/>
            <a:tailEnd/>
          </a:ln>
        </p:spPr>
        <p:txBody>
          <a:bodyPr wrap="square">
            <a:spAutoFit/>
          </a:bodyPr>
          <a:lstStyle/>
          <a:p>
            <a:pPr>
              <a:spcBef>
                <a:spcPct val="50000"/>
              </a:spcBef>
            </a:pPr>
            <a:r>
              <a:rPr lang="en-US" sz="3200" b="1" dirty="0"/>
              <a:t>Acts 10:43  “To Him give all the prophets witness that through His name whosoever believeth in Him shall receive remission of sins." </a:t>
            </a:r>
          </a:p>
        </p:txBody>
      </p:sp>
      <p:sp>
        <p:nvSpPr>
          <p:cNvPr id="16395" name="Text Box 22"/>
          <p:cNvSpPr txBox="1">
            <a:spLocks noChangeArrowheads="1"/>
          </p:cNvSpPr>
          <p:nvPr/>
        </p:nvSpPr>
        <p:spPr bwMode="auto">
          <a:xfrm>
            <a:off x="0" y="6324600"/>
            <a:ext cx="1219200" cy="461665"/>
          </a:xfrm>
          <a:prstGeom prst="rect">
            <a:avLst/>
          </a:prstGeom>
          <a:noFill/>
          <a:ln w="9525">
            <a:noFill/>
            <a:miter lim="800000"/>
            <a:headEnd/>
            <a:tailEnd/>
          </a:ln>
        </p:spPr>
        <p:txBody>
          <a:bodyPr wrap="square">
            <a:spAutoFit/>
          </a:bodyPr>
          <a:lstStyle/>
          <a:p>
            <a:pPr algn="ctr">
              <a:spcBef>
                <a:spcPct val="50000"/>
              </a:spcBef>
            </a:pPr>
            <a:r>
              <a:rPr lang="en-US" sz="2400" b="1" dirty="0"/>
              <a:t>WORLD</a:t>
            </a:r>
          </a:p>
        </p:txBody>
      </p:sp>
      <p:sp>
        <p:nvSpPr>
          <p:cNvPr id="16396" name="Text Box 24"/>
          <p:cNvSpPr txBox="1">
            <a:spLocks noChangeArrowheads="1"/>
          </p:cNvSpPr>
          <p:nvPr/>
        </p:nvSpPr>
        <p:spPr bwMode="auto">
          <a:xfrm>
            <a:off x="304800" y="381000"/>
            <a:ext cx="6019800" cy="1323439"/>
          </a:xfrm>
          <a:prstGeom prst="rect">
            <a:avLst/>
          </a:prstGeom>
          <a:noFill/>
          <a:ln w="9525">
            <a:noFill/>
            <a:miter lim="800000"/>
            <a:headEnd/>
            <a:tailEnd/>
          </a:ln>
        </p:spPr>
        <p:txBody>
          <a:bodyPr wrap="square">
            <a:spAutoFit/>
          </a:bodyPr>
          <a:lstStyle/>
          <a:p>
            <a:pPr>
              <a:spcBef>
                <a:spcPct val="50000"/>
              </a:spcBef>
            </a:pPr>
            <a:r>
              <a:rPr lang="en-US" sz="4000" b="1" dirty="0"/>
              <a:t>2. BELIEVE that Jesus is the Son of God</a:t>
            </a:r>
          </a:p>
        </p:txBody>
      </p:sp>
      <p:sp>
        <p:nvSpPr>
          <p:cNvPr id="23" name="Oval 14"/>
          <p:cNvSpPr>
            <a:spLocks noChangeArrowheads="1"/>
          </p:cNvSpPr>
          <p:nvPr/>
        </p:nvSpPr>
        <p:spPr bwMode="auto">
          <a:xfrm>
            <a:off x="6934200" y="228600"/>
            <a:ext cx="1905000" cy="1143000"/>
          </a:xfrm>
          <a:prstGeom prst="ellipse">
            <a:avLst/>
          </a:prstGeom>
          <a:solidFill>
            <a:srgbClr val="FFFF00"/>
          </a:solidFill>
          <a:ln w="9525">
            <a:solidFill>
              <a:schemeClr val="tx1"/>
            </a:solidFill>
            <a:round/>
            <a:headEnd/>
            <a:tailEnd/>
          </a:ln>
        </p:spPr>
        <p:txBody>
          <a:bodyPr wrap="none" anchor="ctr"/>
          <a:lstStyle/>
          <a:p>
            <a:pPr algn="ctr"/>
            <a:r>
              <a:rPr lang="en-US" sz="3600" b="1" dirty="0"/>
              <a:t>HEAVEN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832</TotalTime>
  <Words>1246</Words>
  <Application>Microsoft Office PowerPoint</Application>
  <PresentationFormat>On-screen Show (4:3)</PresentationFormat>
  <Paragraphs>307</Paragraphs>
  <Slides>19</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Arial Black</vt:lpstr>
      <vt:lpstr>Calibri</vt:lpstr>
      <vt:lpstr>Wingdings</vt:lpstr>
      <vt:lpstr>Office Theme</vt:lpstr>
      <vt:lpstr>PowerPoint Presentation</vt:lpstr>
      <vt:lpstr>Becoming &amp; Remaining a Faithful Christian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Athens City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Matt</dc:creator>
  <cp:lastModifiedBy>oneal</cp:lastModifiedBy>
  <cp:revision>47</cp:revision>
  <dcterms:created xsi:type="dcterms:W3CDTF">2016-09-24T16:04:39Z</dcterms:created>
  <dcterms:modified xsi:type="dcterms:W3CDTF">2016-09-25T20:23:07Z</dcterms:modified>
</cp:coreProperties>
</file>