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6" r:id="rId2"/>
    <p:sldId id="334" r:id="rId3"/>
    <p:sldId id="330" r:id="rId4"/>
    <p:sldId id="331" r:id="rId5"/>
    <p:sldId id="332" r:id="rId6"/>
    <p:sldId id="335" r:id="rId7"/>
    <p:sldId id="313" r:id="rId8"/>
    <p:sldId id="314" r:id="rId9"/>
    <p:sldId id="333" r:id="rId10"/>
    <p:sldId id="316" r:id="rId11"/>
    <p:sldId id="317" r:id="rId12"/>
    <p:sldId id="318" r:id="rId13"/>
    <p:sldId id="319" r:id="rId14"/>
    <p:sldId id="321" r:id="rId15"/>
    <p:sldId id="323" r:id="rId16"/>
    <p:sldId id="324" r:id="rId17"/>
    <p:sldId id="325" r:id="rId18"/>
    <p:sldId id="326" r:id="rId19"/>
    <p:sldId id="329" r:id="rId20"/>
    <p:sldId id="267" r:id="rId21"/>
    <p:sldId id="269" r:id="rId22"/>
    <p:sldId id="270" r:id="rId23"/>
    <p:sldId id="271" r:id="rId24"/>
    <p:sldId id="272" r:id="rId25"/>
    <p:sldId id="273" r:id="rId26"/>
    <p:sldId id="275" r:id="rId27"/>
    <p:sldId id="276" r:id="rId28"/>
    <p:sldId id="278" r:id="rId29"/>
    <p:sldId id="279" r:id="rId30"/>
    <p:sldId id="283" r:id="rId31"/>
    <p:sldId id="285" r:id="rId32"/>
    <p:sldId id="286" r:id="rId33"/>
    <p:sldId id="287" r:id="rId34"/>
    <p:sldId id="268" r:id="rId35"/>
    <p:sldId id="288" r:id="rId36"/>
    <p:sldId id="289" r:id="rId37"/>
    <p:sldId id="290" r:id="rId38"/>
    <p:sldId id="291" r:id="rId39"/>
    <p:sldId id="292" r:id="rId40"/>
    <p:sldId id="293" r:id="rId41"/>
    <p:sldId id="294" r:id="rId42"/>
    <p:sldId id="295" r:id="rId43"/>
    <p:sldId id="297" r:id="rId44"/>
    <p:sldId id="299" r:id="rId45"/>
    <p:sldId id="300" r:id="rId46"/>
    <p:sldId id="301" r:id="rId47"/>
    <p:sldId id="302" r:id="rId48"/>
    <p:sldId id="303" r:id="rId49"/>
    <p:sldId id="304" r:id="rId50"/>
    <p:sldId id="308" r:id="rId51"/>
    <p:sldId id="309" r:id="rId52"/>
    <p:sldId id="312" r:id="rId53"/>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0202AC-C3B9-4BD8-913B-DB32E634CA94}"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2628965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0202AC-C3B9-4BD8-913B-DB32E634CA94}"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3579033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0202AC-C3B9-4BD8-913B-DB32E634CA94}"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3470115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0202AC-C3B9-4BD8-913B-DB32E634CA94}"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357910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0202AC-C3B9-4BD8-913B-DB32E634CA94}"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290316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0202AC-C3B9-4BD8-913B-DB32E634CA94}"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943442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0202AC-C3B9-4BD8-913B-DB32E634CA94}" type="datetimeFigureOut">
              <a:rPr lang="en-US" smtClean="0"/>
              <a:t>11/11/2017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145114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0202AC-C3B9-4BD8-913B-DB32E634CA94}" type="datetimeFigureOut">
              <a:rPr lang="en-US" smtClean="0"/>
              <a:t>11/11/2017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25001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0202AC-C3B9-4BD8-913B-DB32E634CA94}" type="datetimeFigureOut">
              <a:rPr lang="en-US" smtClean="0"/>
              <a:t>11/11/2017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3755841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0202AC-C3B9-4BD8-913B-DB32E634CA94}"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438616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0202AC-C3B9-4BD8-913B-DB32E634CA94}"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BA9EC2-C517-4646-BE1A-181FD02EC4FB}" type="slidenum">
              <a:rPr lang="en-US" smtClean="0"/>
              <a:t>‹#›</a:t>
            </a:fld>
            <a:endParaRPr lang="en-US"/>
          </a:p>
        </p:txBody>
      </p:sp>
    </p:spTree>
    <p:extLst>
      <p:ext uri="{BB962C8B-B14F-4D97-AF65-F5344CB8AC3E}">
        <p14:creationId xmlns:p14="http://schemas.microsoft.com/office/powerpoint/2010/main" val="5142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0202AC-C3B9-4BD8-913B-DB32E634CA94}" type="datetimeFigureOut">
              <a:rPr lang="en-US" smtClean="0"/>
              <a:t>11/11/2017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BA9EC2-C517-4646-BE1A-181FD02EC4FB}" type="slidenum">
              <a:rPr lang="en-US" smtClean="0"/>
              <a:t>‹#›</a:t>
            </a:fld>
            <a:endParaRPr lang="en-US"/>
          </a:p>
        </p:txBody>
      </p:sp>
    </p:spTree>
    <p:extLst>
      <p:ext uri="{BB962C8B-B14F-4D97-AF65-F5344CB8AC3E}">
        <p14:creationId xmlns:p14="http://schemas.microsoft.com/office/powerpoint/2010/main" val="4046843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biblica.com/en-us/bible/online-bible/niv/matthew/6/"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biblica.com/en-us/bible/online-bible/niv/james/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biblica.com/en-us/bible/online-bible/niv/matthew/26/"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www.biblica.com/en-us/bible/online-bible/niv/james/1/"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biblica.com/en-us/bible/online-bible/niv/john/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13800" b="1" u="sng" dirty="0" smtClean="0">
                <a:solidFill>
                  <a:srgbClr val="0070C0"/>
                </a:solidFill>
                <a:effectLst>
                  <a:outerShdw blurRad="38100" dist="38100" dir="2700000" algn="tl">
                    <a:srgbClr val="000000">
                      <a:alpha val="43137"/>
                    </a:srgbClr>
                  </a:outerShdw>
                </a:effectLst>
              </a:rPr>
              <a:t>Welcome</a:t>
            </a:r>
            <a:r>
              <a:rPr lang="en-US" dirty="0" smtClean="0"/>
              <a:t> </a:t>
            </a:r>
          </a:p>
          <a:p>
            <a:endParaRPr lang="en-US" dirty="0"/>
          </a:p>
        </p:txBody>
      </p:sp>
    </p:spTree>
    <p:extLst>
      <p:ext uri="{BB962C8B-B14F-4D97-AF65-F5344CB8AC3E}">
        <p14:creationId xmlns:p14="http://schemas.microsoft.com/office/powerpoint/2010/main" val="415764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81" y="322118"/>
            <a:ext cx="11689773" cy="6442364"/>
          </a:xfrm>
        </p:spPr>
        <p:txBody>
          <a:bodyPr>
            <a:normAutofit fontScale="70000" lnSpcReduction="20000"/>
          </a:bodyPr>
          <a:lstStyle/>
          <a:p>
            <a:endParaRPr lang="en-US" dirty="0" smtClean="0"/>
          </a:p>
          <a:p>
            <a:r>
              <a:rPr lang="en-US" sz="5100" dirty="0" smtClean="0"/>
              <a:t>It </a:t>
            </a:r>
            <a:r>
              <a:rPr lang="en-US" sz="5100" dirty="0"/>
              <a:t>came all of a sudden... </a:t>
            </a:r>
            <a:endParaRPr lang="en-US" sz="5100" dirty="0" smtClean="0"/>
          </a:p>
          <a:p>
            <a:r>
              <a:rPr lang="en-US" sz="5100" b="1" i="1" u="sng" cap="all" dirty="0" smtClean="0">
                <a:solidFill>
                  <a:srgbClr val="FF0000"/>
                </a:solidFill>
              </a:rPr>
              <a:t>    Like </a:t>
            </a:r>
            <a:r>
              <a:rPr lang="en-US" sz="5100" b="1" i="1" u="sng" cap="all" dirty="0">
                <a:solidFill>
                  <a:srgbClr val="FF0000"/>
                </a:solidFill>
              </a:rPr>
              <a:t>most storms in life do</a:t>
            </a:r>
            <a:r>
              <a:rPr lang="en-US" sz="5100" b="1" i="1" u="sng" cap="all" dirty="0" smtClean="0">
                <a:solidFill>
                  <a:srgbClr val="FF0000"/>
                </a:solidFill>
              </a:rPr>
              <a:t>.</a:t>
            </a:r>
          </a:p>
          <a:p>
            <a:r>
              <a:rPr lang="en-US" sz="5100" b="1" i="1" u="sng" cap="all" dirty="0" smtClean="0">
                <a:solidFill>
                  <a:srgbClr val="FF0000"/>
                </a:solidFill>
              </a:rPr>
              <a:t>   </a:t>
            </a:r>
          </a:p>
          <a:p>
            <a:r>
              <a:rPr lang="en-US" sz="5100" b="1" i="1" u="sng" cap="all" dirty="0">
                <a:solidFill>
                  <a:srgbClr val="FF0000"/>
                </a:solidFill>
              </a:rPr>
              <a:t> </a:t>
            </a:r>
            <a:r>
              <a:rPr lang="en-US" sz="5100" b="1" i="1" u="sng" cap="all" dirty="0" smtClean="0">
                <a:solidFill>
                  <a:srgbClr val="FF0000"/>
                </a:solidFill>
              </a:rPr>
              <a:t>      </a:t>
            </a:r>
            <a:r>
              <a:rPr lang="en-US" sz="5100" b="1" i="1" u="sng" cap="all" dirty="0" smtClean="0"/>
              <a:t>Have you every been out On the sea?   </a:t>
            </a:r>
          </a:p>
          <a:p>
            <a:pPr marL="0" indent="0">
              <a:buNone/>
            </a:pPr>
            <a:r>
              <a:rPr lang="en-US" sz="5100" b="1" i="1" u="sng" cap="all" dirty="0"/>
              <a:t> </a:t>
            </a:r>
            <a:r>
              <a:rPr lang="en-US" sz="5100" b="1" i="1" u="sng" cap="all" dirty="0" smtClean="0"/>
              <a:t>       </a:t>
            </a:r>
            <a:r>
              <a:rPr lang="en-US" sz="5100" dirty="0" smtClean="0"/>
              <a:t>It’s </a:t>
            </a:r>
            <a:r>
              <a:rPr lang="en-US" sz="5100" dirty="0"/>
              <a:t>calm one moment... then all of a sudden we are being tossed on a </a:t>
            </a:r>
            <a:r>
              <a:rPr lang="en-US" sz="5100" i="1" cap="all" dirty="0"/>
              <a:t>tempestuous </a:t>
            </a:r>
            <a:r>
              <a:rPr lang="en-US" sz="5100" dirty="0"/>
              <a:t>sea</a:t>
            </a:r>
            <a:r>
              <a:rPr lang="en-US" sz="5100" dirty="0" smtClean="0"/>
              <a:t>.</a:t>
            </a:r>
          </a:p>
          <a:p>
            <a:pPr marL="0" indent="0">
              <a:buNone/>
            </a:pPr>
            <a:r>
              <a:rPr lang="en-US" sz="5100" dirty="0"/>
              <a:t> </a:t>
            </a:r>
            <a:r>
              <a:rPr lang="en-US" sz="5100" dirty="0" smtClean="0"/>
              <a:t>      When reading about the Sea of Galilee, a storm could appear Quickly and often! </a:t>
            </a:r>
          </a:p>
          <a:p>
            <a:pPr marL="0" indent="0">
              <a:buNone/>
            </a:pPr>
            <a:r>
              <a:rPr lang="en-US" sz="5100" dirty="0"/>
              <a:t> </a:t>
            </a:r>
            <a:r>
              <a:rPr lang="en-US" sz="5100" dirty="0" smtClean="0"/>
              <a:t>      </a:t>
            </a:r>
            <a:r>
              <a:rPr lang="en-US" sz="5100" dirty="0"/>
              <a:t>Strong</a:t>
            </a:r>
            <a:r>
              <a:rPr lang="en-US" sz="5100" i="1" cap="all" dirty="0"/>
              <a:t> warm winds </a:t>
            </a:r>
            <a:r>
              <a:rPr lang="en-US" sz="5100" dirty="0"/>
              <a:t>would rush down the steep mountain slopes onto the cool water. Before you knew it... afternoon heating would have spawn moisture laden clouds... and a storm was in progress... often catching small boats by surprise in the middle of the lake. </a:t>
            </a:r>
          </a:p>
          <a:p>
            <a:endParaRPr lang="en-US" dirty="0"/>
          </a:p>
        </p:txBody>
      </p:sp>
    </p:spTree>
    <p:extLst>
      <p:ext uri="{BB962C8B-B14F-4D97-AF65-F5344CB8AC3E}">
        <p14:creationId xmlns:p14="http://schemas.microsoft.com/office/powerpoint/2010/main" val="2322840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166254"/>
            <a:ext cx="11835245" cy="6619009"/>
          </a:xfrm>
        </p:spPr>
        <p:txBody>
          <a:bodyPr>
            <a:noAutofit/>
          </a:bodyPr>
          <a:lstStyle/>
          <a:p>
            <a:r>
              <a:rPr lang="en-US" sz="3600" b="1" dirty="0"/>
              <a:t>Mark says...</a:t>
            </a:r>
            <a:r>
              <a:rPr lang="en-US" sz="3600" dirty="0"/>
              <a:t> </a:t>
            </a:r>
          </a:p>
          <a:p>
            <a:r>
              <a:rPr lang="en-US" sz="3600" dirty="0"/>
              <a:t>• When the waves had filled the ship... </a:t>
            </a:r>
          </a:p>
          <a:p>
            <a:r>
              <a:rPr lang="en-US" sz="3600" dirty="0"/>
              <a:t>• When it was evident that all that could be done... was done... </a:t>
            </a:r>
          </a:p>
          <a:p>
            <a:r>
              <a:rPr lang="en-US" sz="3600" dirty="0"/>
              <a:t>• And that they were going down... </a:t>
            </a:r>
          </a:p>
          <a:p>
            <a:r>
              <a:rPr lang="en-US" sz="3600" dirty="0"/>
              <a:t>They awoke Jesus by saying... </a:t>
            </a:r>
            <a:r>
              <a:rPr lang="en-US" sz="3600" i="1" dirty="0"/>
              <a:t>Master... Master... Get up... Don’t you care... Can’t you see... We’re </a:t>
            </a:r>
            <a:r>
              <a:rPr lang="en-US" sz="3600" i="1" dirty="0" err="1"/>
              <a:t>gonna</a:t>
            </a:r>
            <a:r>
              <a:rPr lang="en-US" sz="3600" i="1" dirty="0"/>
              <a:t> drown... We’re </a:t>
            </a:r>
            <a:r>
              <a:rPr lang="en-US" sz="3600" i="1" dirty="0" err="1"/>
              <a:t>gonna</a:t>
            </a:r>
            <a:r>
              <a:rPr lang="en-US" sz="3600" i="1" dirty="0"/>
              <a:t> perish in this storm.</a:t>
            </a:r>
            <a:r>
              <a:rPr lang="en-US" sz="3600" dirty="0"/>
              <a:t> </a:t>
            </a:r>
          </a:p>
          <a:p>
            <a:r>
              <a:rPr lang="en-US" sz="3600" dirty="0"/>
              <a:t> </a:t>
            </a:r>
            <a:r>
              <a:rPr lang="en-US" sz="3600" dirty="0" smtClean="0"/>
              <a:t>     We </a:t>
            </a:r>
            <a:r>
              <a:rPr lang="en-US" sz="3600" dirty="0"/>
              <a:t>are a lot like these Apostles... aren’t we? </a:t>
            </a:r>
            <a:endParaRPr lang="en-US" sz="3600" dirty="0" smtClean="0"/>
          </a:p>
          <a:p>
            <a:r>
              <a:rPr lang="en-US" sz="3600" dirty="0" smtClean="0"/>
              <a:t>Sometimes </a:t>
            </a:r>
            <a:r>
              <a:rPr lang="en-US" sz="3600" dirty="0"/>
              <a:t>when the </a:t>
            </a:r>
            <a:r>
              <a:rPr lang="en-US" sz="3600" b="1" i="1" u="sng" cap="all" dirty="0"/>
              <a:t>storms of life threaten... </a:t>
            </a:r>
            <a:endParaRPr lang="en-US" sz="3600" b="1" i="1" u="sng" cap="all" dirty="0" smtClean="0"/>
          </a:p>
          <a:p>
            <a:r>
              <a:rPr lang="en-US" sz="3600" b="1" i="1" u="sng" cap="all" dirty="0" smtClean="0"/>
              <a:t>We </a:t>
            </a:r>
            <a:r>
              <a:rPr lang="en-US" sz="3600" b="1" i="1" u="sng" cap="all" dirty="0"/>
              <a:t>forget </a:t>
            </a:r>
            <a:r>
              <a:rPr lang="en-US" sz="3600" dirty="0"/>
              <a:t>we have Jesus in the boat with us. </a:t>
            </a:r>
            <a:r>
              <a:rPr lang="en-US" sz="3600" dirty="0" smtClean="0"/>
              <a:t>(Mt.28:18-20)</a:t>
            </a:r>
            <a:endParaRPr lang="en-US" sz="3600" dirty="0"/>
          </a:p>
        </p:txBody>
      </p:sp>
    </p:spTree>
    <p:extLst>
      <p:ext uri="{BB962C8B-B14F-4D97-AF65-F5344CB8AC3E}">
        <p14:creationId xmlns:p14="http://schemas.microsoft.com/office/powerpoint/2010/main" val="402991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280555"/>
            <a:ext cx="11928764" cy="6400800"/>
          </a:xfrm>
        </p:spPr>
        <p:txBody>
          <a:bodyPr/>
          <a:lstStyle/>
          <a:p>
            <a:r>
              <a:rPr lang="en-US" sz="4000" dirty="0" smtClean="0"/>
              <a:t>Just 3 words by Jesus….</a:t>
            </a:r>
          </a:p>
          <a:p>
            <a:r>
              <a:rPr lang="en-US" sz="4000" i="1" cap="all" dirty="0" smtClean="0"/>
              <a:t>                                       </a:t>
            </a:r>
            <a:r>
              <a:rPr lang="en-US" sz="4000" b="1" i="1" u="sng" cap="all" dirty="0" smtClean="0">
                <a:solidFill>
                  <a:srgbClr val="0070C0"/>
                </a:solidFill>
              </a:rPr>
              <a:t>Peace </a:t>
            </a:r>
            <a:r>
              <a:rPr lang="en-US" sz="4000" b="1" i="1" u="sng" cap="all" dirty="0">
                <a:solidFill>
                  <a:srgbClr val="0070C0"/>
                </a:solidFill>
              </a:rPr>
              <a:t>be still.</a:t>
            </a:r>
            <a:r>
              <a:rPr lang="en-US" sz="4000" b="1" u="sng" dirty="0">
                <a:solidFill>
                  <a:srgbClr val="0070C0"/>
                </a:solidFill>
              </a:rPr>
              <a:t> </a:t>
            </a:r>
          </a:p>
          <a:p>
            <a:r>
              <a:rPr lang="en-US" sz="4000" dirty="0"/>
              <a:t>• Just that quick the winds stopped blowing. </a:t>
            </a:r>
          </a:p>
          <a:p>
            <a:r>
              <a:rPr lang="en-US" sz="4000" dirty="0"/>
              <a:t>• The waves subsided. </a:t>
            </a:r>
          </a:p>
          <a:p>
            <a:r>
              <a:rPr lang="en-US" sz="4000" dirty="0"/>
              <a:t>• The lake is as flat as a mirror. </a:t>
            </a:r>
          </a:p>
          <a:p>
            <a:r>
              <a:rPr lang="en-US" sz="4000" dirty="0"/>
              <a:t>• Not just calm… Not just quiet. The King James says what?... </a:t>
            </a:r>
            <a:endParaRPr lang="en-US" sz="4000" dirty="0" smtClean="0"/>
          </a:p>
          <a:p>
            <a:r>
              <a:rPr lang="en-US" sz="4000" i="1" cap="all" dirty="0"/>
              <a:t> </a:t>
            </a:r>
            <a:r>
              <a:rPr lang="en-US" sz="4000" i="1" cap="all" dirty="0" smtClean="0"/>
              <a:t>     </a:t>
            </a:r>
            <a:r>
              <a:rPr lang="en-US" sz="4000" b="1" u="sng" cap="all" dirty="0" smtClean="0">
                <a:solidFill>
                  <a:srgbClr val="0070C0"/>
                </a:solidFill>
              </a:rPr>
              <a:t> A </a:t>
            </a:r>
            <a:r>
              <a:rPr lang="en-US" sz="4000" b="1" u="sng" cap="all" dirty="0">
                <a:solidFill>
                  <a:srgbClr val="0070C0"/>
                </a:solidFill>
              </a:rPr>
              <a:t>great calm.</a:t>
            </a:r>
            <a:r>
              <a:rPr lang="en-US" sz="4000" b="1" u="sng" dirty="0">
                <a:solidFill>
                  <a:srgbClr val="0070C0"/>
                </a:solidFill>
              </a:rPr>
              <a:t> </a:t>
            </a:r>
          </a:p>
          <a:p>
            <a:endParaRPr lang="en-US" dirty="0"/>
          </a:p>
        </p:txBody>
      </p:sp>
    </p:spTree>
    <p:extLst>
      <p:ext uri="{BB962C8B-B14F-4D97-AF65-F5344CB8AC3E}">
        <p14:creationId xmlns:p14="http://schemas.microsoft.com/office/powerpoint/2010/main" val="278738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290944"/>
            <a:ext cx="11887200" cy="6567055"/>
          </a:xfrm>
        </p:spPr>
        <p:txBody>
          <a:bodyPr/>
          <a:lstStyle/>
          <a:p>
            <a:r>
              <a:rPr lang="en-US" sz="4400" b="1" i="1" cap="all" dirty="0">
                <a:solidFill>
                  <a:srgbClr val="0070C0"/>
                </a:solidFill>
              </a:rPr>
              <a:t>A great calm.</a:t>
            </a:r>
            <a:r>
              <a:rPr lang="en-US" sz="4400" b="1" dirty="0">
                <a:solidFill>
                  <a:srgbClr val="0070C0"/>
                </a:solidFill>
              </a:rPr>
              <a:t> </a:t>
            </a:r>
          </a:p>
          <a:p>
            <a:r>
              <a:rPr lang="en-US" sz="4400" dirty="0"/>
              <a:t>• Not a zephyr in the air… Not a breeze on your cheek. </a:t>
            </a:r>
          </a:p>
          <a:p>
            <a:r>
              <a:rPr lang="en-US" sz="4400" dirty="0"/>
              <a:t>• Clouds are gone… Moon and stars are shining. </a:t>
            </a:r>
          </a:p>
          <a:p>
            <a:r>
              <a:rPr lang="en-US" sz="4400" dirty="0"/>
              <a:t>I want you to note something here</a:t>
            </a:r>
            <a:r>
              <a:rPr lang="en-US" sz="4400" dirty="0" smtClean="0"/>
              <a:t>...</a:t>
            </a:r>
          </a:p>
          <a:p>
            <a:r>
              <a:rPr lang="en-US" sz="4400" i="1" cap="all" dirty="0"/>
              <a:t> </a:t>
            </a:r>
            <a:r>
              <a:rPr lang="en-US" sz="4400" i="1" cap="all" dirty="0" smtClean="0"/>
              <a:t>  </a:t>
            </a:r>
            <a:r>
              <a:rPr lang="en-US" sz="4400" b="1" i="1" cap="all" dirty="0" smtClean="0">
                <a:solidFill>
                  <a:srgbClr val="00B050"/>
                </a:solidFill>
              </a:rPr>
              <a:t>  </a:t>
            </a:r>
            <a:r>
              <a:rPr lang="en-US" sz="4400" b="1" i="1" cap="all" dirty="0">
                <a:solidFill>
                  <a:srgbClr val="00B050"/>
                </a:solidFill>
              </a:rPr>
              <a:t>This is a supernatural event... This is A supernatural calm.</a:t>
            </a:r>
            <a:r>
              <a:rPr lang="en-US" sz="4400" b="1" dirty="0">
                <a:solidFill>
                  <a:srgbClr val="00B050"/>
                </a:solidFill>
              </a:rPr>
              <a:t> </a:t>
            </a:r>
          </a:p>
          <a:p>
            <a:endParaRPr lang="en-US" dirty="0"/>
          </a:p>
        </p:txBody>
      </p:sp>
    </p:spTree>
    <p:extLst>
      <p:ext uri="{BB962C8B-B14F-4D97-AF65-F5344CB8AC3E}">
        <p14:creationId xmlns:p14="http://schemas.microsoft.com/office/powerpoint/2010/main" val="3225597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197426"/>
            <a:ext cx="11939155" cy="6504709"/>
          </a:xfrm>
        </p:spPr>
        <p:txBody>
          <a:bodyPr>
            <a:normAutofit lnSpcReduction="10000"/>
          </a:bodyPr>
          <a:lstStyle/>
          <a:p>
            <a:endParaRPr lang="en-US" dirty="0" smtClean="0"/>
          </a:p>
          <a:p>
            <a:r>
              <a:rPr lang="en-US" sz="3600" b="1" u="sng" dirty="0" smtClean="0">
                <a:solidFill>
                  <a:srgbClr val="7030A0"/>
                </a:solidFill>
              </a:rPr>
              <a:t>What </a:t>
            </a:r>
            <a:r>
              <a:rPr lang="en-US" sz="3600" b="1" u="sng" dirty="0">
                <a:solidFill>
                  <a:srgbClr val="7030A0"/>
                </a:solidFill>
              </a:rPr>
              <a:t>happens next</a:t>
            </a:r>
            <a:r>
              <a:rPr lang="en-US" sz="3600" b="1" u="sng" dirty="0" smtClean="0">
                <a:solidFill>
                  <a:srgbClr val="7030A0"/>
                </a:solidFill>
              </a:rPr>
              <a:t>?...</a:t>
            </a:r>
          </a:p>
          <a:p>
            <a:r>
              <a:rPr lang="en-US" sz="3600" dirty="0" smtClean="0"/>
              <a:t> </a:t>
            </a:r>
            <a:r>
              <a:rPr lang="en-US" sz="3600" i="1" dirty="0"/>
              <a:t>And they said one to another...</a:t>
            </a:r>
            <a:r>
              <a:rPr lang="en-US" sz="3600" dirty="0"/>
              <a:t> </a:t>
            </a:r>
            <a:r>
              <a:rPr lang="en-US" sz="3600" b="1" i="1" cap="all" dirty="0"/>
              <a:t>Who is this?... What manner of man is this?...</a:t>
            </a:r>
            <a:r>
              <a:rPr lang="en-US" sz="3600" i="1" cap="all" dirty="0"/>
              <a:t> That </a:t>
            </a:r>
            <a:r>
              <a:rPr lang="en-US" sz="3600" b="1" i="1" u="sng" cap="all" dirty="0">
                <a:solidFill>
                  <a:srgbClr val="00B050"/>
                </a:solidFill>
              </a:rPr>
              <a:t>all</a:t>
            </a:r>
            <a:r>
              <a:rPr lang="en-US" sz="3600" i="1" cap="all" dirty="0"/>
              <a:t> of nature </a:t>
            </a:r>
            <a:r>
              <a:rPr lang="en-US" sz="3600" b="1" i="1" u="sng" cap="all" dirty="0">
                <a:solidFill>
                  <a:srgbClr val="7030A0"/>
                </a:solidFill>
              </a:rPr>
              <a:t>responds</a:t>
            </a:r>
            <a:r>
              <a:rPr lang="en-US" sz="3600" i="1" cap="all" dirty="0"/>
              <a:t> to his voice</a:t>
            </a:r>
            <a:r>
              <a:rPr lang="en-US" sz="3600" i="1" cap="all" dirty="0" smtClean="0"/>
              <a:t>?   (Do what He tells you </a:t>
            </a:r>
          </a:p>
          <a:p>
            <a:r>
              <a:rPr lang="en-US" sz="3600" i="1" cap="all" dirty="0" smtClean="0"/>
              <a:t>To do!  Matt. 7:21-23)</a:t>
            </a:r>
          </a:p>
          <a:p>
            <a:r>
              <a:rPr lang="en-US" sz="3600" dirty="0" smtClean="0"/>
              <a:t> We’ve </a:t>
            </a:r>
            <a:r>
              <a:rPr lang="en-US" sz="3600" dirty="0"/>
              <a:t>all been on the lake or the ocean enough to know that just because the wind stops... that doesn’t mean that the waves never stop rolling immediately. </a:t>
            </a:r>
            <a:r>
              <a:rPr lang="en-US" sz="3600" b="1" dirty="0">
                <a:solidFill>
                  <a:srgbClr val="FF0000"/>
                </a:solidFill>
              </a:rPr>
              <a:t>But here..</a:t>
            </a:r>
            <a:r>
              <a:rPr lang="en-US" sz="3600" b="1" i="1" cap="all" dirty="0">
                <a:solidFill>
                  <a:srgbClr val="FF0000"/>
                </a:solidFill>
              </a:rPr>
              <a:t> Jesus speaks and… all of nature… Every element… responds.</a:t>
            </a:r>
            <a:r>
              <a:rPr lang="en-US" sz="3600" b="1" dirty="0">
                <a:solidFill>
                  <a:srgbClr val="FF0000"/>
                </a:solidFill>
              </a:rPr>
              <a:t> </a:t>
            </a:r>
          </a:p>
          <a:p>
            <a:r>
              <a:rPr lang="en-US" sz="3600" dirty="0"/>
              <a:t>Winds stop… Waves stop… Clouds are gone… Moon is shining. </a:t>
            </a:r>
          </a:p>
          <a:p>
            <a:endParaRPr lang="en-US" dirty="0"/>
          </a:p>
        </p:txBody>
      </p:sp>
    </p:spTree>
    <p:extLst>
      <p:ext uri="{BB962C8B-B14F-4D97-AF65-F5344CB8AC3E}">
        <p14:creationId xmlns:p14="http://schemas.microsoft.com/office/powerpoint/2010/main" val="29254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964" y="103908"/>
            <a:ext cx="11880272" cy="6681355"/>
          </a:xfrm>
        </p:spPr>
        <p:txBody>
          <a:bodyPr/>
          <a:lstStyle/>
          <a:p>
            <a:r>
              <a:rPr lang="en-US" sz="4400" b="1" i="1" dirty="0" smtClean="0">
                <a:solidFill>
                  <a:srgbClr val="FF0000"/>
                </a:solidFill>
              </a:rPr>
              <a:t>2</a:t>
            </a:r>
            <a:r>
              <a:rPr lang="en-US" sz="4400" b="1" i="1" baseline="30000" dirty="0" smtClean="0">
                <a:solidFill>
                  <a:srgbClr val="FF0000"/>
                </a:solidFill>
              </a:rPr>
              <a:t>nd</a:t>
            </a:r>
            <a:r>
              <a:rPr lang="en-US" sz="4400" b="1" i="1" dirty="0" smtClean="0">
                <a:solidFill>
                  <a:srgbClr val="FF0000"/>
                </a:solidFill>
              </a:rPr>
              <a:t>  Example</a:t>
            </a:r>
          </a:p>
          <a:p>
            <a:r>
              <a:rPr lang="en-US" sz="4000" b="1" i="1" u="sng" dirty="0" smtClean="0"/>
              <a:t>Jesus shows His power over sin!</a:t>
            </a:r>
          </a:p>
          <a:p>
            <a:r>
              <a:rPr lang="en-US" sz="4000" b="1" i="1" dirty="0" smtClean="0"/>
              <a:t>  Turning in your bible to Mark 5:1-20 </a:t>
            </a:r>
          </a:p>
          <a:p>
            <a:r>
              <a:rPr lang="en-US" sz="4000" dirty="0" smtClean="0"/>
              <a:t>     It’s </a:t>
            </a:r>
            <a:r>
              <a:rPr lang="en-US" sz="4000" b="1" i="1" u="sng" cap="all" dirty="0">
                <a:solidFill>
                  <a:srgbClr val="00B050"/>
                </a:solidFill>
              </a:rPr>
              <a:t>Nighttime.</a:t>
            </a:r>
            <a:r>
              <a:rPr lang="en-US" sz="4000" b="1" u="sng" dirty="0">
                <a:solidFill>
                  <a:srgbClr val="00B050"/>
                </a:solidFill>
              </a:rPr>
              <a:t>.. </a:t>
            </a:r>
            <a:r>
              <a:rPr lang="en-US" sz="4000" dirty="0"/>
              <a:t>and the boat lands in the region of the Gadarenes. Specifically in the area of the tombs... </a:t>
            </a:r>
            <a:r>
              <a:rPr lang="en-US" sz="4000" i="1" cap="all" dirty="0"/>
              <a:t>A cemetery. </a:t>
            </a:r>
            <a:endParaRPr lang="en-US" sz="4000" dirty="0"/>
          </a:p>
          <a:p>
            <a:endParaRPr lang="en-US" dirty="0"/>
          </a:p>
        </p:txBody>
      </p:sp>
    </p:spTree>
    <p:extLst>
      <p:ext uri="{BB962C8B-B14F-4D97-AF65-F5344CB8AC3E}">
        <p14:creationId xmlns:p14="http://schemas.microsoft.com/office/powerpoint/2010/main" val="1304288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55864"/>
            <a:ext cx="11856027" cy="6608618"/>
          </a:xfrm>
        </p:spPr>
        <p:txBody>
          <a:bodyPr>
            <a:normAutofit fontScale="92500" lnSpcReduction="20000"/>
          </a:bodyPr>
          <a:lstStyle/>
          <a:p>
            <a:endParaRPr lang="en-US" sz="3900" dirty="0" smtClean="0"/>
          </a:p>
          <a:p>
            <a:r>
              <a:rPr lang="en-US" sz="4800" dirty="0" smtClean="0"/>
              <a:t>The </a:t>
            </a:r>
            <a:r>
              <a:rPr lang="en-US" sz="4800" dirty="0"/>
              <a:t>storm is over... </a:t>
            </a:r>
            <a:endParaRPr lang="en-US" sz="4800" dirty="0" smtClean="0"/>
          </a:p>
          <a:p>
            <a:r>
              <a:rPr lang="en-US" sz="4800" dirty="0" smtClean="0"/>
              <a:t>The </a:t>
            </a:r>
            <a:r>
              <a:rPr lang="en-US" sz="4800" dirty="0"/>
              <a:t>lake is calm... They’re safe. </a:t>
            </a:r>
            <a:endParaRPr lang="en-US" sz="4800" dirty="0" smtClean="0"/>
          </a:p>
          <a:p>
            <a:r>
              <a:rPr lang="en-US" sz="4800" i="1" cap="all" dirty="0" smtClean="0"/>
              <a:t>But</a:t>
            </a:r>
            <a:r>
              <a:rPr lang="en-US" sz="4800" i="1" cap="all" dirty="0"/>
              <a:t>!...</a:t>
            </a:r>
            <a:r>
              <a:rPr lang="en-US" sz="4800" i="1" dirty="0"/>
              <a:t> </a:t>
            </a:r>
            <a:r>
              <a:rPr lang="en-US" sz="4800" i="1" cap="all" dirty="0"/>
              <a:t>Another fright... Another scare!... </a:t>
            </a:r>
            <a:endParaRPr lang="en-US" sz="4800" i="1" cap="all" dirty="0" smtClean="0"/>
          </a:p>
          <a:p>
            <a:r>
              <a:rPr lang="en-US" sz="4800" i="1" cap="all" dirty="0"/>
              <a:t> </a:t>
            </a:r>
            <a:r>
              <a:rPr lang="en-US" sz="4800" dirty="0" smtClean="0"/>
              <a:t>Just </a:t>
            </a:r>
            <a:r>
              <a:rPr lang="en-US" sz="4800" dirty="0"/>
              <a:t>that quick </a:t>
            </a:r>
            <a:r>
              <a:rPr lang="en-US" sz="4800" b="1" i="1" u="sng" cap="all" dirty="0">
                <a:solidFill>
                  <a:srgbClr val="00B050"/>
                </a:solidFill>
              </a:rPr>
              <a:t>another storm</a:t>
            </a:r>
            <a:r>
              <a:rPr lang="en-US" sz="4800" b="1" i="1" u="sng" cap="all" dirty="0" smtClean="0">
                <a:solidFill>
                  <a:srgbClr val="00B050"/>
                </a:solidFill>
              </a:rPr>
              <a:t>...</a:t>
            </a:r>
          </a:p>
          <a:p>
            <a:r>
              <a:rPr lang="en-US" sz="4800" i="1" cap="all" dirty="0"/>
              <a:t> </a:t>
            </a:r>
            <a:r>
              <a:rPr lang="en-US" sz="4800" i="1" cap="all" dirty="0" smtClean="0"/>
              <a:t>  </a:t>
            </a:r>
            <a:r>
              <a:rPr lang="en-US" sz="4800" dirty="0" smtClean="0"/>
              <a:t>      </a:t>
            </a:r>
            <a:r>
              <a:rPr lang="en-US" sz="4800" b="1" i="1" cap="all" dirty="0" smtClean="0">
                <a:solidFill>
                  <a:srgbClr val="0070C0"/>
                </a:solidFill>
              </a:rPr>
              <a:t>Life </a:t>
            </a:r>
            <a:r>
              <a:rPr lang="en-US" sz="4800" b="1" i="1" cap="all" dirty="0">
                <a:solidFill>
                  <a:srgbClr val="0070C0"/>
                </a:solidFill>
              </a:rPr>
              <a:t>is like that... Isn’t it</a:t>
            </a:r>
            <a:r>
              <a:rPr lang="en-US" sz="4800" b="1" i="1" cap="all" dirty="0" smtClean="0">
                <a:solidFill>
                  <a:srgbClr val="0070C0"/>
                </a:solidFill>
              </a:rPr>
              <a:t>?</a:t>
            </a:r>
          </a:p>
          <a:p>
            <a:r>
              <a:rPr lang="en-US" sz="4800" b="1" i="1" cap="all" dirty="0" smtClean="0">
                <a:solidFill>
                  <a:srgbClr val="0070C0"/>
                </a:solidFill>
              </a:rPr>
              <a:t>1.  Watch &amp;Pray.  Matt. 26:41 </a:t>
            </a:r>
          </a:p>
          <a:p>
            <a:r>
              <a:rPr lang="en-US" sz="4800" b="1" i="1" cap="all" dirty="0" smtClean="0">
                <a:solidFill>
                  <a:srgbClr val="0070C0"/>
                </a:solidFill>
              </a:rPr>
              <a:t>2.. Each day has its own troubles.</a:t>
            </a:r>
          </a:p>
          <a:p>
            <a:r>
              <a:rPr lang="en-US" sz="4800" b="1" i="1" cap="all" dirty="0" smtClean="0">
                <a:solidFill>
                  <a:srgbClr val="0070C0"/>
                </a:solidFill>
              </a:rPr>
              <a:t> </a:t>
            </a:r>
            <a:r>
              <a:rPr lang="en-US" sz="4800" b="1" dirty="0">
                <a:hlinkClick r:id="rId2"/>
              </a:rPr>
              <a:t>Matthew 6:34</a:t>
            </a:r>
            <a:r>
              <a:rPr lang="en-US" sz="4800" dirty="0"/>
              <a:t> </a:t>
            </a:r>
            <a:r>
              <a:rPr lang="en-US" sz="4800" dirty="0" smtClean="0"/>
              <a:t>Therefore </a:t>
            </a:r>
            <a:r>
              <a:rPr lang="en-US" sz="4800" dirty="0"/>
              <a:t>do not worry about tomorrow, for tomorrow will worry about itself. </a:t>
            </a:r>
            <a:r>
              <a:rPr lang="en-US" sz="4800" b="1" dirty="0"/>
              <a:t>Each</a:t>
            </a:r>
            <a:r>
              <a:rPr lang="en-US" sz="4800" dirty="0"/>
              <a:t> </a:t>
            </a:r>
            <a:r>
              <a:rPr lang="en-US" sz="4800" b="1" dirty="0"/>
              <a:t>day</a:t>
            </a:r>
            <a:r>
              <a:rPr lang="en-US" sz="4800" dirty="0"/>
              <a:t> </a:t>
            </a:r>
            <a:r>
              <a:rPr lang="en-US" sz="4800" b="1" dirty="0"/>
              <a:t>has</a:t>
            </a:r>
            <a:r>
              <a:rPr lang="en-US" sz="4800" dirty="0"/>
              <a:t> enough trouble of </a:t>
            </a:r>
            <a:r>
              <a:rPr lang="en-US" sz="4800" b="1" dirty="0"/>
              <a:t>its</a:t>
            </a:r>
            <a:r>
              <a:rPr lang="en-US" sz="4800" dirty="0"/>
              <a:t> </a:t>
            </a:r>
            <a:r>
              <a:rPr lang="en-US" sz="4800" b="1" dirty="0"/>
              <a:t>own</a:t>
            </a:r>
            <a:r>
              <a:rPr lang="en-US" sz="4800" dirty="0"/>
              <a:t>.</a:t>
            </a:r>
          </a:p>
          <a:p>
            <a:endParaRPr lang="en-US" dirty="0"/>
          </a:p>
        </p:txBody>
      </p:sp>
    </p:spTree>
    <p:extLst>
      <p:ext uri="{BB962C8B-B14F-4D97-AF65-F5344CB8AC3E}">
        <p14:creationId xmlns:p14="http://schemas.microsoft.com/office/powerpoint/2010/main" val="1026202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6" y="394855"/>
            <a:ext cx="11786754" cy="6286500"/>
          </a:xfrm>
        </p:spPr>
        <p:txBody>
          <a:bodyPr/>
          <a:lstStyle/>
          <a:p>
            <a:r>
              <a:rPr lang="en-US" sz="3600" b="1" u="sng" dirty="0">
                <a:solidFill>
                  <a:srgbClr val="0070C0"/>
                </a:solidFill>
              </a:rPr>
              <a:t>A wild man!... </a:t>
            </a:r>
            <a:endParaRPr lang="en-US" sz="3600" b="1" u="sng" dirty="0" smtClean="0">
              <a:solidFill>
                <a:srgbClr val="0070C0"/>
              </a:solidFill>
            </a:endParaRPr>
          </a:p>
          <a:p>
            <a:r>
              <a:rPr lang="en-US" sz="3600" b="1" u="sng" dirty="0">
                <a:solidFill>
                  <a:srgbClr val="0070C0"/>
                </a:solidFill>
              </a:rPr>
              <a:t> </a:t>
            </a:r>
            <a:r>
              <a:rPr lang="en-US" sz="3600" b="1" u="sng" dirty="0" smtClean="0">
                <a:solidFill>
                  <a:srgbClr val="0070C0"/>
                </a:solidFill>
              </a:rPr>
              <a:t>  </a:t>
            </a:r>
            <a:r>
              <a:rPr lang="en-US" sz="3600" dirty="0" smtClean="0"/>
              <a:t>A </a:t>
            </a:r>
            <a:r>
              <a:rPr lang="en-US" sz="3600" dirty="0"/>
              <a:t>man who lives among the tombs comes running down the beach toward them. </a:t>
            </a:r>
          </a:p>
          <a:p>
            <a:r>
              <a:rPr lang="en-US" sz="3600" dirty="0"/>
              <a:t>• He has cut himself... So he is scary looking... </a:t>
            </a:r>
            <a:endParaRPr lang="en-US" sz="3600" dirty="0" smtClean="0"/>
          </a:p>
          <a:p>
            <a:r>
              <a:rPr lang="en-US" sz="3600" i="1" cap="all" dirty="0"/>
              <a:t> </a:t>
            </a:r>
            <a:r>
              <a:rPr lang="en-US" sz="3600" i="1" cap="all" dirty="0" smtClean="0"/>
              <a:t>      </a:t>
            </a:r>
            <a:r>
              <a:rPr lang="en-US" sz="3600" b="1" i="1" u="sng" cap="all" dirty="0" smtClean="0">
                <a:solidFill>
                  <a:srgbClr val="FF0000"/>
                </a:solidFill>
              </a:rPr>
              <a:t>He’s </a:t>
            </a:r>
            <a:r>
              <a:rPr lang="en-US" sz="3600" b="1" i="1" u="sng" cap="all" dirty="0">
                <a:solidFill>
                  <a:srgbClr val="FF0000"/>
                </a:solidFill>
              </a:rPr>
              <a:t>bleeding. </a:t>
            </a:r>
            <a:r>
              <a:rPr lang="en-US" sz="3600" b="1" i="1" u="sng" cap="all" dirty="0" smtClean="0">
                <a:solidFill>
                  <a:srgbClr val="FF0000"/>
                </a:solidFill>
              </a:rPr>
              <a:t>(cutting himself with stones!</a:t>
            </a:r>
          </a:p>
          <a:p>
            <a:r>
              <a:rPr lang="en-US" sz="3600" b="1" i="1" u="sng" cap="all" dirty="0">
                <a:solidFill>
                  <a:srgbClr val="FF0000"/>
                </a:solidFill>
              </a:rPr>
              <a:t> </a:t>
            </a:r>
            <a:r>
              <a:rPr lang="en-US" sz="3600" b="1" i="1" u="sng" cap="all" dirty="0" smtClean="0">
                <a:solidFill>
                  <a:srgbClr val="FF0000"/>
                </a:solidFill>
              </a:rPr>
              <a:t>      Mark 5:5)</a:t>
            </a:r>
            <a:endParaRPr lang="en-US" sz="3600" b="1" u="sng" dirty="0">
              <a:solidFill>
                <a:srgbClr val="FF0000"/>
              </a:solidFill>
            </a:endParaRPr>
          </a:p>
          <a:p>
            <a:r>
              <a:rPr lang="en-US" sz="3600" dirty="0"/>
              <a:t>• He has been bound with chains. </a:t>
            </a:r>
          </a:p>
          <a:p>
            <a:r>
              <a:rPr lang="en-US" sz="3600" dirty="0"/>
              <a:t>• But he has broken them.... </a:t>
            </a:r>
            <a:r>
              <a:rPr lang="en-US" sz="3600" i="1" dirty="0"/>
              <a:t> </a:t>
            </a:r>
            <a:r>
              <a:rPr lang="en-US" sz="3600" dirty="0"/>
              <a:t>Probably still had chains hanging to wrists and ankles. </a:t>
            </a:r>
          </a:p>
          <a:p>
            <a:r>
              <a:rPr lang="en-US" sz="3600" b="1" u="sng" dirty="0">
                <a:solidFill>
                  <a:srgbClr val="00B050"/>
                </a:solidFill>
              </a:rPr>
              <a:t>He’s </a:t>
            </a:r>
            <a:r>
              <a:rPr lang="en-US" sz="3600" b="1" i="1" u="sng" cap="all" dirty="0">
                <a:solidFill>
                  <a:srgbClr val="00B050"/>
                </a:solidFill>
              </a:rPr>
              <a:t>crazy... </a:t>
            </a:r>
            <a:r>
              <a:rPr lang="en-US" sz="3600" b="1" u="sng" dirty="0">
                <a:solidFill>
                  <a:srgbClr val="C00000"/>
                </a:solidFill>
              </a:rPr>
              <a:t>He’s</a:t>
            </a:r>
            <a:r>
              <a:rPr lang="en-US" sz="3600" b="1" i="1" u="sng" dirty="0">
                <a:solidFill>
                  <a:srgbClr val="C00000"/>
                </a:solidFill>
              </a:rPr>
              <a:t> </a:t>
            </a:r>
            <a:r>
              <a:rPr lang="en-US" sz="3600" b="1" i="1" u="sng" cap="all" dirty="0">
                <a:solidFill>
                  <a:srgbClr val="C00000"/>
                </a:solidFill>
              </a:rPr>
              <a:t>strong...</a:t>
            </a:r>
            <a:r>
              <a:rPr lang="en-US" sz="3600" b="1" i="1" u="sng" dirty="0">
                <a:solidFill>
                  <a:srgbClr val="C00000"/>
                </a:solidFill>
              </a:rPr>
              <a:t> </a:t>
            </a:r>
            <a:r>
              <a:rPr lang="en-US" sz="3600" b="1" u="sng" dirty="0">
                <a:solidFill>
                  <a:srgbClr val="7030A0"/>
                </a:solidFill>
              </a:rPr>
              <a:t>He’s</a:t>
            </a:r>
            <a:r>
              <a:rPr lang="en-US" sz="3600" b="1" i="1" u="sng" dirty="0">
                <a:solidFill>
                  <a:srgbClr val="7030A0"/>
                </a:solidFill>
              </a:rPr>
              <a:t> </a:t>
            </a:r>
            <a:r>
              <a:rPr lang="en-US" sz="3600" b="1" i="1" u="sng" cap="all" dirty="0">
                <a:solidFill>
                  <a:srgbClr val="7030A0"/>
                </a:solidFill>
              </a:rPr>
              <a:t>dangerous. </a:t>
            </a:r>
            <a:endParaRPr lang="en-US" sz="3600" b="1" u="sng" dirty="0">
              <a:solidFill>
                <a:srgbClr val="7030A0"/>
              </a:solidFill>
            </a:endParaRPr>
          </a:p>
          <a:p>
            <a:endParaRPr lang="en-US" sz="3600" dirty="0"/>
          </a:p>
        </p:txBody>
      </p:sp>
    </p:spTree>
    <p:extLst>
      <p:ext uri="{BB962C8B-B14F-4D97-AF65-F5344CB8AC3E}">
        <p14:creationId xmlns:p14="http://schemas.microsoft.com/office/powerpoint/2010/main" val="4255003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2098482" cy="6858000"/>
          </a:xfrm>
        </p:spPr>
        <p:txBody>
          <a:bodyPr>
            <a:normAutofit fontScale="25000" lnSpcReduction="20000"/>
          </a:bodyPr>
          <a:lstStyle/>
          <a:p>
            <a:endParaRPr lang="en-US" sz="14400" dirty="0" smtClean="0"/>
          </a:p>
          <a:p>
            <a:r>
              <a:rPr lang="en-US" sz="14400" dirty="0" smtClean="0"/>
              <a:t>He </a:t>
            </a:r>
            <a:r>
              <a:rPr lang="en-US" sz="14400" dirty="0"/>
              <a:t>comes running at this little group screaming at the top of his lungs. Jesus commanded the evil spirits to come out of the man</a:t>
            </a:r>
            <a:r>
              <a:rPr lang="en-US" sz="14400" dirty="0" smtClean="0"/>
              <a:t>...</a:t>
            </a:r>
          </a:p>
          <a:p>
            <a:pPr marL="0" indent="0">
              <a:buNone/>
            </a:pPr>
            <a:r>
              <a:rPr lang="en-US" sz="14400" i="1" cap="all" dirty="0" smtClean="0"/>
              <a:t>             </a:t>
            </a:r>
            <a:r>
              <a:rPr lang="en-US" sz="14400" b="1" i="1" u="sng" cap="all" dirty="0" smtClean="0"/>
              <a:t>And they did! </a:t>
            </a:r>
          </a:p>
          <a:p>
            <a:r>
              <a:rPr lang="en-US" sz="14400" b="1" u="sng" cap="all" dirty="0" smtClean="0">
                <a:solidFill>
                  <a:srgbClr val="7030A0"/>
                </a:solidFill>
              </a:rPr>
              <a:t>What </a:t>
            </a:r>
            <a:r>
              <a:rPr lang="en-US" sz="14400" b="1" u="sng" cap="all" dirty="0">
                <a:solidFill>
                  <a:srgbClr val="7030A0"/>
                </a:solidFill>
              </a:rPr>
              <a:t>manner of man is this?... That he has power over sin and </a:t>
            </a:r>
            <a:r>
              <a:rPr lang="en-US" sz="14400" b="1" u="sng" cap="all" dirty="0" err="1">
                <a:solidFill>
                  <a:srgbClr val="7030A0"/>
                </a:solidFill>
              </a:rPr>
              <a:t>satan</a:t>
            </a:r>
            <a:r>
              <a:rPr lang="en-US" sz="14400" b="1" u="sng" cap="all" dirty="0">
                <a:solidFill>
                  <a:srgbClr val="7030A0"/>
                </a:solidFill>
              </a:rPr>
              <a:t>?</a:t>
            </a:r>
            <a:r>
              <a:rPr lang="en-US" sz="14400" b="1" u="sng" dirty="0">
                <a:solidFill>
                  <a:srgbClr val="7030A0"/>
                </a:solidFill>
              </a:rPr>
              <a:t> </a:t>
            </a:r>
            <a:r>
              <a:rPr lang="en-US" sz="14400" b="1" u="sng" dirty="0" smtClean="0">
                <a:solidFill>
                  <a:srgbClr val="7030A0"/>
                </a:solidFill>
              </a:rPr>
              <a:t>  </a:t>
            </a:r>
          </a:p>
          <a:p>
            <a:r>
              <a:rPr lang="en-US" sz="14400" b="1" u="sng" dirty="0">
                <a:solidFill>
                  <a:srgbClr val="7030A0"/>
                </a:solidFill>
              </a:rPr>
              <a:t> </a:t>
            </a:r>
            <a:r>
              <a:rPr lang="en-US" sz="14400" b="1" u="sng" dirty="0" smtClean="0">
                <a:solidFill>
                  <a:srgbClr val="7030A0"/>
                </a:solidFill>
              </a:rPr>
              <a:t>  (  </a:t>
            </a:r>
            <a:r>
              <a:rPr lang="en-US" sz="14400" b="1" dirty="0">
                <a:hlinkClick r:id="rId2"/>
              </a:rPr>
              <a:t>James 4:7</a:t>
            </a:r>
            <a:r>
              <a:rPr lang="en-US" sz="14400" dirty="0"/>
              <a:t> </a:t>
            </a:r>
            <a:r>
              <a:rPr lang="en-US" sz="14400" baseline="30000" dirty="0"/>
              <a:t>7</a:t>
            </a:r>
            <a:r>
              <a:rPr lang="en-US" sz="14400" dirty="0"/>
              <a:t>Submit yourselves, then, to God. </a:t>
            </a:r>
            <a:r>
              <a:rPr lang="en-US" sz="14400" b="1" dirty="0"/>
              <a:t>Resist</a:t>
            </a:r>
            <a:r>
              <a:rPr lang="en-US" sz="14400" dirty="0"/>
              <a:t> </a:t>
            </a:r>
            <a:r>
              <a:rPr lang="en-US" sz="14400" b="1" dirty="0"/>
              <a:t>the</a:t>
            </a:r>
            <a:r>
              <a:rPr lang="en-US" sz="14400" dirty="0"/>
              <a:t> </a:t>
            </a:r>
            <a:r>
              <a:rPr lang="en-US" sz="14400" b="1" dirty="0"/>
              <a:t>devil</a:t>
            </a:r>
            <a:r>
              <a:rPr lang="en-US" sz="14400" dirty="0"/>
              <a:t>, </a:t>
            </a:r>
            <a:endParaRPr lang="en-US" sz="14400" b="1" dirty="0" smtClean="0"/>
          </a:p>
          <a:p>
            <a:r>
              <a:rPr lang="en-US" sz="14400" b="1" dirty="0"/>
              <a:t> </a:t>
            </a:r>
            <a:r>
              <a:rPr lang="en-US" sz="14400" b="1" dirty="0" smtClean="0"/>
              <a:t>and</a:t>
            </a:r>
            <a:r>
              <a:rPr lang="en-US" sz="14400" dirty="0" smtClean="0"/>
              <a:t> </a:t>
            </a:r>
            <a:r>
              <a:rPr lang="en-US" sz="14400" b="1" dirty="0"/>
              <a:t>he</a:t>
            </a:r>
            <a:r>
              <a:rPr lang="en-US" sz="14400" dirty="0"/>
              <a:t> </a:t>
            </a:r>
            <a:r>
              <a:rPr lang="en-US" sz="14400" b="1" dirty="0"/>
              <a:t>will</a:t>
            </a:r>
            <a:r>
              <a:rPr lang="en-US" sz="14400" dirty="0"/>
              <a:t> </a:t>
            </a:r>
            <a:r>
              <a:rPr lang="en-US" sz="14400" b="1" dirty="0"/>
              <a:t>flee</a:t>
            </a:r>
            <a:r>
              <a:rPr lang="en-US" sz="14400" dirty="0"/>
              <a:t> from </a:t>
            </a:r>
            <a:r>
              <a:rPr lang="en-US" sz="14400" dirty="0" smtClean="0"/>
              <a:t>you)</a:t>
            </a:r>
            <a:endParaRPr lang="en-US" sz="14400" b="1" u="sng" dirty="0" smtClean="0">
              <a:solidFill>
                <a:srgbClr val="7030A0"/>
              </a:solidFill>
            </a:endParaRPr>
          </a:p>
          <a:p>
            <a:pPr marL="0" indent="0">
              <a:buNone/>
            </a:pPr>
            <a:r>
              <a:rPr lang="en-US" sz="14400" b="1" u="sng" dirty="0">
                <a:solidFill>
                  <a:srgbClr val="7030A0"/>
                </a:solidFill>
              </a:rPr>
              <a:t> </a:t>
            </a:r>
            <a:r>
              <a:rPr lang="en-US" sz="14400" b="1" u="sng" dirty="0" smtClean="0">
                <a:solidFill>
                  <a:srgbClr val="7030A0"/>
                </a:solidFill>
              </a:rPr>
              <a:t> </a:t>
            </a:r>
            <a:r>
              <a:rPr lang="en-US" sz="14400" dirty="0" smtClean="0"/>
              <a:t>We </a:t>
            </a:r>
            <a:r>
              <a:rPr lang="en-US" sz="14400" dirty="0"/>
              <a:t>must know this morning that</a:t>
            </a:r>
            <a:r>
              <a:rPr lang="en-US" sz="14400" i="1" cap="all" dirty="0"/>
              <a:t> </a:t>
            </a:r>
            <a:r>
              <a:rPr lang="en-US" sz="14400" b="1" i="1" u="sng" cap="all" dirty="0"/>
              <a:t>Jesus </a:t>
            </a:r>
            <a:r>
              <a:rPr lang="en-US" sz="14400" b="1" i="1" u="sng" cap="all" dirty="0" smtClean="0"/>
              <a:t> Has power </a:t>
            </a:r>
          </a:p>
          <a:p>
            <a:r>
              <a:rPr lang="en-US" sz="14400" b="1" i="1" u="sng" cap="all" dirty="0" smtClean="0"/>
              <a:t>Over the devil…  </a:t>
            </a:r>
            <a:r>
              <a:rPr lang="en-US" sz="14400" i="1" cap="all" dirty="0" smtClean="0"/>
              <a:t>Eph.6:11 Put on the whole armor of </a:t>
            </a:r>
            <a:r>
              <a:rPr lang="en-US" sz="14400" i="1" cap="all" dirty="0" err="1" smtClean="0"/>
              <a:t>God,that</a:t>
            </a:r>
            <a:r>
              <a:rPr lang="en-US" sz="14400" i="1" cap="all" dirty="0" smtClean="0"/>
              <a:t> ye may be able to stand against the wiles of the devil…And then Jesus is  </a:t>
            </a:r>
          </a:p>
          <a:p>
            <a:r>
              <a:rPr lang="en-US" sz="14400" b="1" i="1" cap="all" dirty="0"/>
              <a:t> </a:t>
            </a:r>
            <a:r>
              <a:rPr lang="en-US" sz="14400" b="1" i="1" cap="all" dirty="0" smtClean="0"/>
              <a:t>         for </a:t>
            </a:r>
            <a:r>
              <a:rPr lang="en-US" sz="14400" b="1" i="1" cap="all" dirty="0"/>
              <a:t>us... </a:t>
            </a:r>
            <a:r>
              <a:rPr lang="en-US" sz="14400" b="1" i="1" cap="all" dirty="0" smtClean="0"/>
              <a:t>He will protect us</a:t>
            </a:r>
            <a:r>
              <a:rPr lang="en-US" sz="14400" b="1" i="1" cap="all" dirty="0"/>
              <a:t>... </a:t>
            </a:r>
            <a:r>
              <a:rPr lang="en-US" sz="14400" b="1" i="1" cap="all" dirty="0" smtClean="0"/>
              <a:t>And be With </a:t>
            </a:r>
            <a:r>
              <a:rPr lang="en-US" sz="14400" b="1" i="1" cap="all" dirty="0"/>
              <a:t>us</a:t>
            </a:r>
            <a:r>
              <a:rPr lang="en-US" sz="14400" b="1" i="1" cap="all" dirty="0" smtClean="0"/>
              <a:t>.</a:t>
            </a:r>
          </a:p>
          <a:p>
            <a:r>
              <a:rPr lang="en-US" sz="14400" b="1" i="1" cap="all" dirty="0"/>
              <a:t> </a:t>
            </a:r>
            <a:r>
              <a:rPr lang="en-US" sz="14400" b="1" i="1" cap="all" dirty="0" smtClean="0"/>
              <a:t>                 </a:t>
            </a:r>
          </a:p>
          <a:p>
            <a:r>
              <a:rPr lang="en-US" sz="14400" b="1" i="1" cap="all" dirty="0"/>
              <a:t> </a:t>
            </a:r>
            <a:r>
              <a:rPr lang="en-US" sz="14400" b="1" i="1" cap="all" dirty="0" smtClean="0"/>
              <a:t>                    Heb. 13:5-6;  Prov. 3:5-6</a:t>
            </a:r>
            <a:r>
              <a:rPr lang="en-US" sz="14400" b="1" dirty="0" smtClean="0"/>
              <a:t> </a:t>
            </a:r>
            <a:endParaRPr lang="en-US" sz="14400" dirty="0"/>
          </a:p>
          <a:p>
            <a:r>
              <a:rPr lang="en-US" b="1" i="1" u="sng" cap="all" dirty="0" smtClean="0"/>
              <a:t> </a:t>
            </a:r>
          </a:p>
        </p:txBody>
      </p:sp>
    </p:spTree>
    <p:extLst>
      <p:ext uri="{BB962C8B-B14F-4D97-AF65-F5344CB8AC3E}">
        <p14:creationId xmlns:p14="http://schemas.microsoft.com/office/powerpoint/2010/main" val="43391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800" b="1" dirty="0" smtClean="0">
                <a:solidFill>
                  <a:srgbClr val="7030A0"/>
                </a:solidFill>
              </a:rPr>
              <a:t>There are many scriptures that teach us that our</a:t>
            </a:r>
          </a:p>
          <a:p>
            <a:r>
              <a:rPr lang="en-US" sz="4800" b="1" dirty="0" smtClean="0">
                <a:solidFill>
                  <a:srgbClr val="7030A0"/>
                </a:solidFill>
              </a:rPr>
              <a:t>Jesus</a:t>
            </a:r>
            <a:r>
              <a:rPr lang="en-US" sz="4800" b="1" dirty="0">
                <a:solidFill>
                  <a:srgbClr val="7030A0"/>
                </a:solidFill>
              </a:rPr>
              <a:t> </a:t>
            </a:r>
            <a:r>
              <a:rPr lang="en-US" sz="4800" b="1" dirty="0" smtClean="0">
                <a:solidFill>
                  <a:srgbClr val="7030A0"/>
                </a:solidFill>
              </a:rPr>
              <a:t>has the  </a:t>
            </a:r>
            <a:r>
              <a:rPr lang="en-US" sz="4800" b="1" dirty="0">
                <a:solidFill>
                  <a:srgbClr val="7030A0"/>
                </a:solidFill>
              </a:rPr>
              <a:t>ability to calm our sin storm...</a:t>
            </a:r>
            <a:r>
              <a:rPr lang="en-US" sz="4800" b="1" i="1" dirty="0">
                <a:solidFill>
                  <a:srgbClr val="7030A0"/>
                </a:solidFill>
              </a:rPr>
              <a:t> </a:t>
            </a:r>
            <a:endParaRPr lang="en-US" sz="4800" b="1" dirty="0">
              <a:solidFill>
                <a:srgbClr val="7030A0"/>
              </a:solidFill>
            </a:endParaRPr>
          </a:p>
          <a:p>
            <a:endParaRPr lang="en-US" dirty="0"/>
          </a:p>
        </p:txBody>
      </p:sp>
    </p:spTree>
    <p:extLst>
      <p:ext uri="{BB962C8B-B14F-4D97-AF65-F5344CB8AC3E}">
        <p14:creationId xmlns:p14="http://schemas.microsoft.com/office/powerpoint/2010/main" val="1053807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127" y="83128"/>
            <a:ext cx="12108873" cy="6774872"/>
          </a:xfrm>
        </p:spPr>
      </p:pic>
    </p:spTree>
    <p:extLst>
      <p:ext uri="{BB962C8B-B14F-4D97-AF65-F5344CB8AC3E}">
        <p14:creationId xmlns:p14="http://schemas.microsoft.com/office/powerpoint/2010/main" val="5121680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22282" cy="6754091"/>
          </a:xfrm>
        </p:spPr>
        <p:txBody>
          <a:bodyPr>
            <a:normAutofit fontScale="92500" lnSpcReduction="20000"/>
          </a:bodyPr>
          <a:lstStyle/>
          <a:p>
            <a:r>
              <a:rPr lang="en-US" sz="3900" b="1" i="1" u="sng" dirty="0">
                <a:solidFill>
                  <a:schemeClr val="accent2">
                    <a:lumMod val="75000"/>
                  </a:schemeClr>
                </a:solidFill>
              </a:rPr>
              <a:t>• </a:t>
            </a:r>
            <a:r>
              <a:rPr lang="en-US" sz="3900" b="1" i="1" u="sng" dirty="0" smtClean="0">
                <a:solidFill>
                  <a:schemeClr val="accent2">
                    <a:lumMod val="75000"/>
                  </a:schemeClr>
                </a:solidFill>
              </a:rPr>
              <a:t>Matt. 11:28-30  </a:t>
            </a:r>
            <a:r>
              <a:rPr lang="en-US" sz="3900" i="1" dirty="0" smtClean="0"/>
              <a:t>Come </a:t>
            </a:r>
            <a:r>
              <a:rPr lang="en-US" sz="3900" i="1" dirty="0"/>
              <a:t>unto Me... All you that labor and are heavy laden... And I will give you rest. Take my yoke upon you... And learn of me... For I am meek and lowly in heart... And you shall find rest unto your souls. </a:t>
            </a:r>
            <a:r>
              <a:rPr lang="en-US" sz="3900" i="1" dirty="0" smtClean="0"/>
              <a:t>For my yoke is </a:t>
            </a:r>
          </a:p>
          <a:p>
            <a:r>
              <a:rPr lang="en-US" sz="3900" i="1" dirty="0" smtClean="0"/>
              <a:t>Easy and my burden is light.</a:t>
            </a:r>
            <a:endParaRPr lang="en-US" sz="3900" dirty="0"/>
          </a:p>
          <a:p>
            <a:r>
              <a:rPr lang="en-US" sz="3900" dirty="0"/>
              <a:t> </a:t>
            </a:r>
          </a:p>
          <a:p>
            <a:r>
              <a:rPr lang="en-US" sz="3900" b="1" u="sng" dirty="0">
                <a:solidFill>
                  <a:srgbClr val="0070C0"/>
                </a:solidFill>
              </a:rPr>
              <a:t>• </a:t>
            </a:r>
            <a:r>
              <a:rPr lang="en-US" sz="3900" b="1" u="sng" dirty="0" smtClean="0">
                <a:solidFill>
                  <a:srgbClr val="0070C0"/>
                </a:solidFill>
              </a:rPr>
              <a:t>Isa.1:18  </a:t>
            </a:r>
            <a:r>
              <a:rPr lang="en-US" sz="3900" i="1" dirty="0" smtClean="0"/>
              <a:t>Come </a:t>
            </a:r>
            <a:r>
              <a:rPr lang="en-US" sz="3900" i="1" dirty="0"/>
              <a:t>now... Let us reason together... </a:t>
            </a:r>
            <a:r>
              <a:rPr lang="en-US" sz="3900" i="1" dirty="0" err="1"/>
              <a:t>Saith</a:t>
            </a:r>
            <a:r>
              <a:rPr lang="en-US" sz="3900" i="1" dirty="0"/>
              <a:t> the Lord... Though your sins be as scarlet... They shall be as white as snow... Though they be red like crimson... They shall be as wool.</a:t>
            </a:r>
            <a:r>
              <a:rPr lang="en-US" sz="3900" dirty="0"/>
              <a:t> </a:t>
            </a:r>
          </a:p>
          <a:p>
            <a:r>
              <a:rPr lang="en-US" sz="3900" i="1" dirty="0"/>
              <a:t> </a:t>
            </a:r>
            <a:endParaRPr lang="en-US" sz="3900" dirty="0"/>
          </a:p>
          <a:p>
            <a:r>
              <a:rPr lang="en-US" sz="3900" b="1" i="1" u="sng" dirty="0">
                <a:solidFill>
                  <a:srgbClr val="00B050"/>
                </a:solidFill>
              </a:rPr>
              <a:t>• </a:t>
            </a:r>
            <a:r>
              <a:rPr lang="en-US" sz="3900" b="1" i="1" u="sng" dirty="0" smtClean="0">
                <a:solidFill>
                  <a:srgbClr val="00B050"/>
                </a:solidFill>
              </a:rPr>
              <a:t>Romans 8:1 </a:t>
            </a:r>
            <a:r>
              <a:rPr lang="en-US" sz="3900" i="1" dirty="0" smtClean="0"/>
              <a:t>There </a:t>
            </a:r>
            <a:r>
              <a:rPr lang="en-US" sz="3900" i="1" dirty="0"/>
              <a:t>is therefore... No condemnation to them which are in Christ Jesus... Who walk not after the flesh... But after the Spirit. </a:t>
            </a:r>
            <a:endParaRPr lang="en-US" sz="3900" dirty="0"/>
          </a:p>
          <a:p>
            <a:endParaRPr lang="en-US" dirty="0"/>
          </a:p>
        </p:txBody>
      </p:sp>
    </p:spTree>
    <p:extLst>
      <p:ext uri="{BB962C8B-B14F-4D97-AF65-F5344CB8AC3E}">
        <p14:creationId xmlns:p14="http://schemas.microsoft.com/office/powerpoint/2010/main" val="753827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342"/>
            <a:ext cx="12192000" cy="6611793"/>
          </a:xfrm>
        </p:spPr>
        <p:txBody>
          <a:bodyPr>
            <a:noAutofit/>
          </a:bodyPr>
          <a:lstStyle/>
          <a:p>
            <a:r>
              <a:rPr lang="en-US" sz="2400" dirty="0"/>
              <a:t> </a:t>
            </a:r>
          </a:p>
          <a:p>
            <a:r>
              <a:rPr lang="en-US" sz="3600" b="1" i="1" u="sng" dirty="0">
                <a:solidFill>
                  <a:srgbClr val="7030A0"/>
                </a:solidFill>
              </a:rPr>
              <a:t>• </a:t>
            </a:r>
            <a:r>
              <a:rPr lang="en-US" sz="3600" b="1" i="1" u="sng" dirty="0" smtClean="0">
                <a:solidFill>
                  <a:srgbClr val="7030A0"/>
                </a:solidFill>
              </a:rPr>
              <a:t>Rom.8: 2 </a:t>
            </a:r>
            <a:r>
              <a:rPr lang="en-US" sz="3600" i="1" dirty="0" smtClean="0"/>
              <a:t>The </a:t>
            </a:r>
            <a:r>
              <a:rPr lang="en-US" sz="3600" i="1" dirty="0"/>
              <a:t>law of the Spirit of life in Christ Jesus hath made me free from the law of sin and death... For what the law could not do... </a:t>
            </a:r>
            <a:r>
              <a:rPr lang="en-US" sz="3600" dirty="0"/>
              <a:t>What man was powerless to do... </a:t>
            </a:r>
            <a:r>
              <a:rPr lang="en-US" sz="3600" i="1" dirty="0"/>
              <a:t>God did by sending His own Son in the likeness of sinful man to be a sin offering. </a:t>
            </a:r>
            <a:endParaRPr lang="en-US" sz="3600" dirty="0"/>
          </a:p>
          <a:p>
            <a:r>
              <a:rPr lang="en-US" sz="3600" i="1" dirty="0"/>
              <a:t> </a:t>
            </a:r>
            <a:endParaRPr lang="en-US" sz="3600" dirty="0"/>
          </a:p>
          <a:p>
            <a:r>
              <a:rPr lang="en-US" sz="3600" b="1" i="1" u="sng" dirty="0">
                <a:solidFill>
                  <a:srgbClr val="C00000"/>
                </a:solidFill>
              </a:rPr>
              <a:t>• </a:t>
            </a:r>
            <a:r>
              <a:rPr lang="en-US" sz="3600" b="1" i="1" u="sng" dirty="0" smtClean="0">
                <a:solidFill>
                  <a:srgbClr val="C00000"/>
                </a:solidFill>
              </a:rPr>
              <a:t>I John 1:7 </a:t>
            </a:r>
            <a:r>
              <a:rPr lang="en-US" sz="3600" i="1" dirty="0" smtClean="0"/>
              <a:t>If </a:t>
            </a:r>
            <a:r>
              <a:rPr lang="en-US" sz="3600" i="1" dirty="0"/>
              <a:t>we walk in the light... As He is in the light... We have fellowship one with another... And the blood of Jesus Christ his Son </a:t>
            </a:r>
            <a:r>
              <a:rPr lang="en-US" sz="3600" i="1" dirty="0" err="1"/>
              <a:t>cleanseth</a:t>
            </a:r>
            <a:r>
              <a:rPr lang="en-US" sz="3600" i="1" dirty="0"/>
              <a:t> us</a:t>
            </a:r>
            <a:r>
              <a:rPr lang="en-US" sz="3600" i="1" dirty="0" smtClean="0"/>
              <a:t>...... </a:t>
            </a:r>
            <a:r>
              <a:rPr lang="en-US" sz="3600" i="1" dirty="0"/>
              <a:t>From all sin. </a:t>
            </a:r>
            <a:endParaRPr lang="en-US" sz="3600" dirty="0"/>
          </a:p>
          <a:p>
            <a:r>
              <a:rPr lang="en-US" sz="3600" i="1" dirty="0"/>
              <a:t> </a:t>
            </a:r>
            <a:endParaRPr lang="en-US" sz="3600" dirty="0"/>
          </a:p>
          <a:p>
            <a:r>
              <a:rPr lang="en-US" sz="3600" b="1" i="1" u="sng" dirty="0">
                <a:solidFill>
                  <a:schemeClr val="accent6"/>
                </a:solidFill>
              </a:rPr>
              <a:t>• </a:t>
            </a:r>
            <a:r>
              <a:rPr lang="en-US" sz="3600" b="1" i="1" u="sng" dirty="0" smtClean="0">
                <a:solidFill>
                  <a:schemeClr val="accent6"/>
                </a:solidFill>
              </a:rPr>
              <a:t>I John 1:9  </a:t>
            </a:r>
            <a:r>
              <a:rPr lang="en-US" sz="3600" i="1" dirty="0" smtClean="0"/>
              <a:t>If </a:t>
            </a:r>
            <a:r>
              <a:rPr lang="en-US" sz="3600" i="1" dirty="0"/>
              <a:t>we confess our sins... He is faithful and just to forgive us our sins... And to cleanse us from all unrighteousness</a:t>
            </a:r>
            <a:endParaRPr lang="en-US" sz="3600" dirty="0"/>
          </a:p>
        </p:txBody>
      </p:sp>
    </p:spTree>
    <p:extLst>
      <p:ext uri="{BB962C8B-B14F-4D97-AF65-F5344CB8AC3E}">
        <p14:creationId xmlns:p14="http://schemas.microsoft.com/office/powerpoint/2010/main" val="262674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83126"/>
            <a:ext cx="11856027" cy="6660573"/>
          </a:xfrm>
        </p:spPr>
        <p:txBody>
          <a:bodyPr>
            <a:normAutofit/>
          </a:bodyPr>
          <a:lstStyle/>
          <a:p>
            <a:r>
              <a:rPr lang="en-US" sz="4000" b="1" u="sng" dirty="0">
                <a:solidFill>
                  <a:srgbClr val="7030A0"/>
                </a:solidFill>
              </a:rPr>
              <a:t>Listen to this </a:t>
            </a:r>
            <a:r>
              <a:rPr lang="en-US" sz="4000" b="1" u="sng" dirty="0" err="1" smtClean="0">
                <a:solidFill>
                  <a:srgbClr val="7030A0"/>
                </a:solidFill>
              </a:rPr>
              <a:t>Oneal</a:t>
            </a:r>
            <a:r>
              <a:rPr lang="en-US" sz="4000" b="1" u="sng" dirty="0" smtClean="0">
                <a:solidFill>
                  <a:srgbClr val="7030A0"/>
                </a:solidFill>
              </a:rPr>
              <a:t>! </a:t>
            </a:r>
          </a:p>
          <a:p>
            <a:endParaRPr lang="en-US" sz="4000" b="1" u="sng" dirty="0" smtClean="0">
              <a:solidFill>
                <a:srgbClr val="7030A0"/>
              </a:solidFill>
            </a:endParaRPr>
          </a:p>
          <a:p>
            <a:r>
              <a:rPr lang="en-US" sz="4000" dirty="0" smtClean="0"/>
              <a:t>There </a:t>
            </a:r>
            <a:r>
              <a:rPr lang="en-US" sz="4000" dirty="0"/>
              <a:t>is… </a:t>
            </a:r>
            <a:r>
              <a:rPr lang="en-US" sz="4000" i="1" cap="all" dirty="0"/>
              <a:t>no sin... No sinful situation…</a:t>
            </a:r>
            <a:r>
              <a:rPr lang="en-US" sz="4000" dirty="0"/>
              <a:t> so ugly that Jesus does not have control over</a:t>
            </a:r>
            <a:r>
              <a:rPr lang="en-US" sz="4000" dirty="0" smtClean="0"/>
              <a:t>...</a:t>
            </a:r>
          </a:p>
          <a:p>
            <a:r>
              <a:rPr lang="en-US" sz="4000" dirty="0"/>
              <a:t> </a:t>
            </a:r>
            <a:r>
              <a:rPr lang="en-US" sz="4000" dirty="0" smtClean="0"/>
              <a:t>   </a:t>
            </a:r>
            <a:r>
              <a:rPr lang="en-US" sz="4000" b="1" i="1" u="sng" cap="all" dirty="0">
                <a:solidFill>
                  <a:srgbClr val="FF0000"/>
                </a:solidFill>
                <a:effectLst>
                  <a:outerShdw blurRad="38100" dist="38100" dir="2700000" algn="tl">
                    <a:srgbClr val="000000">
                      <a:alpha val="43137"/>
                    </a:srgbClr>
                  </a:outerShdw>
                </a:effectLst>
              </a:rPr>
              <a:t>That Jesus cannot and will not forgive</a:t>
            </a:r>
            <a:r>
              <a:rPr lang="en-US" sz="4000" b="1" i="1" u="sng" cap="all" dirty="0" smtClean="0">
                <a:solidFill>
                  <a:srgbClr val="FF0000"/>
                </a:solidFill>
                <a:effectLst>
                  <a:outerShdw blurRad="38100" dist="38100" dir="2700000" algn="tl">
                    <a:srgbClr val="000000">
                      <a:alpha val="43137"/>
                    </a:srgbClr>
                  </a:outerShdw>
                </a:effectLst>
              </a:rPr>
              <a:t>...</a:t>
            </a:r>
          </a:p>
          <a:p>
            <a:r>
              <a:rPr lang="en-US" sz="4000" b="1" i="1" cap="all" dirty="0"/>
              <a:t> </a:t>
            </a:r>
            <a:r>
              <a:rPr lang="en-US" sz="4000" b="1" i="1" cap="all" dirty="0" smtClean="0"/>
              <a:t>                        </a:t>
            </a:r>
            <a:r>
              <a:rPr lang="en-US" sz="4000" dirty="0" smtClean="0"/>
              <a:t> </a:t>
            </a:r>
            <a:r>
              <a:rPr lang="en-US" sz="4800" b="1" u="sng" dirty="0" smtClean="0">
                <a:solidFill>
                  <a:srgbClr val="7030A0"/>
                </a:solidFill>
                <a:effectLst>
                  <a:outerShdw blurRad="38100" dist="38100" dir="2700000" algn="tl">
                    <a:srgbClr val="000000">
                      <a:alpha val="43137"/>
                    </a:srgbClr>
                  </a:outerShdw>
                </a:effectLst>
              </a:rPr>
              <a:t>If </a:t>
            </a:r>
            <a:r>
              <a:rPr lang="en-US" sz="4000" dirty="0" smtClean="0"/>
              <a:t>we </a:t>
            </a:r>
            <a:r>
              <a:rPr lang="en-US" sz="4000" dirty="0"/>
              <a:t>follow His instructions. </a:t>
            </a:r>
            <a:endParaRPr lang="en-US" sz="4000" dirty="0" smtClean="0"/>
          </a:p>
          <a:p>
            <a:r>
              <a:rPr lang="en-US" sz="4000" dirty="0" smtClean="0"/>
              <a:t>1.  Jesus says ‘baptism doth also now save us” I Pet.3:21. Have you been baptized? If not, why not?</a:t>
            </a:r>
          </a:p>
          <a:p>
            <a:r>
              <a:rPr lang="en-US" sz="4000" dirty="0" smtClean="0"/>
              <a:t>2.  Jesus says that ‘a crown of life will be given to those</a:t>
            </a:r>
          </a:p>
          <a:p>
            <a:r>
              <a:rPr lang="en-US" sz="4000" dirty="0" smtClean="0"/>
              <a:t>Who are faithful until death’ Rev. 2:10 Are you faithful?</a:t>
            </a:r>
            <a:endParaRPr lang="en-US" sz="4000" dirty="0"/>
          </a:p>
          <a:p>
            <a:endParaRPr lang="en-US" dirty="0"/>
          </a:p>
        </p:txBody>
      </p:sp>
    </p:spTree>
    <p:extLst>
      <p:ext uri="{BB962C8B-B14F-4D97-AF65-F5344CB8AC3E}">
        <p14:creationId xmlns:p14="http://schemas.microsoft.com/office/powerpoint/2010/main" val="30610440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3909"/>
            <a:ext cx="12063845" cy="6670963"/>
          </a:xfrm>
        </p:spPr>
        <p:txBody>
          <a:bodyPr>
            <a:normAutofit/>
          </a:bodyPr>
          <a:lstStyle/>
          <a:p>
            <a:r>
              <a:rPr lang="en-US" sz="3600" b="1" i="1" u="sng" dirty="0" smtClean="0">
                <a:solidFill>
                  <a:srgbClr val="7030A0"/>
                </a:solidFill>
              </a:rPr>
              <a:t> #3  Jesus has </a:t>
            </a:r>
            <a:r>
              <a:rPr lang="en-US" sz="3600" b="1" i="1" u="sng" cap="all" dirty="0" smtClean="0">
                <a:solidFill>
                  <a:srgbClr val="7030A0"/>
                </a:solidFill>
              </a:rPr>
              <a:t>power </a:t>
            </a:r>
            <a:r>
              <a:rPr lang="en-US" sz="3600" b="1" i="1" u="sng" cap="all" dirty="0">
                <a:solidFill>
                  <a:srgbClr val="7030A0"/>
                </a:solidFill>
              </a:rPr>
              <a:t>over disease.</a:t>
            </a:r>
            <a:r>
              <a:rPr lang="en-US" sz="3600" b="1" i="1" cap="all" dirty="0"/>
              <a:t> </a:t>
            </a:r>
            <a:endParaRPr lang="en-US" sz="3600" dirty="0"/>
          </a:p>
          <a:p>
            <a:r>
              <a:rPr lang="en-US" sz="4800" i="1" cap="all" dirty="0" smtClean="0"/>
              <a:t>   Mark 5:.21.. </a:t>
            </a:r>
            <a:r>
              <a:rPr lang="en-US" sz="4800" baseline="30000" dirty="0"/>
              <a:t>21 </a:t>
            </a:r>
            <a:r>
              <a:rPr lang="en-US" sz="4800" dirty="0"/>
              <a:t>And when Jesus was passed over again by ship </a:t>
            </a:r>
            <a:endParaRPr lang="en-US" sz="4800" dirty="0" smtClean="0"/>
          </a:p>
          <a:p>
            <a:r>
              <a:rPr lang="en-US" sz="4800" dirty="0" smtClean="0"/>
              <a:t>unto </a:t>
            </a:r>
            <a:r>
              <a:rPr lang="en-US" sz="4800" dirty="0"/>
              <a:t>the other side, much people gathered unto him: </a:t>
            </a:r>
            <a:endParaRPr lang="en-US" sz="4800" dirty="0" smtClean="0"/>
          </a:p>
          <a:p>
            <a:r>
              <a:rPr lang="en-US" sz="4800" dirty="0" smtClean="0"/>
              <a:t>and </a:t>
            </a:r>
            <a:r>
              <a:rPr lang="en-US" sz="4800" dirty="0"/>
              <a:t>he was nigh unto the sea.</a:t>
            </a:r>
          </a:p>
        </p:txBody>
      </p:sp>
    </p:spTree>
    <p:extLst>
      <p:ext uri="{BB962C8B-B14F-4D97-AF65-F5344CB8AC3E}">
        <p14:creationId xmlns:p14="http://schemas.microsoft.com/office/powerpoint/2010/main" val="1924622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93518"/>
            <a:ext cx="11772900" cy="6623773"/>
          </a:xfrm>
        </p:spPr>
        <p:txBody>
          <a:bodyPr/>
          <a:lstStyle/>
          <a:p>
            <a:endParaRPr lang="en-US" sz="3600" dirty="0" smtClean="0"/>
          </a:p>
          <a:p>
            <a:r>
              <a:rPr lang="en-US" sz="4400" b="1" u="sng" dirty="0" smtClean="0">
                <a:solidFill>
                  <a:srgbClr val="7030A0"/>
                </a:solidFill>
              </a:rPr>
              <a:t>A </a:t>
            </a:r>
            <a:r>
              <a:rPr lang="en-US" sz="4400" b="1" u="sng" dirty="0">
                <a:solidFill>
                  <a:srgbClr val="7030A0"/>
                </a:solidFill>
              </a:rPr>
              <a:t>crowd has gathered</a:t>
            </a:r>
            <a:r>
              <a:rPr lang="en-US" sz="4400" b="1" u="sng" dirty="0" smtClean="0">
                <a:solidFill>
                  <a:srgbClr val="7030A0"/>
                </a:solidFill>
              </a:rPr>
              <a:t>...</a:t>
            </a:r>
          </a:p>
          <a:p>
            <a:r>
              <a:rPr lang="en-US" sz="4400" dirty="0" smtClean="0"/>
              <a:t> </a:t>
            </a:r>
            <a:r>
              <a:rPr lang="en-US" sz="4400" dirty="0"/>
              <a:t>People are pressed around Him. </a:t>
            </a:r>
          </a:p>
          <a:p>
            <a:r>
              <a:rPr lang="en-US" sz="4400" dirty="0"/>
              <a:t>• Some sick... </a:t>
            </a:r>
          </a:p>
          <a:p>
            <a:r>
              <a:rPr lang="en-US" sz="4400" dirty="0"/>
              <a:t>• Some demon possessed... </a:t>
            </a:r>
          </a:p>
          <a:p>
            <a:r>
              <a:rPr lang="en-US" sz="4400" dirty="0"/>
              <a:t>• Others hungry... Both </a:t>
            </a:r>
            <a:r>
              <a:rPr lang="en-US" sz="4400" i="1" cap="all" dirty="0"/>
              <a:t>physically</a:t>
            </a:r>
            <a:r>
              <a:rPr lang="en-US" sz="4400" dirty="0"/>
              <a:t> and </a:t>
            </a:r>
            <a:r>
              <a:rPr lang="en-US" sz="4400" i="1" cap="all" dirty="0"/>
              <a:t>spiritually.</a:t>
            </a:r>
            <a:r>
              <a:rPr lang="en-US" sz="4400" dirty="0"/>
              <a:t> </a:t>
            </a:r>
          </a:p>
          <a:p>
            <a:endParaRPr lang="en-US" dirty="0"/>
          </a:p>
        </p:txBody>
      </p:sp>
    </p:spTree>
    <p:extLst>
      <p:ext uri="{BB962C8B-B14F-4D97-AF65-F5344CB8AC3E}">
        <p14:creationId xmlns:p14="http://schemas.microsoft.com/office/powerpoint/2010/main" val="8442366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045" y="145473"/>
            <a:ext cx="10515600" cy="6602989"/>
          </a:xfrm>
        </p:spPr>
        <p:txBody>
          <a:bodyPr/>
          <a:lstStyle/>
          <a:p>
            <a:r>
              <a:rPr lang="en-US" sz="3600" dirty="0"/>
              <a:t>We are going to meet </a:t>
            </a:r>
            <a:r>
              <a:rPr lang="en-US" sz="3600" b="1" i="1" u="sng" cap="all" dirty="0"/>
              <a:t>two</a:t>
            </a:r>
            <a:r>
              <a:rPr lang="en-US" sz="3600" dirty="0"/>
              <a:t> of these people</a:t>
            </a:r>
            <a:r>
              <a:rPr lang="en-US" sz="3600" dirty="0" smtClean="0"/>
              <a:t>...</a:t>
            </a:r>
          </a:p>
          <a:p>
            <a:r>
              <a:rPr lang="en-US" sz="3600" dirty="0" smtClean="0"/>
              <a:t> </a:t>
            </a:r>
            <a:r>
              <a:rPr lang="en-US" sz="3600" dirty="0"/>
              <a:t>One is </a:t>
            </a:r>
            <a:r>
              <a:rPr lang="en-US" sz="3600" b="1" i="1" cap="all" dirty="0" err="1"/>
              <a:t>Jairus</a:t>
            </a:r>
            <a:r>
              <a:rPr lang="en-US" sz="3600" b="1" i="1" cap="all" dirty="0"/>
              <a:t>... </a:t>
            </a:r>
            <a:r>
              <a:rPr lang="en-US" sz="3600" dirty="0"/>
              <a:t>A synagogue ruler. </a:t>
            </a:r>
          </a:p>
          <a:p>
            <a:r>
              <a:rPr lang="en-US" sz="3600" dirty="0"/>
              <a:t>His daughter is dying at home... </a:t>
            </a:r>
            <a:r>
              <a:rPr lang="en-US" sz="3600" dirty="0" err="1"/>
              <a:t>Jairus</a:t>
            </a:r>
            <a:r>
              <a:rPr lang="en-US" sz="3600" dirty="0"/>
              <a:t> falls at the feet of Jesus. </a:t>
            </a:r>
          </a:p>
          <a:p>
            <a:pPr marL="0" indent="0">
              <a:buNone/>
            </a:pPr>
            <a:r>
              <a:rPr lang="en-US" sz="3600" dirty="0"/>
              <a:t> </a:t>
            </a:r>
            <a:r>
              <a:rPr lang="en-US" sz="3600" dirty="0" smtClean="0"/>
              <a:t> Be sure to note his   </a:t>
            </a:r>
            <a:r>
              <a:rPr lang="en-US" sz="3600" b="1" i="1" cap="all" dirty="0"/>
              <a:t>position</a:t>
            </a:r>
            <a:r>
              <a:rPr lang="en-US" sz="3600" i="1" cap="all" dirty="0"/>
              <a:t>. </a:t>
            </a:r>
            <a:r>
              <a:rPr lang="en-US" sz="3600" i="1" cap="all" dirty="0" smtClean="0"/>
              <a:t>..</a:t>
            </a:r>
            <a:r>
              <a:rPr lang="en-US" sz="3600" b="1" i="1" cap="all" dirty="0" smtClean="0">
                <a:solidFill>
                  <a:schemeClr val="accent1">
                    <a:lumMod val="75000"/>
                  </a:schemeClr>
                </a:solidFill>
              </a:rPr>
              <a:t>falls at the feet of </a:t>
            </a:r>
            <a:r>
              <a:rPr lang="en-US" sz="3600" b="1" i="1" cap="all" dirty="0" err="1" smtClean="0">
                <a:solidFill>
                  <a:schemeClr val="accent1">
                    <a:lumMod val="75000"/>
                  </a:schemeClr>
                </a:solidFill>
              </a:rPr>
              <a:t>jesus</a:t>
            </a:r>
            <a:r>
              <a:rPr lang="en-US" sz="3600" b="1" i="1" cap="all" dirty="0" smtClean="0">
                <a:solidFill>
                  <a:schemeClr val="accent1">
                    <a:lumMod val="75000"/>
                  </a:schemeClr>
                </a:solidFill>
              </a:rPr>
              <a:t>!</a:t>
            </a:r>
            <a:endParaRPr lang="en-US" sz="3600" b="1" dirty="0">
              <a:solidFill>
                <a:schemeClr val="accent1">
                  <a:lumMod val="75000"/>
                </a:schemeClr>
              </a:solidFill>
            </a:endParaRPr>
          </a:p>
          <a:p>
            <a:r>
              <a:rPr lang="en-US" sz="3600" dirty="0"/>
              <a:t>• He pleads... </a:t>
            </a:r>
          </a:p>
          <a:p>
            <a:r>
              <a:rPr lang="en-US" sz="3600" dirty="0"/>
              <a:t>• He implores... </a:t>
            </a:r>
          </a:p>
          <a:p>
            <a:r>
              <a:rPr lang="en-US" sz="3600" dirty="0"/>
              <a:t>• He prays. </a:t>
            </a:r>
          </a:p>
          <a:p>
            <a:r>
              <a:rPr lang="en-US" sz="3600" b="1" i="1" cap="all" dirty="0" smtClean="0"/>
              <a:t>       </a:t>
            </a:r>
            <a:r>
              <a:rPr lang="en-US" sz="3600" b="1" i="1" cap="all" dirty="0" err="1" smtClean="0"/>
              <a:t>Jairus</a:t>
            </a:r>
            <a:r>
              <a:rPr lang="en-US" sz="3600" b="1" i="1" cap="all" dirty="0" smtClean="0"/>
              <a:t> </a:t>
            </a:r>
            <a:r>
              <a:rPr lang="en-US" sz="3600" b="1" i="1" cap="all" dirty="0"/>
              <a:t>is desperate... </a:t>
            </a:r>
            <a:r>
              <a:rPr lang="en-US" sz="3600" b="1" i="1" cap="all" dirty="0" smtClean="0"/>
              <a:t>  </a:t>
            </a:r>
            <a:r>
              <a:rPr lang="en-US" sz="3600" b="1" i="1" u="sng" cap="all" dirty="0" smtClean="0">
                <a:solidFill>
                  <a:srgbClr val="7030A0"/>
                </a:solidFill>
              </a:rPr>
              <a:t>Ever been like that?</a:t>
            </a:r>
          </a:p>
          <a:p>
            <a:r>
              <a:rPr lang="en-US" sz="3600" dirty="0" smtClean="0"/>
              <a:t>So</a:t>
            </a:r>
            <a:r>
              <a:rPr lang="en-US" sz="3600" dirty="0"/>
              <a:t>... Jesus heads toward </a:t>
            </a:r>
            <a:r>
              <a:rPr lang="en-US" sz="3600" dirty="0" err="1"/>
              <a:t>Jairus</a:t>
            </a:r>
            <a:r>
              <a:rPr lang="en-US" sz="3600" dirty="0"/>
              <a:t>’ house. </a:t>
            </a:r>
          </a:p>
          <a:p>
            <a:endParaRPr lang="en-US" dirty="0"/>
          </a:p>
        </p:txBody>
      </p:sp>
    </p:spTree>
    <p:extLst>
      <p:ext uri="{BB962C8B-B14F-4D97-AF65-F5344CB8AC3E}">
        <p14:creationId xmlns:p14="http://schemas.microsoft.com/office/powerpoint/2010/main" val="3237592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1783291" cy="5989927"/>
          </a:xfrm>
        </p:spPr>
        <p:txBody>
          <a:bodyPr>
            <a:normAutofit fontScale="92500" lnSpcReduction="20000"/>
          </a:bodyPr>
          <a:lstStyle/>
          <a:p>
            <a:endParaRPr lang="en-US" sz="3900" dirty="0" smtClean="0"/>
          </a:p>
          <a:p>
            <a:r>
              <a:rPr lang="en-US" sz="4800" dirty="0" smtClean="0"/>
              <a:t>But </a:t>
            </a:r>
            <a:r>
              <a:rPr lang="en-US" sz="4800" dirty="0"/>
              <a:t>before they’ve gone very far</a:t>
            </a:r>
            <a:r>
              <a:rPr lang="en-US" sz="4800" dirty="0" smtClean="0"/>
              <a:t>...</a:t>
            </a:r>
          </a:p>
          <a:p>
            <a:r>
              <a:rPr lang="en-US" sz="4800" dirty="0" smtClean="0"/>
              <a:t> </a:t>
            </a:r>
            <a:r>
              <a:rPr lang="en-US" sz="4800" dirty="0"/>
              <a:t>in the press of the crowd... </a:t>
            </a:r>
            <a:endParaRPr lang="en-US" sz="4800" dirty="0" smtClean="0"/>
          </a:p>
          <a:p>
            <a:r>
              <a:rPr lang="en-US" sz="4800" dirty="0" smtClean="0"/>
              <a:t>we </a:t>
            </a:r>
            <a:r>
              <a:rPr lang="en-US" sz="4800" dirty="0"/>
              <a:t>meet someone else in need. </a:t>
            </a:r>
            <a:endParaRPr lang="en-US" sz="4800" dirty="0" smtClean="0"/>
          </a:p>
          <a:p>
            <a:r>
              <a:rPr lang="en-US" sz="4800" dirty="0" smtClean="0"/>
              <a:t>Someone </a:t>
            </a:r>
            <a:r>
              <a:rPr lang="en-US" sz="4800" dirty="0"/>
              <a:t>else in a storm... Verse 25... </a:t>
            </a:r>
            <a:r>
              <a:rPr lang="en-US" sz="4800" i="1" cap="all" dirty="0"/>
              <a:t> </a:t>
            </a:r>
            <a:r>
              <a:rPr lang="en-US" sz="4800" b="1" i="1" cap="all" dirty="0">
                <a:solidFill>
                  <a:schemeClr val="accent1">
                    <a:lumMod val="75000"/>
                  </a:schemeClr>
                </a:solidFill>
              </a:rPr>
              <a:t>A woman in her own private storm</a:t>
            </a:r>
            <a:r>
              <a:rPr lang="en-US" sz="4800" i="1" cap="all" dirty="0">
                <a:solidFill>
                  <a:srgbClr val="7030A0"/>
                </a:solidFill>
              </a:rPr>
              <a:t>. </a:t>
            </a:r>
            <a:r>
              <a:rPr lang="en-US" sz="4800" dirty="0"/>
              <a:t>She is bleeding... hemorrhaging</a:t>
            </a:r>
            <a:r>
              <a:rPr lang="en-US" sz="4800" dirty="0" smtClean="0"/>
              <a:t>.</a:t>
            </a:r>
            <a:r>
              <a:rPr lang="en-US" sz="4800" i="1" cap="all" dirty="0" smtClean="0"/>
              <a:t>. </a:t>
            </a:r>
            <a:r>
              <a:rPr lang="en-US" sz="4800" dirty="0"/>
              <a:t>She has </a:t>
            </a:r>
            <a:r>
              <a:rPr lang="en-US" sz="4800" b="1" u="sng" dirty="0">
                <a:solidFill>
                  <a:srgbClr val="00B050"/>
                </a:solidFill>
              </a:rPr>
              <a:t>suffered with this for over twelve long years</a:t>
            </a:r>
            <a:r>
              <a:rPr lang="en-US" sz="4800" dirty="0"/>
              <a:t>. She has been to the doctors... Spent all her money with the doctors. And was no better... The Text says… </a:t>
            </a:r>
            <a:r>
              <a:rPr lang="en-US" sz="4800" b="1" cap="all" dirty="0">
                <a:solidFill>
                  <a:srgbClr val="00B050"/>
                </a:solidFill>
              </a:rPr>
              <a:t>She is Worse!</a:t>
            </a:r>
            <a:r>
              <a:rPr lang="en-US" sz="4800" b="1" dirty="0">
                <a:solidFill>
                  <a:srgbClr val="00B050"/>
                </a:solidFill>
              </a:rPr>
              <a:t> </a:t>
            </a:r>
            <a:r>
              <a:rPr lang="en-US" sz="4800" b="1" dirty="0" smtClean="0">
                <a:solidFill>
                  <a:srgbClr val="00B050"/>
                </a:solidFill>
              </a:rPr>
              <a:t> (v.26)</a:t>
            </a:r>
            <a:endParaRPr lang="en-US" sz="4800" b="1" dirty="0">
              <a:solidFill>
                <a:srgbClr val="00B050"/>
              </a:solidFill>
            </a:endParaRPr>
          </a:p>
          <a:p>
            <a:endParaRPr lang="en-US" dirty="0"/>
          </a:p>
        </p:txBody>
      </p:sp>
    </p:spTree>
    <p:extLst>
      <p:ext uri="{BB962C8B-B14F-4D97-AF65-F5344CB8AC3E}">
        <p14:creationId xmlns:p14="http://schemas.microsoft.com/office/powerpoint/2010/main" val="23800109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89" y="-93518"/>
            <a:ext cx="11887202" cy="6031490"/>
          </a:xfrm>
        </p:spPr>
        <p:txBody>
          <a:bodyPr>
            <a:normAutofit lnSpcReduction="10000"/>
          </a:bodyPr>
          <a:lstStyle/>
          <a:p>
            <a:endParaRPr lang="en-US" b="1" i="1" cap="all" dirty="0" smtClean="0"/>
          </a:p>
          <a:p>
            <a:r>
              <a:rPr lang="en-US" sz="3600" b="1" i="1" u="sng" cap="all" dirty="0" smtClean="0">
                <a:solidFill>
                  <a:schemeClr val="accent1">
                    <a:lumMod val="75000"/>
                  </a:schemeClr>
                </a:solidFill>
              </a:rPr>
              <a:t>With </a:t>
            </a:r>
            <a:r>
              <a:rPr lang="en-US" sz="3600" b="1" i="1" u="sng" cap="all" dirty="0">
                <a:solidFill>
                  <a:schemeClr val="accent1">
                    <a:lumMod val="75000"/>
                  </a:schemeClr>
                </a:solidFill>
              </a:rPr>
              <a:t>a desperate faith</a:t>
            </a:r>
            <a:r>
              <a:rPr lang="en-US" sz="3600" i="1" cap="all" dirty="0"/>
              <a:t>... </a:t>
            </a:r>
            <a:r>
              <a:rPr lang="en-US" sz="3600" dirty="0"/>
              <a:t>she reaches out and... </a:t>
            </a:r>
            <a:r>
              <a:rPr lang="en-US" sz="3600" i="1" cap="all" dirty="0"/>
              <a:t>In Matthew’s version </a:t>
            </a:r>
            <a:r>
              <a:rPr lang="en-US" sz="3600" dirty="0"/>
              <a:t>of this </a:t>
            </a:r>
            <a:r>
              <a:rPr lang="en-US" sz="3600" dirty="0" smtClean="0"/>
              <a:t>account.(Mtt.9:20) .. </a:t>
            </a:r>
            <a:r>
              <a:rPr lang="en-US" sz="3600" dirty="0"/>
              <a:t>She touches the hem of His </a:t>
            </a:r>
            <a:r>
              <a:rPr lang="en-US" sz="3600" dirty="0" smtClean="0"/>
              <a:t>garment. </a:t>
            </a:r>
            <a:endParaRPr lang="en-US" sz="3600" dirty="0"/>
          </a:p>
          <a:p>
            <a:r>
              <a:rPr lang="en-US" sz="3600" dirty="0"/>
              <a:t> </a:t>
            </a:r>
          </a:p>
          <a:p>
            <a:r>
              <a:rPr lang="en-US" sz="3600" dirty="0"/>
              <a:t>Question... If she touches the helm of His garment... What position is she in? </a:t>
            </a:r>
          </a:p>
          <a:p>
            <a:r>
              <a:rPr lang="en-US" sz="3600" b="1" i="1" u="sng" dirty="0">
                <a:solidFill>
                  <a:srgbClr val="7030A0"/>
                </a:solidFill>
              </a:rPr>
              <a:t>WE ARE WITNESSING A DESPERATE FAITH HERE.</a:t>
            </a:r>
            <a:r>
              <a:rPr lang="en-US" sz="3600" b="1" u="sng" dirty="0">
                <a:solidFill>
                  <a:srgbClr val="7030A0"/>
                </a:solidFill>
              </a:rPr>
              <a:t> </a:t>
            </a:r>
          </a:p>
          <a:p>
            <a:r>
              <a:rPr lang="en-US" sz="3600" dirty="0"/>
              <a:t> </a:t>
            </a:r>
          </a:p>
          <a:p>
            <a:r>
              <a:rPr lang="en-US" sz="3600" dirty="0" smtClean="0"/>
              <a:t>Mark 5: 29 says</a:t>
            </a:r>
            <a:r>
              <a:rPr lang="en-US" sz="3600" dirty="0"/>
              <a:t>... </a:t>
            </a:r>
            <a:r>
              <a:rPr lang="en-US" sz="3600" i="1" dirty="0"/>
              <a:t>And straightway... Immediately... Her bleeding stopped... And she was freed from her suffering.</a:t>
            </a:r>
            <a:r>
              <a:rPr lang="en-US" sz="3600" i="1" cap="all" dirty="0"/>
              <a:t> </a:t>
            </a:r>
            <a:endParaRPr lang="en-US" sz="3600" dirty="0"/>
          </a:p>
          <a:p>
            <a:endParaRPr lang="en-US" dirty="0"/>
          </a:p>
        </p:txBody>
      </p:sp>
    </p:spTree>
    <p:extLst>
      <p:ext uri="{BB962C8B-B14F-4D97-AF65-F5344CB8AC3E}">
        <p14:creationId xmlns:p14="http://schemas.microsoft.com/office/powerpoint/2010/main" val="18597120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176963"/>
          </a:xfrm>
        </p:spPr>
        <p:txBody>
          <a:bodyPr/>
          <a:lstStyle/>
          <a:p>
            <a:endParaRPr lang="en-US" sz="4800" b="1" i="1" dirty="0" smtClean="0"/>
          </a:p>
          <a:p>
            <a:r>
              <a:rPr lang="en-US" sz="4800" b="1" i="1" dirty="0" smtClean="0"/>
              <a:t>Let’s resume  </a:t>
            </a:r>
            <a:r>
              <a:rPr lang="en-US" sz="4800" b="1" i="1" dirty="0"/>
              <a:t>with </a:t>
            </a:r>
            <a:r>
              <a:rPr lang="en-US" sz="4800" b="1" i="1" dirty="0" err="1"/>
              <a:t>Jairus</a:t>
            </a:r>
            <a:r>
              <a:rPr lang="en-US" sz="4800" b="1" i="1" dirty="0"/>
              <a:t> and </a:t>
            </a:r>
            <a:r>
              <a:rPr lang="en-US" sz="4800" b="1" i="1" cap="all" dirty="0"/>
              <a:t>Jesus’ </a:t>
            </a:r>
            <a:r>
              <a:rPr lang="en-US" sz="4800" b="1" i="1" cap="all" dirty="0" smtClean="0"/>
              <a:t>  </a:t>
            </a:r>
          </a:p>
          <a:p>
            <a:r>
              <a:rPr lang="en-US" sz="4800" b="1" i="1" cap="all" dirty="0"/>
              <a:t> </a:t>
            </a:r>
            <a:r>
              <a:rPr lang="en-US" sz="4800" b="1" i="1" cap="all" dirty="0" smtClean="0"/>
              <a:t>     </a:t>
            </a:r>
            <a:r>
              <a:rPr lang="en-US" sz="4800" b="1" i="1" cap="all" dirty="0" smtClean="0">
                <a:solidFill>
                  <a:schemeClr val="accent1">
                    <a:lumMod val="75000"/>
                  </a:schemeClr>
                </a:solidFill>
              </a:rPr>
              <a:t>power </a:t>
            </a:r>
            <a:r>
              <a:rPr lang="en-US" sz="4800" b="1" i="1" cap="all" dirty="0">
                <a:solidFill>
                  <a:schemeClr val="accent1">
                    <a:lumMod val="75000"/>
                  </a:schemeClr>
                </a:solidFill>
              </a:rPr>
              <a:t>over death</a:t>
            </a:r>
            <a:r>
              <a:rPr lang="en-US" sz="4800" i="1" cap="all" dirty="0"/>
              <a:t>.</a:t>
            </a:r>
            <a:r>
              <a:rPr lang="en-US" sz="4800" dirty="0"/>
              <a:t> </a:t>
            </a:r>
          </a:p>
          <a:p>
            <a:r>
              <a:rPr lang="en-US" sz="4000" dirty="0"/>
              <a:t>The word comes in </a:t>
            </a:r>
            <a:r>
              <a:rPr lang="en-US" sz="4000" i="1" cap="all" dirty="0" smtClean="0"/>
              <a:t>Mark 5:35...</a:t>
            </a:r>
            <a:r>
              <a:rPr lang="en-US" sz="4000" b="1" i="1" u="sng" cap="all" dirty="0" smtClean="0">
                <a:solidFill>
                  <a:srgbClr val="7030A0"/>
                </a:solidFill>
              </a:rPr>
              <a:t> </a:t>
            </a:r>
            <a:r>
              <a:rPr lang="en-US" sz="4000" b="1" i="1" u="sng" dirty="0" err="1">
                <a:solidFill>
                  <a:srgbClr val="7030A0"/>
                </a:solidFill>
              </a:rPr>
              <a:t>Jairus</a:t>
            </a:r>
            <a:r>
              <a:rPr lang="en-US" sz="4000" b="1" i="1" u="sng" dirty="0" smtClean="0">
                <a:solidFill>
                  <a:srgbClr val="7030A0"/>
                </a:solidFill>
              </a:rPr>
              <a:t>..</a:t>
            </a:r>
          </a:p>
          <a:p>
            <a:r>
              <a:rPr lang="en-US" sz="4000" b="1" i="1" u="sng" dirty="0" smtClean="0">
                <a:solidFill>
                  <a:srgbClr val="7030A0"/>
                </a:solidFill>
              </a:rPr>
              <a:t>. </a:t>
            </a:r>
            <a:r>
              <a:rPr lang="en-US" sz="4000" b="1" i="1" u="sng" dirty="0">
                <a:solidFill>
                  <a:srgbClr val="7030A0"/>
                </a:solidFill>
              </a:rPr>
              <a:t>Your daughter is dead</a:t>
            </a:r>
            <a:r>
              <a:rPr lang="en-US" sz="4000" i="1" dirty="0"/>
              <a:t>. </a:t>
            </a:r>
            <a:endParaRPr lang="en-US" sz="4000" dirty="0"/>
          </a:p>
          <a:p>
            <a:r>
              <a:rPr lang="en-US" sz="4000" dirty="0" smtClean="0"/>
              <a:t>    Listen </a:t>
            </a:r>
            <a:r>
              <a:rPr lang="en-US" sz="4000" dirty="0"/>
              <a:t>to Jesus as he speaks to </a:t>
            </a:r>
            <a:r>
              <a:rPr lang="en-US" sz="4000" b="1" i="1" cap="all" dirty="0" err="1"/>
              <a:t>Jairus</a:t>
            </a:r>
            <a:r>
              <a:rPr lang="en-US" sz="4000" b="1" i="1" cap="all" dirty="0"/>
              <a:t> </a:t>
            </a:r>
            <a:r>
              <a:rPr lang="en-US" sz="4000" i="1" cap="all" dirty="0" smtClean="0"/>
              <a:t>in Mark 5:36?</a:t>
            </a:r>
            <a:r>
              <a:rPr lang="en-US" sz="4000" dirty="0" smtClean="0"/>
              <a:t>... </a:t>
            </a:r>
          </a:p>
          <a:p>
            <a:r>
              <a:rPr lang="en-US" sz="4000" i="1" dirty="0" smtClean="0"/>
              <a:t>1.  Do </a:t>
            </a:r>
            <a:r>
              <a:rPr lang="en-US" sz="4000" i="1" dirty="0"/>
              <a:t>not be afraid... </a:t>
            </a:r>
            <a:r>
              <a:rPr lang="en-US" sz="4000" i="1" dirty="0" smtClean="0"/>
              <a:t>2. Just </a:t>
            </a:r>
            <a:r>
              <a:rPr lang="en-US" sz="4000" i="1" dirty="0"/>
              <a:t>believe... </a:t>
            </a:r>
            <a:r>
              <a:rPr lang="en-US" sz="4000" i="1" dirty="0" err="1"/>
              <a:t>Jairus</a:t>
            </a:r>
            <a:r>
              <a:rPr lang="en-US" sz="4000" i="1" dirty="0"/>
              <a:t>... Just have faith... </a:t>
            </a:r>
            <a:r>
              <a:rPr lang="en-US" sz="4000" b="1" i="1" cap="all" dirty="0"/>
              <a:t>A </a:t>
            </a:r>
            <a:r>
              <a:rPr lang="en-US" sz="4000" b="1" i="1" cap="all" dirty="0" err="1"/>
              <a:t>dEsparate</a:t>
            </a:r>
            <a:r>
              <a:rPr lang="en-US" sz="4000" b="1" i="1" cap="all" dirty="0"/>
              <a:t> faith.</a:t>
            </a:r>
            <a:r>
              <a:rPr lang="en-US" sz="4000" dirty="0"/>
              <a:t> </a:t>
            </a:r>
          </a:p>
          <a:p>
            <a:endParaRPr lang="en-US" dirty="0"/>
          </a:p>
        </p:txBody>
      </p:sp>
    </p:spTree>
    <p:extLst>
      <p:ext uri="{BB962C8B-B14F-4D97-AF65-F5344CB8AC3E}">
        <p14:creationId xmlns:p14="http://schemas.microsoft.com/office/powerpoint/2010/main" val="46229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0"/>
            <a:ext cx="11852563" cy="6660573"/>
          </a:xfrm>
        </p:spPr>
        <p:txBody>
          <a:bodyPr>
            <a:normAutofit fontScale="62500" lnSpcReduction="20000"/>
          </a:bodyPr>
          <a:lstStyle/>
          <a:p>
            <a:pPr marL="0" marR="0">
              <a:lnSpc>
                <a:spcPct val="107000"/>
              </a:lnSpc>
              <a:spcBef>
                <a:spcPts val="0"/>
              </a:spcBef>
              <a:spcAft>
                <a:spcPts val="0"/>
              </a:spcAft>
            </a:pPr>
            <a:endParaRPr lang="en-US" sz="4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6300" dirty="0" smtClean="0">
                <a:effectLst/>
                <a:latin typeface="Times New Roman" panose="02020603050405020304" pitchFamily="18" charset="0"/>
                <a:ea typeface="Times New Roman" panose="02020603050405020304" pitchFamily="18" charset="0"/>
                <a:cs typeface="Times New Roman" panose="02020603050405020304" pitchFamily="18" charset="0"/>
              </a:rPr>
              <a:t>As they enter the home... Jesus sees tumult, he hears weeping and those that wailed greatly..</a:t>
            </a:r>
          </a:p>
          <a:p>
            <a:pPr marL="0" marR="0">
              <a:lnSpc>
                <a:spcPct val="107000"/>
              </a:lnSpc>
              <a:spcBef>
                <a:spcPts val="0"/>
              </a:spcBef>
              <a:spcAft>
                <a:spcPts val="0"/>
              </a:spcAft>
            </a:pPr>
            <a:r>
              <a:rPr lang="en-US" sz="6300" dirty="0" smtClean="0">
                <a:latin typeface="Times New Roman" panose="02020603050405020304" pitchFamily="18" charset="0"/>
                <a:ea typeface="Times New Roman" panose="02020603050405020304" pitchFamily="18" charset="0"/>
                <a:cs typeface="Times New Roman" panose="02020603050405020304" pitchFamily="18" charset="0"/>
              </a:rPr>
              <a:t>(Mark 5:38) All are put out, except the father and the mother of the damsel, and Peter, James and John.</a:t>
            </a:r>
          </a:p>
          <a:p>
            <a:pPr marL="0" marR="0">
              <a:lnSpc>
                <a:spcPct val="107000"/>
              </a:lnSpc>
              <a:spcBef>
                <a:spcPts val="0"/>
              </a:spcBef>
              <a:spcAft>
                <a:spcPts val="0"/>
              </a:spcAft>
            </a:pPr>
            <a:r>
              <a:rPr lang="en-US" sz="6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300" dirty="0" smtClean="0">
                <a:effectLst/>
                <a:latin typeface="Times New Roman" panose="02020603050405020304" pitchFamily="18" charset="0"/>
                <a:ea typeface="Times New Roman" panose="02020603050405020304" pitchFamily="18" charset="0"/>
                <a:cs typeface="Times New Roman" panose="02020603050405020304" pitchFamily="18" charset="0"/>
              </a:rPr>
              <a:t>  . Jesus takes the hand of the girl</a:t>
            </a:r>
            <a:r>
              <a:rPr lang="en-US" sz="6300" b="1" u="sng" dirty="0" smtClean="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(she was 12 years old v.42) </a:t>
            </a:r>
            <a:r>
              <a:rPr lang="en-US" sz="6300" dirty="0" smtClean="0">
                <a:effectLst/>
                <a:latin typeface="Times New Roman" panose="02020603050405020304" pitchFamily="18" charset="0"/>
                <a:ea typeface="Times New Roman" panose="02020603050405020304" pitchFamily="18" charset="0"/>
                <a:cs typeface="Times New Roman" panose="02020603050405020304" pitchFamily="18" charset="0"/>
              </a:rPr>
              <a:t>and says in Aramaic... </a:t>
            </a:r>
            <a:r>
              <a:rPr lang="en-US" sz="6300" i="1" cap="all" dirty="0" smtClean="0">
                <a:effectLst/>
                <a:latin typeface="Times New Roman" panose="02020603050405020304" pitchFamily="18" charset="0"/>
                <a:ea typeface="Times New Roman" panose="02020603050405020304" pitchFamily="18" charset="0"/>
                <a:cs typeface="Times New Roman" panose="02020603050405020304" pitchFamily="18" charset="0"/>
              </a:rPr>
              <a:t>Tel-eth-a-</a:t>
            </a:r>
            <a:r>
              <a:rPr lang="en-US" sz="6300" i="1" cap="all" dirty="0" err="1" smtClean="0">
                <a:effectLst/>
                <a:latin typeface="Times New Roman" panose="02020603050405020304" pitchFamily="18" charset="0"/>
                <a:ea typeface="Times New Roman" panose="02020603050405020304" pitchFamily="18" charset="0"/>
                <a:cs typeface="Times New Roman" panose="02020603050405020304" pitchFamily="18" charset="0"/>
              </a:rPr>
              <a:t>kum</a:t>
            </a:r>
            <a:r>
              <a:rPr lang="en-US" sz="6300" i="1" cap="all"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300" i="1" cap="all" dirty="0">
                <a:latin typeface="Times New Roman" panose="02020603050405020304" pitchFamily="18" charset="0"/>
                <a:ea typeface="Times New Roman" panose="02020603050405020304" pitchFamily="18" charset="0"/>
                <a:cs typeface="Times New Roman" panose="02020603050405020304" pitchFamily="18" charset="0"/>
              </a:rPr>
              <a:t>	 </a:t>
            </a:r>
            <a:r>
              <a:rPr lang="en-US" sz="6300" i="1" cap="all" dirty="0" smtClean="0">
                <a:latin typeface="Times New Roman" panose="02020603050405020304" pitchFamily="18" charset="0"/>
                <a:ea typeface="Times New Roman" panose="02020603050405020304" pitchFamily="18" charset="0"/>
                <a:cs typeface="Times New Roman" panose="02020603050405020304" pitchFamily="18" charset="0"/>
              </a:rPr>
              <a:t> Which means, Damsel, I say unto thee, arise. .Mark 5:41.</a:t>
            </a:r>
          </a:p>
          <a:p>
            <a:pPr marL="0" marR="0">
              <a:lnSpc>
                <a:spcPct val="107000"/>
              </a:lnSpc>
              <a:spcBef>
                <a:spcPts val="0"/>
              </a:spcBef>
              <a:spcAft>
                <a:spcPts val="0"/>
              </a:spcAft>
            </a:pPr>
            <a:r>
              <a:rPr lang="en-US" sz="6300" i="1" cap="all" dirty="0">
                <a:latin typeface="Times New Roman" panose="02020603050405020304" pitchFamily="18" charset="0"/>
                <a:ea typeface="Times New Roman" panose="02020603050405020304" pitchFamily="18" charset="0"/>
                <a:cs typeface="Times New Roman" panose="02020603050405020304" pitchFamily="18" charset="0"/>
              </a:rPr>
              <a:t> </a:t>
            </a:r>
            <a:r>
              <a:rPr lang="en-US" sz="6300" i="1" cap="all"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6300" i="1" dirty="0" smtClean="0">
                <a:effectLst/>
                <a:latin typeface="Times New Roman" panose="02020603050405020304" pitchFamily="18" charset="0"/>
                <a:ea typeface="Times New Roman" panose="02020603050405020304" pitchFamily="18" charset="0"/>
                <a:cs typeface="Times New Roman" panose="02020603050405020304" pitchFamily="18" charset="0"/>
              </a:rPr>
              <a:t>Little girl arise... Get up.</a:t>
            </a:r>
            <a:r>
              <a:rPr lang="en-US" sz="63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300" i="1" cap="all" dirty="0" smtClean="0">
                <a:effectLst/>
                <a:latin typeface="Times New Roman" panose="02020603050405020304" pitchFamily="18" charset="0"/>
                <a:ea typeface="Times New Roman" panose="02020603050405020304" pitchFamily="18" charset="0"/>
                <a:cs typeface="Times New Roman" panose="02020603050405020304" pitchFamily="18" charset="0"/>
              </a:rPr>
              <a:t>Immediately... </a:t>
            </a:r>
            <a:r>
              <a:rPr lang="en-US" sz="6300" dirty="0" smtClean="0">
                <a:effectLst/>
                <a:latin typeface="Times New Roman" panose="02020603050405020304" pitchFamily="18" charset="0"/>
                <a:ea typeface="Times New Roman" panose="02020603050405020304" pitchFamily="18" charset="0"/>
                <a:cs typeface="Times New Roman" panose="02020603050405020304" pitchFamily="18" charset="0"/>
              </a:rPr>
              <a:t>The color returned to her cheeks... She stood right up... Walked around... Jesus said... </a:t>
            </a:r>
            <a:r>
              <a:rPr lang="en-US" sz="6300" b="1" i="1" u="sng" dirty="0" smtClean="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Feed her. </a:t>
            </a:r>
            <a:endParaRPr lang="en-US" sz="4600" b="1" u="sng" dirty="0" smtClean="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4043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2172" y="142296"/>
            <a:ext cx="11589328" cy="6580621"/>
          </a:xfrm>
        </p:spPr>
        <p:txBody>
          <a:bodyPr>
            <a:normAutofit/>
          </a:bodyPr>
          <a:lstStyle/>
          <a:p>
            <a:r>
              <a:rPr lang="en-US" sz="6600" b="1" dirty="0" smtClean="0">
                <a:solidFill>
                  <a:srgbClr val="002060"/>
                </a:solidFill>
              </a:rPr>
              <a:t>Behold, </a:t>
            </a:r>
          </a:p>
          <a:p>
            <a:r>
              <a:rPr lang="en-US" sz="6600" b="1" dirty="0">
                <a:solidFill>
                  <a:srgbClr val="002060"/>
                </a:solidFill>
              </a:rPr>
              <a:t> </a:t>
            </a:r>
            <a:r>
              <a:rPr lang="en-US" sz="6600" b="1" dirty="0" smtClean="0">
                <a:solidFill>
                  <a:srgbClr val="002060"/>
                </a:solidFill>
              </a:rPr>
              <a:t>  what manner of man is this?</a:t>
            </a:r>
          </a:p>
          <a:p>
            <a:endParaRPr lang="en-US" sz="6600" b="1" dirty="0">
              <a:solidFill>
                <a:srgbClr val="002060"/>
              </a:solidFill>
            </a:endParaRPr>
          </a:p>
          <a:p>
            <a:r>
              <a:rPr lang="en-US" sz="6600" b="1" dirty="0" smtClean="0">
                <a:solidFill>
                  <a:srgbClr val="002060"/>
                </a:solidFill>
              </a:rPr>
              <a:t>Mark 4:35-41 </a:t>
            </a:r>
            <a:endParaRPr lang="en-US" sz="6600" b="1" dirty="0">
              <a:solidFill>
                <a:srgbClr val="002060"/>
              </a:solidFill>
            </a:endParaRPr>
          </a:p>
        </p:txBody>
      </p:sp>
    </p:spTree>
    <p:extLst>
      <p:ext uri="{BB962C8B-B14F-4D97-AF65-F5344CB8AC3E}">
        <p14:creationId xmlns:p14="http://schemas.microsoft.com/office/powerpoint/2010/main" val="2834634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032673" cy="6858000"/>
          </a:xfrm>
        </p:spPr>
        <p:txBody>
          <a:bodyPr>
            <a:normAutofit lnSpcReduction="10000"/>
          </a:bodyPr>
          <a:lstStyle/>
          <a:p>
            <a:r>
              <a:rPr lang="en-US" sz="3600" b="1" i="1" u="sng" dirty="0" smtClean="0">
                <a:solidFill>
                  <a:srgbClr val="7030A0"/>
                </a:solidFill>
              </a:rPr>
              <a:t>I Cor. 15:51-57 </a:t>
            </a:r>
            <a:r>
              <a:rPr lang="en-US" sz="3600" i="1" dirty="0" smtClean="0"/>
              <a:t>We </a:t>
            </a:r>
            <a:r>
              <a:rPr lang="en-US" sz="3600" i="1" dirty="0"/>
              <a:t>shall not all sleep... But we shall all be changed... In a moment... In a flash... In the twinkling of an eye... At the last trump... For the trumpet shall sound... And the dead shall be raised incorruptible... And we shall be changed. For this corruptible must put on incorruption... And this mortal must put on immortality. Then shall be brought to pass the saying that is written... Death is swallowed up in victory. O death... Where is thy sting?... O grave... Where is thy victory? The sting of death is sin... And the strength of sin is the law. But thanks be to God... Who gives us the victory through our Lord Jesus Christ. </a:t>
            </a:r>
            <a:endParaRPr lang="en-US" sz="3600" dirty="0"/>
          </a:p>
          <a:p>
            <a:r>
              <a:rPr lang="en-US" i="1" cap="all" dirty="0"/>
              <a:t> </a:t>
            </a:r>
            <a:endParaRPr lang="en-US" dirty="0"/>
          </a:p>
          <a:p>
            <a:r>
              <a:rPr lang="en-US" sz="3600" b="1" i="1" u="sng" cap="all" dirty="0">
                <a:solidFill>
                  <a:srgbClr val="FF0000"/>
                </a:solidFill>
              </a:rPr>
              <a:t>Indeed… what manner of man is this that he has power over death?</a:t>
            </a:r>
            <a:r>
              <a:rPr lang="en-US" b="1" i="1" u="sng" dirty="0">
                <a:solidFill>
                  <a:srgbClr val="FF0000"/>
                </a:solidFill>
              </a:rPr>
              <a:t> </a:t>
            </a:r>
            <a:endParaRPr lang="en-US" b="1" u="sng" dirty="0">
              <a:solidFill>
                <a:srgbClr val="FF0000"/>
              </a:solidFill>
            </a:endParaRPr>
          </a:p>
          <a:p>
            <a:endParaRPr lang="en-US" dirty="0"/>
          </a:p>
        </p:txBody>
      </p:sp>
    </p:spTree>
    <p:extLst>
      <p:ext uri="{BB962C8B-B14F-4D97-AF65-F5344CB8AC3E}">
        <p14:creationId xmlns:p14="http://schemas.microsoft.com/office/powerpoint/2010/main" val="14268647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43064" cy="6858000"/>
          </a:xfrm>
        </p:spPr>
        <p:txBody>
          <a:bodyPr>
            <a:normAutofit lnSpcReduction="10000"/>
          </a:bodyPr>
          <a:lstStyle/>
          <a:p>
            <a:r>
              <a:rPr lang="en-US" sz="3600" b="1" u="sng" dirty="0">
                <a:solidFill>
                  <a:srgbClr val="FF0000"/>
                </a:solidFill>
                <a:effectLst>
                  <a:outerShdw blurRad="38100" dist="38100" dir="2700000" algn="tl">
                    <a:srgbClr val="000000">
                      <a:alpha val="43137"/>
                    </a:srgbClr>
                  </a:outerShdw>
                </a:effectLst>
              </a:rPr>
              <a:t>How many of us are facing a storm?</a:t>
            </a:r>
            <a:r>
              <a:rPr lang="en-US" sz="3600" dirty="0"/>
              <a:t> </a:t>
            </a:r>
          </a:p>
          <a:p>
            <a:r>
              <a:rPr lang="en-US" sz="3600" dirty="0"/>
              <a:t>How many of us have that empty... sinking feeling of fear in the pit of our stomach? </a:t>
            </a:r>
            <a:r>
              <a:rPr lang="en-US" sz="3600" dirty="0" smtClean="0"/>
              <a:t>    </a:t>
            </a:r>
            <a:r>
              <a:rPr lang="en-US" sz="3600" b="1" u="sng" dirty="0" smtClean="0">
                <a:solidFill>
                  <a:schemeClr val="accent1">
                    <a:lumMod val="75000"/>
                  </a:schemeClr>
                </a:solidFill>
              </a:rPr>
              <a:t> </a:t>
            </a:r>
            <a:r>
              <a:rPr lang="en-US" sz="3600" b="1" i="1" u="sng" cap="all" dirty="0" smtClean="0">
                <a:solidFill>
                  <a:schemeClr val="accent1">
                    <a:lumMod val="75000"/>
                  </a:schemeClr>
                </a:solidFill>
              </a:rPr>
              <a:t>Be </a:t>
            </a:r>
            <a:r>
              <a:rPr lang="en-US" sz="3600" b="1" i="1" u="sng" cap="all" dirty="0">
                <a:solidFill>
                  <a:schemeClr val="accent1">
                    <a:lumMod val="75000"/>
                  </a:schemeClr>
                </a:solidFill>
              </a:rPr>
              <a:t>honest now... </a:t>
            </a:r>
            <a:endParaRPr lang="en-US" sz="3600" b="1" u="sng" dirty="0">
              <a:solidFill>
                <a:schemeClr val="accent1">
                  <a:lumMod val="75000"/>
                </a:schemeClr>
              </a:solidFill>
            </a:endParaRPr>
          </a:p>
          <a:p>
            <a:r>
              <a:rPr lang="en-US" sz="3600" dirty="0"/>
              <a:t>• What makes you afraid?... </a:t>
            </a:r>
          </a:p>
          <a:p>
            <a:r>
              <a:rPr lang="en-US" sz="3600" dirty="0"/>
              <a:t>• Are you scared about your health?.. </a:t>
            </a:r>
          </a:p>
          <a:p>
            <a:r>
              <a:rPr lang="en-US" sz="3600" dirty="0"/>
              <a:t>• About some sin in your life?... </a:t>
            </a:r>
          </a:p>
          <a:p>
            <a:r>
              <a:rPr lang="en-US" sz="3600" dirty="0"/>
              <a:t>• Are you unsure of your relationship with God?... </a:t>
            </a:r>
          </a:p>
          <a:p>
            <a:r>
              <a:rPr lang="en-US" sz="3600" dirty="0"/>
              <a:t>• The state of affairs in our Country?... </a:t>
            </a:r>
          </a:p>
          <a:p>
            <a:r>
              <a:rPr lang="en-US" sz="3600" dirty="0"/>
              <a:t>• About what’s going to happen to your children or grandchildren</a:t>
            </a:r>
            <a:r>
              <a:rPr lang="en-US" sz="3600" dirty="0" smtClean="0"/>
              <a:t>?..</a:t>
            </a:r>
          </a:p>
          <a:p>
            <a:r>
              <a:rPr lang="en-US" sz="3600" dirty="0" smtClean="0"/>
              <a:t>. </a:t>
            </a:r>
            <a:r>
              <a:rPr lang="en-US" sz="3600" dirty="0"/>
              <a:t>About the cancer the doctor recently discovered?... </a:t>
            </a:r>
          </a:p>
          <a:p>
            <a:r>
              <a:rPr lang="en-US" sz="3600" dirty="0"/>
              <a:t>• The heart condition you’ve been living with? </a:t>
            </a:r>
          </a:p>
          <a:p>
            <a:endParaRPr lang="en-US" dirty="0"/>
          </a:p>
          <a:p>
            <a:endParaRPr lang="en-US" dirty="0"/>
          </a:p>
        </p:txBody>
      </p:sp>
    </p:spTree>
    <p:extLst>
      <p:ext uri="{BB962C8B-B14F-4D97-AF65-F5344CB8AC3E}">
        <p14:creationId xmlns:p14="http://schemas.microsoft.com/office/powerpoint/2010/main" val="246196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135082"/>
            <a:ext cx="11824855" cy="6577445"/>
          </a:xfrm>
        </p:spPr>
        <p:txBody>
          <a:bodyPr>
            <a:normAutofit fontScale="92500"/>
          </a:bodyPr>
          <a:lstStyle/>
          <a:p>
            <a:r>
              <a:rPr lang="en-US" sz="4400" dirty="0" smtClean="0"/>
              <a:t>Sometimes I have walked with some family member,</a:t>
            </a:r>
          </a:p>
          <a:p>
            <a:r>
              <a:rPr lang="en-US" sz="4400" dirty="0" smtClean="0"/>
              <a:t>Or a brother or sister in the </a:t>
            </a:r>
            <a:r>
              <a:rPr lang="en-US" sz="4400" dirty="0" err="1" smtClean="0"/>
              <a:t>Lord..going</a:t>
            </a:r>
            <a:r>
              <a:rPr lang="en-US" sz="4400" dirty="0" smtClean="0"/>
              <a:t> from a room to surgery.  (Don S.)</a:t>
            </a:r>
          </a:p>
          <a:p>
            <a:r>
              <a:rPr lang="en-US" sz="4400" dirty="0" smtClean="0"/>
              <a:t>I’ve held the hand of some good brother/some good </a:t>
            </a:r>
          </a:p>
          <a:p>
            <a:r>
              <a:rPr lang="en-US" sz="4400" dirty="0" smtClean="0"/>
              <a:t>Sister.  </a:t>
            </a:r>
          </a:p>
          <a:p>
            <a:r>
              <a:rPr lang="en-US" sz="4400" dirty="0"/>
              <a:t> </a:t>
            </a:r>
            <a:r>
              <a:rPr lang="en-US" sz="4400" dirty="0" smtClean="0"/>
              <a:t>  We are somewhat scared.  We </a:t>
            </a:r>
            <a:r>
              <a:rPr lang="en-US" sz="4400" dirty="0"/>
              <a:t>get that way don’t we…? </a:t>
            </a:r>
            <a:endParaRPr lang="en-US" sz="4400" dirty="0" smtClean="0"/>
          </a:p>
          <a:p>
            <a:r>
              <a:rPr lang="en-US" sz="4400" dirty="0"/>
              <a:t> </a:t>
            </a:r>
            <a:r>
              <a:rPr lang="en-US" sz="4400" dirty="0" smtClean="0"/>
              <a:t>  Where is our comfort?  </a:t>
            </a:r>
            <a:r>
              <a:rPr lang="en-US" sz="4400" b="1" u="sng" dirty="0" smtClean="0">
                <a:solidFill>
                  <a:srgbClr val="7030A0"/>
                </a:solidFill>
              </a:rPr>
              <a:t>How can we be calm</a:t>
            </a:r>
          </a:p>
          <a:p>
            <a:r>
              <a:rPr lang="en-US" sz="4400" b="1" u="sng" dirty="0" smtClean="0">
                <a:solidFill>
                  <a:srgbClr val="7030A0"/>
                </a:solidFill>
              </a:rPr>
              <a:t>In the storm of life that we are facing?</a:t>
            </a:r>
            <a:endParaRPr lang="en-US" sz="4400" b="1" u="sng" dirty="0">
              <a:solidFill>
                <a:srgbClr val="7030A0"/>
              </a:solidFill>
            </a:endParaRPr>
          </a:p>
        </p:txBody>
      </p:sp>
    </p:spTree>
    <p:extLst>
      <p:ext uri="{BB962C8B-B14F-4D97-AF65-F5344CB8AC3E}">
        <p14:creationId xmlns:p14="http://schemas.microsoft.com/office/powerpoint/2010/main" val="8950255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0"/>
            <a:ext cx="11959936" cy="6764482"/>
          </a:xfrm>
        </p:spPr>
        <p:txBody>
          <a:bodyPr>
            <a:normAutofit/>
          </a:bodyPr>
          <a:lstStyle/>
          <a:p>
            <a:r>
              <a:rPr lang="en-US" sz="4000" b="1" u="sng" cap="all" dirty="0" smtClean="0">
                <a:solidFill>
                  <a:schemeClr val="accent1">
                    <a:lumMod val="75000"/>
                  </a:schemeClr>
                </a:solidFill>
              </a:rPr>
              <a:t>some </a:t>
            </a:r>
            <a:r>
              <a:rPr lang="en-US" sz="4000" b="1" u="sng" cap="all" dirty="0">
                <a:solidFill>
                  <a:schemeClr val="accent1">
                    <a:lumMod val="75000"/>
                  </a:schemeClr>
                </a:solidFill>
              </a:rPr>
              <a:t>storms can be calmed...</a:t>
            </a:r>
            <a:r>
              <a:rPr lang="en-US" sz="4000" b="1" u="sng" dirty="0">
                <a:solidFill>
                  <a:schemeClr val="accent1">
                    <a:lumMod val="75000"/>
                  </a:schemeClr>
                </a:solidFill>
              </a:rPr>
              <a:t> </a:t>
            </a:r>
          </a:p>
          <a:p>
            <a:r>
              <a:rPr lang="en-US" sz="3600" dirty="0"/>
              <a:t>• By reading our Bible... </a:t>
            </a:r>
          </a:p>
          <a:p>
            <a:r>
              <a:rPr lang="en-US" sz="3600" dirty="0"/>
              <a:t>• By reading the right self-help book... </a:t>
            </a:r>
          </a:p>
          <a:p>
            <a:r>
              <a:rPr lang="en-US" sz="3600" dirty="0"/>
              <a:t>• By seeing the right counselor... </a:t>
            </a:r>
          </a:p>
          <a:p>
            <a:r>
              <a:rPr lang="en-US" sz="3600" dirty="0"/>
              <a:t>• By going to the right doctor... Accessing the right surgeon… </a:t>
            </a:r>
          </a:p>
          <a:p>
            <a:r>
              <a:rPr lang="en-US" sz="3600" dirty="0"/>
              <a:t>• Perhaps it is as simple as a loan from the bank... </a:t>
            </a:r>
          </a:p>
          <a:p>
            <a:r>
              <a:rPr lang="en-US" sz="3600" dirty="0"/>
              <a:t>• Or just encouragement from the church, Elders, Spouse, Parents, Teachers, etc. </a:t>
            </a:r>
          </a:p>
          <a:p>
            <a:r>
              <a:rPr lang="en-US" sz="3600" dirty="0"/>
              <a:t>• Maybe our storm could be calmed by the words...</a:t>
            </a:r>
            <a:r>
              <a:rPr lang="en-US" sz="3600" i="1" dirty="0"/>
              <a:t> </a:t>
            </a:r>
            <a:r>
              <a:rPr lang="en-US" sz="3600" i="1" cap="all" dirty="0"/>
              <a:t>I forgive you!!</a:t>
            </a:r>
            <a:r>
              <a:rPr lang="en-US" sz="3600" dirty="0"/>
              <a:t> </a:t>
            </a:r>
          </a:p>
          <a:p>
            <a:endParaRPr lang="en-US" dirty="0"/>
          </a:p>
        </p:txBody>
      </p:sp>
    </p:spTree>
    <p:extLst>
      <p:ext uri="{BB962C8B-B14F-4D97-AF65-F5344CB8AC3E}">
        <p14:creationId xmlns:p14="http://schemas.microsoft.com/office/powerpoint/2010/main" val="9479830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176645"/>
            <a:ext cx="11928763" cy="6504710"/>
          </a:xfrm>
        </p:spPr>
        <p:txBody>
          <a:bodyPr/>
          <a:lstStyle/>
          <a:p>
            <a:r>
              <a:rPr lang="en-US" sz="3600" dirty="0"/>
              <a:t>But... There are </a:t>
            </a:r>
            <a:r>
              <a:rPr lang="en-US" sz="3600" i="1" cap="all" dirty="0"/>
              <a:t>some storms </a:t>
            </a:r>
            <a:r>
              <a:rPr lang="en-US" sz="3600" dirty="0"/>
              <a:t>over which we have </a:t>
            </a:r>
            <a:r>
              <a:rPr lang="en-US" sz="3600" b="1" i="1" cap="all" dirty="0"/>
              <a:t>NO control</a:t>
            </a:r>
            <a:r>
              <a:rPr lang="en-US" sz="3600" b="1" i="1" cap="all" dirty="0" smtClean="0"/>
              <a:t>.</a:t>
            </a:r>
          </a:p>
          <a:p>
            <a:r>
              <a:rPr lang="en-US" sz="3600" b="1" i="1" cap="all" dirty="0" smtClean="0"/>
              <a:t> </a:t>
            </a:r>
            <a:endParaRPr lang="en-US" sz="3600" dirty="0"/>
          </a:p>
          <a:p>
            <a:r>
              <a:rPr lang="en-US" sz="3600" dirty="0"/>
              <a:t>There are storms that </a:t>
            </a:r>
            <a:r>
              <a:rPr lang="en-US" sz="3600" i="1" cap="all" dirty="0"/>
              <a:t>man</a:t>
            </a:r>
            <a:r>
              <a:rPr lang="en-US" sz="3600" dirty="0"/>
              <a:t> can’t do anything with… </a:t>
            </a:r>
            <a:endParaRPr lang="en-US" sz="3600" dirty="0" smtClean="0"/>
          </a:p>
          <a:p>
            <a:endParaRPr lang="en-US" sz="3600" dirty="0"/>
          </a:p>
          <a:p>
            <a:r>
              <a:rPr lang="en-US" sz="3600" dirty="0" smtClean="0"/>
              <a:t>But </a:t>
            </a:r>
            <a:r>
              <a:rPr lang="en-US" sz="3600" dirty="0"/>
              <a:t>Jesus can... </a:t>
            </a:r>
            <a:r>
              <a:rPr lang="en-US" sz="3600" b="1" i="1" cap="all" dirty="0"/>
              <a:t>Jesus can.</a:t>
            </a:r>
            <a:r>
              <a:rPr lang="en-US" sz="3600" dirty="0"/>
              <a:t> </a:t>
            </a:r>
          </a:p>
          <a:p>
            <a:endParaRPr lang="en-US" dirty="0"/>
          </a:p>
        </p:txBody>
      </p:sp>
    </p:spTree>
    <p:extLst>
      <p:ext uri="{BB962C8B-B14F-4D97-AF65-F5344CB8AC3E}">
        <p14:creationId xmlns:p14="http://schemas.microsoft.com/office/powerpoint/2010/main" val="19104353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t>What we must do ?</a:t>
            </a:r>
            <a:endParaRPr lang="en-US" sz="5400" b="1" dirty="0"/>
          </a:p>
        </p:txBody>
      </p:sp>
    </p:spTree>
    <p:extLst>
      <p:ext uri="{BB962C8B-B14F-4D97-AF65-F5344CB8AC3E}">
        <p14:creationId xmlns:p14="http://schemas.microsoft.com/office/powerpoint/2010/main" val="4434262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14300"/>
            <a:ext cx="11876809" cy="6743700"/>
          </a:xfrm>
        </p:spPr>
        <p:txBody>
          <a:bodyPr>
            <a:normAutofit lnSpcReduction="10000"/>
          </a:bodyPr>
          <a:lstStyle/>
          <a:p>
            <a:r>
              <a:rPr lang="en-US" sz="3600" b="1" i="1" u="sng" dirty="0">
                <a:solidFill>
                  <a:schemeClr val="accent1">
                    <a:lumMod val="75000"/>
                  </a:schemeClr>
                </a:solidFill>
              </a:rPr>
              <a:t>First... </a:t>
            </a:r>
            <a:r>
              <a:rPr lang="en-US" sz="3600" b="1" i="1" u="sng" cap="all" dirty="0">
                <a:solidFill>
                  <a:schemeClr val="accent1">
                    <a:lumMod val="75000"/>
                  </a:schemeClr>
                </a:solidFill>
              </a:rPr>
              <a:t>We must bring our storms to </a:t>
            </a:r>
            <a:r>
              <a:rPr lang="en-US" sz="3600" b="1" i="1" u="sng" cap="all" dirty="0" smtClean="0">
                <a:solidFill>
                  <a:schemeClr val="accent1">
                    <a:lumMod val="75000"/>
                  </a:schemeClr>
                </a:solidFill>
              </a:rPr>
              <a:t>Jesus</a:t>
            </a:r>
          </a:p>
          <a:p>
            <a:r>
              <a:rPr lang="en-US" sz="3600" b="1" i="1" cap="all" dirty="0" smtClean="0"/>
              <a:t>. </a:t>
            </a:r>
            <a:endParaRPr lang="en-US" sz="3600" dirty="0"/>
          </a:p>
          <a:p>
            <a:r>
              <a:rPr lang="en-US" sz="3600" dirty="0"/>
              <a:t>James... Jesus’ brother... Tells us how in </a:t>
            </a:r>
            <a:endParaRPr lang="en-US" sz="3600" dirty="0" smtClean="0"/>
          </a:p>
          <a:p>
            <a:r>
              <a:rPr lang="en-US" sz="3600" dirty="0"/>
              <a:t> </a:t>
            </a:r>
            <a:r>
              <a:rPr lang="en-US" sz="3600" dirty="0" smtClean="0"/>
              <a:t>   James 5:13-16  </a:t>
            </a:r>
            <a:r>
              <a:rPr lang="en-US" sz="3600" i="1" dirty="0" smtClean="0"/>
              <a:t>Is </a:t>
            </a:r>
            <a:r>
              <a:rPr lang="en-US" sz="3600" i="1" dirty="0"/>
              <a:t>any among you afflicted?... Let him pray. Is any merry... Happy... Let him sing psalms. Is any sick among you?... Let him call for the elders of the church... And let them pray over him... Anointing him with oil in the name of the Lord</a:t>
            </a:r>
            <a:r>
              <a:rPr lang="en-US" sz="3600" b="1" i="1" dirty="0"/>
              <a:t>... LISTEN NOW!...</a:t>
            </a:r>
            <a:r>
              <a:rPr lang="en-US" sz="3600" i="1" dirty="0"/>
              <a:t> And the prayer of faith shall save the sick... And the Lord shall raise him up... And if he has committed sins... They shall be forgiven him. Confess your faults one to another... And pray one for another... That you may be healed. The effectual fervent prayer of a righteous man avails much.</a:t>
            </a:r>
            <a:r>
              <a:rPr lang="en-US" sz="3600" dirty="0"/>
              <a:t> </a:t>
            </a:r>
          </a:p>
          <a:p>
            <a:endParaRPr lang="en-US" dirty="0"/>
          </a:p>
        </p:txBody>
      </p:sp>
    </p:spTree>
    <p:extLst>
      <p:ext uri="{BB962C8B-B14F-4D97-AF65-F5344CB8AC3E}">
        <p14:creationId xmlns:p14="http://schemas.microsoft.com/office/powerpoint/2010/main" val="7711758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03908"/>
            <a:ext cx="12077700" cy="6754091"/>
          </a:xfrm>
        </p:spPr>
        <p:txBody>
          <a:bodyPr/>
          <a:lstStyle/>
          <a:p>
            <a:r>
              <a:rPr lang="en-US" sz="3600" b="1" u="sng" dirty="0">
                <a:solidFill>
                  <a:schemeClr val="accent1">
                    <a:lumMod val="75000"/>
                  </a:schemeClr>
                </a:solidFill>
              </a:rPr>
              <a:t>Now... We may </a:t>
            </a:r>
            <a:r>
              <a:rPr lang="en-US" sz="3600" b="1" i="1" u="sng" cap="all" dirty="0">
                <a:solidFill>
                  <a:schemeClr val="accent1">
                    <a:lumMod val="75000"/>
                  </a:schemeClr>
                </a:solidFill>
              </a:rPr>
              <a:t>not understand</a:t>
            </a:r>
            <a:r>
              <a:rPr lang="en-US" sz="3600" b="1" u="sng" dirty="0">
                <a:solidFill>
                  <a:schemeClr val="accent1">
                    <a:lumMod val="75000"/>
                  </a:schemeClr>
                </a:solidFill>
              </a:rPr>
              <a:t> all these verses are saying... </a:t>
            </a:r>
            <a:r>
              <a:rPr lang="en-US" sz="3600" b="1" u="sng" dirty="0" smtClean="0">
                <a:solidFill>
                  <a:schemeClr val="accent1">
                    <a:lumMod val="75000"/>
                  </a:schemeClr>
                </a:solidFill>
              </a:rPr>
              <a:t>   But   </a:t>
            </a:r>
            <a:r>
              <a:rPr lang="en-US" sz="3600" b="1" u="sng" dirty="0" smtClean="0">
                <a:solidFill>
                  <a:srgbClr val="7030A0"/>
                </a:solidFill>
              </a:rPr>
              <a:t> 3   </a:t>
            </a:r>
            <a:r>
              <a:rPr lang="en-US" sz="3600" b="1" u="sng" dirty="0" smtClean="0">
                <a:solidFill>
                  <a:schemeClr val="accent1">
                    <a:lumMod val="75000"/>
                  </a:schemeClr>
                </a:solidFill>
              </a:rPr>
              <a:t>things </a:t>
            </a:r>
            <a:r>
              <a:rPr lang="en-US" sz="3600" b="1" u="sng" dirty="0">
                <a:solidFill>
                  <a:schemeClr val="accent1">
                    <a:lumMod val="75000"/>
                  </a:schemeClr>
                </a:solidFill>
              </a:rPr>
              <a:t>are abundantly clear... </a:t>
            </a:r>
          </a:p>
          <a:p>
            <a:r>
              <a:rPr lang="en-US" sz="3600" dirty="0" smtClean="0"/>
              <a:t>•</a:t>
            </a:r>
          </a:p>
          <a:p>
            <a:r>
              <a:rPr lang="en-US" sz="3600" dirty="0" smtClean="0"/>
              <a:t> </a:t>
            </a:r>
            <a:r>
              <a:rPr lang="en-US" sz="3600" dirty="0"/>
              <a:t> </a:t>
            </a:r>
            <a:r>
              <a:rPr lang="en-US" sz="3600" dirty="0" smtClean="0"/>
              <a:t> 1. </a:t>
            </a:r>
            <a:r>
              <a:rPr lang="en-US" sz="3600" dirty="0"/>
              <a:t>God hears our prayers... </a:t>
            </a:r>
          </a:p>
          <a:p>
            <a:r>
              <a:rPr lang="en-US" sz="3600" dirty="0"/>
              <a:t>• </a:t>
            </a:r>
            <a:r>
              <a:rPr lang="en-US" sz="3600" dirty="0" smtClean="0"/>
              <a:t>2.We </a:t>
            </a:r>
            <a:r>
              <a:rPr lang="en-US" sz="3600" dirty="0"/>
              <a:t>are commanded to bring our troubles to God in prayer... </a:t>
            </a:r>
          </a:p>
          <a:p>
            <a:r>
              <a:rPr lang="en-US" sz="3600" dirty="0"/>
              <a:t>• </a:t>
            </a:r>
            <a:r>
              <a:rPr lang="en-US" sz="3600" dirty="0" smtClean="0"/>
              <a:t>3. </a:t>
            </a:r>
            <a:r>
              <a:rPr lang="en-US" sz="3600" dirty="0"/>
              <a:t>The prayers of the righteous are powerful and effective. </a:t>
            </a:r>
          </a:p>
          <a:p>
            <a:endParaRPr lang="en-US" dirty="0"/>
          </a:p>
        </p:txBody>
      </p:sp>
    </p:spTree>
    <p:extLst>
      <p:ext uri="{BB962C8B-B14F-4D97-AF65-F5344CB8AC3E}">
        <p14:creationId xmlns:p14="http://schemas.microsoft.com/office/powerpoint/2010/main" val="38922530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b="1" dirty="0"/>
              <a:t> </a:t>
            </a:r>
            <a:r>
              <a:rPr lang="en-US" sz="3600" b="1" dirty="0" smtClean="0"/>
              <a:t>  </a:t>
            </a:r>
            <a:r>
              <a:rPr lang="en-US" sz="3600" b="1" i="1" cap="all" dirty="0" smtClean="0"/>
              <a:t>We </a:t>
            </a:r>
            <a:r>
              <a:rPr lang="en-US" sz="3600" b="1" i="1" cap="all" dirty="0"/>
              <a:t>must return to a belief in the </a:t>
            </a:r>
            <a:r>
              <a:rPr lang="en-US" sz="3600" b="1" i="1" u="sng" cap="all" dirty="0">
                <a:solidFill>
                  <a:schemeClr val="accent1">
                    <a:lumMod val="75000"/>
                  </a:schemeClr>
                </a:solidFill>
              </a:rPr>
              <a:t>power of god through prayer. </a:t>
            </a:r>
            <a:endParaRPr lang="en-US" sz="3600" b="1" i="1" u="sng" cap="all" dirty="0" smtClean="0">
              <a:solidFill>
                <a:schemeClr val="accent1">
                  <a:lumMod val="75000"/>
                </a:schemeClr>
              </a:solidFill>
            </a:endParaRPr>
          </a:p>
          <a:p>
            <a:r>
              <a:rPr lang="en-US" sz="3600" b="1" i="1" cap="all" dirty="0" smtClean="0"/>
              <a:t>I  don’t </a:t>
            </a:r>
            <a:r>
              <a:rPr lang="en-US" sz="3600" b="1" i="1" cap="all" dirty="0"/>
              <a:t>know how God chooses to heal people...</a:t>
            </a:r>
            <a:r>
              <a:rPr lang="en-US" sz="3600" b="1" dirty="0"/>
              <a:t> </a:t>
            </a:r>
          </a:p>
          <a:p>
            <a:r>
              <a:rPr lang="en-US" sz="3600" b="1" dirty="0"/>
              <a:t>• Perhaps through a counselor... </a:t>
            </a:r>
            <a:r>
              <a:rPr lang="en-US" sz="3600" b="1" dirty="0" smtClean="0"/>
              <a:t> • </a:t>
            </a:r>
            <a:r>
              <a:rPr lang="en-US" sz="3600" b="1" dirty="0"/>
              <a:t>Through a doctor... A heart surgeon... </a:t>
            </a:r>
          </a:p>
          <a:p>
            <a:r>
              <a:rPr lang="en-US" sz="3600" b="1" dirty="0"/>
              <a:t>• Through some specialized therapy... </a:t>
            </a:r>
            <a:r>
              <a:rPr lang="en-US" sz="3600" b="1" dirty="0" smtClean="0"/>
              <a:t>Through </a:t>
            </a:r>
            <a:r>
              <a:rPr lang="en-US" sz="3600" b="1" dirty="0"/>
              <a:t>some prescription drugs </a:t>
            </a:r>
          </a:p>
          <a:p>
            <a:r>
              <a:rPr lang="en-US" sz="3600" b="1" dirty="0"/>
              <a:t>• Through some new medical technology... </a:t>
            </a:r>
            <a:r>
              <a:rPr lang="en-US" sz="3600" b="1" dirty="0" smtClean="0"/>
              <a:t>Through </a:t>
            </a:r>
            <a:r>
              <a:rPr lang="en-US" sz="3600" b="1" dirty="0"/>
              <a:t>nature... </a:t>
            </a:r>
          </a:p>
          <a:p>
            <a:r>
              <a:rPr lang="en-US" sz="3600" b="1" dirty="0"/>
              <a:t>• Through some self-healing disciplines... </a:t>
            </a:r>
            <a:r>
              <a:rPr lang="en-US" sz="3600" b="1" dirty="0" smtClean="0"/>
              <a:t> </a:t>
            </a:r>
            <a:r>
              <a:rPr lang="en-US" sz="3600" b="1" dirty="0"/>
              <a:t>Or through His own providential </a:t>
            </a:r>
            <a:endParaRPr lang="en-US" sz="3600" b="1" dirty="0" smtClean="0"/>
          </a:p>
          <a:p>
            <a:r>
              <a:rPr lang="en-US" sz="3600" b="1" dirty="0"/>
              <a:t> </a:t>
            </a:r>
            <a:r>
              <a:rPr lang="en-US" sz="3600" b="1" dirty="0" smtClean="0"/>
              <a:t>  grace</a:t>
            </a:r>
            <a:r>
              <a:rPr lang="en-US" sz="3600" b="1" dirty="0"/>
              <a:t>. </a:t>
            </a:r>
          </a:p>
          <a:p>
            <a:r>
              <a:rPr lang="en-US" sz="3600" b="1" u="sng" dirty="0">
                <a:solidFill>
                  <a:schemeClr val="accent1">
                    <a:lumMod val="75000"/>
                  </a:schemeClr>
                </a:solidFill>
              </a:rPr>
              <a:t>Let God choose… </a:t>
            </a:r>
            <a:r>
              <a:rPr lang="en-US" sz="3600" b="1" i="1" u="sng" cap="all" dirty="0">
                <a:solidFill>
                  <a:schemeClr val="accent1">
                    <a:lumMod val="75000"/>
                  </a:schemeClr>
                </a:solidFill>
              </a:rPr>
              <a:t>let god be god…</a:t>
            </a:r>
            <a:r>
              <a:rPr lang="en-US" sz="3600" b="1" u="sng" dirty="0">
                <a:solidFill>
                  <a:schemeClr val="accent1">
                    <a:lumMod val="75000"/>
                  </a:schemeClr>
                </a:solidFill>
              </a:rPr>
              <a:t> Give room for his sovereign nature to operate. </a:t>
            </a:r>
          </a:p>
          <a:p>
            <a:endParaRPr lang="en-US" dirty="0"/>
          </a:p>
        </p:txBody>
      </p:sp>
    </p:spTree>
    <p:extLst>
      <p:ext uri="{BB962C8B-B14F-4D97-AF65-F5344CB8AC3E}">
        <p14:creationId xmlns:p14="http://schemas.microsoft.com/office/powerpoint/2010/main" val="29902787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400" dirty="0"/>
              <a:t>We don’t have to… </a:t>
            </a:r>
            <a:endParaRPr lang="en-US" sz="4400" dirty="0" smtClean="0"/>
          </a:p>
          <a:p>
            <a:r>
              <a:rPr lang="en-US" sz="4400" b="1" i="1" u="sng" cap="all" dirty="0" smtClean="0">
                <a:solidFill>
                  <a:schemeClr val="accent1">
                    <a:lumMod val="75000"/>
                  </a:schemeClr>
                </a:solidFill>
              </a:rPr>
              <a:t>UNDERSTAND</a:t>
            </a:r>
            <a:r>
              <a:rPr lang="en-US" sz="4400" b="1" i="1" u="sng" cap="all" dirty="0">
                <a:solidFill>
                  <a:schemeClr val="accent1">
                    <a:lumMod val="75000"/>
                  </a:schemeClr>
                </a:solidFill>
              </a:rPr>
              <a:t>… Or…  explain God’s healing</a:t>
            </a:r>
            <a:r>
              <a:rPr lang="en-US" sz="4400" b="1" i="1" u="sng" cap="all" dirty="0" smtClean="0">
                <a:solidFill>
                  <a:schemeClr val="accent1">
                    <a:lumMod val="75000"/>
                  </a:schemeClr>
                </a:solidFill>
              </a:rPr>
              <a:t>...</a:t>
            </a:r>
          </a:p>
          <a:p>
            <a:r>
              <a:rPr lang="en-US" sz="4400" dirty="0" smtClean="0"/>
              <a:t> </a:t>
            </a:r>
            <a:r>
              <a:rPr lang="en-US" sz="4400" dirty="0"/>
              <a:t>Just accept His answer to our prayers. </a:t>
            </a:r>
          </a:p>
          <a:p>
            <a:endParaRPr lang="en-US" dirty="0"/>
          </a:p>
        </p:txBody>
      </p:sp>
    </p:spTree>
    <p:extLst>
      <p:ext uri="{BB962C8B-B14F-4D97-AF65-F5344CB8AC3E}">
        <p14:creationId xmlns:p14="http://schemas.microsoft.com/office/powerpoint/2010/main" val="616761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114300"/>
            <a:ext cx="11145982" cy="6062663"/>
          </a:xfrm>
        </p:spPr>
        <p:txBody>
          <a:bodyPr>
            <a:normAutofit/>
          </a:bodyPr>
          <a:lstStyle/>
          <a:p>
            <a:endParaRPr lang="en-US" sz="3600" dirty="0" smtClean="0"/>
          </a:p>
          <a:p>
            <a:r>
              <a:rPr lang="en-US" sz="3600" dirty="0" smtClean="0"/>
              <a:t>Mark 4:35-41</a:t>
            </a:r>
          </a:p>
          <a:p>
            <a:r>
              <a:rPr lang="en-US" sz="3600" baseline="30000" dirty="0"/>
              <a:t>5 </a:t>
            </a:r>
            <a:r>
              <a:rPr lang="en-US" sz="3600" dirty="0"/>
              <a:t>And the same day, when the even was come, he </a:t>
            </a:r>
            <a:r>
              <a:rPr lang="en-US" sz="3600" dirty="0" err="1"/>
              <a:t>saith</a:t>
            </a:r>
            <a:r>
              <a:rPr lang="en-US" sz="3600" dirty="0"/>
              <a:t> unto them, Let us pass over unto the other side.</a:t>
            </a:r>
          </a:p>
          <a:p>
            <a:r>
              <a:rPr lang="en-US" sz="3600" baseline="30000" dirty="0"/>
              <a:t>36 </a:t>
            </a:r>
            <a:r>
              <a:rPr lang="en-US" sz="3600" dirty="0"/>
              <a:t>And when they had sent away the multitude, they took him even as he was in the </a:t>
            </a:r>
            <a:r>
              <a:rPr lang="en-US" sz="3600" dirty="0" err="1" smtClean="0"/>
              <a:t>ship.And</a:t>
            </a:r>
            <a:r>
              <a:rPr lang="en-US" sz="3600" dirty="0" smtClean="0"/>
              <a:t> </a:t>
            </a:r>
            <a:r>
              <a:rPr lang="en-US" sz="3600" dirty="0"/>
              <a:t>there were also with him other little ships</a:t>
            </a:r>
            <a:r>
              <a:rPr lang="en-US" sz="3600" dirty="0" smtClean="0"/>
              <a:t>. </a:t>
            </a:r>
            <a:r>
              <a:rPr lang="en-US" sz="3600" baseline="30000" dirty="0" smtClean="0"/>
              <a:t>37</a:t>
            </a:r>
            <a:r>
              <a:rPr lang="en-US" sz="3600" baseline="30000" dirty="0"/>
              <a:t> </a:t>
            </a:r>
            <a:r>
              <a:rPr lang="en-US" sz="3600" dirty="0"/>
              <a:t>And there arose a great storm of wind, and the waves beat into the ship, so that it was now full</a:t>
            </a:r>
            <a:r>
              <a:rPr lang="en-US" sz="3600" dirty="0" smtClean="0"/>
              <a:t>.  (The storm was a bad one!    The ship was now full of water!)</a:t>
            </a:r>
            <a:endParaRPr lang="en-US" sz="3600" dirty="0"/>
          </a:p>
          <a:p>
            <a:endParaRPr lang="en-US" dirty="0"/>
          </a:p>
        </p:txBody>
      </p:sp>
    </p:spTree>
    <p:extLst>
      <p:ext uri="{BB962C8B-B14F-4D97-AF65-F5344CB8AC3E}">
        <p14:creationId xmlns:p14="http://schemas.microsoft.com/office/powerpoint/2010/main" val="3613069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83126"/>
            <a:ext cx="11876809" cy="6774873"/>
          </a:xfrm>
        </p:spPr>
        <p:txBody>
          <a:bodyPr>
            <a:normAutofit/>
          </a:bodyPr>
          <a:lstStyle/>
          <a:p>
            <a:r>
              <a:rPr lang="en-US" sz="4000" b="1" dirty="0"/>
              <a:t>Ask God to intervene </a:t>
            </a:r>
            <a:r>
              <a:rPr lang="en-US" sz="4000" b="1" dirty="0" smtClean="0"/>
              <a:t>(</a:t>
            </a:r>
            <a:r>
              <a:rPr lang="en-US" sz="4000" b="1" dirty="0" err="1" smtClean="0"/>
              <a:t>Pray..I</a:t>
            </a:r>
            <a:r>
              <a:rPr lang="en-US" sz="4000" b="1" dirty="0" smtClean="0"/>
              <a:t> Thess. 5:17) and</a:t>
            </a:r>
            <a:r>
              <a:rPr lang="en-US" sz="4000" b="1" dirty="0"/>
              <a:t>... </a:t>
            </a:r>
          </a:p>
          <a:p>
            <a:r>
              <a:rPr lang="en-US" sz="4000" dirty="0"/>
              <a:t>• Heal our diseases... </a:t>
            </a:r>
          </a:p>
          <a:p>
            <a:r>
              <a:rPr lang="en-US" sz="4000" dirty="0"/>
              <a:t>• Forgive our sins... </a:t>
            </a:r>
          </a:p>
          <a:p>
            <a:r>
              <a:rPr lang="en-US" sz="4000" dirty="0"/>
              <a:t>• Lift our burdens... </a:t>
            </a:r>
          </a:p>
          <a:p>
            <a:r>
              <a:rPr lang="en-US" sz="4000" dirty="0"/>
              <a:t>• Renew our spirits... </a:t>
            </a:r>
          </a:p>
          <a:p>
            <a:r>
              <a:rPr lang="en-US" sz="4000" b="1" i="1" cap="all" dirty="0">
                <a:solidFill>
                  <a:srgbClr val="7030A0"/>
                </a:solidFill>
              </a:rPr>
              <a:t>Then allow him to do the work he promises us he will do... </a:t>
            </a:r>
            <a:endParaRPr lang="en-US" sz="4000" b="1" dirty="0">
              <a:solidFill>
                <a:srgbClr val="7030A0"/>
              </a:solidFill>
            </a:endParaRPr>
          </a:p>
        </p:txBody>
      </p:sp>
    </p:spTree>
    <p:extLst>
      <p:ext uri="{BB962C8B-B14F-4D97-AF65-F5344CB8AC3E}">
        <p14:creationId xmlns:p14="http://schemas.microsoft.com/office/powerpoint/2010/main" val="349301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0"/>
            <a:ext cx="11859491" cy="6858000"/>
          </a:xfrm>
        </p:spPr>
        <p:txBody>
          <a:bodyPr/>
          <a:lstStyle/>
          <a:p>
            <a:r>
              <a:rPr lang="en-US" sz="3600" b="1" i="1" dirty="0" smtClean="0"/>
              <a:t>II.  We </a:t>
            </a:r>
            <a:r>
              <a:rPr lang="en-US" sz="3600" b="1" i="1" dirty="0"/>
              <a:t>must know that sometimes Jesus chooses</a:t>
            </a:r>
            <a:r>
              <a:rPr lang="en-US" sz="3600" b="1" i="1" cap="all" dirty="0"/>
              <a:t> </a:t>
            </a:r>
            <a:endParaRPr lang="en-US" sz="3600" b="1" i="1" cap="all" dirty="0" smtClean="0"/>
          </a:p>
          <a:p>
            <a:r>
              <a:rPr lang="en-US" sz="3600" b="1" i="1" cap="all" dirty="0" smtClean="0"/>
              <a:t>not </a:t>
            </a:r>
            <a:r>
              <a:rPr lang="en-US" sz="3600" b="1" i="1" cap="all" dirty="0"/>
              <a:t>to calm the storm...  But to strengthen the </a:t>
            </a:r>
            <a:endParaRPr lang="en-US" sz="3600" b="1" i="1" cap="all" dirty="0" smtClean="0"/>
          </a:p>
          <a:p>
            <a:r>
              <a:rPr lang="en-US" sz="3600" b="1" i="1" cap="all" dirty="0" smtClean="0"/>
              <a:t>individual</a:t>
            </a:r>
            <a:r>
              <a:rPr lang="en-US" sz="3600" b="1" i="1" cap="all" dirty="0"/>
              <a:t>... S</a:t>
            </a:r>
            <a:r>
              <a:rPr lang="en-US" sz="3600" b="1" i="1" dirty="0"/>
              <a:t>o we can weather the storm.</a:t>
            </a:r>
            <a:r>
              <a:rPr lang="en-US" sz="3600" dirty="0"/>
              <a:t> </a:t>
            </a:r>
          </a:p>
          <a:p>
            <a:r>
              <a:rPr lang="en-US" sz="3600" b="1" u="sng" dirty="0">
                <a:solidFill>
                  <a:schemeClr val="accent1">
                    <a:lumMod val="75000"/>
                  </a:schemeClr>
                </a:solidFill>
              </a:rPr>
              <a:t>Remember in the garden... The night before His death on the cross?... Jesus prayed that </a:t>
            </a:r>
            <a:r>
              <a:rPr lang="en-US" sz="3600" b="1" i="1" u="sng" cap="all" dirty="0">
                <a:solidFill>
                  <a:schemeClr val="accent1">
                    <a:lumMod val="75000"/>
                  </a:schemeClr>
                </a:solidFill>
              </a:rPr>
              <a:t>the cup of suffering be removed if possible. </a:t>
            </a:r>
            <a:endParaRPr lang="en-US" sz="3600" b="1" i="1" u="sng" cap="all" dirty="0" smtClean="0">
              <a:solidFill>
                <a:schemeClr val="accent1">
                  <a:lumMod val="75000"/>
                </a:schemeClr>
              </a:solidFill>
            </a:endParaRPr>
          </a:p>
          <a:p>
            <a:r>
              <a:rPr lang="en-US" sz="3600" b="1" i="1" u="sng" cap="all" dirty="0">
                <a:solidFill>
                  <a:schemeClr val="accent1">
                    <a:lumMod val="75000"/>
                  </a:schemeClr>
                </a:solidFill>
              </a:rPr>
              <a:t> </a:t>
            </a:r>
            <a:r>
              <a:rPr lang="en-US" sz="3600" b="1" i="1" u="sng" cap="all" dirty="0" smtClean="0">
                <a:solidFill>
                  <a:schemeClr val="accent1">
                    <a:lumMod val="75000"/>
                  </a:schemeClr>
                </a:solidFill>
              </a:rPr>
              <a:t>  ..</a:t>
            </a:r>
            <a:r>
              <a:rPr lang="en-US" sz="3600" b="1" dirty="0">
                <a:hlinkClick r:id="rId2"/>
              </a:rPr>
              <a:t> Matthew 26:39</a:t>
            </a:r>
            <a:r>
              <a:rPr lang="en-US" sz="3600" dirty="0"/>
              <a:t> </a:t>
            </a:r>
            <a:r>
              <a:rPr lang="en-US" sz="3600" baseline="30000" dirty="0"/>
              <a:t>39</a:t>
            </a:r>
            <a:r>
              <a:rPr lang="en-US" sz="3600" dirty="0"/>
              <a:t>Going a little farther, he fell with his face to the ground and prayed, "My Father, </a:t>
            </a:r>
            <a:r>
              <a:rPr lang="en-US" sz="3600" b="1" dirty="0"/>
              <a:t>if</a:t>
            </a:r>
            <a:r>
              <a:rPr lang="en-US" sz="3600" dirty="0"/>
              <a:t> </a:t>
            </a:r>
            <a:r>
              <a:rPr lang="en-US" sz="3600" b="1" dirty="0"/>
              <a:t>it</a:t>
            </a:r>
            <a:r>
              <a:rPr lang="en-US" sz="3600" dirty="0"/>
              <a:t> is </a:t>
            </a:r>
            <a:r>
              <a:rPr lang="en-US" sz="3600" b="1" dirty="0"/>
              <a:t>possible</a:t>
            </a:r>
            <a:r>
              <a:rPr lang="en-US" sz="3600" dirty="0"/>
              <a:t>, may </a:t>
            </a:r>
            <a:r>
              <a:rPr lang="en-US" sz="3600" b="1" dirty="0"/>
              <a:t>this</a:t>
            </a:r>
            <a:r>
              <a:rPr lang="en-US" sz="3600" dirty="0"/>
              <a:t> </a:t>
            </a:r>
            <a:r>
              <a:rPr lang="en-US" sz="3600" b="1" dirty="0"/>
              <a:t>cup</a:t>
            </a:r>
            <a:r>
              <a:rPr lang="en-US" sz="3600" dirty="0"/>
              <a:t> be taken </a:t>
            </a:r>
            <a:r>
              <a:rPr lang="en-US" sz="3600" b="1" dirty="0"/>
              <a:t>from</a:t>
            </a:r>
            <a:r>
              <a:rPr lang="en-US" sz="3600" dirty="0"/>
              <a:t> </a:t>
            </a:r>
            <a:r>
              <a:rPr lang="en-US" sz="3600" b="1" dirty="0"/>
              <a:t>me</a:t>
            </a:r>
            <a:r>
              <a:rPr lang="en-US" sz="3600" dirty="0"/>
              <a:t>. Yet not as I will, but as you will."</a:t>
            </a:r>
          </a:p>
          <a:p>
            <a:endParaRPr lang="en-US" sz="3600" b="1" u="sng" dirty="0">
              <a:solidFill>
                <a:schemeClr val="accent1">
                  <a:lumMod val="75000"/>
                </a:schemeClr>
              </a:solidFill>
            </a:endParaRPr>
          </a:p>
          <a:p>
            <a:endParaRPr lang="en-US" dirty="0"/>
          </a:p>
        </p:txBody>
      </p:sp>
    </p:spTree>
    <p:extLst>
      <p:ext uri="{BB962C8B-B14F-4D97-AF65-F5344CB8AC3E}">
        <p14:creationId xmlns:p14="http://schemas.microsoft.com/office/powerpoint/2010/main" val="414674718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14300"/>
            <a:ext cx="11229109" cy="6078682"/>
          </a:xfrm>
        </p:spPr>
        <p:txBody>
          <a:bodyPr/>
          <a:lstStyle/>
          <a:p>
            <a:r>
              <a:rPr lang="en-US" sz="4000" b="1" u="sng" dirty="0">
                <a:solidFill>
                  <a:schemeClr val="accent1">
                    <a:lumMod val="75000"/>
                  </a:schemeClr>
                </a:solidFill>
              </a:rPr>
              <a:t>God’s will was that Jesus... </a:t>
            </a:r>
          </a:p>
          <a:p>
            <a:r>
              <a:rPr lang="en-US" sz="4000" dirty="0"/>
              <a:t>• </a:t>
            </a:r>
            <a:endParaRPr lang="en-US" sz="4000" dirty="0" smtClean="0"/>
          </a:p>
          <a:p>
            <a:r>
              <a:rPr lang="en-US" sz="4000" dirty="0" smtClean="0"/>
              <a:t>Face </a:t>
            </a:r>
            <a:r>
              <a:rPr lang="en-US" sz="4000" dirty="0"/>
              <a:t>the storm... </a:t>
            </a:r>
          </a:p>
          <a:p>
            <a:r>
              <a:rPr lang="en-US" sz="4000" dirty="0"/>
              <a:t>• Experience the storm... </a:t>
            </a:r>
          </a:p>
          <a:p>
            <a:r>
              <a:rPr lang="en-US" sz="4000" dirty="0"/>
              <a:t>• </a:t>
            </a:r>
            <a:r>
              <a:rPr lang="en-US" sz="4000" dirty="0" smtClean="0"/>
              <a:t>   Walk </a:t>
            </a:r>
            <a:r>
              <a:rPr lang="en-US" sz="4000" dirty="0"/>
              <a:t>through the storm...</a:t>
            </a:r>
            <a:r>
              <a:rPr lang="en-US" sz="4000" i="1" cap="all" dirty="0"/>
              <a:t> </a:t>
            </a:r>
            <a:endParaRPr lang="en-US" sz="4000" dirty="0"/>
          </a:p>
          <a:p>
            <a:r>
              <a:rPr lang="en-US" sz="4000" i="1" cap="all" dirty="0"/>
              <a:t>• </a:t>
            </a:r>
            <a:r>
              <a:rPr lang="en-US" sz="4000" i="1" cap="all" dirty="0" smtClean="0"/>
              <a:t>       Suffer </a:t>
            </a:r>
            <a:r>
              <a:rPr lang="en-US" sz="4000" i="1" cap="all" dirty="0"/>
              <a:t>the cross. </a:t>
            </a:r>
            <a:endParaRPr lang="en-US" sz="4000" dirty="0"/>
          </a:p>
          <a:p>
            <a:endParaRPr lang="en-US" dirty="0"/>
          </a:p>
        </p:txBody>
      </p:sp>
    </p:spTree>
    <p:extLst>
      <p:ext uri="{BB962C8B-B14F-4D97-AF65-F5344CB8AC3E}">
        <p14:creationId xmlns:p14="http://schemas.microsoft.com/office/powerpoint/2010/main" val="422323902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1" y="-1"/>
            <a:ext cx="11828319" cy="6660573"/>
          </a:xfrm>
        </p:spPr>
        <p:txBody>
          <a:bodyPr/>
          <a:lstStyle/>
          <a:p>
            <a:r>
              <a:rPr lang="en-US" sz="4000" dirty="0"/>
              <a:t>Paul prayed for his thorn in the flesh to be removed. </a:t>
            </a:r>
            <a:endParaRPr lang="en-US" sz="4000" dirty="0" smtClean="0"/>
          </a:p>
          <a:p>
            <a:r>
              <a:rPr lang="en-US" sz="4000" dirty="0" smtClean="0"/>
              <a:t>2 Cor. 12:9, 10  </a:t>
            </a:r>
            <a:endParaRPr lang="en-US" sz="4000" dirty="0"/>
          </a:p>
          <a:p>
            <a:r>
              <a:rPr lang="en-US" sz="4000" dirty="0"/>
              <a:t>The answer was</a:t>
            </a:r>
            <a:r>
              <a:rPr lang="en-US" sz="4000" dirty="0" smtClean="0"/>
              <a:t>...Once:   No    </a:t>
            </a:r>
          </a:p>
          <a:p>
            <a:r>
              <a:rPr lang="en-US" sz="4000" dirty="0" smtClean="0"/>
              <a:t>Twice:  No     </a:t>
            </a:r>
          </a:p>
          <a:p>
            <a:r>
              <a:rPr lang="en-US" sz="4000" dirty="0" smtClean="0"/>
              <a:t>Three:  No </a:t>
            </a:r>
            <a:endParaRPr lang="en-US" sz="4000" dirty="0"/>
          </a:p>
          <a:p>
            <a:r>
              <a:rPr lang="en-US" sz="4000" dirty="0"/>
              <a:t>•</a:t>
            </a:r>
            <a:r>
              <a:rPr lang="en-US" sz="4000" i="1" dirty="0"/>
              <a:t> My grace is sufficient... </a:t>
            </a:r>
            <a:endParaRPr lang="en-US" sz="4000" dirty="0"/>
          </a:p>
          <a:p>
            <a:r>
              <a:rPr lang="en-US" sz="4000" dirty="0"/>
              <a:t>• </a:t>
            </a:r>
            <a:r>
              <a:rPr lang="en-US" sz="4000" i="1" dirty="0"/>
              <a:t>I will give you strength to overcome... </a:t>
            </a:r>
            <a:endParaRPr lang="en-US" sz="4000" dirty="0"/>
          </a:p>
          <a:p>
            <a:r>
              <a:rPr lang="en-US" sz="4000" b="1" u="sng" dirty="0">
                <a:solidFill>
                  <a:srgbClr val="7030A0"/>
                </a:solidFill>
              </a:rPr>
              <a:t>•</a:t>
            </a:r>
            <a:r>
              <a:rPr lang="en-US" sz="4000" b="1" i="1" u="sng" dirty="0">
                <a:solidFill>
                  <a:srgbClr val="7030A0"/>
                </a:solidFill>
              </a:rPr>
              <a:t> I will calm you... Paul... But not remove the storm. </a:t>
            </a:r>
            <a:endParaRPr lang="en-US" sz="4000" b="1" u="sng" dirty="0">
              <a:solidFill>
                <a:srgbClr val="7030A0"/>
              </a:solidFill>
            </a:endParaRPr>
          </a:p>
          <a:p>
            <a:endParaRPr lang="en-US" dirty="0"/>
          </a:p>
        </p:txBody>
      </p:sp>
    </p:spTree>
    <p:extLst>
      <p:ext uri="{BB962C8B-B14F-4D97-AF65-F5344CB8AC3E}">
        <p14:creationId xmlns:p14="http://schemas.microsoft.com/office/powerpoint/2010/main" val="48281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280554"/>
            <a:ext cx="11984182" cy="6577445"/>
          </a:xfrm>
        </p:spPr>
        <p:txBody>
          <a:bodyPr/>
          <a:lstStyle/>
          <a:p>
            <a:r>
              <a:rPr lang="en-US" sz="4000" b="1" dirty="0"/>
              <a:t>He says... </a:t>
            </a:r>
            <a:r>
              <a:rPr lang="en-US" sz="4000" b="1" i="1" dirty="0"/>
              <a:t>I delight in weaknesses... </a:t>
            </a:r>
            <a:endParaRPr lang="en-US" sz="4000" b="1" i="1" dirty="0" smtClean="0"/>
          </a:p>
          <a:p>
            <a:r>
              <a:rPr lang="en-US" sz="4000" b="1" i="1" dirty="0" smtClean="0"/>
              <a:t>I </a:t>
            </a:r>
            <a:r>
              <a:rPr lang="en-US" sz="4000" b="1" i="1" dirty="0"/>
              <a:t>delight in insults... </a:t>
            </a:r>
            <a:endParaRPr lang="en-US" sz="4000" b="1" i="1" dirty="0" smtClean="0"/>
          </a:p>
          <a:p>
            <a:r>
              <a:rPr lang="en-US" sz="4000" b="1" i="1" dirty="0" smtClean="0"/>
              <a:t>I </a:t>
            </a:r>
            <a:r>
              <a:rPr lang="en-US" sz="4000" b="1" i="1" dirty="0"/>
              <a:t>delight in hardships... </a:t>
            </a:r>
            <a:endParaRPr lang="en-US" sz="4000" b="1" i="1" dirty="0" smtClean="0"/>
          </a:p>
          <a:p>
            <a:r>
              <a:rPr lang="en-US" sz="4000" b="1" i="1" dirty="0" smtClean="0"/>
              <a:t>In </a:t>
            </a:r>
            <a:r>
              <a:rPr lang="en-US" sz="4000" b="1" i="1" dirty="0"/>
              <a:t>persecutions... </a:t>
            </a:r>
            <a:endParaRPr lang="en-US" sz="4000" b="1" i="1" dirty="0" smtClean="0"/>
          </a:p>
          <a:p>
            <a:r>
              <a:rPr lang="en-US" sz="4000" b="1" i="1" dirty="0" smtClean="0"/>
              <a:t>In </a:t>
            </a:r>
            <a:r>
              <a:rPr lang="en-US" sz="4000" b="1" i="1" dirty="0"/>
              <a:t>difficulties... </a:t>
            </a:r>
            <a:endParaRPr lang="en-US" sz="4000" b="1" i="1" dirty="0" smtClean="0"/>
          </a:p>
          <a:p>
            <a:r>
              <a:rPr lang="en-US" sz="4000" b="1" i="1" dirty="0" smtClean="0"/>
              <a:t>For </a:t>
            </a:r>
            <a:r>
              <a:rPr lang="en-US" sz="4000" b="1" i="1" dirty="0"/>
              <a:t>when I am weak... Then I am strong. </a:t>
            </a:r>
            <a:endParaRPr lang="en-US" sz="4000" b="1" i="1" dirty="0" smtClean="0"/>
          </a:p>
          <a:p>
            <a:r>
              <a:rPr lang="en-US" sz="4000" b="1" i="1" dirty="0"/>
              <a:t> </a:t>
            </a:r>
            <a:r>
              <a:rPr lang="en-US" sz="4000" b="1" i="1" dirty="0" smtClean="0"/>
              <a:t>        </a:t>
            </a:r>
            <a:r>
              <a:rPr lang="en-US" sz="4000" b="1" i="1" u="sng" dirty="0" smtClean="0">
                <a:solidFill>
                  <a:srgbClr val="7030A0"/>
                </a:solidFill>
              </a:rPr>
              <a:t>2 Cor. 12:10</a:t>
            </a:r>
          </a:p>
          <a:p>
            <a:endParaRPr lang="en-US" sz="4000" b="1" dirty="0"/>
          </a:p>
          <a:p>
            <a:endParaRPr lang="en-US" dirty="0"/>
          </a:p>
        </p:txBody>
      </p:sp>
    </p:spTree>
    <p:extLst>
      <p:ext uri="{BB962C8B-B14F-4D97-AF65-F5344CB8AC3E}">
        <p14:creationId xmlns:p14="http://schemas.microsoft.com/office/powerpoint/2010/main" val="40583172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400" b="1" dirty="0"/>
              <a:t>You see... Sometimes God gives us </a:t>
            </a:r>
            <a:r>
              <a:rPr lang="en-US" sz="4400" b="1" i="1" cap="all" dirty="0"/>
              <a:t>inner strength and calm</a:t>
            </a:r>
            <a:r>
              <a:rPr lang="en-US" sz="4400" b="1" dirty="0"/>
              <a:t> for our storms.</a:t>
            </a:r>
            <a:r>
              <a:rPr lang="en-US" sz="4400" b="1" i="1" dirty="0"/>
              <a:t> </a:t>
            </a:r>
            <a:endParaRPr lang="en-US" sz="4400" b="1" dirty="0"/>
          </a:p>
          <a:p>
            <a:endParaRPr lang="en-US" dirty="0"/>
          </a:p>
        </p:txBody>
      </p:sp>
    </p:spTree>
    <p:extLst>
      <p:ext uri="{BB962C8B-B14F-4D97-AF65-F5344CB8AC3E}">
        <p14:creationId xmlns:p14="http://schemas.microsoft.com/office/powerpoint/2010/main" val="28326959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6" y="111125"/>
            <a:ext cx="11745191" cy="6601402"/>
          </a:xfrm>
        </p:spPr>
        <p:txBody>
          <a:bodyPr/>
          <a:lstStyle/>
          <a:p>
            <a:r>
              <a:rPr lang="en-US" sz="4000" b="1" i="1" u="sng" dirty="0"/>
              <a:t>Thirdly... </a:t>
            </a:r>
            <a:endParaRPr lang="en-US" sz="4000" b="1" i="1" u="sng" dirty="0" smtClean="0"/>
          </a:p>
          <a:p>
            <a:r>
              <a:rPr lang="en-US" sz="4000" i="1" cap="all" dirty="0" smtClean="0"/>
              <a:t>We </a:t>
            </a:r>
            <a:r>
              <a:rPr lang="en-US" sz="4000" i="1" cap="all" dirty="0"/>
              <a:t>must have a desperate faith. </a:t>
            </a:r>
            <a:endParaRPr lang="en-US" sz="4000" dirty="0"/>
          </a:p>
          <a:p>
            <a:r>
              <a:rPr lang="en-US" sz="4000" dirty="0"/>
              <a:t>In all of these </a:t>
            </a:r>
            <a:r>
              <a:rPr lang="en-US" sz="4000" dirty="0" smtClean="0"/>
              <a:t>accounts;  </a:t>
            </a:r>
            <a:r>
              <a:rPr lang="en-US" sz="4000" dirty="0"/>
              <a:t>the people had a </a:t>
            </a:r>
            <a:r>
              <a:rPr lang="en-US" sz="4000" i="1" cap="all" dirty="0"/>
              <a:t>desperate faith. </a:t>
            </a:r>
            <a:endParaRPr lang="en-US" sz="4000" dirty="0"/>
          </a:p>
          <a:p>
            <a:r>
              <a:rPr lang="en-US" sz="4000" dirty="0">
                <a:solidFill>
                  <a:srgbClr val="7030A0"/>
                </a:solidFill>
              </a:rPr>
              <a:t>They did all they could do... And then </a:t>
            </a:r>
            <a:r>
              <a:rPr lang="en-US" sz="4000" i="1" cap="all" dirty="0">
                <a:solidFill>
                  <a:srgbClr val="7030A0"/>
                </a:solidFill>
              </a:rPr>
              <a:t>trusted in Jesus for the rest. </a:t>
            </a:r>
            <a:endParaRPr lang="en-US" sz="4000" dirty="0">
              <a:solidFill>
                <a:srgbClr val="7030A0"/>
              </a:solidFill>
            </a:endParaRPr>
          </a:p>
          <a:p>
            <a:endParaRPr lang="en-US" dirty="0"/>
          </a:p>
        </p:txBody>
      </p:sp>
    </p:spTree>
    <p:extLst>
      <p:ext uri="{BB962C8B-B14F-4D97-AF65-F5344CB8AC3E}">
        <p14:creationId xmlns:p14="http://schemas.microsoft.com/office/powerpoint/2010/main" val="35626703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5864"/>
            <a:ext cx="12192000" cy="6613381"/>
          </a:xfrm>
        </p:spPr>
        <p:txBody>
          <a:bodyPr/>
          <a:lstStyle/>
          <a:p>
            <a:endParaRPr lang="en-US" sz="3600" dirty="0" smtClean="0"/>
          </a:p>
          <a:p>
            <a:r>
              <a:rPr lang="en-US" sz="3600" dirty="0" smtClean="0"/>
              <a:t>•   </a:t>
            </a:r>
            <a:r>
              <a:rPr lang="en-US" sz="3600" dirty="0"/>
              <a:t>The </a:t>
            </a:r>
            <a:r>
              <a:rPr lang="en-US" sz="3600" dirty="0" smtClean="0"/>
              <a:t>Hebrew </a:t>
            </a:r>
            <a:r>
              <a:rPr lang="en-US" sz="3600" dirty="0"/>
              <a:t>writer says... </a:t>
            </a:r>
            <a:r>
              <a:rPr lang="en-US" sz="3600" i="1" dirty="0"/>
              <a:t>Without such faith... It is impossible to please God. </a:t>
            </a:r>
            <a:r>
              <a:rPr lang="en-US" sz="3600" i="1" dirty="0" smtClean="0"/>
              <a:t>Heb. 11:6</a:t>
            </a:r>
            <a:endParaRPr lang="en-US" sz="3600" dirty="0"/>
          </a:p>
          <a:p>
            <a:r>
              <a:rPr lang="en-US" sz="3600" dirty="0"/>
              <a:t>• James tells us... </a:t>
            </a:r>
            <a:r>
              <a:rPr lang="en-US" sz="3600" i="1" dirty="0"/>
              <a:t>We must ask in faith without doubting... Without wavering. </a:t>
            </a:r>
            <a:r>
              <a:rPr lang="en-US" sz="3600" dirty="0">
                <a:hlinkClick r:id="rId2"/>
              </a:rPr>
              <a:t>James 1:6</a:t>
            </a:r>
            <a:r>
              <a:rPr lang="en-US" sz="3600" dirty="0"/>
              <a:t> </a:t>
            </a:r>
            <a:r>
              <a:rPr lang="en-US" sz="3600" baseline="30000" dirty="0"/>
              <a:t> </a:t>
            </a:r>
            <a:r>
              <a:rPr lang="en-US" sz="3600" dirty="0" smtClean="0"/>
              <a:t>But </a:t>
            </a:r>
            <a:r>
              <a:rPr lang="en-US" sz="3600" dirty="0"/>
              <a:t>when you ask, you must believe and not doubt, because the one who doubts is like a wave of the sea, blown and tossed by the wind.</a:t>
            </a:r>
          </a:p>
          <a:p>
            <a:endParaRPr lang="en-US" dirty="0"/>
          </a:p>
          <a:p>
            <a:endParaRPr lang="en-US" dirty="0"/>
          </a:p>
        </p:txBody>
      </p:sp>
    </p:spTree>
    <p:extLst>
      <p:ext uri="{BB962C8B-B14F-4D97-AF65-F5344CB8AC3E}">
        <p14:creationId xmlns:p14="http://schemas.microsoft.com/office/powerpoint/2010/main" val="24599989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218209"/>
            <a:ext cx="11876809" cy="6463146"/>
          </a:xfrm>
        </p:spPr>
        <p:txBody>
          <a:bodyPr/>
          <a:lstStyle/>
          <a:p>
            <a:r>
              <a:rPr lang="en-US" sz="4400" b="1" i="1" dirty="0"/>
              <a:t>Then finally... </a:t>
            </a:r>
            <a:endParaRPr lang="en-US" sz="4400" b="1" i="1" dirty="0" smtClean="0"/>
          </a:p>
          <a:p>
            <a:r>
              <a:rPr lang="en-US" sz="6000" b="1" i="1" u="sng" cap="all" dirty="0" smtClean="0">
                <a:solidFill>
                  <a:srgbClr val="7030A0"/>
                </a:solidFill>
              </a:rPr>
              <a:t>We </a:t>
            </a:r>
            <a:r>
              <a:rPr lang="en-US" sz="6000" b="1" i="1" u="sng" cap="all" dirty="0">
                <a:solidFill>
                  <a:srgbClr val="7030A0"/>
                </a:solidFill>
              </a:rPr>
              <a:t>must do what Jesus asks</a:t>
            </a:r>
            <a:r>
              <a:rPr lang="en-US" sz="6000" b="1" i="1" cap="all" dirty="0"/>
              <a:t>.</a:t>
            </a:r>
            <a:r>
              <a:rPr lang="en-US" sz="4400" b="1" i="1" cap="all" dirty="0"/>
              <a:t> </a:t>
            </a:r>
            <a:endParaRPr lang="en-US" sz="4400" dirty="0"/>
          </a:p>
          <a:p>
            <a:endParaRPr lang="en-US" dirty="0"/>
          </a:p>
        </p:txBody>
      </p:sp>
    </p:spTree>
    <p:extLst>
      <p:ext uri="{BB962C8B-B14F-4D97-AF65-F5344CB8AC3E}">
        <p14:creationId xmlns:p14="http://schemas.microsoft.com/office/powerpoint/2010/main" val="120915210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fontScale="92500" lnSpcReduction="10000"/>
          </a:bodyPr>
          <a:lstStyle/>
          <a:p>
            <a:r>
              <a:rPr lang="en-US" sz="3600" b="1" dirty="0" smtClean="0"/>
              <a:t>   1.  At </a:t>
            </a:r>
            <a:r>
              <a:rPr lang="en-US" sz="3600" b="1" dirty="0" err="1"/>
              <a:t>Jairus</a:t>
            </a:r>
            <a:r>
              <a:rPr lang="en-US" sz="3600" b="1" dirty="0"/>
              <a:t>’ house it was... </a:t>
            </a:r>
            <a:r>
              <a:rPr lang="en-US" sz="3600" b="1" i="1" dirty="0"/>
              <a:t>Put the people out... </a:t>
            </a:r>
            <a:r>
              <a:rPr lang="en-US" sz="3600" b="1" i="1" dirty="0" smtClean="0"/>
              <a:t>.. </a:t>
            </a:r>
            <a:r>
              <a:rPr lang="en-US" sz="3600" b="1" i="1" dirty="0"/>
              <a:t>Little girl get up... Feed her.</a:t>
            </a:r>
            <a:r>
              <a:rPr lang="en-US" sz="3600" b="1" dirty="0"/>
              <a:t> </a:t>
            </a:r>
            <a:r>
              <a:rPr lang="en-US" sz="3600" b="1" dirty="0" smtClean="0"/>
              <a:t>( Mark 5:43)</a:t>
            </a:r>
            <a:endParaRPr lang="en-US" sz="3600" b="1" dirty="0"/>
          </a:p>
          <a:p>
            <a:r>
              <a:rPr lang="en-US" sz="3600" b="1" dirty="0">
                <a:solidFill>
                  <a:schemeClr val="accent6">
                    <a:lumMod val="50000"/>
                  </a:schemeClr>
                </a:solidFill>
              </a:rPr>
              <a:t> </a:t>
            </a:r>
            <a:r>
              <a:rPr lang="en-US" sz="3600" b="1" dirty="0" smtClean="0">
                <a:solidFill>
                  <a:schemeClr val="accent6">
                    <a:lumMod val="50000"/>
                  </a:schemeClr>
                </a:solidFill>
              </a:rPr>
              <a:t>• 2. </a:t>
            </a:r>
            <a:r>
              <a:rPr lang="en-US" sz="3600" b="1" dirty="0">
                <a:solidFill>
                  <a:schemeClr val="accent6">
                    <a:lumMod val="50000"/>
                  </a:schemeClr>
                </a:solidFill>
              </a:rPr>
              <a:t>The woman with the twelve year struggle of illness...</a:t>
            </a:r>
            <a:r>
              <a:rPr lang="en-US" sz="3600" b="1" i="1" dirty="0">
                <a:solidFill>
                  <a:schemeClr val="accent6">
                    <a:lumMod val="50000"/>
                  </a:schemeClr>
                </a:solidFill>
              </a:rPr>
              <a:t> Daughter... Your faith has made you well... Go in peace. </a:t>
            </a:r>
            <a:r>
              <a:rPr lang="en-US" sz="3600" b="1" i="1" dirty="0" smtClean="0">
                <a:solidFill>
                  <a:schemeClr val="accent6">
                    <a:lumMod val="50000"/>
                  </a:schemeClr>
                </a:solidFill>
              </a:rPr>
              <a:t>(Mark 5:34)</a:t>
            </a:r>
            <a:endParaRPr lang="en-US" sz="3600" b="1" dirty="0">
              <a:solidFill>
                <a:schemeClr val="accent6">
                  <a:lumMod val="50000"/>
                </a:schemeClr>
              </a:solidFill>
            </a:endParaRPr>
          </a:p>
          <a:p>
            <a:r>
              <a:rPr lang="en-US" sz="3600" dirty="0"/>
              <a:t> </a:t>
            </a:r>
            <a:r>
              <a:rPr lang="en-US" sz="3600" b="1" dirty="0" smtClean="0"/>
              <a:t>   </a:t>
            </a:r>
            <a:r>
              <a:rPr lang="en-US" sz="3600" b="1" dirty="0" smtClean="0">
                <a:solidFill>
                  <a:schemeClr val="accent2">
                    <a:lumMod val="50000"/>
                  </a:schemeClr>
                </a:solidFill>
              </a:rPr>
              <a:t>3.  </a:t>
            </a:r>
            <a:r>
              <a:rPr lang="en-US" sz="3600" b="1" dirty="0">
                <a:solidFill>
                  <a:schemeClr val="accent2">
                    <a:lumMod val="50000"/>
                  </a:schemeClr>
                </a:solidFill>
              </a:rPr>
              <a:t>The blind man in John nine was told to... </a:t>
            </a:r>
            <a:r>
              <a:rPr lang="en-US" sz="3600" b="1" i="1" dirty="0">
                <a:solidFill>
                  <a:schemeClr val="accent2">
                    <a:lumMod val="50000"/>
                  </a:schemeClr>
                </a:solidFill>
              </a:rPr>
              <a:t>Go wash in the pool of </a:t>
            </a:r>
            <a:r>
              <a:rPr lang="en-US" sz="3600" b="1" i="1" dirty="0" err="1" smtClean="0">
                <a:solidFill>
                  <a:schemeClr val="accent2">
                    <a:lumMod val="50000"/>
                  </a:schemeClr>
                </a:solidFill>
              </a:rPr>
              <a:t>Siloam.</a:t>
            </a:r>
            <a:r>
              <a:rPr lang="en-US" sz="3600" b="1" dirty="0" err="1" smtClean="0">
                <a:solidFill>
                  <a:schemeClr val="accent2">
                    <a:lumMod val="50000"/>
                  </a:schemeClr>
                </a:solidFill>
                <a:hlinkClick r:id="rId2"/>
              </a:rPr>
              <a:t>John</a:t>
            </a:r>
            <a:r>
              <a:rPr lang="en-US" sz="3600" b="1" dirty="0" smtClean="0">
                <a:solidFill>
                  <a:schemeClr val="accent2">
                    <a:lumMod val="50000"/>
                  </a:schemeClr>
                </a:solidFill>
                <a:hlinkClick r:id="rId2"/>
              </a:rPr>
              <a:t> </a:t>
            </a:r>
            <a:r>
              <a:rPr lang="en-US" sz="3600" b="1" dirty="0">
                <a:solidFill>
                  <a:schemeClr val="accent2">
                    <a:lumMod val="50000"/>
                  </a:schemeClr>
                </a:solidFill>
                <a:hlinkClick r:id="rId2"/>
              </a:rPr>
              <a:t>9:7</a:t>
            </a:r>
            <a:r>
              <a:rPr lang="en-US" sz="3600" b="1" dirty="0">
                <a:solidFill>
                  <a:schemeClr val="accent2">
                    <a:lumMod val="50000"/>
                  </a:schemeClr>
                </a:solidFill>
              </a:rPr>
              <a:t> </a:t>
            </a:r>
            <a:r>
              <a:rPr lang="en-US" sz="3600" b="1" baseline="30000" dirty="0">
                <a:solidFill>
                  <a:schemeClr val="accent2">
                    <a:lumMod val="50000"/>
                  </a:schemeClr>
                </a:solidFill>
              </a:rPr>
              <a:t>7</a:t>
            </a:r>
            <a:r>
              <a:rPr lang="en-US" sz="3600" b="1" dirty="0">
                <a:solidFill>
                  <a:schemeClr val="accent2">
                    <a:lumMod val="50000"/>
                  </a:schemeClr>
                </a:solidFill>
              </a:rPr>
              <a:t>"Go," he told him, "wash in the Pool of Siloam" (this word means "Sent"). So the man went and washed, and came home seeing.</a:t>
            </a:r>
          </a:p>
          <a:p>
            <a:r>
              <a:rPr lang="en-US" sz="3600" b="1" dirty="0" smtClean="0"/>
              <a:t> </a:t>
            </a:r>
            <a:r>
              <a:rPr lang="en-US" sz="3600" b="1" dirty="0"/>
              <a:t> </a:t>
            </a:r>
            <a:r>
              <a:rPr lang="en-US" sz="3600" b="1" dirty="0" smtClean="0"/>
              <a:t>  </a:t>
            </a:r>
            <a:r>
              <a:rPr lang="en-US" sz="3600" b="1" dirty="0" smtClean="0">
                <a:solidFill>
                  <a:srgbClr val="FF0000"/>
                </a:solidFill>
              </a:rPr>
              <a:t>4. The </a:t>
            </a:r>
            <a:r>
              <a:rPr lang="en-US" sz="3600" b="1" dirty="0">
                <a:solidFill>
                  <a:srgbClr val="FF0000"/>
                </a:solidFill>
              </a:rPr>
              <a:t>woman taken in adultery was told to... </a:t>
            </a:r>
            <a:r>
              <a:rPr lang="en-US" sz="3600" b="1" i="1" dirty="0">
                <a:solidFill>
                  <a:srgbClr val="FF0000"/>
                </a:solidFill>
              </a:rPr>
              <a:t>Go your way... And sin no more. </a:t>
            </a:r>
            <a:r>
              <a:rPr lang="en-US" sz="3600" b="1" dirty="0" smtClean="0">
                <a:solidFill>
                  <a:srgbClr val="FF0000"/>
                </a:solidFill>
              </a:rPr>
              <a:t>John </a:t>
            </a:r>
            <a:r>
              <a:rPr lang="en-US" sz="3600" b="1" dirty="0">
                <a:solidFill>
                  <a:srgbClr val="FF0000"/>
                </a:solidFill>
              </a:rPr>
              <a:t>8:11 KJV: She said, No man, Lord. And Jesus said unto her, Neither do I condemn thee: go, and sin no more.</a:t>
            </a:r>
          </a:p>
          <a:p>
            <a:r>
              <a:rPr lang="en-US" sz="3600" b="1" dirty="0" smtClean="0">
                <a:solidFill>
                  <a:schemeClr val="accent1">
                    <a:lumMod val="50000"/>
                  </a:schemeClr>
                </a:solidFill>
              </a:rPr>
              <a:t>•  5. </a:t>
            </a:r>
            <a:r>
              <a:rPr lang="en-US" sz="3600" b="1" dirty="0">
                <a:solidFill>
                  <a:schemeClr val="accent1">
                    <a:lumMod val="50000"/>
                  </a:schemeClr>
                </a:solidFill>
              </a:rPr>
              <a:t>At Lazarus’ grave... It was... </a:t>
            </a:r>
            <a:r>
              <a:rPr lang="en-US" sz="3600" b="1" i="1" dirty="0">
                <a:solidFill>
                  <a:schemeClr val="accent1">
                    <a:lumMod val="50000"/>
                  </a:schemeClr>
                </a:solidFill>
              </a:rPr>
              <a:t>Remove the stone</a:t>
            </a:r>
            <a:r>
              <a:rPr lang="en-US" sz="3600" b="1" i="1" dirty="0" smtClean="0">
                <a:solidFill>
                  <a:schemeClr val="accent1">
                    <a:lumMod val="50000"/>
                  </a:schemeClr>
                </a:solidFill>
              </a:rPr>
              <a:t>.  John 11:39 “Take away the stone” </a:t>
            </a:r>
            <a:endParaRPr lang="en-US" sz="3600" b="1" dirty="0">
              <a:solidFill>
                <a:schemeClr val="accent1">
                  <a:lumMod val="50000"/>
                </a:schemeClr>
              </a:solidFill>
            </a:endParaRPr>
          </a:p>
          <a:p>
            <a:endParaRPr lang="en-US" dirty="0"/>
          </a:p>
        </p:txBody>
      </p:sp>
    </p:spTree>
    <p:extLst>
      <p:ext uri="{BB962C8B-B14F-4D97-AF65-F5344CB8AC3E}">
        <p14:creationId xmlns:p14="http://schemas.microsoft.com/office/powerpoint/2010/main" val="3308231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176644"/>
            <a:ext cx="11876809" cy="6681355"/>
          </a:xfrm>
        </p:spPr>
        <p:txBody>
          <a:bodyPr/>
          <a:lstStyle/>
          <a:p>
            <a:endParaRPr lang="en-US" sz="3600" baseline="30000" dirty="0" smtClean="0"/>
          </a:p>
          <a:p>
            <a:r>
              <a:rPr lang="en-US" sz="3600" baseline="30000" dirty="0" smtClean="0"/>
              <a:t>38</a:t>
            </a:r>
            <a:r>
              <a:rPr lang="en-US" sz="3600" baseline="30000" dirty="0"/>
              <a:t> </a:t>
            </a:r>
            <a:r>
              <a:rPr lang="en-US" sz="3600" dirty="0"/>
              <a:t>And he was in the hinder part of the ship, asleep on </a:t>
            </a:r>
            <a:r>
              <a:rPr lang="en-US" sz="3600" b="1" u="sng" dirty="0">
                <a:solidFill>
                  <a:srgbClr val="FF0000"/>
                </a:solidFill>
              </a:rPr>
              <a:t>a pillow</a:t>
            </a:r>
            <a:r>
              <a:rPr lang="en-US" sz="3600" dirty="0"/>
              <a:t>: and they awake him, and say unto him, Master, </a:t>
            </a:r>
            <a:r>
              <a:rPr lang="en-US" sz="3600" dirty="0" err="1"/>
              <a:t>carest</a:t>
            </a:r>
            <a:r>
              <a:rPr lang="en-US" sz="3600" dirty="0"/>
              <a:t> thou not that we perish?</a:t>
            </a:r>
          </a:p>
          <a:p>
            <a:r>
              <a:rPr lang="en-US" sz="3600" baseline="30000" dirty="0"/>
              <a:t>39 </a:t>
            </a:r>
            <a:r>
              <a:rPr lang="en-US" sz="3600" dirty="0"/>
              <a:t>And he arose, and rebuked the wind, and said unto the sea</a:t>
            </a:r>
            <a:r>
              <a:rPr lang="en-US" sz="3600" dirty="0" smtClean="0"/>
              <a:t>,</a:t>
            </a:r>
          </a:p>
          <a:p>
            <a:r>
              <a:rPr lang="en-US" sz="3600" dirty="0" smtClean="0"/>
              <a:t>(3 words!!)   </a:t>
            </a:r>
            <a:r>
              <a:rPr lang="en-US" sz="3600" b="1" u="sng" dirty="0">
                <a:solidFill>
                  <a:srgbClr val="FF0000"/>
                </a:solidFill>
              </a:rPr>
              <a:t>Peace, be still. </a:t>
            </a:r>
            <a:r>
              <a:rPr lang="en-US" sz="3600" dirty="0"/>
              <a:t>And the wind ceased, and there was a great calm.</a:t>
            </a:r>
          </a:p>
          <a:p>
            <a:r>
              <a:rPr lang="en-US" sz="3600" baseline="30000" dirty="0"/>
              <a:t>40 </a:t>
            </a:r>
            <a:r>
              <a:rPr lang="en-US" sz="3600" dirty="0"/>
              <a:t>And he said unto them, Why are ye so fearful? how is it that ye have no faith?</a:t>
            </a:r>
          </a:p>
          <a:p>
            <a:r>
              <a:rPr lang="en-US" sz="3600" baseline="30000" dirty="0"/>
              <a:t>41 </a:t>
            </a:r>
            <a:r>
              <a:rPr lang="en-US" sz="3600" dirty="0"/>
              <a:t>And they feared exceedingly, and said one to another, </a:t>
            </a:r>
            <a:r>
              <a:rPr lang="en-US" sz="3600" b="1" u="sng" dirty="0">
                <a:solidFill>
                  <a:srgbClr val="FF0000"/>
                </a:solidFill>
              </a:rPr>
              <a:t>What manner of man is this, that even the wind and the sea obey him?</a:t>
            </a:r>
          </a:p>
          <a:p>
            <a:endParaRPr lang="en-US" dirty="0"/>
          </a:p>
        </p:txBody>
      </p:sp>
    </p:spTree>
    <p:extLst>
      <p:ext uri="{BB962C8B-B14F-4D97-AF65-F5344CB8AC3E}">
        <p14:creationId xmlns:p14="http://schemas.microsoft.com/office/powerpoint/2010/main" val="24252757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145472"/>
            <a:ext cx="11887200" cy="6712527"/>
          </a:xfrm>
        </p:spPr>
        <p:txBody>
          <a:bodyPr>
            <a:normAutofit fontScale="92500" lnSpcReduction="20000"/>
          </a:bodyPr>
          <a:lstStyle/>
          <a:p>
            <a:r>
              <a:rPr lang="en-US" sz="3200" dirty="0"/>
              <a:t> </a:t>
            </a:r>
          </a:p>
          <a:p>
            <a:r>
              <a:rPr lang="en-US" sz="3900" dirty="0" smtClean="0"/>
              <a:t>Becoming a Child of God.. </a:t>
            </a:r>
            <a:r>
              <a:rPr lang="en-US" sz="3900" dirty="0"/>
              <a:t>W</a:t>
            </a:r>
            <a:r>
              <a:rPr lang="en-US" sz="3900" dirty="0" smtClean="0"/>
              <a:t>e </a:t>
            </a:r>
            <a:r>
              <a:rPr lang="en-US" sz="3900" dirty="0"/>
              <a:t>must do what Jesus asks... What does He ask? </a:t>
            </a:r>
            <a:r>
              <a:rPr lang="en-US" sz="3900" dirty="0" smtClean="0"/>
              <a:t> You must </a:t>
            </a:r>
            <a:r>
              <a:rPr lang="en-US" sz="3900" b="1" u="sng" dirty="0" smtClean="0">
                <a:solidFill>
                  <a:schemeClr val="accent1">
                    <a:lumMod val="75000"/>
                  </a:schemeClr>
                </a:solidFill>
              </a:rPr>
              <a:t>hear</a:t>
            </a:r>
            <a:r>
              <a:rPr lang="en-US" sz="3900" dirty="0" smtClean="0"/>
              <a:t> him.   Rom. 10:17</a:t>
            </a:r>
            <a:endParaRPr lang="en-US" sz="3900" dirty="0"/>
          </a:p>
          <a:p>
            <a:r>
              <a:rPr lang="en-US" sz="3900" b="1" dirty="0"/>
              <a:t>• </a:t>
            </a:r>
            <a:r>
              <a:rPr lang="en-US" sz="3900" dirty="0"/>
              <a:t>He says </a:t>
            </a:r>
            <a:r>
              <a:rPr lang="en-US" sz="3900" b="1" u="sng" dirty="0">
                <a:solidFill>
                  <a:schemeClr val="accent1">
                    <a:lumMod val="50000"/>
                  </a:schemeClr>
                </a:solidFill>
              </a:rPr>
              <a:t>we must </a:t>
            </a:r>
            <a:r>
              <a:rPr lang="en-US" sz="3900" b="1" u="sng" dirty="0" smtClean="0">
                <a:solidFill>
                  <a:schemeClr val="accent1">
                    <a:lumMod val="50000"/>
                  </a:schemeClr>
                </a:solidFill>
              </a:rPr>
              <a:t>Believe</a:t>
            </a:r>
            <a:r>
              <a:rPr lang="en-US" sz="3900" b="1" u="sng" dirty="0">
                <a:solidFill>
                  <a:schemeClr val="accent1">
                    <a:lumMod val="50000"/>
                  </a:schemeClr>
                </a:solidFill>
              </a:rPr>
              <a:t>... </a:t>
            </a:r>
            <a:r>
              <a:rPr lang="en-US" sz="3900" i="1" dirty="0"/>
              <a:t>Unless you believe I am He... You will die in your sins. </a:t>
            </a:r>
            <a:endParaRPr lang="en-US" sz="3900" dirty="0"/>
          </a:p>
          <a:p>
            <a:r>
              <a:rPr lang="en-US" sz="3900" b="1" dirty="0"/>
              <a:t> </a:t>
            </a:r>
            <a:r>
              <a:rPr lang="en-US" sz="3900" b="1" dirty="0" smtClean="0"/>
              <a:t> </a:t>
            </a:r>
            <a:r>
              <a:rPr lang="en-US" sz="3900" dirty="0"/>
              <a:t>He says </a:t>
            </a:r>
            <a:r>
              <a:rPr lang="en-US" sz="3900" b="1" u="sng" dirty="0">
                <a:solidFill>
                  <a:schemeClr val="accent1">
                    <a:lumMod val="50000"/>
                  </a:schemeClr>
                </a:solidFill>
              </a:rPr>
              <a:t>we must Repent... </a:t>
            </a:r>
            <a:r>
              <a:rPr lang="en-US" sz="3900" i="1" dirty="0"/>
              <a:t>I tell you... Except you repent... You shall all likewise perish. </a:t>
            </a:r>
            <a:endParaRPr lang="en-US" sz="3900" dirty="0"/>
          </a:p>
          <a:p>
            <a:r>
              <a:rPr lang="en-US" sz="3900" b="1" dirty="0"/>
              <a:t> </a:t>
            </a:r>
            <a:r>
              <a:rPr lang="en-US" sz="3900" dirty="0" smtClean="0"/>
              <a:t>Jesus </a:t>
            </a:r>
            <a:r>
              <a:rPr lang="en-US" sz="3900" dirty="0"/>
              <a:t>says... </a:t>
            </a:r>
            <a:r>
              <a:rPr lang="en-US" sz="3900" i="1" dirty="0"/>
              <a:t>If you will </a:t>
            </a:r>
            <a:r>
              <a:rPr lang="en-US" sz="3900" b="1" i="1" u="sng" dirty="0">
                <a:solidFill>
                  <a:schemeClr val="accent1">
                    <a:lumMod val="50000"/>
                  </a:schemeClr>
                </a:solidFill>
              </a:rPr>
              <a:t>confess me </a:t>
            </a:r>
            <a:r>
              <a:rPr lang="en-US" sz="3900" i="1" dirty="0"/>
              <a:t>before men... I will confess you before My Father in heaven... However... If you deny me... I will deny you before the Father.</a:t>
            </a:r>
            <a:r>
              <a:rPr lang="en-US" sz="3900" dirty="0"/>
              <a:t> </a:t>
            </a:r>
          </a:p>
          <a:p>
            <a:pPr marL="0" indent="0">
              <a:buNone/>
            </a:pPr>
            <a:r>
              <a:rPr lang="en-US" sz="3900" b="1" dirty="0"/>
              <a:t> </a:t>
            </a:r>
            <a:r>
              <a:rPr lang="en-US" sz="3900" b="1" dirty="0" smtClean="0"/>
              <a:t>  </a:t>
            </a:r>
            <a:r>
              <a:rPr lang="en-US" sz="3900" dirty="0"/>
              <a:t>He speaks to us of </a:t>
            </a:r>
            <a:r>
              <a:rPr lang="en-US" sz="3900" b="1" u="sng" dirty="0">
                <a:solidFill>
                  <a:schemeClr val="accent1">
                    <a:lumMod val="50000"/>
                  </a:schemeClr>
                </a:solidFill>
              </a:rPr>
              <a:t>baptism</a:t>
            </a:r>
            <a:r>
              <a:rPr lang="en-US" sz="3900" dirty="0"/>
              <a:t> in Mark 16.16... </a:t>
            </a:r>
            <a:r>
              <a:rPr lang="en-US" sz="3900" i="1" dirty="0"/>
              <a:t>He that believes and is baptized will be saved... He that believes not will be condemned. </a:t>
            </a:r>
            <a:endParaRPr lang="en-US" sz="3900" dirty="0"/>
          </a:p>
          <a:p>
            <a:r>
              <a:rPr lang="en-US" sz="3900" b="1" i="1" u="sng" cap="all" dirty="0">
                <a:solidFill>
                  <a:srgbClr val="FF0000"/>
                </a:solidFill>
              </a:rPr>
              <a:t>Are we willing</a:t>
            </a:r>
            <a:r>
              <a:rPr lang="en-US" sz="3900" b="1" i="1" u="sng" cap="all" dirty="0" smtClean="0">
                <a:solidFill>
                  <a:srgbClr val="FF0000"/>
                </a:solidFill>
              </a:rPr>
              <a:t>?   Are you?</a:t>
            </a:r>
            <a:r>
              <a:rPr lang="en-US" sz="3900" b="1" u="sng" dirty="0" smtClean="0">
                <a:solidFill>
                  <a:srgbClr val="FF0000"/>
                </a:solidFill>
              </a:rPr>
              <a:t> </a:t>
            </a:r>
            <a:endParaRPr lang="en-US" sz="3900" b="1" u="sng" dirty="0">
              <a:solidFill>
                <a:srgbClr val="FF0000"/>
              </a:solidFill>
            </a:endParaRPr>
          </a:p>
          <a:p>
            <a:endParaRPr lang="en-US" dirty="0"/>
          </a:p>
        </p:txBody>
      </p:sp>
    </p:spTree>
    <p:extLst>
      <p:ext uri="{BB962C8B-B14F-4D97-AF65-F5344CB8AC3E}">
        <p14:creationId xmlns:p14="http://schemas.microsoft.com/office/powerpoint/2010/main" val="218603292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b="1" u="sng" dirty="0" smtClean="0">
                <a:solidFill>
                  <a:srgbClr val="FF0000"/>
                </a:solidFill>
                <a:effectLst/>
                <a:latin typeface="Times New Roman" panose="02020603050405020304" pitchFamily="18" charset="0"/>
                <a:ea typeface="Times New Roman" panose="02020603050405020304" pitchFamily="18" charset="0"/>
              </a:rPr>
              <a:t>As a child of God... </a:t>
            </a:r>
          </a:p>
          <a:p>
            <a:r>
              <a:rPr lang="en-US" dirty="0" smtClean="0">
                <a:effectLst/>
                <a:latin typeface="Times New Roman" panose="02020603050405020304" pitchFamily="18" charset="0"/>
                <a:ea typeface="Times New Roman" panose="02020603050405020304" pitchFamily="18" charset="0"/>
              </a:rPr>
              <a:t>We have some storms that we need to turn to Jesus </a:t>
            </a:r>
            <a:r>
              <a:rPr lang="en-US" b="1" u="sng" dirty="0" smtClean="0">
                <a:solidFill>
                  <a:srgbClr val="FF0000"/>
                </a:solidFill>
                <a:effectLst/>
                <a:latin typeface="Times New Roman" panose="02020603050405020304" pitchFamily="18" charset="0"/>
                <a:ea typeface="Times New Roman" panose="02020603050405020304" pitchFamily="18" charset="0"/>
              </a:rPr>
              <a:t>in </a:t>
            </a:r>
            <a:r>
              <a:rPr lang="en-US" b="1" i="1" u="sng" cap="all" dirty="0" smtClean="0">
                <a:solidFill>
                  <a:srgbClr val="FF0000"/>
                </a:solidFill>
                <a:effectLst/>
                <a:latin typeface="Times New Roman" panose="02020603050405020304" pitchFamily="18" charset="0"/>
                <a:ea typeface="Times New Roman" panose="02020603050405020304" pitchFamily="18" charset="0"/>
              </a:rPr>
              <a:t>prayer.</a:t>
            </a:r>
          </a:p>
          <a:p>
            <a:r>
              <a:rPr lang="en-US" dirty="0" smtClean="0">
                <a:effectLst/>
                <a:latin typeface="Times New Roman" panose="02020603050405020304" pitchFamily="18" charset="0"/>
                <a:ea typeface="Times New Roman" panose="02020603050405020304" pitchFamily="18" charset="0"/>
              </a:rPr>
              <a:t>…James 5:16  </a:t>
            </a:r>
          </a:p>
          <a:p>
            <a:r>
              <a:rPr lang="en-US" sz="4400" b="1" i="1" cap="all" dirty="0" smtClean="0">
                <a:effectLst/>
                <a:latin typeface="Times New Roman" panose="02020603050405020304" pitchFamily="18" charset="0"/>
                <a:ea typeface="Times New Roman" panose="02020603050405020304" pitchFamily="18" charset="0"/>
              </a:rPr>
              <a:t> pray with you... </a:t>
            </a:r>
          </a:p>
          <a:p>
            <a:r>
              <a:rPr lang="en-US" sz="4400" b="1" i="1" cap="all" dirty="0" smtClean="0">
                <a:effectLst/>
                <a:latin typeface="Times New Roman" panose="02020603050405020304" pitchFamily="18" charset="0"/>
                <a:ea typeface="Times New Roman" panose="02020603050405020304" pitchFamily="18" charset="0"/>
              </a:rPr>
              <a:t>And for you. </a:t>
            </a:r>
            <a:endParaRPr lang="en-US" sz="4400" b="1" dirty="0"/>
          </a:p>
        </p:txBody>
      </p:sp>
    </p:spTree>
    <p:extLst>
      <p:ext uri="{BB962C8B-B14F-4D97-AF65-F5344CB8AC3E}">
        <p14:creationId xmlns:p14="http://schemas.microsoft.com/office/powerpoint/2010/main" val="14572348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26006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3518" y="0"/>
            <a:ext cx="11991109" cy="6754091"/>
          </a:xfrm>
        </p:spPr>
      </p:pic>
    </p:spTree>
    <p:extLst>
      <p:ext uri="{BB962C8B-B14F-4D97-AF65-F5344CB8AC3E}">
        <p14:creationId xmlns:p14="http://schemas.microsoft.com/office/powerpoint/2010/main" val="2308053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8209"/>
            <a:ext cx="10515600" cy="5958754"/>
          </a:xfrm>
        </p:spPr>
        <p:txBody>
          <a:bodyPr>
            <a:normAutofit/>
          </a:bodyPr>
          <a:lstStyle/>
          <a:p>
            <a:r>
              <a:rPr lang="en-US" sz="4000" b="1" u="sng" dirty="0">
                <a:solidFill>
                  <a:srgbClr val="FF0000"/>
                </a:solidFill>
                <a:effectLst>
                  <a:outerShdw blurRad="38100" dist="38100" dir="2700000" algn="tl">
                    <a:srgbClr val="000000">
                      <a:alpha val="43137"/>
                    </a:srgbClr>
                  </a:outerShdw>
                </a:effectLst>
              </a:rPr>
              <a:t>Calming The Storms Of Life </a:t>
            </a:r>
          </a:p>
          <a:p>
            <a:endParaRPr lang="en-US" sz="4000" b="1" i="1" dirty="0" smtClean="0"/>
          </a:p>
          <a:p>
            <a:r>
              <a:rPr lang="en-US" sz="4000" b="1" i="1" dirty="0" smtClean="0"/>
              <a:t>“</a:t>
            </a:r>
            <a:r>
              <a:rPr lang="en-US" sz="4000" b="1" i="1" dirty="0"/>
              <a:t>What Manner Of Man Is This?”</a:t>
            </a:r>
            <a:r>
              <a:rPr lang="en-US" sz="4000" b="1" dirty="0"/>
              <a:t> </a:t>
            </a:r>
            <a:endParaRPr lang="en-US" sz="4000" dirty="0"/>
          </a:p>
          <a:p>
            <a:r>
              <a:rPr lang="en-US" sz="4000" b="1" dirty="0"/>
              <a:t>Mark 4.35-41 </a:t>
            </a:r>
            <a:endParaRPr lang="en-US" sz="4000" b="1" dirty="0" smtClean="0"/>
          </a:p>
          <a:p>
            <a:r>
              <a:rPr lang="en-US" sz="4000" b="1" dirty="0"/>
              <a:t> </a:t>
            </a:r>
            <a:r>
              <a:rPr lang="en-US" sz="4000" b="1" dirty="0" smtClean="0"/>
              <a:t>   “Let us examine some examples  from the</a:t>
            </a:r>
          </a:p>
          <a:p>
            <a:r>
              <a:rPr lang="en-US" sz="4000" b="1" dirty="0" smtClean="0"/>
              <a:t>Life of Jesus Christ about</a:t>
            </a:r>
          </a:p>
          <a:p>
            <a:r>
              <a:rPr lang="en-US" sz="4000" b="1" dirty="0"/>
              <a:t> </a:t>
            </a:r>
            <a:r>
              <a:rPr lang="en-US" sz="4000" b="1" dirty="0" smtClean="0"/>
              <a:t>     His Power   and</a:t>
            </a:r>
          </a:p>
          <a:p>
            <a:r>
              <a:rPr lang="en-US" sz="4000" b="1" dirty="0"/>
              <a:t> </a:t>
            </a:r>
            <a:r>
              <a:rPr lang="en-US" sz="4000" b="1" dirty="0" smtClean="0"/>
              <a:t>       His Presence in our lives.</a:t>
            </a:r>
            <a:endParaRPr lang="en-US" sz="4000" dirty="0"/>
          </a:p>
          <a:p>
            <a:r>
              <a:rPr lang="en-US" dirty="0"/>
              <a:t> </a:t>
            </a:r>
          </a:p>
          <a:p>
            <a:endParaRPr lang="en-US" dirty="0"/>
          </a:p>
        </p:txBody>
      </p:sp>
    </p:spTree>
    <p:extLst>
      <p:ext uri="{BB962C8B-B14F-4D97-AF65-F5344CB8AC3E}">
        <p14:creationId xmlns:p14="http://schemas.microsoft.com/office/powerpoint/2010/main" val="4000647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9382"/>
            <a:ext cx="10515600" cy="6608618"/>
          </a:xfrm>
        </p:spPr>
        <p:txBody>
          <a:bodyPr/>
          <a:lstStyle/>
          <a:p>
            <a:endParaRPr lang="en-US" dirty="0" smtClean="0"/>
          </a:p>
          <a:p>
            <a:r>
              <a:rPr lang="en-US" sz="3600" dirty="0" smtClean="0"/>
              <a:t>Let us turn in our bibles to </a:t>
            </a:r>
            <a:r>
              <a:rPr lang="en-US" sz="3600" b="1" i="1" u="sng" dirty="0" smtClean="0">
                <a:solidFill>
                  <a:srgbClr val="FF0000"/>
                </a:solidFill>
              </a:rPr>
              <a:t>Romans 15:4</a:t>
            </a:r>
          </a:p>
          <a:p>
            <a:r>
              <a:rPr lang="en-US" sz="3600" dirty="0"/>
              <a:t> </a:t>
            </a:r>
            <a:r>
              <a:rPr lang="en-US" sz="3600" dirty="0" smtClean="0"/>
              <a:t>  </a:t>
            </a:r>
            <a:r>
              <a:rPr lang="en-US" sz="3600" baseline="30000" dirty="0"/>
              <a:t>4 </a:t>
            </a:r>
            <a:r>
              <a:rPr lang="en-US" sz="3600" dirty="0"/>
              <a:t>For whatsoever things were written aforetime were written for our learning, that we through patience and comfort of the scriptures might have hope</a:t>
            </a:r>
            <a:r>
              <a:rPr lang="en-US" sz="3600" dirty="0" smtClean="0"/>
              <a:t>. </a:t>
            </a:r>
          </a:p>
          <a:p>
            <a:r>
              <a:rPr lang="en-US" sz="3600" b="1" dirty="0" smtClean="0"/>
              <a:t> </a:t>
            </a:r>
            <a:r>
              <a:rPr lang="en-US" sz="3600" b="1" i="1" dirty="0"/>
              <a:t>For everything that was written in the past was written</a:t>
            </a:r>
            <a:r>
              <a:rPr lang="en-US" sz="3600" b="1" i="1" cap="all" dirty="0"/>
              <a:t> for our learning... To teach us... </a:t>
            </a:r>
            <a:r>
              <a:rPr lang="en-US" sz="3600" b="1" i="1" dirty="0"/>
              <a:t>so that through endurance and encouragement of the Scriptures we might have </a:t>
            </a:r>
            <a:r>
              <a:rPr lang="en-US" sz="3600" b="1" i="1" cap="all" dirty="0"/>
              <a:t>hope.</a:t>
            </a:r>
            <a:r>
              <a:rPr lang="en-US" sz="3600" b="1" i="1" dirty="0"/>
              <a:t> </a:t>
            </a:r>
            <a:endParaRPr lang="en-US" sz="3600" b="1" dirty="0"/>
          </a:p>
          <a:p>
            <a:r>
              <a:rPr lang="en-US" sz="3600" dirty="0"/>
              <a:t> </a:t>
            </a:r>
          </a:p>
          <a:p>
            <a:r>
              <a:rPr lang="en-US" sz="3600" b="1" i="1" u="sng" dirty="0" smtClean="0">
                <a:solidFill>
                  <a:srgbClr val="FF0000"/>
                </a:solidFill>
              </a:rPr>
              <a:t>“ </a:t>
            </a:r>
            <a:r>
              <a:rPr lang="en-US" sz="3600" b="1" i="1" u="sng" cap="all" dirty="0" smtClean="0">
                <a:solidFill>
                  <a:srgbClr val="FF0000"/>
                </a:solidFill>
              </a:rPr>
              <a:t>Hope “ FROM THE BIBLE</a:t>
            </a:r>
            <a:r>
              <a:rPr lang="en-US" sz="3600" b="1" i="1" u="sng" dirty="0" smtClean="0">
                <a:solidFill>
                  <a:srgbClr val="FF0000"/>
                </a:solidFill>
              </a:rPr>
              <a:t> </a:t>
            </a:r>
            <a:r>
              <a:rPr lang="en-US" sz="3600" b="1" i="1" u="sng" dirty="0">
                <a:solidFill>
                  <a:srgbClr val="FF0000"/>
                </a:solidFill>
              </a:rPr>
              <a:t>is a </a:t>
            </a:r>
            <a:r>
              <a:rPr lang="en-US" sz="3600" b="1" i="1" u="sng" cap="all" dirty="0">
                <a:solidFill>
                  <a:srgbClr val="FF0000"/>
                </a:solidFill>
              </a:rPr>
              <a:t>confident expectation. </a:t>
            </a:r>
            <a:endParaRPr lang="en-US" sz="3600" b="1" i="1" u="sng" dirty="0">
              <a:solidFill>
                <a:srgbClr val="FF0000"/>
              </a:solidFill>
            </a:endParaRPr>
          </a:p>
        </p:txBody>
      </p:sp>
    </p:spTree>
    <p:extLst>
      <p:ext uri="{BB962C8B-B14F-4D97-AF65-F5344CB8AC3E}">
        <p14:creationId xmlns:p14="http://schemas.microsoft.com/office/powerpoint/2010/main" val="4217147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smtClean="0">
                <a:solidFill>
                  <a:srgbClr val="FF0000"/>
                </a:solidFill>
              </a:rPr>
              <a:t>We need hope for this life</a:t>
            </a:r>
          </a:p>
          <a:p>
            <a:r>
              <a:rPr lang="en-US" sz="4400" b="1" dirty="0">
                <a:solidFill>
                  <a:srgbClr val="FF0000"/>
                </a:solidFill>
              </a:rPr>
              <a:t> </a:t>
            </a:r>
            <a:r>
              <a:rPr lang="en-US" sz="4400" b="1" dirty="0" smtClean="0">
                <a:solidFill>
                  <a:srgbClr val="FF0000"/>
                </a:solidFill>
              </a:rPr>
              <a:t>  and for the life which is to come.</a:t>
            </a:r>
            <a:endParaRPr lang="en-US" sz="4400" b="1" dirty="0">
              <a:solidFill>
                <a:srgbClr val="FF0000"/>
              </a:solidFill>
            </a:endParaRPr>
          </a:p>
        </p:txBody>
      </p:sp>
    </p:spTree>
    <p:extLst>
      <p:ext uri="{BB962C8B-B14F-4D97-AF65-F5344CB8AC3E}">
        <p14:creationId xmlns:p14="http://schemas.microsoft.com/office/powerpoint/2010/main" val="35364470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1769</TotalTime>
  <Words>2490</Words>
  <Application>Microsoft Office PowerPoint</Application>
  <PresentationFormat>Widescreen</PresentationFormat>
  <Paragraphs>277</Paragraphs>
  <Slides>52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44</cp:revision>
  <cp:lastPrinted>2017-11-11T03:33:37Z</cp:lastPrinted>
  <dcterms:created xsi:type="dcterms:W3CDTF">2017-11-09T18:44:57Z</dcterms:created>
  <dcterms:modified xsi:type="dcterms:W3CDTF">2017-11-12T01:56:36Z</dcterms:modified>
</cp:coreProperties>
</file>