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69" r:id="rId2"/>
    <p:sldId id="274" r:id="rId3"/>
    <p:sldId id="260" r:id="rId4"/>
    <p:sldId id="281" r:id="rId5"/>
    <p:sldId id="282" r:id="rId6"/>
    <p:sldId id="283" r:id="rId7"/>
    <p:sldId id="284" r:id="rId8"/>
    <p:sldId id="285" r:id="rId9"/>
    <p:sldId id="286" r:id="rId10"/>
    <p:sldId id="287" r:id="rId11"/>
    <p:sldId id="288" r:id="rId12"/>
    <p:sldId id="289" r:id="rId13"/>
    <p:sldId id="275" r:id="rId14"/>
    <p:sldId id="263" r:id="rId15"/>
    <p:sldId id="264" r:id="rId16"/>
    <p:sldId id="290" r:id="rId17"/>
    <p:sldId id="265" r:id="rId18"/>
    <p:sldId id="267" r:id="rId19"/>
    <p:sldId id="276" r:id="rId20"/>
    <p:sldId id="257" r:id="rId21"/>
    <p:sldId id="258" r:id="rId22"/>
    <p:sldId id="277" r:id="rId23"/>
    <p:sldId id="259" r:id="rId24"/>
    <p:sldId id="261" r:id="rId25"/>
    <p:sldId id="294" r:id="rId26"/>
    <p:sldId id="292" r:id="rId27"/>
    <p:sldId id="291" r:id="rId28"/>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100" d="100"/>
          <a:sy n="100" d="100"/>
        </p:scale>
        <p:origin x="7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DB467406-6CB6-459F-A91E-656274BB41AE}" type="datetimeFigureOut">
              <a:rPr lang="en-US" smtClean="0"/>
              <a:t>7/2/2016</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DB1E22A7-2656-4F2E-9977-F08F90887734}" type="slidenum">
              <a:rPr lang="en-US" smtClean="0"/>
              <a:t>‹#›</a:t>
            </a:fld>
            <a:endParaRPr lang="en-US"/>
          </a:p>
        </p:txBody>
      </p:sp>
    </p:spTree>
    <p:extLst>
      <p:ext uri="{BB962C8B-B14F-4D97-AF65-F5344CB8AC3E}">
        <p14:creationId xmlns:p14="http://schemas.microsoft.com/office/powerpoint/2010/main" val="9947750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52974"/>
          </a:xfrm>
          <a:prstGeom prst="rect">
            <a:avLst/>
          </a:prstGeom>
        </p:spPr>
        <p:txBody>
          <a:bodyPr vert="horz" lIns="91440" tIns="45720" rIns="91440" bIns="45720" rtlCol="0"/>
          <a:lstStyle>
            <a:lvl1pPr algn="r">
              <a:defRPr sz="1200"/>
            </a:lvl1pPr>
          </a:lstStyle>
          <a:p>
            <a:fld id="{A587BA37-EC4C-47CD-95CF-2AA728008BE6}" type="datetimeFigureOut">
              <a:rPr lang="en-US" smtClean="0"/>
              <a:t>7/2/2016</a:t>
            </a:fld>
            <a:endParaRPr lang="en-US"/>
          </a:p>
        </p:txBody>
      </p:sp>
      <p:sp>
        <p:nvSpPr>
          <p:cNvPr id="4" name="Slide Image Placeholder 3"/>
          <p:cNvSpPr>
            <a:spLocks noGrp="1" noRot="1" noChangeAspect="1"/>
          </p:cNvSpPr>
          <p:nvPr>
            <p:ph type="sldImg" idx="2"/>
          </p:nvPr>
        </p:nvSpPr>
        <p:spPr>
          <a:xfrm>
            <a:off x="830263" y="1128713"/>
            <a:ext cx="5416550" cy="30464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344780"/>
            <a:ext cx="5661660" cy="355481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575141"/>
            <a:ext cx="3066733" cy="452973"/>
          </a:xfrm>
          <a:prstGeom prst="rect">
            <a:avLst/>
          </a:prstGeom>
        </p:spPr>
        <p:txBody>
          <a:bodyPr vert="horz" lIns="91440" tIns="45720" rIns="91440" bIns="45720" rtlCol="0" anchor="b"/>
          <a:lstStyle>
            <a:lvl1pPr algn="r">
              <a:defRPr sz="1200"/>
            </a:lvl1pPr>
          </a:lstStyle>
          <a:p>
            <a:fld id="{648E2552-F071-4C04-9271-D3A66AF3E139}" type="slidenum">
              <a:rPr lang="en-US" smtClean="0"/>
              <a:t>‹#›</a:t>
            </a:fld>
            <a:endParaRPr lang="en-US"/>
          </a:p>
        </p:txBody>
      </p:sp>
    </p:spTree>
    <p:extLst>
      <p:ext uri="{BB962C8B-B14F-4D97-AF65-F5344CB8AC3E}">
        <p14:creationId xmlns:p14="http://schemas.microsoft.com/office/powerpoint/2010/main" val="12442789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8E2552-F071-4C04-9271-D3A66AF3E139}" type="slidenum">
              <a:rPr lang="en-US" smtClean="0"/>
              <a:t>20</a:t>
            </a:fld>
            <a:endParaRPr lang="en-US"/>
          </a:p>
        </p:txBody>
      </p:sp>
    </p:spTree>
    <p:extLst>
      <p:ext uri="{BB962C8B-B14F-4D97-AF65-F5344CB8AC3E}">
        <p14:creationId xmlns:p14="http://schemas.microsoft.com/office/powerpoint/2010/main" val="3912320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8E2552-F071-4C04-9271-D3A66AF3E139}" type="slidenum">
              <a:rPr lang="en-US" smtClean="0"/>
              <a:t>24</a:t>
            </a:fld>
            <a:endParaRPr lang="en-US"/>
          </a:p>
        </p:txBody>
      </p:sp>
    </p:spTree>
    <p:extLst>
      <p:ext uri="{BB962C8B-B14F-4D97-AF65-F5344CB8AC3E}">
        <p14:creationId xmlns:p14="http://schemas.microsoft.com/office/powerpoint/2010/main" val="2143115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F4D711-5065-40FC-B910-B6412B24781A}"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1235520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4D711-5065-40FC-B910-B6412B24781A}"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225313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4D711-5065-40FC-B910-B6412B24781A}"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1256441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4D711-5065-40FC-B910-B6412B24781A}"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372172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F4D711-5065-40FC-B910-B6412B24781A}"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2762087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F4D711-5065-40FC-B910-B6412B24781A}" type="datetimeFigureOut">
              <a:rPr lang="en-US" smtClean="0"/>
              <a:t>7/2/2016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1053204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F4D711-5065-40FC-B910-B6412B24781A}" type="datetimeFigureOut">
              <a:rPr lang="en-US" smtClean="0"/>
              <a:t>7/2/2016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1058492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F4D711-5065-40FC-B910-B6412B24781A}" type="datetimeFigureOut">
              <a:rPr lang="en-US" smtClean="0"/>
              <a:t>7/2/2016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2702987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F4D711-5065-40FC-B910-B6412B24781A}" type="datetimeFigureOut">
              <a:rPr lang="en-US" smtClean="0"/>
              <a:t>7/2/2016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962554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F4D711-5065-40FC-B910-B6412B24781A}" type="datetimeFigureOut">
              <a:rPr lang="en-US" smtClean="0"/>
              <a:t>7/2/2016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3285770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F4D711-5065-40FC-B910-B6412B24781A}" type="datetimeFigureOut">
              <a:rPr lang="en-US" smtClean="0"/>
              <a:t>7/2/2016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F2C42-9DCE-4043-9D4A-9C61D2F1E0B7}" type="slidenum">
              <a:rPr lang="en-US" smtClean="0"/>
              <a:t>‹#›</a:t>
            </a:fld>
            <a:endParaRPr lang="en-US"/>
          </a:p>
        </p:txBody>
      </p:sp>
    </p:spTree>
    <p:extLst>
      <p:ext uri="{BB962C8B-B14F-4D97-AF65-F5344CB8AC3E}">
        <p14:creationId xmlns:p14="http://schemas.microsoft.com/office/powerpoint/2010/main" val="1543041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F4D711-5065-40FC-B910-B6412B24781A}" type="datetimeFigureOut">
              <a:rPr lang="en-US" smtClean="0"/>
              <a:t>7/2/2016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F2C42-9DCE-4043-9D4A-9C61D2F1E0B7}" type="slidenum">
              <a:rPr lang="en-US" smtClean="0"/>
              <a:t>‹#›</a:t>
            </a:fld>
            <a:endParaRPr lang="en-US"/>
          </a:p>
        </p:txBody>
      </p:sp>
    </p:spTree>
    <p:extLst>
      <p:ext uri="{BB962C8B-B14F-4D97-AF65-F5344CB8AC3E}">
        <p14:creationId xmlns:p14="http://schemas.microsoft.com/office/powerpoint/2010/main" val="300063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biblegateway.com/passage/?search=Colossians+2:8&amp;version=KJ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iblegateway.com/passage/?search=2%20Peter+3:17&amp;version=KJ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biblegateway.com/passage/?search=Matthew+10:17&amp;version=KJ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biblia.com/bible/nkjv/Colossians%203.5-6" TargetMode="External"/><Relationship Id="rId2" Type="http://schemas.openxmlformats.org/officeDocument/2006/relationships/hyperlink" Target="http://biblia.com/bible/nkjv/Proverbs%2014.3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biblia.com/bible/nkjv/Matthew%206.1-2" TargetMode="External"/><Relationship Id="rId2" Type="http://schemas.openxmlformats.org/officeDocument/2006/relationships/hyperlink" Target="http://biblia.com/bible/nkjv/Luke%2012.1" TargetMode="External"/><Relationship Id="rId1" Type="http://schemas.openxmlformats.org/officeDocument/2006/relationships/slideLayout" Target="../slideLayouts/slideLayout2.xml"/><Relationship Id="rId4" Type="http://schemas.openxmlformats.org/officeDocument/2006/relationships/hyperlink" Target="http://biblia.com/bible/nkjv/Matthew%206.5"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biblia.com/bible/nkjv/Proverbs%2014.12" TargetMode="External"/><Relationship Id="rId2" Type="http://schemas.openxmlformats.org/officeDocument/2006/relationships/hyperlink" Target="http://biblia.com/bible/nkjv/Proverbs%2030.12" TargetMode="External"/><Relationship Id="rId1" Type="http://schemas.openxmlformats.org/officeDocument/2006/relationships/slideLayout" Target="../slideLayouts/slideLayout2.xml"/><Relationship Id="rId5" Type="http://schemas.openxmlformats.org/officeDocument/2006/relationships/hyperlink" Target="http://biblia.com/bible/nkjv/Romans%202.2" TargetMode="External"/><Relationship Id="rId4" Type="http://schemas.openxmlformats.org/officeDocument/2006/relationships/hyperlink" Target="http://biblia.com/bible/nkjv/Isaiah%2028.17"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biblia.com/bible/nkjv/II%20Peter%203.17-18" TargetMode="External"/><Relationship Id="rId2" Type="http://schemas.openxmlformats.org/officeDocument/2006/relationships/hyperlink" Target="http://biblia.com/bible/nkjv/Matthew%207.15" TargetMode="External"/><Relationship Id="rId1" Type="http://schemas.openxmlformats.org/officeDocument/2006/relationships/slideLayout" Target="../slideLayouts/slideLayout2.xml"/><Relationship Id="rId6" Type="http://schemas.openxmlformats.org/officeDocument/2006/relationships/hyperlink" Target="http://biblia.com/bible/nkjv/Ephesians%204.14" TargetMode="External"/><Relationship Id="rId5" Type="http://schemas.openxmlformats.org/officeDocument/2006/relationships/hyperlink" Target="http://biblia.com/bible/nkjv/Acts%2020.28-31" TargetMode="External"/><Relationship Id="rId4" Type="http://schemas.openxmlformats.org/officeDocument/2006/relationships/hyperlink" Target="http://biblia.com/bible/nkjv/II%20Peter%202.1-2"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biblia.com/bible/nkjv/I%20Thessalonians%205.6-9" TargetMode="External"/><Relationship Id="rId2" Type="http://schemas.openxmlformats.org/officeDocument/2006/relationships/hyperlink" Target="http://biblia.com/bible/nkjv/Revelation%203.2-3" TargetMode="External"/><Relationship Id="rId1" Type="http://schemas.openxmlformats.org/officeDocument/2006/relationships/slideLayout" Target="../slideLayouts/slideLayout2.xml"/><Relationship Id="rId4" Type="http://schemas.openxmlformats.org/officeDocument/2006/relationships/hyperlink" Target="http://biblia.com/bible/nkjv/I%20Corinthians%2016.13"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truthinscripture.files.wordpress.com/2012/08/dogs.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iblegateway.com/passage/?search=Deuteronomy+6:12&amp;version=KJ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iblegateway.com/passage/?search=Matthew+7:15&amp;version=KJ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iblegateway.com/passage/?search=Mark+12:38&amp;version=KJ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iblegateway.com/passage/?search=Luke+12:15&amp;version=KJV"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iblegateway.com/passage/?search=Philippians+3:2&amp;version=KJ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Beware</a:t>
            </a:r>
            <a:endParaRPr lang="en-US" dirty="0"/>
          </a:p>
        </p:txBody>
      </p:sp>
      <p:sp>
        <p:nvSpPr>
          <p:cNvPr id="3" name="Content Placeholder 2"/>
          <p:cNvSpPr>
            <a:spLocks noGrp="1"/>
          </p:cNvSpPr>
          <p:nvPr>
            <p:ph idx="1"/>
          </p:nvPr>
        </p:nvSpPr>
        <p:spPr/>
        <p:txBody>
          <a:bodyPr>
            <a:normAutofit/>
          </a:bodyPr>
          <a:lstStyle/>
          <a:p>
            <a:r>
              <a:rPr lang="en-US" sz="7200" b="1" i="1" u="sng" dirty="0" smtClean="0">
                <a:solidFill>
                  <a:srgbClr val="00B0F0"/>
                </a:solidFill>
              </a:rPr>
              <a:t>Jesus said:   Beware…!</a:t>
            </a:r>
            <a:endParaRPr lang="en-US" sz="7200" b="1" i="1" u="sng" dirty="0">
              <a:solidFill>
                <a:srgbClr val="00B0F0"/>
              </a:solidFill>
            </a:endParaRPr>
          </a:p>
        </p:txBody>
      </p:sp>
    </p:spTree>
    <p:extLst>
      <p:ext uri="{BB962C8B-B14F-4D97-AF65-F5344CB8AC3E}">
        <p14:creationId xmlns:p14="http://schemas.microsoft.com/office/powerpoint/2010/main" val="754174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Colossians 2:8</a:t>
            </a:r>
            <a:endParaRPr lang="en-US" dirty="0"/>
          </a:p>
          <a:p>
            <a:r>
              <a:rPr lang="en-US" sz="4800" b="1" dirty="0"/>
              <a:t>Beware</a:t>
            </a:r>
            <a:r>
              <a:rPr lang="en-US" sz="4800" dirty="0"/>
              <a:t> lest any man spoil you through philosophy and vain deceit, after the tradition of men, after the rudiments of the world, and not after Christ.</a:t>
            </a:r>
          </a:p>
          <a:p>
            <a:endParaRPr lang="en-US" dirty="0"/>
          </a:p>
        </p:txBody>
      </p:sp>
    </p:spTree>
    <p:extLst>
      <p:ext uri="{BB962C8B-B14F-4D97-AF65-F5344CB8AC3E}">
        <p14:creationId xmlns:p14="http://schemas.microsoft.com/office/powerpoint/2010/main" val="2248562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2 Peter 3:17</a:t>
            </a:r>
            <a:endParaRPr lang="en-US" dirty="0"/>
          </a:p>
          <a:p>
            <a:r>
              <a:rPr lang="en-US" sz="4400" dirty="0"/>
              <a:t>Ye therefore, beloved, seeing ye know these things before, </a:t>
            </a:r>
            <a:r>
              <a:rPr lang="en-US" sz="4400" b="1" dirty="0"/>
              <a:t>beware</a:t>
            </a:r>
            <a:r>
              <a:rPr lang="en-US" sz="4400" dirty="0"/>
              <a:t> lest ye also, being led away with the error of the wicked, fall from your own </a:t>
            </a:r>
            <a:r>
              <a:rPr lang="en-US" sz="4400" dirty="0" err="1"/>
              <a:t>stedfastness</a:t>
            </a:r>
            <a:r>
              <a:rPr lang="en-US" sz="4400" dirty="0"/>
              <a:t>.</a:t>
            </a:r>
          </a:p>
          <a:p>
            <a:endParaRPr lang="en-US" dirty="0"/>
          </a:p>
        </p:txBody>
      </p:sp>
    </p:spTree>
    <p:extLst>
      <p:ext uri="{BB962C8B-B14F-4D97-AF65-F5344CB8AC3E}">
        <p14:creationId xmlns:p14="http://schemas.microsoft.com/office/powerpoint/2010/main" val="1999226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hlinkClick r:id="rId2"/>
              </a:rPr>
              <a:t>Matthew 10:17</a:t>
            </a:r>
            <a:endParaRPr lang="en-US" dirty="0"/>
          </a:p>
          <a:p>
            <a:r>
              <a:rPr lang="en-US" sz="4800" b="1" dirty="0"/>
              <a:t>But beware of men: for they will deliver you up to the councils, and they will scourge you in their synagogues;</a:t>
            </a:r>
          </a:p>
          <a:p>
            <a:endParaRPr lang="en-US" dirty="0"/>
          </a:p>
        </p:txBody>
      </p:sp>
    </p:spTree>
    <p:extLst>
      <p:ext uri="{BB962C8B-B14F-4D97-AF65-F5344CB8AC3E}">
        <p14:creationId xmlns:p14="http://schemas.microsoft.com/office/powerpoint/2010/main" val="2638853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9600" b="1" dirty="0">
                <a:solidFill>
                  <a:srgbClr val="7030A0"/>
                </a:solidFill>
              </a:rPr>
              <a:t>Things Christians Should Beware of:</a:t>
            </a:r>
          </a:p>
        </p:txBody>
      </p:sp>
    </p:spTree>
    <p:extLst>
      <p:ext uri="{BB962C8B-B14F-4D97-AF65-F5344CB8AC3E}">
        <p14:creationId xmlns:p14="http://schemas.microsoft.com/office/powerpoint/2010/main" val="2264928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75" y="187325"/>
            <a:ext cx="11868150" cy="6546850"/>
          </a:xfrm>
        </p:spPr>
        <p:txBody>
          <a:bodyPr>
            <a:normAutofit fontScale="92500" lnSpcReduction="20000"/>
          </a:bodyPr>
          <a:lstStyle/>
          <a:p>
            <a:r>
              <a:rPr lang="en-US" dirty="0"/>
              <a:t>  </a:t>
            </a:r>
            <a:endParaRPr lang="en-US" dirty="0" smtClean="0"/>
          </a:p>
          <a:p>
            <a:r>
              <a:rPr lang="en-US" sz="3200" b="1" i="1" u="sng" dirty="0"/>
              <a:t> </a:t>
            </a:r>
            <a:r>
              <a:rPr lang="en-US" sz="3200" b="1" i="1" u="sng" dirty="0" smtClean="0"/>
              <a:t>1.  Covetousness </a:t>
            </a:r>
            <a:r>
              <a:rPr lang="en-US" sz="3200" b="1" i="1" u="sng" dirty="0"/>
              <a:t>or Greed - Luke </a:t>
            </a:r>
            <a:r>
              <a:rPr lang="en-US" sz="3200" b="1" i="1" u="sng" dirty="0" smtClean="0"/>
              <a:t>12:15</a:t>
            </a:r>
            <a:endParaRPr lang="en-US" sz="3200" b="1" i="1" u="sng" dirty="0"/>
          </a:p>
          <a:p>
            <a:r>
              <a:rPr lang="en-US" baseline="30000" dirty="0"/>
              <a:t>15 </a:t>
            </a:r>
            <a:r>
              <a:rPr lang="en-US" dirty="0"/>
              <a:t>And he said unto them, Take heed, and beware of covetousness: for a man's life </a:t>
            </a:r>
            <a:r>
              <a:rPr lang="en-US" dirty="0" err="1"/>
              <a:t>consisteth</a:t>
            </a:r>
            <a:r>
              <a:rPr lang="en-US" dirty="0"/>
              <a:t> not in the abundance of the things which he </a:t>
            </a:r>
            <a:r>
              <a:rPr lang="en-US" dirty="0" err="1"/>
              <a:t>possesseth</a:t>
            </a:r>
            <a:r>
              <a:rPr lang="en-US" dirty="0" smtClean="0"/>
              <a:t>.</a:t>
            </a:r>
          </a:p>
          <a:p>
            <a:r>
              <a:rPr lang="en-US" dirty="0" smtClean="0"/>
              <a:t>…</a:t>
            </a:r>
            <a:r>
              <a:rPr lang="en-US" dirty="0"/>
              <a:t>         Possessions are nice, but there is never an upper bound when many people can say there is nothing more they want</a:t>
            </a:r>
            <a:r>
              <a:rPr lang="en-US" dirty="0" smtClean="0"/>
              <a:t>.</a:t>
            </a:r>
          </a:p>
          <a:p>
            <a:r>
              <a:rPr lang="en-US" dirty="0" smtClean="0"/>
              <a:t>…</a:t>
            </a:r>
            <a:r>
              <a:rPr lang="en-US" dirty="0"/>
              <a:t>         It is easy for greed to creep in unnoticed</a:t>
            </a:r>
          </a:p>
          <a:p>
            <a:pPr marL="0" indent="0">
              <a:buNone/>
            </a:pPr>
            <a:r>
              <a:rPr lang="en-US" dirty="0"/>
              <a:t> </a:t>
            </a:r>
            <a:r>
              <a:rPr lang="en-US" dirty="0" smtClean="0"/>
              <a:t>  …</a:t>
            </a:r>
            <a:r>
              <a:rPr lang="en-US" dirty="0"/>
              <a:t>         The problem is covetousness and envy. A feeling that I have to possess, I have to succeed before others, and that I’m the most deserving.</a:t>
            </a:r>
          </a:p>
          <a:p>
            <a:pPr marL="0" indent="0">
              <a:buNone/>
            </a:pPr>
            <a:r>
              <a:rPr lang="en-US" dirty="0"/>
              <a:t> </a:t>
            </a:r>
            <a:r>
              <a:rPr lang="en-US" dirty="0" smtClean="0"/>
              <a:t>…</a:t>
            </a:r>
            <a:r>
              <a:rPr lang="en-US" dirty="0"/>
              <a:t>         It destroys the person - </a:t>
            </a:r>
            <a:r>
              <a:rPr lang="en-US" dirty="0">
                <a:hlinkClick r:id="rId2"/>
              </a:rPr>
              <a:t>Proverbs 14:30</a:t>
            </a:r>
            <a:endParaRPr lang="en-US" dirty="0"/>
          </a:p>
          <a:p>
            <a:r>
              <a:rPr lang="en-US" dirty="0"/>
              <a:t> </a:t>
            </a:r>
            <a:r>
              <a:rPr lang="en-US" dirty="0" smtClean="0"/>
              <a:t>…</a:t>
            </a:r>
            <a:r>
              <a:rPr lang="en-US" dirty="0"/>
              <a:t>        Out of control, it becomes the most important thing in our life - </a:t>
            </a:r>
            <a:r>
              <a:rPr lang="en-US" dirty="0">
                <a:hlinkClick r:id="rId3"/>
              </a:rPr>
              <a:t>Colossians </a:t>
            </a:r>
            <a:r>
              <a:rPr lang="en-US" dirty="0" smtClean="0">
                <a:hlinkClick r:id="rId3"/>
              </a:rPr>
              <a:t>3:5-6</a:t>
            </a:r>
            <a:r>
              <a:rPr lang="en-US" baseline="30000" dirty="0"/>
              <a:t> </a:t>
            </a:r>
            <a:r>
              <a:rPr lang="en-US" dirty="0"/>
              <a:t>Mortify therefore your members which are upon the earth; fornication, uncleanness, inordinate affection, evil concupiscence, and covetousness, which is idolatry:</a:t>
            </a:r>
          </a:p>
          <a:p>
            <a:r>
              <a:rPr lang="en-US" baseline="30000" dirty="0"/>
              <a:t>6 </a:t>
            </a:r>
            <a:r>
              <a:rPr lang="en-US" dirty="0"/>
              <a:t>For which things' sake the wrath of God cometh on the children of disobedience:</a:t>
            </a:r>
          </a:p>
          <a:p>
            <a:pPr marL="0" indent="0">
              <a:buNone/>
            </a:pPr>
            <a:endParaRPr lang="en-US" dirty="0"/>
          </a:p>
          <a:p>
            <a:r>
              <a:rPr lang="en-US" dirty="0"/>
              <a:t>                 </a:t>
            </a:r>
          </a:p>
        </p:txBody>
      </p:sp>
    </p:spTree>
    <p:extLst>
      <p:ext uri="{BB962C8B-B14F-4D97-AF65-F5344CB8AC3E}">
        <p14:creationId xmlns:p14="http://schemas.microsoft.com/office/powerpoint/2010/main" val="2424921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234949"/>
            <a:ext cx="11991975" cy="6556375"/>
          </a:xfrm>
        </p:spPr>
        <p:txBody>
          <a:bodyPr>
            <a:normAutofit/>
          </a:bodyPr>
          <a:lstStyle/>
          <a:p>
            <a:r>
              <a:rPr lang="en-US" dirty="0"/>
              <a:t>  </a:t>
            </a:r>
            <a:r>
              <a:rPr lang="en-US" b="1" u="sng" dirty="0">
                <a:solidFill>
                  <a:srgbClr val="00B0F0"/>
                </a:solidFill>
              </a:rPr>
              <a:t> </a:t>
            </a:r>
            <a:r>
              <a:rPr lang="en-US" b="1" u="sng" dirty="0" smtClean="0">
                <a:solidFill>
                  <a:srgbClr val="00B0F0"/>
                </a:solidFill>
              </a:rPr>
              <a:t>2.</a:t>
            </a:r>
            <a:r>
              <a:rPr lang="en-US" b="1" u="sng" dirty="0">
                <a:solidFill>
                  <a:srgbClr val="00B0F0"/>
                </a:solidFill>
              </a:rPr>
              <a:t>        Hypocrisy - </a:t>
            </a:r>
            <a:r>
              <a:rPr lang="en-US" b="1" u="sng" dirty="0">
                <a:solidFill>
                  <a:srgbClr val="00B0F0"/>
                </a:solidFill>
                <a:hlinkClick r:id="rId2"/>
              </a:rPr>
              <a:t>Luke </a:t>
            </a:r>
            <a:r>
              <a:rPr lang="en-US" b="1" u="sng" dirty="0" smtClean="0">
                <a:solidFill>
                  <a:srgbClr val="00B0F0"/>
                </a:solidFill>
                <a:hlinkClick r:id="rId2"/>
              </a:rPr>
              <a:t>12:1</a:t>
            </a:r>
            <a:r>
              <a:rPr lang="en-US" b="1" u="sng" dirty="0" smtClean="0">
                <a:solidFill>
                  <a:srgbClr val="00B0F0"/>
                </a:solidFill>
              </a:rPr>
              <a:t>  </a:t>
            </a:r>
            <a:r>
              <a:rPr lang="en-US" dirty="0" smtClean="0"/>
              <a:t>1</a:t>
            </a:r>
            <a:r>
              <a:rPr lang="en-US" dirty="0"/>
              <a:t> In the mean time, when there were gathered together an innumerable multitude of people, insomuch that they </a:t>
            </a:r>
            <a:r>
              <a:rPr lang="en-US" dirty="0" err="1"/>
              <a:t>trode</a:t>
            </a:r>
            <a:r>
              <a:rPr lang="en-US" dirty="0"/>
              <a:t> one upon another, he began to say unto his disciples first of all, Beware ye of the leaven of the Pharisees, </a:t>
            </a:r>
            <a:r>
              <a:rPr lang="en-US" b="1" u="sng" dirty="0">
                <a:solidFill>
                  <a:srgbClr val="00B0F0"/>
                </a:solidFill>
              </a:rPr>
              <a:t>which is hypocrisy.</a:t>
            </a:r>
          </a:p>
          <a:p>
            <a:r>
              <a:rPr lang="en-US" dirty="0"/>
              <a:t>                        1.         Hypocrisy is putting on an act or a show. It is pretending to be what you are not.</a:t>
            </a:r>
          </a:p>
          <a:p>
            <a:r>
              <a:rPr lang="en-US" dirty="0"/>
              <a:t>                        2.         Doing good for the wrong reason - </a:t>
            </a:r>
            <a:r>
              <a:rPr lang="en-US" dirty="0">
                <a:hlinkClick r:id="rId3"/>
              </a:rPr>
              <a:t>Matthew 6:1-2</a:t>
            </a:r>
            <a:endParaRPr lang="en-US" dirty="0"/>
          </a:p>
          <a:p>
            <a:r>
              <a:rPr lang="en-US" dirty="0"/>
              <a:t>                        3.         Appearing to be religious - </a:t>
            </a:r>
            <a:r>
              <a:rPr lang="en-US" dirty="0">
                <a:hlinkClick r:id="rId4"/>
              </a:rPr>
              <a:t>Matthew 6:5</a:t>
            </a:r>
            <a:endParaRPr lang="en-US" dirty="0"/>
          </a:p>
          <a:p>
            <a:r>
              <a:rPr lang="en-US" dirty="0"/>
              <a:t>                        4.         Why should we be on the alert for this? It is an easy attitude to slip into.</a:t>
            </a:r>
          </a:p>
          <a:p>
            <a:r>
              <a:rPr lang="en-US" dirty="0"/>
              <a:t>                                 </a:t>
            </a:r>
            <a:endParaRPr lang="en-US" dirty="0">
              <a:effectLst/>
            </a:endParaRPr>
          </a:p>
        </p:txBody>
      </p:sp>
    </p:spTree>
    <p:extLst>
      <p:ext uri="{BB962C8B-B14F-4D97-AF65-F5344CB8AC3E}">
        <p14:creationId xmlns:p14="http://schemas.microsoft.com/office/powerpoint/2010/main" val="4091060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825" y="314324"/>
            <a:ext cx="11229975" cy="6467475"/>
          </a:xfrm>
        </p:spPr>
        <p:txBody>
          <a:bodyPr>
            <a:normAutofit fontScale="77500" lnSpcReduction="20000"/>
          </a:bodyPr>
          <a:lstStyle/>
          <a:p>
            <a:r>
              <a:rPr lang="en-US" dirty="0"/>
              <a:t>    We like to think that we are righteous, so even as we slip into unrighteousness, we judge ourselves as being fine </a:t>
            </a:r>
            <a:r>
              <a:rPr lang="en-US" dirty="0" smtClean="0"/>
              <a:t>–</a:t>
            </a:r>
          </a:p>
          <a:p>
            <a:r>
              <a:rPr lang="en-US" dirty="0" smtClean="0"/>
              <a:t> </a:t>
            </a:r>
            <a:r>
              <a:rPr lang="en-US" dirty="0">
                <a:hlinkClick r:id="rId2"/>
              </a:rPr>
              <a:t>Proverbs </a:t>
            </a:r>
            <a:r>
              <a:rPr lang="en-US" dirty="0" smtClean="0">
                <a:hlinkClick r:id="rId2"/>
              </a:rPr>
              <a:t>30:12</a:t>
            </a:r>
            <a:r>
              <a:rPr lang="en-US" baseline="30000" dirty="0"/>
              <a:t> </a:t>
            </a:r>
            <a:r>
              <a:rPr lang="en-US" dirty="0"/>
              <a:t>There is a generation that are pure in their own eyes, and yet is not washed from their filthiness.</a:t>
            </a:r>
          </a:p>
          <a:p>
            <a:endParaRPr lang="en-US" dirty="0"/>
          </a:p>
          <a:p>
            <a:r>
              <a:rPr lang="en-US" dirty="0"/>
              <a:t>                                    b.         We assume what we do is right, so we impose our standards on others without ever going back to the source </a:t>
            </a:r>
            <a:r>
              <a:rPr lang="en-US" dirty="0" smtClean="0">
                <a:hlinkClick r:id="rId3"/>
              </a:rPr>
              <a:t>–</a:t>
            </a:r>
            <a:r>
              <a:rPr lang="en-US" dirty="0" smtClean="0"/>
              <a:t> </a:t>
            </a:r>
          </a:p>
          <a:p>
            <a:r>
              <a:rPr lang="en-US" dirty="0" smtClean="0">
                <a:hlinkClick r:id="rId3"/>
              </a:rPr>
              <a:t>Proverbs 14:12</a:t>
            </a:r>
            <a:r>
              <a:rPr lang="en-US" dirty="0" smtClean="0"/>
              <a:t> </a:t>
            </a:r>
            <a:r>
              <a:rPr lang="en-US" b="1" dirty="0"/>
              <a:t>Proverbs 14:12King James Version (KJV)</a:t>
            </a:r>
          </a:p>
          <a:p>
            <a:r>
              <a:rPr lang="en-US" baseline="30000" dirty="0"/>
              <a:t>12 </a:t>
            </a:r>
            <a:r>
              <a:rPr lang="en-US" dirty="0"/>
              <a:t>There is a way which </a:t>
            </a:r>
            <a:r>
              <a:rPr lang="en-US" dirty="0" err="1"/>
              <a:t>seemeth</a:t>
            </a:r>
            <a:r>
              <a:rPr lang="en-US" dirty="0"/>
              <a:t> right unto a man, but the end thereof are the ways of death.</a:t>
            </a:r>
          </a:p>
          <a:p>
            <a:endParaRPr lang="en-US" dirty="0"/>
          </a:p>
          <a:p>
            <a:r>
              <a:rPr lang="en-US" dirty="0"/>
              <a:t>                        5.         We have to be on guard against that creep in our lives by always measuring ourselves by God’s standard </a:t>
            </a:r>
            <a:r>
              <a:rPr lang="en-US" dirty="0" smtClean="0"/>
              <a:t>–</a:t>
            </a:r>
          </a:p>
          <a:p>
            <a:r>
              <a:rPr lang="en-US" dirty="0" smtClean="0"/>
              <a:t> </a:t>
            </a:r>
            <a:r>
              <a:rPr lang="en-US" dirty="0">
                <a:hlinkClick r:id="rId4"/>
              </a:rPr>
              <a:t>Isaiah 28:17</a:t>
            </a:r>
            <a:r>
              <a:rPr lang="en-US" dirty="0" smtClean="0"/>
              <a:t>;</a:t>
            </a:r>
            <a:r>
              <a:rPr lang="en-US" b="1" dirty="0"/>
              <a:t> </a:t>
            </a:r>
            <a:r>
              <a:rPr lang="en-US" baseline="30000" dirty="0" smtClean="0"/>
              <a:t>7</a:t>
            </a:r>
            <a:r>
              <a:rPr lang="en-US" baseline="30000" dirty="0"/>
              <a:t> </a:t>
            </a:r>
            <a:r>
              <a:rPr lang="en-US" dirty="0"/>
              <a:t>But they also have erred through wine, and through strong drink are out of the way; the priest and the prophet have erred through strong drink, they are swallowed up of wine, they are out of the way through strong drink; they err in vision, they stumble in judgment.</a:t>
            </a:r>
          </a:p>
          <a:p>
            <a:endParaRPr lang="en-US" dirty="0" smtClean="0"/>
          </a:p>
          <a:p>
            <a:r>
              <a:rPr lang="en-US" dirty="0" smtClean="0"/>
              <a:t> </a:t>
            </a:r>
            <a:r>
              <a:rPr lang="en-US" dirty="0">
                <a:hlinkClick r:id="rId5"/>
              </a:rPr>
              <a:t>Romans </a:t>
            </a:r>
            <a:r>
              <a:rPr lang="en-US" dirty="0" smtClean="0">
                <a:hlinkClick r:id="rId5"/>
              </a:rPr>
              <a:t>2:2</a:t>
            </a:r>
            <a:r>
              <a:rPr lang="en-US" dirty="0" smtClean="0"/>
              <a:t> </a:t>
            </a:r>
            <a:r>
              <a:rPr lang="en-US" baseline="30000" dirty="0" smtClean="0"/>
              <a:t>2</a:t>
            </a:r>
            <a:r>
              <a:rPr lang="en-US" baseline="30000" dirty="0"/>
              <a:t> </a:t>
            </a:r>
            <a:r>
              <a:rPr lang="en-US" dirty="0"/>
              <a:t>But we are sure that the judgment of God is according to truth against them which commit such things.</a:t>
            </a:r>
          </a:p>
          <a:p>
            <a:endParaRPr lang="en-US" dirty="0"/>
          </a:p>
        </p:txBody>
      </p:sp>
    </p:spTree>
    <p:extLst>
      <p:ext uri="{BB962C8B-B14F-4D97-AF65-F5344CB8AC3E}">
        <p14:creationId xmlns:p14="http://schemas.microsoft.com/office/powerpoint/2010/main" val="1415355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0974"/>
            <a:ext cx="11353800" cy="6562725"/>
          </a:xfrm>
        </p:spPr>
        <p:txBody>
          <a:bodyPr>
            <a:normAutofit fontScale="70000" lnSpcReduction="20000"/>
          </a:bodyPr>
          <a:lstStyle/>
          <a:p>
            <a:r>
              <a:rPr lang="en-US" b="1" u="sng" dirty="0"/>
              <a:t>  </a:t>
            </a:r>
            <a:r>
              <a:rPr lang="en-US" b="1" u="sng" dirty="0" smtClean="0"/>
              <a:t>3.</a:t>
            </a:r>
            <a:r>
              <a:rPr lang="en-US" b="1" u="sng" dirty="0"/>
              <a:t>        False Teachers - </a:t>
            </a:r>
            <a:r>
              <a:rPr lang="en-US" b="1" u="sng" dirty="0">
                <a:hlinkClick r:id="rId2"/>
              </a:rPr>
              <a:t>Matthew 7:15</a:t>
            </a:r>
            <a:endParaRPr lang="en-US" b="1" u="sng" dirty="0"/>
          </a:p>
          <a:p>
            <a:r>
              <a:rPr lang="en-US" dirty="0"/>
              <a:t>                        1.         Here the danger is not from within but from without - </a:t>
            </a:r>
            <a:r>
              <a:rPr lang="en-US" dirty="0">
                <a:hlinkClick r:id="rId3"/>
              </a:rPr>
              <a:t>II Peter </a:t>
            </a:r>
            <a:r>
              <a:rPr lang="en-US" dirty="0" smtClean="0">
                <a:hlinkClick r:id="rId3"/>
              </a:rPr>
              <a:t>3:17-18</a:t>
            </a:r>
            <a:r>
              <a:rPr lang="en-US" baseline="30000" dirty="0"/>
              <a:t> </a:t>
            </a:r>
            <a:r>
              <a:rPr lang="en-US" dirty="0"/>
              <a:t>Ye therefore, beloved, seeing ye know these things before, beware lest ye also, being led away with the error of the wicked, fall from your own </a:t>
            </a:r>
            <a:r>
              <a:rPr lang="en-US" dirty="0" err="1"/>
              <a:t>stedfastness</a:t>
            </a:r>
            <a:r>
              <a:rPr lang="en-US" dirty="0"/>
              <a:t>.</a:t>
            </a:r>
          </a:p>
          <a:p>
            <a:r>
              <a:rPr lang="en-US" baseline="30000" dirty="0"/>
              <a:t>18 </a:t>
            </a:r>
            <a:r>
              <a:rPr lang="en-US" dirty="0"/>
              <a:t>But grow in grace, and in the knowledge of our Lord and </a:t>
            </a:r>
            <a:r>
              <a:rPr lang="en-US" dirty="0" err="1"/>
              <a:t>Saviour</a:t>
            </a:r>
            <a:r>
              <a:rPr lang="en-US" dirty="0"/>
              <a:t> Jesus Christ. To him be glory both now and for ever. Amen.</a:t>
            </a:r>
          </a:p>
          <a:p>
            <a:endParaRPr lang="en-US" dirty="0"/>
          </a:p>
          <a:p>
            <a:r>
              <a:rPr lang="en-US" dirty="0"/>
              <a:t>                        2.         Secretly bringing in false doctrine - </a:t>
            </a:r>
            <a:r>
              <a:rPr lang="en-US" dirty="0">
                <a:hlinkClick r:id="rId4"/>
              </a:rPr>
              <a:t>II Peter </a:t>
            </a:r>
            <a:r>
              <a:rPr lang="en-US" dirty="0" smtClean="0">
                <a:hlinkClick r:id="rId4"/>
              </a:rPr>
              <a:t>2:1-2</a:t>
            </a:r>
            <a:r>
              <a:rPr lang="en-US" b="1" dirty="0" smtClean="0"/>
              <a:t>)</a:t>
            </a:r>
            <a:endParaRPr lang="en-US" b="1" dirty="0"/>
          </a:p>
          <a:p>
            <a:r>
              <a:rPr lang="en-US" dirty="0"/>
              <a:t>2 But there were false prophets also among the people, even as there shall be false teachers among you, who </a:t>
            </a:r>
            <a:r>
              <a:rPr lang="en-US" dirty="0" err="1"/>
              <a:t>privily</a:t>
            </a:r>
            <a:r>
              <a:rPr lang="en-US" dirty="0"/>
              <a:t> shall bring in damnable heresies, even denying the Lord that bought them, and bring upon themselves swift destruction.</a:t>
            </a:r>
          </a:p>
          <a:p>
            <a:r>
              <a:rPr lang="en-US" baseline="30000" dirty="0"/>
              <a:t>2 </a:t>
            </a:r>
            <a:r>
              <a:rPr lang="en-US" dirty="0"/>
              <a:t>And many shall follow their pernicious ways; by reason of whom the way of truth shall be evil spoken of.</a:t>
            </a:r>
          </a:p>
          <a:p>
            <a:endParaRPr lang="en-US" dirty="0" smtClean="0"/>
          </a:p>
          <a:p>
            <a:endParaRPr lang="en-US" dirty="0"/>
          </a:p>
          <a:p>
            <a:r>
              <a:rPr lang="en-US" dirty="0"/>
              <a:t>                        3.         The danger is accepting without checking - Colossians </a:t>
            </a:r>
            <a:r>
              <a:rPr lang="en-US" dirty="0" smtClean="0"/>
              <a:t>2:8</a:t>
            </a:r>
            <a:r>
              <a:rPr lang="en-US" baseline="30000" dirty="0"/>
              <a:t> </a:t>
            </a:r>
            <a:r>
              <a:rPr lang="en-US" dirty="0"/>
              <a:t>Beware lest any man spoil you through philosophy and vain deceit, after the tradition of men, after the rudiments of the world, and not after Christ.</a:t>
            </a:r>
          </a:p>
          <a:p>
            <a:endParaRPr lang="en-US" dirty="0"/>
          </a:p>
          <a:p>
            <a:r>
              <a:rPr lang="en-US" dirty="0"/>
              <a:t>                        4.         We can be overconfident, thinking we can’t be lead astray - </a:t>
            </a:r>
            <a:r>
              <a:rPr lang="en-US" dirty="0">
                <a:hlinkClick r:id="rId5"/>
              </a:rPr>
              <a:t>Acts 20:28-31</a:t>
            </a:r>
            <a:endParaRPr lang="en-US" dirty="0"/>
          </a:p>
          <a:p>
            <a:r>
              <a:rPr lang="en-US" dirty="0"/>
              <a:t>                        5.         We don’t always give credence that some exist who purposely set out to deceive - </a:t>
            </a:r>
            <a:r>
              <a:rPr lang="en-US" dirty="0">
                <a:hlinkClick r:id="rId6"/>
              </a:rPr>
              <a:t>Ephesians </a:t>
            </a:r>
            <a:r>
              <a:rPr lang="en-US" dirty="0" smtClean="0">
                <a:hlinkClick r:id="rId6"/>
              </a:rPr>
              <a:t>4:14</a:t>
            </a:r>
            <a:r>
              <a:rPr lang="en-US" baseline="30000" dirty="0" smtClean="0"/>
              <a:t>14</a:t>
            </a:r>
            <a:r>
              <a:rPr lang="en-US" baseline="30000" dirty="0"/>
              <a:t> </a:t>
            </a:r>
            <a:r>
              <a:rPr lang="en-US" dirty="0"/>
              <a:t>That we henceforth be no more children, tossed to and fro, and carried about with every wind of doctrine, by the sleight of men, and cunning craftiness, whereby they lie in wait to deceive;</a:t>
            </a:r>
          </a:p>
          <a:p>
            <a:endParaRPr lang="en-US" dirty="0"/>
          </a:p>
          <a:p>
            <a:endParaRPr lang="en-US" dirty="0"/>
          </a:p>
        </p:txBody>
      </p:sp>
    </p:spTree>
    <p:extLst>
      <p:ext uri="{BB962C8B-B14F-4D97-AF65-F5344CB8AC3E}">
        <p14:creationId xmlns:p14="http://schemas.microsoft.com/office/powerpoint/2010/main" val="3821307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42874"/>
            <a:ext cx="12115800" cy="6638925"/>
          </a:xfrm>
        </p:spPr>
        <p:txBody>
          <a:bodyPr>
            <a:normAutofit fontScale="85000" lnSpcReduction="20000"/>
          </a:bodyPr>
          <a:lstStyle/>
          <a:p>
            <a:endParaRPr lang="en-US" dirty="0" smtClean="0"/>
          </a:p>
          <a:p>
            <a:r>
              <a:rPr lang="en-US" dirty="0" smtClean="0"/>
              <a:t>.</a:t>
            </a:r>
            <a:r>
              <a:rPr lang="en-US" dirty="0"/>
              <a:t>       “The price of freedom is eternal vigilance” - Thomas Jefferson</a:t>
            </a:r>
          </a:p>
          <a:p>
            <a:r>
              <a:rPr lang="en-US" dirty="0"/>
              <a:t>            A.        We aren’t perfect, so we need to be watchful </a:t>
            </a:r>
            <a:r>
              <a:rPr lang="en-US" dirty="0" smtClean="0">
                <a:hlinkClick r:id="rId2"/>
              </a:rPr>
              <a:t>–</a:t>
            </a:r>
            <a:r>
              <a:rPr lang="en-US" dirty="0" smtClean="0"/>
              <a:t> </a:t>
            </a:r>
          </a:p>
          <a:p>
            <a:r>
              <a:rPr lang="en-US" dirty="0" smtClean="0">
                <a:hlinkClick r:id="rId2"/>
              </a:rPr>
              <a:t>Revelation 3:2-3</a:t>
            </a:r>
            <a:r>
              <a:rPr lang="en-US" dirty="0" smtClean="0"/>
              <a:t> </a:t>
            </a:r>
            <a:r>
              <a:rPr lang="en-US" baseline="30000" dirty="0" smtClean="0"/>
              <a:t>2</a:t>
            </a:r>
            <a:r>
              <a:rPr lang="en-US" baseline="30000" dirty="0"/>
              <a:t> </a:t>
            </a:r>
            <a:r>
              <a:rPr lang="en-US" dirty="0"/>
              <a:t>Be watchful, and strengthen the things which remain, that are ready to die: for I have not found thy works perfect before God.</a:t>
            </a:r>
          </a:p>
          <a:p>
            <a:r>
              <a:rPr lang="en-US" baseline="30000" dirty="0"/>
              <a:t>3 </a:t>
            </a:r>
            <a:r>
              <a:rPr lang="en-US" dirty="0"/>
              <a:t>Remember therefore how thou hast received and heard, and hold fast, and repent. If therefore thou shalt not watch, I will come on thee as a thief, and thou shalt not know what hour I will come upon thee.</a:t>
            </a:r>
          </a:p>
          <a:p>
            <a:endParaRPr lang="en-US" dirty="0"/>
          </a:p>
          <a:p>
            <a:r>
              <a:rPr lang="en-US" dirty="0"/>
              <a:t>            B.        We cannot slack off as others have done </a:t>
            </a:r>
            <a:r>
              <a:rPr lang="en-US" dirty="0" smtClean="0"/>
              <a:t>–</a:t>
            </a:r>
          </a:p>
          <a:p>
            <a:r>
              <a:rPr lang="en-US" dirty="0" smtClean="0"/>
              <a:t> </a:t>
            </a:r>
            <a:r>
              <a:rPr lang="en-US" dirty="0">
                <a:hlinkClick r:id="rId3"/>
              </a:rPr>
              <a:t>I Thessalonians </a:t>
            </a:r>
            <a:r>
              <a:rPr lang="en-US" dirty="0" smtClean="0">
                <a:hlinkClick r:id="rId3"/>
              </a:rPr>
              <a:t>5:6-9</a:t>
            </a:r>
            <a:r>
              <a:rPr lang="en-US" dirty="0" smtClean="0"/>
              <a:t> </a:t>
            </a:r>
            <a:r>
              <a:rPr lang="en-US" baseline="30000" dirty="0"/>
              <a:t>6 </a:t>
            </a:r>
            <a:r>
              <a:rPr lang="en-US" dirty="0"/>
              <a:t>Therefore let us not sleep, as do others; but let us watch and be sober.</a:t>
            </a:r>
          </a:p>
          <a:p>
            <a:r>
              <a:rPr lang="en-US" baseline="30000" dirty="0"/>
              <a:t>7 </a:t>
            </a:r>
            <a:r>
              <a:rPr lang="en-US" dirty="0"/>
              <a:t>For they that sleep </a:t>
            </a:r>
            <a:r>
              <a:rPr lang="en-US" dirty="0" err="1"/>
              <a:t>sleep</a:t>
            </a:r>
            <a:r>
              <a:rPr lang="en-US" dirty="0"/>
              <a:t> in the night; and they that be drunken are drunken in the night.</a:t>
            </a:r>
          </a:p>
          <a:p>
            <a:r>
              <a:rPr lang="en-US" baseline="30000" dirty="0"/>
              <a:t>8 </a:t>
            </a:r>
            <a:r>
              <a:rPr lang="en-US" dirty="0"/>
              <a:t>But let us, who are of the day, be sober, putting on the breastplate of faith and love; and for an helmet, the hope of salvation.</a:t>
            </a:r>
          </a:p>
          <a:p>
            <a:r>
              <a:rPr lang="en-US" baseline="30000" dirty="0"/>
              <a:t>9 </a:t>
            </a:r>
            <a:r>
              <a:rPr lang="en-US" dirty="0"/>
              <a:t>For God hath not appointed us to wrath, but to obtain salvation by our Lord Jesus Christ,</a:t>
            </a:r>
          </a:p>
          <a:p>
            <a:endParaRPr lang="en-US" dirty="0"/>
          </a:p>
          <a:p>
            <a:r>
              <a:rPr lang="en-US" dirty="0"/>
              <a:t>            C.        Watch, stand fast - </a:t>
            </a:r>
            <a:r>
              <a:rPr lang="en-US" dirty="0">
                <a:hlinkClick r:id="rId4"/>
              </a:rPr>
              <a:t>I Corinthians </a:t>
            </a:r>
            <a:r>
              <a:rPr lang="en-US" dirty="0" smtClean="0">
                <a:hlinkClick r:id="rId4"/>
              </a:rPr>
              <a:t>16:13</a:t>
            </a:r>
            <a:r>
              <a:rPr lang="en-US" dirty="0" smtClean="0"/>
              <a:t> </a:t>
            </a:r>
            <a:r>
              <a:rPr lang="en-US" baseline="30000" dirty="0" smtClean="0"/>
              <a:t>13</a:t>
            </a:r>
            <a:r>
              <a:rPr lang="en-US" baseline="30000" dirty="0"/>
              <a:t> </a:t>
            </a:r>
            <a:r>
              <a:rPr lang="en-US" dirty="0"/>
              <a:t>Watch ye, stand fast in the faith, quit you like men, be strong.</a:t>
            </a:r>
          </a:p>
          <a:p>
            <a:endParaRPr lang="en-US" dirty="0"/>
          </a:p>
          <a:p>
            <a:endParaRPr lang="en-US" dirty="0"/>
          </a:p>
        </p:txBody>
      </p:sp>
    </p:spTree>
    <p:extLst>
      <p:ext uri="{BB962C8B-B14F-4D97-AF65-F5344CB8AC3E}">
        <p14:creationId xmlns:p14="http://schemas.microsoft.com/office/powerpoint/2010/main" val="2915080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8800" b="1" u="sng" dirty="0" smtClean="0">
                <a:solidFill>
                  <a:srgbClr val="00B0F0"/>
                </a:solidFill>
              </a:rPr>
              <a:t>Take Heed:    Beware</a:t>
            </a:r>
            <a:endParaRPr lang="en-US" sz="8800" b="1" u="sng" dirty="0">
              <a:solidFill>
                <a:srgbClr val="00B0F0"/>
              </a:solidFill>
            </a:endParaRPr>
          </a:p>
        </p:txBody>
      </p:sp>
    </p:spTree>
    <p:extLst>
      <p:ext uri="{BB962C8B-B14F-4D97-AF65-F5344CB8AC3E}">
        <p14:creationId xmlns:p14="http://schemas.microsoft.com/office/powerpoint/2010/main" val="3260553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257175"/>
            <a:ext cx="11915775" cy="6005513"/>
          </a:xfrm>
        </p:spPr>
        <p:txBody>
          <a:bodyPr>
            <a:normAutofit lnSpcReduction="10000"/>
          </a:bodyPr>
          <a:lstStyle/>
          <a:p>
            <a:r>
              <a:rPr lang="en-US" baseline="30000" dirty="0" smtClean="0"/>
              <a:t>Matt. 6</a:t>
            </a:r>
            <a:r>
              <a:rPr lang="en-US" baseline="30000" dirty="0"/>
              <a:t> </a:t>
            </a:r>
            <a:r>
              <a:rPr lang="en-US" baseline="30000" dirty="0" smtClean="0"/>
              <a:t>-12  </a:t>
            </a:r>
            <a:r>
              <a:rPr lang="en-US" dirty="0" smtClean="0"/>
              <a:t>Then </a:t>
            </a:r>
            <a:r>
              <a:rPr lang="en-US" dirty="0"/>
              <a:t>Jesus said unto them, Take heed and beware of the leaven of the Pharisees and of the Sadducees.</a:t>
            </a:r>
          </a:p>
          <a:p>
            <a:r>
              <a:rPr lang="en-US" baseline="30000" dirty="0"/>
              <a:t>7 </a:t>
            </a:r>
            <a:r>
              <a:rPr lang="en-US" dirty="0"/>
              <a:t>And they reasoned among themselves, saying, It is because we have taken no bread.</a:t>
            </a:r>
          </a:p>
          <a:p>
            <a:r>
              <a:rPr lang="en-US" baseline="30000" dirty="0"/>
              <a:t>8 </a:t>
            </a:r>
            <a:r>
              <a:rPr lang="en-US" dirty="0"/>
              <a:t>Which when Jesus perceived, he said unto them</a:t>
            </a:r>
            <a:r>
              <a:rPr lang="en-US" b="1" u="sng" dirty="0">
                <a:solidFill>
                  <a:srgbClr val="FF0000"/>
                </a:solidFill>
              </a:rPr>
              <a:t>, O ye of little faith</a:t>
            </a:r>
            <a:r>
              <a:rPr lang="en-US" dirty="0"/>
              <a:t>, why reason ye among yourselves, because ye have brought no bread?</a:t>
            </a:r>
          </a:p>
          <a:p>
            <a:r>
              <a:rPr lang="en-US" baseline="30000" dirty="0"/>
              <a:t>9 </a:t>
            </a:r>
            <a:r>
              <a:rPr lang="en-US" b="1" dirty="0">
                <a:solidFill>
                  <a:srgbClr val="FF0000"/>
                </a:solidFill>
              </a:rPr>
              <a:t>Do ye not yet understand</a:t>
            </a:r>
            <a:r>
              <a:rPr lang="en-US" dirty="0"/>
              <a:t>, </a:t>
            </a:r>
            <a:r>
              <a:rPr lang="en-US" b="1" i="1" u="sng" dirty="0">
                <a:solidFill>
                  <a:srgbClr val="7030A0"/>
                </a:solidFill>
              </a:rPr>
              <a:t>neither remember </a:t>
            </a:r>
            <a:r>
              <a:rPr lang="en-US" dirty="0"/>
              <a:t>the five loaves of the five thousand, and how many baskets ye took up?</a:t>
            </a:r>
          </a:p>
          <a:p>
            <a:r>
              <a:rPr lang="en-US" baseline="30000" dirty="0"/>
              <a:t>10 </a:t>
            </a:r>
            <a:r>
              <a:rPr lang="en-US" dirty="0"/>
              <a:t>Neither the seven loaves of the four thousand, and how many baskets ye took up?</a:t>
            </a:r>
          </a:p>
          <a:p>
            <a:r>
              <a:rPr lang="en-US" baseline="30000" dirty="0"/>
              <a:t>11 </a:t>
            </a:r>
            <a:r>
              <a:rPr lang="en-US" dirty="0"/>
              <a:t>How is it that ye do not understand that I </a:t>
            </a:r>
            <a:r>
              <a:rPr lang="en-US" dirty="0" err="1"/>
              <a:t>spake</a:t>
            </a:r>
            <a:r>
              <a:rPr lang="en-US" dirty="0"/>
              <a:t> it not to you concerning bread, that ye should beware of the leaven of the Pharisees and of the Sadducees?</a:t>
            </a:r>
          </a:p>
          <a:p>
            <a:r>
              <a:rPr lang="en-US" baseline="30000" dirty="0"/>
              <a:t>12 </a:t>
            </a:r>
            <a:r>
              <a:rPr lang="en-US" dirty="0"/>
              <a:t>Then understood they how that he bade them not beware of the leaven of bread, but of </a:t>
            </a:r>
            <a:r>
              <a:rPr lang="en-US" b="1" i="1" u="sng" dirty="0">
                <a:solidFill>
                  <a:srgbClr val="7030A0"/>
                </a:solidFill>
              </a:rPr>
              <a:t>the doctrine of the Pharisees and of the Sadducees</a:t>
            </a:r>
            <a:r>
              <a:rPr lang="en-US" dirty="0"/>
              <a:t>.</a:t>
            </a:r>
          </a:p>
          <a:p>
            <a:endParaRPr lang="en-US" dirty="0"/>
          </a:p>
        </p:txBody>
      </p:sp>
    </p:spTree>
    <p:extLst>
      <p:ext uri="{BB962C8B-B14F-4D97-AF65-F5344CB8AC3E}">
        <p14:creationId xmlns:p14="http://schemas.microsoft.com/office/powerpoint/2010/main" val="1228837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0800"/>
          </a:xfrm>
        </p:spPr>
        <p:txBody>
          <a:bodyPr/>
          <a:lstStyle/>
          <a:p>
            <a:r>
              <a:rPr lang="en-US" b="1" u="sng" dirty="0" smtClean="0">
                <a:solidFill>
                  <a:srgbClr val="00B0F0"/>
                </a:solidFill>
              </a:rPr>
              <a:t># 1    Doing the will of God from the Heart     Eph. 6:5,6</a:t>
            </a:r>
            <a:endParaRPr lang="en-US" b="1" u="sng" dirty="0">
              <a:solidFill>
                <a:srgbClr val="00B0F0"/>
              </a:solidFill>
            </a:endParaRPr>
          </a:p>
        </p:txBody>
      </p:sp>
      <p:sp>
        <p:nvSpPr>
          <p:cNvPr id="3" name="Content Placeholder 2"/>
          <p:cNvSpPr>
            <a:spLocks noGrp="1"/>
          </p:cNvSpPr>
          <p:nvPr>
            <p:ph idx="1"/>
          </p:nvPr>
        </p:nvSpPr>
        <p:spPr/>
        <p:txBody>
          <a:bodyPr/>
          <a:lstStyle/>
          <a:p>
            <a:r>
              <a:rPr lang="en-US" sz="3600" baseline="30000" dirty="0" smtClean="0"/>
              <a:t>5 </a:t>
            </a:r>
            <a:r>
              <a:rPr lang="en-US" sz="3600" dirty="0" smtClean="0"/>
              <a:t>Servants, be obedient to them that are your masters according to the flesh, with fear and trembling, in singleness of your heart, as unto Christ;</a:t>
            </a:r>
          </a:p>
          <a:p>
            <a:r>
              <a:rPr lang="en-US" sz="3600" baseline="30000" dirty="0" smtClean="0"/>
              <a:t>6 </a:t>
            </a:r>
            <a:r>
              <a:rPr lang="en-US" sz="3600" dirty="0" smtClean="0"/>
              <a:t>Not with </a:t>
            </a:r>
            <a:r>
              <a:rPr lang="en-US" sz="3600" dirty="0" err="1" smtClean="0"/>
              <a:t>eyeservice</a:t>
            </a:r>
            <a:r>
              <a:rPr lang="en-US" sz="3600" dirty="0" smtClean="0"/>
              <a:t>, as </a:t>
            </a:r>
            <a:r>
              <a:rPr lang="en-US" sz="3600" dirty="0" err="1" smtClean="0"/>
              <a:t>menpleasers</a:t>
            </a:r>
            <a:r>
              <a:rPr lang="en-US" sz="3600" dirty="0" smtClean="0"/>
              <a:t>; but as the servants of Christ,</a:t>
            </a:r>
          </a:p>
          <a:p>
            <a:endParaRPr lang="en-US" sz="3600" dirty="0"/>
          </a:p>
          <a:p>
            <a:r>
              <a:rPr lang="en-US" sz="3600" dirty="0" smtClean="0"/>
              <a:t> </a:t>
            </a:r>
            <a:r>
              <a:rPr lang="en-US" sz="3600" b="1" u="sng" dirty="0" smtClean="0">
                <a:solidFill>
                  <a:srgbClr val="FF0000"/>
                </a:solidFill>
              </a:rPr>
              <a:t>doing the will of God from the heart;</a:t>
            </a:r>
          </a:p>
          <a:p>
            <a:endParaRPr lang="en-US" dirty="0"/>
          </a:p>
        </p:txBody>
      </p:sp>
    </p:spTree>
    <p:extLst>
      <p:ext uri="{BB962C8B-B14F-4D97-AF65-F5344CB8AC3E}">
        <p14:creationId xmlns:p14="http://schemas.microsoft.com/office/powerpoint/2010/main" val="2141768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B0F0"/>
                </a:solidFill>
              </a:rPr>
              <a:t>#2    Love Jesus in Sincerity:  Eph. 6:24</a:t>
            </a:r>
            <a:endParaRPr lang="en-US" b="1" u="sng" dirty="0">
              <a:solidFill>
                <a:srgbClr val="00B0F0"/>
              </a:solidFill>
            </a:endParaRPr>
          </a:p>
        </p:txBody>
      </p:sp>
      <p:sp>
        <p:nvSpPr>
          <p:cNvPr id="3" name="Content Placeholder 2"/>
          <p:cNvSpPr>
            <a:spLocks noGrp="1"/>
          </p:cNvSpPr>
          <p:nvPr>
            <p:ph idx="1"/>
          </p:nvPr>
        </p:nvSpPr>
        <p:spPr/>
        <p:txBody>
          <a:bodyPr/>
          <a:lstStyle/>
          <a:p>
            <a:r>
              <a:rPr lang="en-US" dirty="0" smtClean="0"/>
              <a:t>Grace be with all them that </a:t>
            </a:r>
            <a:r>
              <a:rPr lang="en-US" sz="5400" b="1" u="sng" dirty="0" smtClean="0">
                <a:solidFill>
                  <a:srgbClr val="0070C0"/>
                </a:solidFill>
              </a:rPr>
              <a:t>love our Lord Jesus Christ </a:t>
            </a:r>
          </a:p>
          <a:p>
            <a:r>
              <a:rPr lang="en-US" sz="5400" b="1" u="sng" dirty="0" smtClean="0">
                <a:solidFill>
                  <a:srgbClr val="0070C0"/>
                </a:solidFill>
              </a:rPr>
              <a:t>in sincerity.</a:t>
            </a:r>
            <a:r>
              <a:rPr lang="en-US" dirty="0" smtClean="0">
                <a:solidFill>
                  <a:srgbClr val="0070C0"/>
                </a:solidFill>
              </a:rPr>
              <a:t>     </a:t>
            </a:r>
            <a:r>
              <a:rPr lang="en-US" dirty="0" smtClean="0"/>
              <a:t>Amen</a:t>
            </a:r>
            <a:endParaRPr lang="en-US" dirty="0"/>
          </a:p>
        </p:txBody>
      </p:sp>
    </p:spTree>
    <p:extLst>
      <p:ext uri="{BB962C8B-B14F-4D97-AF65-F5344CB8AC3E}">
        <p14:creationId xmlns:p14="http://schemas.microsoft.com/office/powerpoint/2010/main" val="810137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B0F0"/>
                </a:solidFill>
              </a:rPr>
              <a:t>#3   Knowing the power of Jesus in us!  </a:t>
            </a:r>
            <a:endParaRPr lang="en-US" b="1" u="sng" dirty="0">
              <a:solidFill>
                <a:srgbClr val="00B0F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006949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Eph. 1:18-20</a:t>
            </a:r>
            <a:endParaRPr lang="en-US" dirty="0"/>
          </a:p>
        </p:txBody>
      </p:sp>
      <p:sp>
        <p:nvSpPr>
          <p:cNvPr id="3" name="Content Placeholder 2"/>
          <p:cNvSpPr>
            <a:spLocks noGrp="1"/>
          </p:cNvSpPr>
          <p:nvPr>
            <p:ph idx="1"/>
          </p:nvPr>
        </p:nvSpPr>
        <p:spPr/>
        <p:txBody>
          <a:bodyPr/>
          <a:lstStyle/>
          <a:p>
            <a:r>
              <a:rPr lang="en-US" baseline="30000" dirty="0" smtClean="0"/>
              <a:t>18 </a:t>
            </a:r>
            <a:r>
              <a:rPr lang="en-US" dirty="0" smtClean="0"/>
              <a:t>The eyes of your understanding being enlightened; that ye may </a:t>
            </a:r>
            <a:r>
              <a:rPr lang="en-US" b="1" i="1" u="sng" dirty="0" smtClean="0">
                <a:solidFill>
                  <a:srgbClr val="FF0000"/>
                </a:solidFill>
              </a:rPr>
              <a:t>know</a:t>
            </a:r>
            <a:r>
              <a:rPr lang="en-US" dirty="0" smtClean="0"/>
              <a:t> </a:t>
            </a:r>
            <a:r>
              <a:rPr lang="en-US" sz="3200" b="1" dirty="0" smtClean="0"/>
              <a:t>what is the hope of his calling</a:t>
            </a:r>
            <a:r>
              <a:rPr lang="en-US" dirty="0" smtClean="0"/>
              <a:t>, and what the riches of the glory of his inheritance in the saints,</a:t>
            </a:r>
          </a:p>
          <a:p>
            <a:r>
              <a:rPr lang="en-US" baseline="30000" dirty="0" smtClean="0"/>
              <a:t>19 </a:t>
            </a:r>
            <a:r>
              <a:rPr lang="en-US" dirty="0" smtClean="0"/>
              <a:t>And </a:t>
            </a:r>
            <a:r>
              <a:rPr lang="en-US" b="1" i="1" u="sng" dirty="0" smtClean="0">
                <a:solidFill>
                  <a:srgbClr val="FF0000"/>
                </a:solidFill>
              </a:rPr>
              <a:t>(know) </a:t>
            </a:r>
            <a:r>
              <a:rPr lang="en-US" b="1" u="sng" dirty="0" smtClean="0">
                <a:solidFill>
                  <a:srgbClr val="0070C0"/>
                </a:solidFill>
              </a:rPr>
              <a:t>what is the exceeding greatness of his power to us-ward who believe</a:t>
            </a:r>
            <a:r>
              <a:rPr lang="en-US" dirty="0" smtClean="0"/>
              <a:t>, according to the working of </a:t>
            </a:r>
            <a:r>
              <a:rPr lang="en-US" b="1" u="sng" dirty="0" smtClean="0">
                <a:solidFill>
                  <a:srgbClr val="FF0000"/>
                </a:solidFill>
              </a:rPr>
              <a:t>his mighty power</a:t>
            </a:r>
            <a:r>
              <a:rPr lang="en-US" dirty="0" smtClean="0"/>
              <a:t>,</a:t>
            </a:r>
          </a:p>
          <a:p>
            <a:r>
              <a:rPr lang="en-US" baseline="30000" dirty="0" smtClean="0"/>
              <a:t>20 </a:t>
            </a:r>
            <a:r>
              <a:rPr lang="en-US" dirty="0" smtClean="0"/>
              <a:t>Which he wrought in Christ, when he raised him from the dead, and set him at his own right hand in the heavenly places,</a:t>
            </a:r>
          </a:p>
          <a:p>
            <a:endParaRPr lang="en-US" dirty="0"/>
          </a:p>
        </p:txBody>
      </p:sp>
    </p:spTree>
    <p:extLst>
      <p:ext uri="{BB962C8B-B14F-4D97-AF65-F5344CB8AC3E}">
        <p14:creationId xmlns:p14="http://schemas.microsoft.com/office/powerpoint/2010/main" val="1787171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 16:24-28</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Matthew 16:24-28King James Version (KJV)</a:t>
            </a:r>
          </a:p>
          <a:p>
            <a:r>
              <a:rPr lang="en-US" baseline="30000" dirty="0" smtClean="0"/>
              <a:t>24 </a:t>
            </a:r>
            <a:r>
              <a:rPr lang="en-US" dirty="0" smtClean="0"/>
              <a:t>Then said Jesus unto his disciples, If any man will come after me, let him deny himself, and take up his cross, and follow me.</a:t>
            </a:r>
          </a:p>
          <a:p>
            <a:r>
              <a:rPr lang="en-US" baseline="30000" dirty="0" smtClean="0"/>
              <a:t>25 </a:t>
            </a:r>
            <a:r>
              <a:rPr lang="en-US" dirty="0" smtClean="0"/>
              <a:t>For whosoever will save his life shall lose it: and whosoever will lose his life for my sake shall find it.</a:t>
            </a:r>
          </a:p>
          <a:p>
            <a:r>
              <a:rPr lang="en-US" baseline="30000" dirty="0" smtClean="0"/>
              <a:t>26 </a:t>
            </a:r>
            <a:r>
              <a:rPr lang="en-US" dirty="0" smtClean="0"/>
              <a:t>For </a:t>
            </a:r>
            <a:r>
              <a:rPr lang="en-US" b="1" u="sng" dirty="0" smtClean="0">
                <a:solidFill>
                  <a:srgbClr val="FF0000"/>
                </a:solidFill>
              </a:rPr>
              <a:t>what is a man profited</a:t>
            </a:r>
            <a:r>
              <a:rPr lang="en-US" dirty="0" smtClean="0"/>
              <a:t>, if he shall gain the whole world, and lose his own soul? or </a:t>
            </a:r>
            <a:r>
              <a:rPr lang="en-US" b="1" u="sng" dirty="0" smtClean="0">
                <a:solidFill>
                  <a:srgbClr val="FF0000"/>
                </a:solidFill>
              </a:rPr>
              <a:t>what shall a man give in exchange for his soul?</a:t>
            </a:r>
          </a:p>
          <a:p>
            <a:r>
              <a:rPr lang="en-US" baseline="30000" dirty="0" smtClean="0"/>
              <a:t>27 </a:t>
            </a:r>
            <a:r>
              <a:rPr lang="en-US" dirty="0" smtClean="0"/>
              <a:t>For the Son of man shall come in the glory of his Father with his angels; and then he shall reward every man according to his works.</a:t>
            </a:r>
          </a:p>
          <a:p>
            <a:r>
              <a:rPr lang="en-US" baseline="30000" dirty="0" smtClean="0"/>
              <a:t>28 </a:t>
            </a:r>
            <a:r>
              <a:rPr lang="en-US" dirty="0" smtClean="0"/>
              <a:t>Verily I say unto you, There be</a:t>
            </a:r>
            <a:r>
              <a:rPr lang="en-US" b="1" dirty="0" smtClean="0">
                <a:solidFill>
                  <a:srgbClr val="FF0000"/>
                </a:solidFill>
              </a:rPr>
              <a:t> some standing here, which shall not taste of death</a:t>
            </a:r>
            <a:r>
              <a:rPr lang="en-US" dirty="0" smtClean="0"/>
              <a:t>, till they see </a:t>
            </a:r>
            <a:r>
              <a:rPr lang="en-US" b="1" u="sng" dirty="0" smtClean="0">
                <a:solidFill>
                  <a:srgbClr val="7030A0"/>
                </a:solidFill>
              </a:rPr>
              <a:t>the Son of man coming in his kingdom.</a:t>
            </a:r>
          </a:p>
          <a:p>
            <a:endParaRPr lang="en-US" dirty="0"/>
          </a:p>
        </p:txBody>
      </p:sp>
    </p:spTree>
    <p:extLst>
      <p:ext uri="{BB962C8B-B14F-4D97-AF65-F5344CB8AC3E}">
        <p14:creationId xmlns:p14="http://schemas.microsoft.com/office/powerpoint/2010/main" val="15834135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625801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809439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19350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 16:8-12</a:t>
            </a:r>
            <a:endParaRPr lang="en-US" dirty="0"/>
          </a:p>
        </p:txBody>
      </p:sp>
      <p:sp>
        <p:nvSpPr>
          <p:cNvPr id="3" name="Content Placeholder 2"/>
          <p:cNvSpPr>
            <a:spLocks noGrp="1"/>
          </p:cNvSpPr>
          <p:nvPr>
            <p:ph idx="1"/>
          </p:nvPr>
        </p:nvSpPr>
        <p:spPr/>
        <p:txBody>
          <a:bodyPr>
            <a:normAutofit/>
          </a:bodyPr>
          <a:lstStyle/>
          <a:p>
            <a:r>
              <a:rPr lang="en-US" sz="4800" baseline="30000" dirty="0" smtClean="0"/>
              <a:t>12</a:t>
            </a:r>
            <a:r>
              <a:rPr lang="en-US" sz="4800" baseline="30000" dirty="0" smtClean="0"/>
              <a:t> </a:t>
            </a:r>
            <a:r>
              <a:rPr lang="en-US" sz="4800" dirty="0" smtClean="0"/>
              <a:t>Then understood they how that he bade them not beware of the leaven of bread, </a:t>
            </a:r>
            <a:r>
              <a:rPr lang="en-US" sz="4800" b="1" u="sng" dirty="0" smtClean="0">
                <a:solidFill>
                  <a:srgbClr val="FF0000"/>
                </a:solidFill>
              </a:rPr>
              <a:t>but  (beware) of the doctrine of the Pharisees and of the Sadducees</a:t>
            </a:r>
            <a:r>
              <a:rPr lang="en-US" sz="4800" dirty="0" smtClean="0"/>
              <a:t>.</a:t>
            </a:r>
            <a:endParaRPr lang="en-US" sz="4800" dirty="0"/>
          </a:p>
        </p:txBody>
      </p:sp>
    </p:spTree>
    <p:extLst>
      <p:ext uri="{BB962C8B-B14F-4D97-AF65-F5344CB8AC3E}">
        <p14:creationId xmlns:p14="http://schemas.microsoft.com/office/powerpoint/2010/main" val="3361256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https://truthinscripture.files.wordpress.com/2012/08/dogs.jpg?w=600">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19200" y="1785143"/>
            <a:ext cx="9458325" cy="4768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1668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FF0000"/>
                </a:solidFill>
              </a:rPr>
              <a:t>Things God tells us to Beware of:</a:t>
            </a:r>
            <a:endParaRPr lang="en-US" sz="5400" b="1" dirty="0">
              <a:solidFill>
                <a:srgbClr val="FF0000"/>
              </a:solidFill>
            </a:endParaRPr>
          </a:p>
        </p:txBody>
      </p:sp>
      <p:sp>
        <p:nvSpPr>
          <p:cNvPr id="3" name="Content Placeholder 2"/>
          <p:cNvSpPr>
            <a:spLocks noGrp="1"/>
          </p:cNvSpPr>
          <p:nvPr>
            <p:ph idx="1"/>
          </p:nvPr>
        </p:nvSpPr>
        <p:spPr/>
        <p:txBody>
          <a:bodyPr/>
          <a:lstStyle/>
          <a:p>
            <a:r>
              <a:rPr lang="en-US" dirty="0">
                <a:hlinkClick r:id="rId2"/>
              </a:rPr>
              <a:t>Deuteronomy 6:12</a:t>
            </a:r>
            <a:endParaRPr lang="en-US" dirty="0"/>
          </a:p>
          <a:p>
            <a:r>
              <a:rPr lang="en-US" sz="4800" dirty="0"/>
              <a:t>Then </a:t>
            </a:r>
            <a:r>
              <a:rPr lang="en-US" sz="4800" b="1" dirty="0"/>
              <a:t>beware</a:t>
            </a:r>
            <a:r>
              <a:rPr lang="en-US" sz="4800" dirty="0"/>
              <a:t> lest thou forget the Lord, which brought thee forth out of the land of Egypt, from the house of bondage.</a:t>
            </a:r>
          </a:p>
          <a:p>
            <a:endParaRPr lang="en-US" dirty="0"/>
          </a:p>
        </p:txBody>
      </p:sp>
    </p:spTree>
    <p:extLst>
      <p:ext uri="{BB962C8B-B14F-4D97-AF65-F5344CB8AC3E}">
        <p14:creationId xmlns:p14="http://schemas.microsoft.com/office/powerpoint/2010/main" val="119176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hlinkClick r:id="rId2"/>
              </a:rPr>
              <a:t>Matthew 7:15</a:t>
            </a:r>
            <a:endParaRPr lang="en-US" dirty="0"/>
          </a:p>
          <a:p>
            <a:r>
              <a:rPr lang="en-US" sz="6000" b="1" dirty="0"/>
              <a:t>Beware</a:t>
            </a:r>
            <a:r>
              <a:rPr lang="en-US" sz="6000" dirty="0"/>
              <a:t> of false prophets, which come to you in sheep's clothing, but inwardly they are ravening wolves.</a:t>
            </a:r>
          </a:p>
        </p:txBody>
      </p:sp>
    </p:spTree>
    <p:extLst>
      <p:ext uri="{BB962C8B-B14F-4D97-AF65-F5344CB8AC3E}">
        <p14:creationId xmlns:p14="http://schemas.microsoft.com/office/powerpoint/2010/main" val="1559380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hlinkClick r:id="rId2"/>
              </a:rPr>
              <a:t>Mark 12:38</a:t>
            </a:r>
            <a:endParaRPr lang="en-US" dirty="0"/>
          </a:p>
          <a:p>
            <a:r>
              <a:rPr lang="en-US" sz="4400" b="1" dirty="0"/>
              <a:t>And he said unto them in his doctrine, Beware of the scribes, which love to go in long clothing, and love salutations in the marketplaces,</a:t>
            </a:r>
          </a:p>
        </p:txBody>
      </p:sp>
    </p:spTree>
    <p:extLst>
      <p:ext uri="{BB962C8B-B14F-4D97-AF65-F5344CB8AC3E}">
        <p14:creationId xmlns:p14="http://schemas.microsoft.com/office/powerpoint/2010/main" val="2451902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Luke 12:15</a:t>
            </a:r>
            <a:endParaRPr lang="en-US" dirty="0"/>
          </a:p>
          <a:p>
            <a:r>
              <a:rPr lang="en-US" sz="4000" b="1" dirty="0"/>
              <a:t>And he said unto them, Take heed, and beware of covetousness: for a man's life </a:t>
            </a:r>
            <a:r>
              <a:rPr lang="en-US" sz="4000" b="1" dirty="0" err="1"/>
              <a:t>consisteth</a:t>
            </a:r>
            <a:r>
              <a:rPr lang="en-US" sz="4000" b="1" dirty="0"/>
              <a:t> not in the abundance of the things which he </a:t>
            </a:r>
            <a:r>
              <a:rPr lang="en-US" sz="4000" b="1" dirty="0" err="1"/>
              <a:t>possesseth</a:t>
            </a:r>
            <a:r>
              <a:rPr lang="en-US" dirty="0"/>
              <a:t>.</a:t>
            </a:r>
          </a:p>
          <a:p>
            <a:endParaRPr lang="en-US" dirty="0"/>
          </a:p>
        </p:txBody>
      </p:sp>
    </p:spTree>
    <p:extLst>
      <p:ext uri="{BB962C8B-B14F-4D97-AF65-F5344CB8AC3E}">
        <p14:creationId xmlns:p14="http://schemas.microsoft.com/office/powerpoint/2010/main" val="4143177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Philippians 3:2</a:t>
            </a:r>
            <a:endParaRPr lang="en-US" dirty="0"/>
          </a:p>
          <a:p>
            <a:r>
              <a:rPr lang="en-US" sz="5400" b="1" dirty="0"/>
              <a:t>Beware</a:t>
            </a:r>
            <a:r>
              <a:rPr lang="en-US" sz="5400" dirty="0"/>
              <a:t> of dogs</a:t>
            </a:r>
            <a:r>
              <a:rPr lang="en-US" sz="5400" dirty="0" smtClean="0"/>
              <a:t>,</a:t>
            </a:r>
          </a:p>
          <a:p>
            <a:r>
              <a:rPr lang="en-US" sz="5400" dirty="0" smtClean="0"/>
              <a:t> </a:t>
            </a:r>
            <a:r>
              <a:rPr lang="en-US" sz="5400" b="1" dirty="0"/>
              <a:t>beware</a:t>
            </a:r>
            <a:r>
              <a:rPr lang="en-US" sz="5400" dirty="0"/>
              <a:t> of evil workers</a:t>
            </a:r>
            <a:r>
              <a:rPr lang="en-US" sz="5400" dirty="0" smtClean="0"/>
              <a:t>,</a:t>
            </a:r>
          </a:p>
          <a:p>
            <a:r>
              <a:rPr lang="en-US" sz="5400" dirty="0" smtClean="0"/>
              <a:t> </a:t>
            </a:r>
            <a:r>
              <a:rPr lang="en-US" sz="5400" b="1" dirty="0"/>
              <a:t>beware</a:t>
            </a:r>
            <a:r>
              <a:rPr lang="en-US" sz="5400" dirty="0"/>
              <a:t> of the concision</a:t>
            </a:r>
          </a:p>
        </p:txBody>
      </p:sp>
    </p:spTree>
    <p:extLst>
      <p:ext uri="{BB962C8B-B14F-4D97-AF65-F5344CB8AC3E}">
        <p14:creationId xmlns:p14="http://schemas.microsoft.com/office/powerpoint/2010/main" val="4283644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2082</TotalTime>
  <Words>321</Words>
  <Application>Microsoft Office PowerPoint</Application>
  <PresentationFormat>Widescreen</PresentationFormat>
  <Paragraphs>108</Paragraphs>
  <Slides>27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Beware</vt:lpstr>
      <vt:lpstr>PowerPoint Presentation</vt:lpstr>
      <vt:lpstr>Matt. 16:8-12</vt:lpstr>
      <vt:lpstr>PowerPoint Presentation</vt:lpstr>
      <vt:lpstr>Things God tells us to Beware of: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1    Doing the will of God from the Heart     Eph. 6:5,6</vt:lpstr>
      <vt:lpstr>#2    Love Jesus in Sincerity:  Eph. 6:24</vt:lpstr>
      <vt:lpstr>#3   Knowing the power of Jesus in us!  </vt:lpstr>
      <vt:lpstr>Eph. 1:18-20</vt:lpstr>
      <vt:lpstr>Matt. 16:24-28</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Statements from God</dc:title>
  <dc:creator>mac</dc:creator>
  <cp:lastModifiedBy>mac</cp:lastModifiedBy>
  <cp:revision>18</cp:revision>
  <cp:lastPrinted>2016-07-03T01:45:20Z</cp:lastPrinted>
  <dcterms:created xsi:type="dcterms:W3CDTF">2016-06-28T13:43:18Z</dcterms:created>
  <dcterms:modified xsi:type="dcterms:W3CDTF">2016-07-03T01:51:54Z</dcterms:modified>
</cp:coreProperties>
</file>