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4" r:id="rId1"/>
  </p:sldMasterIdLst>
  <p:sldIdLst>
    <p:sldId id="256" r:id="rId2"/>
    <p:sldId id="266" r:id="rId3"/>
    <p:sldId id="257" r:id="rId4"/>
    <p:sldId id="274" r:id="rId5"/>
    <p:sldId id="275" r:id="rId6"/>
    <p:sldId id="261" r:id="rId7"/>
    <p:sldId id="273" r:id="rId8"/>
    <p:sldId id="258" r:id="rId9"/>
    <p:sldId id="271" r:id="rId10"/>
    <p:sldId id="276" r:id="rId11"/>
    <p:sldId id="259" r:id="rId12"/>
    <p:sldId id="272"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33"/>
    <p:restoredTop sz="94599"/>
  </p:normalViewPr>
  <p:slideViewPr>
    <p:cSldViewPr snapToGrid="0" snapToObjects="1">
      <p:cViewPr varScale="1">
        <p:scale>
          <a:sx n="85" d="100"/>
          <a:sy n="85" d="100"/>
        </p:scale>
        <p:origin x="96" y="48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6A09E0-D0D1-9849-8F4C-9BECEC6C3A99}" type="datetimeFigureOut">
              <a:rPr lang="en-US" smtClean="0"/>
              <a:pPr/>
              <a:t>1/20/2019</a:t>
            </a:fld>
            <a:endParaRPr lang="en-US"/>
          </a:p>
        </p:txBody>
      </p:sp>
      <p:sp>
        <p:nvSpPr>
          <p:cNvPr id="5" name="Footer Placeholder 4"/>
          <p:cNvSpPr>
            <a:spLocks noGrp="1"/>
          </p:cNvSpPr>
          <p:nvPr>
            <p:ph type="ftr" sz="quarter" idx="11"/>
          </p:nvPr>
        </p:nvSpPr>
        <p:spPr>
          <a:xfrm>
            <a:off x="2493105" y="329307"/>
            <a:ext cx="4897310"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222683F5-910D-E84E-B4E9-3E6370F4CAE9}" type="slidenum">
              <a:rPr lang="en-US" smtClean="0"/>
              <a:pPr/>
              <a:t>‹#›</a:t>
            </a:fld>
            <a:endParaRPr lang="en-US"/>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4238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6A09E0-D0D1-9849-8F4C-9BECEC6C3A99}" type="datetimeFigureOut">
              <a:rPr lang="en-US" smtClean="0"/>
              <a:pPr/>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683F5-910D-E84E-B4E9-3E6370F4CAE9}" type="slidenum">
              <a:rPr lang="en-US" smtClean="0"/>
              <a:pPr/>
              <a:t>‹#›</a:t>
            </a:fld>
            <a:endParaRPr lang="en-US"/>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746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6A09E0-D0D1-9849-8F4C-9BECEC6C3A99}" type="datetimeFigureOut">
              <a:rPr lang="en-US" smtClean="0"/>
              <a:pPr/>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683F5-910D-E84E-B4E9-3E6370F4CAE9}" type="slidenum">
              <a:rPr lang="en-US" smtClean="0"/>
              <a:pPr/>
              <a:t>‹#›</a:t>
            </a:fld>
            <a:endParaRPr lang="en-US"/>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28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6A09E0-D0D1-9849-8F4C-9BECEC6C3A99}" type="datetimeFigureOut">
              <a:rPr lang="en-US" smtClean="0"/>
              <a:pPr/>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683F5-910D-E84E-B4E9-3E6370F4CAE9}" type="slidenum">
              <a:rPr lang="en-US" smtClean="0"/>
              <a:pPr/>
              <a:t>‹#›</a:t>
            </a:fld>
            <a:endParaRPr lang="en-US"/>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3310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6A09E0-D0D1-9849-8F4C-9BECEC6C3A99}" type="datetimeFigureOut">
              <a:rPr lang="en-US" smtClean="0"/>
              <a:pPr/>
              <a:t>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2683F5-910D-E84E-B4E9-3E6370F4CAE9}" type="slidenum">
              <a:rPr lang="en-US" smtClean="0"/>
              <a:pPr/>
              <a:t>‹#›</a:t>
            </a:fld>
            <a:endParaRPr lang="en-US"/>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777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6A09E0-D0D1-9849-8F4C-9BECEC6C3A99}" type="datetimeFigureOut">
              <a:rPr lang="en-US" smtClean="0"/>
              <a:pPr/>
              <a:t>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2683F5-910D-E84E-B4E9-3E6370F4CAE9}" type="slidenum">
              <a:rPr lang="en-US" smtClean="0"/>
              <a:pPr/>
              <a:t>‹#›</a:t>
            </a:fld>
            <a:endParaRPr lang="en-US"/>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92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6A09E0-D0D1-9849-8F4C-9BECEC6C3A99}" type="datetimeFigureOut">
              <a:rPr lang="en-US" smtClean="0"/>
              <a:pPr/>
              <a:t>1/20/2019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2683F5-910D-E84E-B4E9-3E6370F4CAE9}" type="slidenum">
              <a:rPr lang="en-US" smtClean="0"/>
              <a:pPr/>
              <a:t>‹#›</a:t>
            </a:fld>
            <a:endParaRPr lang="en-US"/>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636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6A09E0-D0D1-9849-8F4C-9BECEC6C3A99}" type="datetimeFigureOut">
              <a:rPr lang="en-US" smtClean="0"/>
              <a:pPr/>
              <a:t>1/20/2019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2683F5-910D-E84E-B4E9-3E6370F4CAE9}" type="slidenum">
              <a:rPr lang="en-US" smtClean="0"/>
              <a:pPr/>
              <a:t>‹#›</a:t>
            </a:fld>
            <a:endParaRPr lang="en-US"/>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5709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6A09E0-D0D1-9849-8F4C-9BECEC6C3A99}" type="datetimeFigureOut">
              <a:rPr lang="en-US" smtClean="0"/>
              <a:pPr/>
              <a:t>1/20/2019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2683F5-910D-E84E-B4E9-3E6370F4CAE9}" type="slidenum">
              <a:rPr lang="en-US" smtClean="0"/>
              <a:pPr/>
              <a:t>‹#›</a:t>
            </a:fld>
            <a:endParaRPr lang="en-US"/>
          </a:p>
        </p:txBody>
      </p:sp>
    </p:spTree>
    <p:extLst>
      <p:ext uri="{BB962C8B-B14F-4D97-AF65-F5344CB8AC3E}">
        <p14:creationId xmlns:p14="http://schemas.microsoft.com/office/powerpoint/2010/main" val="2568927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6A09E0-D0D1-9849-8F4C-9BECEC6C3A99}" type="datetimeFigureOut">
              <a:rPr lang="en-US" smtClean="0"/>
              <a:pPr/>
              <a:t>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2683F5-910D-E84E-B4E9-3E6370F4CAE9}" type="slidenum">
              <a:rPr lang="en-US" smtClean="0"/>
              <a:pPr/>
              <a:t>‹#›</a:t>
            </a:fld>
            <a:endParaRPr lang="en-US"/>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4050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4B6A09E0-D0D1-9849-8F4C-9BECEC6C3A99}" type="datetimeFigureOut">
              <a:rPr lang="en-US" smtClean="0"/>
              <a:pPr/>
              <a:t>1/20/2019</a:t>
            </a:fld>
            <a:endParaRPr lang="en-US"/>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222683F5-910D-E84E-B4E9-3E6370F4CAE9}" type="slidenum">
              <a:rPr lang="en-US" smtClean="0"/>
              <a:pPr/>
              <a:t>‹#›</a:t>
            </a:fld>
            <a:endParaRPr lang="en-US"/>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3337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B6A09E0-D0D1-9849-8F4C-9BECEC6C3A99}" type="datetimeFigureOut">
              <a:rPr lang="en-US" smtClean="0"/>
              <a:pPr/>
              <a:t>1/20/2019</a:t>
            </a:fld>
            <a:endParaRPr lang="en-US"/>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222683F5-910D-E84E-B4E9-3E6370F4CAE9}" type="slidenum">
              <a:rPr lang="en-US" smtClean="0"/>
              <a:pPr/>
              <a:t>‹#›</a:t>
            </a:fld>
            <a:endParaRPr lang="en-US"/>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2571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428DC-7ACD-F542-AF12-3594E59C7694}"/>
              </a:ext>
            </a:extLst>
          </p:cNvPr>
          <p:cNvSpPr>
            <a:spLocks noGrp="1"/>
          </p:cNvSpPr>
          <p:nvPr>
            <p:ph type="ctrTitle"/>
          </p:nvPr>
        </p:nvSpPr>
        <p:spPr/>
        <p:txBody>
          <a:bodyPr>
            <a:normAutofit/>
          </a:bodyPr>
          <a:lstStyle/>
          <a:p>
            <a:r>
              <a:rPr lang="en-US" sz="9600" dirty="0"/>
              <a:t>Bible Study</a:t>
            </a:r>
          </a:p>
        </p:txBody>
      </p:sp>
      <p:sp>
        <p:nvSpPr>
          <p:cNvPr id="3" name="Subtitle 2">
            <a:extLst>
              <a:ext uri="{FF2B5EF4-FFF2-40B4-BE49-F238E27FC236}">
                <a16:creationId xmlns:a16="http://schemas.microsoft.com/office/drawing/2014/main" id="{2AECECE3-FE31-8A4C-AF92-BF9857A6277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308890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0E366-0B5C-0840-BDF1-4C2256188573}"/>
              </a:ext>
            </a:extLst>
          </p:cNvPr>
          <p:cNvSpPr>
            <a:spLocks noGrp="1"/>
          </p:cNvSpPr>
          <p:nvPr>
            <p:ph type="title"/>
          </p:nvPr>
        </p:nvSpPr>
        <p:spPr>
          <a:xfrm>
            <a:off x="1534696" y="368969"/>
            <a:ext cx="9520158" cy="898357"/>
          </a:xfrm>
        </p:spPr>
        <p:txBody>
          <a:bodyPr>
            <a:normAutofit/>
          </a:bodyPr>
          <a:lstStyle/>
          <a:p>
            <a:r>
              <a:rPr lang="en-US" sz="4400" u="sng" dirty="0"/>
              <a:t>Teaching our Children</a:t>
            </a:r>
          </a:p>
        </p:txBody>
      </p:sp>
      <p:sp>
        <p:nvSpPr>
          <p:cNvPr id="3" name="Content Placeholder 2">
            <a:extLst>
              <a:ext uri="{FF2B5EF4-FFF2-40B4-BE49-F238E27FC236}">
                <a16:creationId xmlns:a16="http://schemas.microsoft.com/office/drawing/2014/main" id="{A922891B-035A-2444-B894-92FDB80B5AB9}"/>
              </a:ext>
            </a:extLst>
          </p:cNvPr>
          <p:cNvSpPr>
            <a:spLocks noGrp="1"/>
          </p:cNvSpPr>
          <p:nvPr>
            <p:ph idx="1"/>
          </p:nvPr>
        </p:nvSpPr>
        <p:spPr>
          <a:xfrm>
            <a:off x="1534696" y="2015732"/>
            <a:ext cx="9520158" cy="4080268"/>
          </a:xfrm>
        </p:spPr>
        <p:txBody>
          <a:bodyPr/>
          <a:lstStyle/>
          <a:p>
            <a:r>
              <a:rPr lang="en-US" sz="2800" dirty="0"/>
              <a:t>“Already Gone” – 2006</a:t>
            </a:r>
          </a:p>
          <a:p>
            <a:pPr lvl="1"/>
            <a:r>
              <a:rPr lang="en-US" sz="2400" dirty="0"/>
              <a:t>20,000 Adults and 2,000 teenagers</a:t>
            </a:r>
          </a:p>
          <a:p>
            <a:pPr lvl="1"/>
            <a:r>
              <a:rPr lang="en-US" sz="2400" dirty="0"/>
              <a:t>61% raised in church will disengage during 20s</a:t>
            </a:r>
          </a:p>
          <a:p>
            <a:pPr lvl="1"/>
            <a:r>
              <a:rPr lang="en-US" sz="2400" dirty="0"/>
              <a:t>What does that mean for our children?</a:t>
            </a:r>
          </a:p>
          <a:p>
            <a:r>
              <a:rPr lang="en-US" sz="2800" dirty="0"/>
              <a:t>Deuteronomy 6:4-9</a:t>
            </a:r>
          </a:p>
          <a:p>
            <a:r>
              <a:rPr lang="en-US" sz="2800" dirty="0"/>
              <a:t>Proverbs 22:6</a:t>
            </a:r>
          </a:p>
          <a:p>
            <a:r>
              <a:rPr lang="en-US" sz="2800" dirty="0"/>
              <a:t>Ephesians 6:1-4</a:t>
            </a:r>
          </a:p>
          <a:p>
            <a:endParaRPr lang="en-US" dirty="0"/>
          </a:p>
        </p:txBody>
      </p:sp>
    </p:spTree>
    <p:extLst>
      <p:ext uri="{BB962C8B-B14F-4D97-AF65-F5344CB8AC3E}">
        <p14:creationId xmlns:p14="http://schemas.microsoft.com/office/powerpoint/2010/main" val="3048300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dissolve">
                                      <p:cBhvr>
                                        <p:cTn id="10" dur="500"/>
                                        <p:tgtEl>
                                          <p:spTgt spid="3">
                                            <p:txEl>
                                              <p:pRg st="5" end="5"/>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dissolv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D13A0-9C7A-7246-96A5-CA481D15F128}"/>
              </a:ext>
            </a:extLst>
          </p:cNvPr>
          <p:cNvSpPr>
            <a:spLocks noGrp="1"/>
          </p:cNvSpPr>
          <p:nvPr>
            <p:ph type="title"/>
          </p:nvPr>
        </p:nvSpPr>
        <p:spPr>
          <a:xfrm>
            <a:off x="1534696" y="1"/>
            <a:ext cx="9520158" cy="1315452"/>
          </a:xfrm>
        </p:spPr>
        <p:txBody>
          <a:bodyPr>
            <a:normAutofit/>
          </a:bodyPr>
          <a:lstStyle/>
          <a:p>
            <a:r>
              <a:rPr lang="en-US" sz="4400" u="sng" dirty="0"/>
              <a:t>Consequences of not studying</a:t>
            </a:r>
          </a:p>
        </p:txBody>
      </p:sp>
      <p:sp>
        <p:nvSpPr>
          <p:cNvPr id="3" name="Content Placeholder 2">
            <a:extLst>
              <a:ext uri="{FF2B5EF4-FFF2-40B4-BE49-F238E27FC236}">
                <a16:creationId xmlns:a16="http://schemas.microsoft.com/office/drawing/2014/main" id="{C0CE9840-21F9-2442-BA93-8CFB11A42C82}"/>
              </a:ext>
            </a:extLst>
          </p:cNvPr>
          <p:cNvSpPr>
            <a:spLocks noGrp="1"/>
          </p:cNvSpPr>
          <p:nvPr>
            <p:ph idx="1"/>
          </p:nvPr>
        </p:nvSpPr>
        <p:spPr>
          <a:xfrm>
            <a:off x="1534696" y="1620252"/>
            <a:ext cx="9520158" cy="4507279"/>
          </a:xfrm>
        </p:spPr>
        <p:txBody>
          <a:bodyPr>
            <a:normAutofit fontScale="92500" lnSpcReduction="10000"/>
          </a:bodyPr>
          <a:lstStyle/>
          <a:p>
            <a:r>
              <a:rPr lang="en-US" dirty="0"/>
              <a:t>Being ignorant about Bible</a:t>
            </a:r>
          </a:p>
          <a:p>
            <a:r>
              <a:rPr lang="en-US" dirty="0"/>
              <a:t>Not understanding Bible class/sermons</a:t>
            </a:r>
          </a:p>
          <a:p>
            <a:r>
              <a:rPr lang="en-US" dirty="0"/>
              <a:t>No understanding of “big picture”</a:t>
            </a:r>
          </a:p>
          <a:p>
            <a:r>
              <a:rPr lang="en-US" dirty="0"/>
              <a:t>Not being able to understand certain books/passages</a:t>
            </a:r>
          </a:p>
          <a:p>
            <a:r>
              <a:rPr lang="en-US" dirty="0"/>
              <a:t>No/little understanding of major characters, prophets, apostles</a:t>
            </a:r>
          </a:p>
          <a:p>
            <a:r>
              <a:rPr lang="en-US" dirty="0"/>
              <a:t>Missing out on life’s lessons</a:t>
            </a:r>
          </a:p>
          <a:p>
            <a:r>
              <a:rPr lang="en-US" dirty="0"/>
              <a:t>Worshipping God in unacceptable way</a:t>
            </a:r>
          </a:p>
          <a:p>
            <a:r>
              <a:rPr lang="en-US" dirty="0"/>
              <a:t>Going to congregation that is not acceptable to God</a:t>
            </a:r>
          </a:p>
          <a:p>
            <a:r>
              <a:rPr lang="en-US" dirty="0"/>
              <a:t>Not knowing how to get to Heaven</a:t>
            </a:r>
          </a:p>
          <a:p>
            <a:r>
              <a:rPr lang="en-US" dirty="0"/>
              <a:t>Missing out on Heaven</a:t>
            </a:r>
          </a:p>
        </p:txBody>
      </p:sp>
    </p:spTree>
    <p:extLst>
      <p:ext uri="{BB962C8B-B14F-4D97-AF65-F5344CB8AC3E}">
        <p14:creationId xmlns:p14="http://schemas.microsoft.com/office/powerpoint/2010/main" val="2724776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54982DC-AFE1-D446-A5C7-C261A4F8492B}"/>
              </a:ext>
            </a:extLst>
          </p:cNvPr>
          <p:cNvPicPr>
            <a:picLocks noChangeAspect="1"/>
          </p:cNvPicPr>
          <p:nvPr/>
        </p:nvPicPr>
        <p:blipFill>
          <a:blip r:embed="rId2"/>
          <a:stretch>
            <a:fillRect/>
          </a:stretch>
        </p:blipFill>
        <p:spPr>
          <a:xfrm>
            <a:off x="1" y="-13489"/>
            <a:ext cx="12192000" cy="6871489"/>
          </a:xfrm>
          <a:prstGeom prst="rect">
            <a:avLst/>
          </a:prstGeom>
        </p:spPr>
      </p:pic>
    </p:spTree>
    <p:extLst>
      <p:ext uri="{BB962C8B-B14F-4D97-AF65-F5344CB8AC3E}">
        <p14:creationId xmlns:p14="http://schemas.microsoft.com/office/powerpoint/2010/main" val="3858993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992FC-5CE3-B94F-B460-309A6197C7AD}"/>
              </a:ext>
            </a:extLst>
          </p:cNvPr>
          <p:cNvSpPr>
            <a:spLocks noGrp="1"/>
          </p:cNvSpPr>
          <p:nvPr>
            <p:ph type="title"/>
          </p:nvPr>
        </p:nvSpPr>
        <p:spPr>
          <a:xfrm>
            <a:off x="1534696" y="401054"/>
            <a:ext cx="9520158" cy="1042736"/>
          </a:xfrm>
        </p:spPr>
        <p:txBody>
          <a:bodyPr>
            <a:normAutofit/>
          </a:bodyPr>
          <a:lstStyle/>
          <a:p>
            <a:r>
              <a:rPr lang="en-US" sz="4400" dirty="0">
                <a:solidFill>
                  <a:schemeClr val="tx1"/>
                </a:solidFill>
              </a:rPr>
              <a:t>God’s Plan of Salvation</a:t>
            </a:r>
          </a:p>
        </p:txBody>
      </p:sp>
      <p:sp>
        <p:nvSpPr>
          <p:cNvPr id="3" name="Content Placeholder 2">
            <a:extLst>
              <a:ext uri="{FF2B5EF4-FFF2-40B4-BE49-F238E27FC236}">
                <a16:creationId xmlns:a16="http://schemas.microsoft.com/office/drawing/2014/main" id="{D7F6F192-A827-E849-9C03-C52D6DB7BA26}"/>
              </a:ext>
            </a:extLst>
          </p:cNvPr>
          <p:cNvSpPr>
            <a:spLocks noGrp="1"/>
          </p:cNvSpPr>
          <p:nvPr>
            <p:ph idx="1"/>
          </p:nvPr>
        </p:nvSpPr>
        <p:spPr>
          <a:xfrm>
            <a:off x="1347537" y="1588169"/>
            <a:ext cx="10844463" cy="4539916"/>
          </a:xfrm>
        </p:spPr>
        <p:txBody>
          <a:bodyPr>
            <a:normAutofit fontScale="70000" lnSpcReduction="20000"/>
          </a:bodyPr>
          <a:lstStyle/>
          <a:p>
            <a:r>
              <a:rPr lang="en-US" sz="2800" dirty="0"/>
              <a:t>Hear</a:t>
            </a:r>
            <a:r>
              <a:rPr lang="en-US" dirty="0"/>
              <a:t> </a:t>
            </a:r>
          </a:p>
          <a:p>
            <a:pPr lvl="1"/>
            <a:r>
              <a:rPr lang="en-US" sz="2600" dirty="0"/>
              <a:t>Matthew 7:24-27; Romans 10:17</a:t>
            </a:r>
          </a:p>
          <a:p>
            <a:r>
              <a:rPr lang="en-US" sz="2800" dirty="0"/>
              <a:t>Believe</a:t>
            </a:r>
          </a:p>
          <a:p>
            <a:pPr lvl="1"/>
            <a:r>
              <a:rPr lang="en-US" sz="2600" dirty="0"/>
              <a:t>John 3:16; Mark 16:16; Acts 16:31</a:t>
            </a:r>
          </a:p>
          <a:p>
            <a:r>
              <a:rPr lang="en-US" sz="2800" dirty="0"/>
              <a:t>Repent</a:t>
            </a:r>
          </a:p>
          <a:p>
            <a:pPr lvl="1"/>
            <a:r>
              <a:rPr lang="en-US" sz="2400" dirty="0"/>
              <a:t>Matthew 4:17; Acts 2:38; Luke 13:3; Acts 8:32</a:t>
            </a:r>
          </a:p>
          <a:p>
            <a:r>
              <a:rPr lang="en-US" sz="2800" dirty="0"/>
              <a:t>Confess</a:t>
            </a:r>
          </a:p>
          <a:p>
            <a:pPr lvl="1"/>
            <a:r>
              <a:rPr lang="en-US" sz="2400" dirty="0"/>
              <a:t>Matthew 10:32-33; Romans 10:9-10; Acts 8:36-37</a:t>
            </a:r>
          </a:p>
          <a:p>
            <a:r>
              <a:rPr lang="en-US" sz="2800" dirty="0"/>
              <a:t>Be Baptized</a:t>
            </a:r>
          </a:p>
          <a:p>
            <a:pPr lvl="1"/>
            <a:r>
              <a:rPr lang="en-US" sz="2400" dirty="0"/>
              <a:t>Mark 16:16; John 3:3, 5-8; Romans 6:4; I Peter 3:21; Acts 2:38</a:t>
            </a:r>
          </a:p>
          <a:p>
            <a:r>
              <a:rPr lang="en-US" sz="2800" dirty="0"/>
              <a:t>Live a Faithful Life</a:t>
            </a:r>
          </a:p>
          <a:p>
            <a:pPr lvl="1"/>
            <a:r>
              <a:rPr lang="en-US" sz="2400" dirty="0"/>
              <a:t>Revelation 2:10</a:t>
            </a:r>
          </a:p>
          <a:p>
            <a:endParaRPr lang="en-US" dirty="0"/>
          </a:p>
        </p:txBody>
      </p:sp>
    </p:spTree>
    <p:extLst>
      <p:ext uri="{BB962C8B-B14F-4D97-AF65-F5344CB8AC3E}">
        <p14:creationId xmlns:p14="http://schemas.microsoft.com/office/powerpoint/2010/main" val="1762676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49A65EF-4753-1648-8691-6E8C5AEB9301}"/>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50886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7A177-55F9-9D45-A1C2-9A5E1D35FDB0}"/>
              </a:ext>
            </a:extLst>
          </p:cNvPr>
          <p:cNvSpPr>
            <a:spLocks noGrp="1"/>
          </p:cNvSpPr>
          <p:nvPr>
            <p:ph type="title"/>
          </p:nvPr>
        </p:nvSpPr>
        <p:spPr>
          <a:xfrm>
            <a:off x="1534696" y="1"/>
            <a:ext cx="9520158" cy="1379620"/>
          </a:xfrm>
        </p:spPr>
        <p:txBody>
          <a:bodyPr>
            <a:normAutofit/>
          </a:bodyPr>
          <a:lstStyle/>
          <a:p>
            <a:r>
              <a:rPr lang="en-US" sz="4400" u="sng" dirty="0"/>
              <a:t>The Importance of Studying</a:t>
            </a:r>
          </a:p>
        </p:txBody>
      </p:sp>
      <p:sp>
        <p:nvSpPr>
          <p:cNvPr id="3" name="Content Placeholder 2">
            <a:extLst>
              <a:ext uri="{FF2B5EF4-FFF2-40B4-BE49-F238E27FC236}">
                <a16:creationId xmlns:a16="http://schemas.microsoft.com/office/drawing/2014/main" id="{60F846C3-A81D-9B4B-A76F-33FAF589F9C2}"/>
              </a:ext>
            </a:extLst>
          </p:cNvPr>
          <p:cNvSpPr>
            <a:spLocks noGrp="1"/>
          </p:cNvSpPr>
          <p:nvPr>
            <p:ph idx="1"/>
          </p:nvPr>
        </p:nvSpPr>
        <p:spPr>
          <a:xfrm>
            <a:off x="1534696" y="1716505"/>
            <a:ext cx="9520158" cy="4539915"/>
          </a:xfrm>
        </p:spPr>
        <p:txBody>
          <a:bodyPr>
            <a:normAutofit fontScale="92500" lnSpcReduction="10000"/>
          </a:bodyPr>
          <a:lstStyle/>
          <a:p>
            <a:r>
              <a:rPr lang="en-US" sz="2800" dirty="0"/>
              <a:t>Joshua 1:7-8</a:t>
            </a:r>
          </a:p>
          <a:p>
            <a:r>
              <a:rPr lang="en-US" sz="2800" dirty="0"/>
              <a:t>Matthew 22:23-33</a:t>
            </a:r>
          </a:p>
          <a:p>
            <a:r>
              <a:rPr lang="en-US" sz="2800" dirty="0"/>
              <a:t>Romans 10:17 </a:t>
            </a:r>
          </a:p>
          <a:p>
            <a:pPr lvl="1"/>
            <a:r>
              <a:rPr lang="en-US" sz="2600" dirty="0"/>
              <a:t>“Faith comes by hearing, and hearing by the Word of God”</a:t>
            </a:r>
          </a:p>
          <a:p>
            <a:r>
              <a:rPr lang="en-US" sz="2800" dirty="0"/>
              <a:t>2 Timothy 2:14-15</a:t>
            </a:r>
          </a:p>
          <a:p>
            <a:r>
              <a:rPr lang="en-US" sz="2800" dirty="0"/>
              <a:t>2 Timothy 3:16-17</a:t>
            </a:r>
          </a:p>
          <a:p>
            <a:r>
              <a:rPr lang="en-US" sz="2800" dirty="0"/>
              <a:t>Hebrews 4:12-13</a:t>
            </a:r>
          </a:p>
          <a:p>
            <a:r>
              <a:rPr lang="en-US" sz="2800" dirty="0"/>
              <a:t>Revelation 1:1-3</a:t>
            </a:r>
          </a:p>
          <a:p>
            <a:endParaRPr lang="en-US" dirty="0"/>
          </a:p>
        </p:txBody>
      </p:sp>
    </p:spTree>
    <p:extLst>
      <p:ext uri="{BB962C8B-B14F-4D97-AF65-F5344CB8AC3E}">
        <p14:creationId xmlns:p14="http://schemas.microsoft.com/office/powerpoint/2010/main" val="142557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AFA02-9DB8-B148-8D97-259024BC1184}"/>
              </a:ext>
            </a:extLst>
          </p:cNvPr>
          <p:cNvSpPr>
            <a:spLocks noGrp="1"/>
          </p:cNvSpPr>
          <p:nvPr>
            <p:ph type="title"/>
          </p:nvPr>
        </p:nvSpPr>
        <p:spPr>
          <a:xfrm>
            <a:off x="1534696" y="529389"/>
            <a:ext cx="9520158" cy="962527"/>
          </a:xfrm>
        </p:spPr>
        <p:txBody>
          <a:bodyPr>
            <a:normAutofit/>
          </a:bodyPr>
          <a:lstStyle/>
          <a:p>
            <a:r>
              <a:rPr lang="en-US" sz="4400" u="sng" dirty="0"/>
              <a:t>Find your time</a:t>
            </a:r>
          </a:p>
        </p:txBody>
      </p:sp>
      <p:sp>
        <p:nvSpPr>
          <p:cNvPr id="3" name="Content Placeholder 2">
            <a:extLst>
              <a:ext uri="{FF2B5EF4-FFF2-40B4-BE49-F238E27FC236}">
                <a16:creationId xmlns:a16="http://schemas.microsoft.com/office/drawing/2014/main" id="{363F314D-DFAF-054F-9A20-A72FD192A8BE}"/>
              </a:ext>
            </a:extLst>
          </p:cNvPr>
          <p:cNvSpPr>
            <a:spLocks noGrp="1"/>
          </p:cNvSpPr>
          <p:nvPr>
            <p:ph idx="1"/>
          </p:nvPr>
        </p:nvSpPr>
        <p:spPr>
          <a:xfrm>
            <a:off x="1534696" y="2015732"/>
            <a:ext cx="9520158" cy="4144436"/>
          </a:xfrm>
        </p:spPr>
        <p:txBody>
          <a:bodyPr>
            <a:noAutofit/>
          </a:bodyPr>
          <a:lstStyle/>
          <a:p>
            <a:r>
              <a:rPr lang="en-US" sz="3200" dirty="0"/>
              <a:t>Designated time to study</a:t>
            </a:r>
          </a:p>
          <a:p>
            <a:r>
              <a:rPr lang="en-US" sz="3200" dirty="0"/>
              <a:t>Morning</a:t>
            </a:r>
          </a:p>
          <a:p>
            <a:r>
              <a:rPr lang="en-US" sz="3200" dirty="0"/>
              <a:t>Lunch break</a:t>
            </a:r>
          </a:p>
          <a:p>
            <a:r>
              <a:rPr lang="en-US" sz="3200" dirty="0"/>
              <a:t>Before bed</a:t>
            </a:r>
          </a:p>
          <a:p>
            <a:r>
              <a:rPr lang="en-US" sz="3200" dirty="0"/>
              <a:t>15 – 30 minutes</a:t>
            </a:r>
          </a:p>
          <a:p>
            <a:r>
              <a:rPr lang="en-US" sz="3200" dirty="0"/>
              <a:t>Create a weekly/monthly schedule</a:t>
            </a:r>
          </a:p>
        </p:txBody>
      </p:sp>
    </p:spTree>
    <p:extLst>
      <p:ext uri="{BB962C8B-B14F-4D97-AF65-F5344CB8AC3E}">
        <p14:creationId xmlns:p14="http://schemas.microsoft.com/office/powerpoint/2010/main" val="2602797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dissolv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dissolv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D144C-6C82-414B-8007-8AA27AE5FAAF}"/>
              </a:ext>
            </a:extLst>
          </p:cNvPr>
          <p:cNvSpPr>
            <a:spLocks noGrp="1"/>
          </p:cNvSpPr>
          <p:nvPr>
            <p:ph type="title"/>
          </p:nvPr>
        </p:nvSpPr>
        <p:spPr>
          <a:xfrm>
            <a:off x="1534696" y="240633"/>
            <a:ext cx="9520158" cy="1138988"/>
          </a:xfrm>
        </p:spPr>
        <p:txBody>
          <a:bodyPr>
            <a:normAutofit/>
          </a:bodyPr>
          <a:lstStyle/>
          <a:p>
            <a:r>
              <a:rPr lang="en-US" sz="4400" u="sng" dirty="0"/>
              <a:t>Study 1 book in-depth</a:t>
            </a:r>
          </a:p>
        </p:txBody>
      </p:sp>
      <p:sp>
        <p:nvSpPr>
          <p:cNvPr id="3" name="Content Placeholder 2">
            <a:extLst>
              <a:ext uri="{FF2B5EF4-FFF2-40B4-BE49-F238E27FC236}">
                <a16:creationId xmlns:a16="http://schemas.microsoft.com/office/drawing/2014/main" id="{2F5AF524-BD17-8B44-8956-30036CFFA2C3}"/>
              </a:ext>
            </a:extLst>
          </p:cNvPr>
          <p:cNvSpPr>
            <a:spLocks noGrp="1"/>
          </p:cNvSpPr>
          <p:nvPr>
            <p:ph idx="1"/>
          </p:nvPr>
        </p:nvSpPr>
        <p:spPr>
          <a:xfrm>
            <a:off x="1534696" y="2015732"/>
            <a:ext cx="9520158" cy="4096833"/>
          </a:xfrm>
        </p:spPr>
        <p:txBody>
          <a:bodyPr/>
          <a:lstStyle/>
          <a:p>
            <a:r>
              <a:rPr lang="en-US" sz="2800" dirty="0"/>
              <a:t>Find a book to study all the way through</a:t>
            </a:r>
          </a:p>
          <a:p>
            <a:r>
              <a:rPr lang="en-US" sz="2800" dirty="0"/>
              <a:t>Understand “big picture” first</a:t>
            </a:r>
          </a:p>
          <a:p>
            <a:r>
              <a:rPr lang="en-US" sz="2800" dirty="0"/>
              <a:t>Study every aspect of book</a:t>
            </a:r>
          </a:p>
          <a:p>
            <a:pPr lvl="1"/>
            <a:r>
              <a:rPr lang="en-US" sz="2400" dirty="0"/>
              <a:t>5 </a:t>
            </a:r>
            <a:r>
              <a:rPr lang="en-US" sz="2400" dirty="0" err="1"/>
              <a:t>Ws</a:t>
            </a:r>
            <a:endParaRPr lang="en-US" sz="2400" dirty="0"/>
          </a:p>
          <a:p>
            <a:pPr lvl="2"/>
            <a:r>
              <a:rPr lang="en-US" sz="2000" dirty="0"/>
              <a:t>Who, what, when, where, why</a:t>
            </a:r>
          </a:p>
          <a:p>
            <a:r>
              <a:rPr lang="en-US" sz="2800" dirty="0"/>
              <a:t>Reference with other books</a:t>
            </a:r>
          </a:p>
          <a:p>
            <a:r>
              <a:rPr lang="en-US" sz="2800" dirty="0"/>
              <a:t>Connect with the bigger picture of the Bible</a:t>
            </a:r>
          </a:p>
          <a:p>
            <a:endParaRPr lang="en-US" dirty="0"/>
          </a:p>
        </p:txBody>
      </p:sp>
    </p:spTree>
    <p:extLst>
      <p:ext uri="{BB962C8B-B14F-4D97-AF65-F5344CB8AC3E}">
        <p14:creationId xmlns:p14="http://schemas.microsoft.com/office/powerpoint/2010/main" val="3294563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dissolve">
                                      <p:cBhvr>
                                        <p:cTn id="20" dur="500"/>
                                        <p:tgtEl>
                                          <p:spTgt spid="3">
                                            <p:txEl>
                                              <p:pRg st="3" end="3"/>
                                            </p:txEl>
                                          </p:spTgt>
                                        </p:tgtEl>
                                      </p:cBhvr>
                                    </p:animEffect>
                                  </p:childTnLst>
                                </p:cTn>
                              </p:par>
                              <p:par>
                                <p:cTn id="21" presetID="9"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dissolv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dissolv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dissolv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D187-53D6-EC4F-B862-9FF97ABD8B44}"/>
              </a:ext>
            </a:extLst>
          </p:cNvPr>
          <p:cNvSpPr>
            <a:spLocks noGrp="1"/>
          </p:cNvSpPr>
          <p:nvPr>
            <p:ph type="title"/>
          </p:nvPr>
        </p:nvSpPr>
        <p:spPr>
          <a:xfrm>
            <a:off x="1534696" y="320843"/>
            <a:ext cx="9520158" cy="1090862"/>
          </a:xfrm>
        </p:spPr>
        <p:txBody>
          <a:bodyPr>
            <a:normAutofit/>
          </a:bodyPr>
          <a:lstStyle/>
          <a:p>
            <a:r>
              <a:rPr lang="en-US" sz="4400" u="sng" dirty="0"/>
              <a:t>Studying in context</a:t>
            </a:r>
          </a:p>
        </p:txBody>
      </p:sp>
      <p:sp>
        <p:nvSpPr>
          <p:cNvPr id="3" name="Content Placeholder 2">
            <a:extLst>
              <a:ext uri="{FF2B5EF4-FFF2-40B4-BE49-F238E27FC236}">
                <a16:creationId xmlns:a16="http://schemas.microsoft.com/office/drawing/2014/main" id="{C4E120D8-042D-5D4A-B520-5049BF25241B}"/>
              </a:ext>
            </a:extLst>
          </p:cNvPr>
          <p:cNvSpPr>
            <a:spLocks noGrp="1"/>
          </p:cNvSpPr>
          <p:nvPr>
            <p:ph idx="1"/>
          </p:nvPr>
        </p:nvSpPr>
        <p:spPr>
          <a:xfrm>
            <a:off x="1534696" y="2015732"/>
            <a:ext cx="9520158" cy="4096310"/>
          </a:xfrm>
        </p:spPr>
        <p:txBody>
          <a:bodyPr>
            <a:normAutofit fontScale="77500" lnSpcReduction="20000"/>
          </a:bodyPr>
          <a:lstStyle/>
          <a:p>
            <a:r>
              <a:rPr lang="en-US" sz="3200" dirty="0"/>
              <a:t>Galatians 2:16</a:t>
            </a:r>
          </a:p>
          <a:p>
            <a:pPr lvl="1"/>
            <a:r>
              <a:rPr lang="en-US" sz="2800" b="1" baseline="30000" dirty="0"/>
              <a:t>16 </a:t>
            </a:r>
            <a:r>
              <a:rPr lang="en-US" sz="2800" dirty="0"/>
              <a:t>nevertheless knowing that a man is not justified by the works of the Law but through faith in Christ Jesus, even we have believed in Christ Jesus, so that we may be justified by faith in Christ and not by the works of the Law; since by the works of the Law no flesh will be justified. </a:t>
            </a:r>
          </a:p>
          <a:p>
            <a:r>
              <a:rPr lang="en-US" sz="3200" dirty="0"/>
              <a:t>John 3:16</a:t>
            </a:r>
          </a:p>
          <a:p>
            <a:pPr lvl="1"/>
            <a:r>
              <a:rPr lang="en-US" sz="3000" b="1" baseline="30000" dirty="0"/>
              <a:t>16 </a:t>
            </a:r>
            <a:r>
              <a:rPr lang="en-US" sz="3000" dirty="0"/>
              <a:t>“For God so loved the world, that He gave His only begotten Son, that whoever believes in Him shall not perish, but have eternal life.</a:t>
            </a:r>
          </a:p>
          <a:p>
            <a:endParaRPr lang="en-US" dirty="0"/>
          </a:p>
        </p:txBody>
      </p:sp>
    </p:spTree>
    <p:extLst>
      <p:ext uri="{BB962C8B-B14F-4D97-AF65-F5344CB8AC3E}">
        <p14:creationId xmlns:p14="http://schemas.microsoft.com/office/powerpoint/2010/main" val="510897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5F452-4C6B-5241-8569-CF49E377F230}"/>
              </a:ext>
            </a:extLst>
          </p:cNvPr>
          <p:cNvSpPr>
            <a:spLocks noGrp="1"/>
          </p:cNvSpPr>
          <p:nvPr>
            <p:ph type="title"/>
          </p:nvPr>
        </p:nvSpPr>
        <p:spPr>
          <a:xfrm>
            <a:off x="1534696" y="1"/>
            <a:ext cx="9520158" cy="1363578"/>
          </a:xfrm>
        </p:spPr>
        <p:txBody>
          <a:bodyPr>
            <a:normAutofit/>
          </a:bodyPr>
          <a:lstStyle/>
          <a:p>
            <a:r>
              <a:rPr lang="en-US" sz="4400" u="sng" dirty="0"/>
              <a:t>Commentaries and Concordances</a:t>
            </a:r>
          </a:p>
        </p:txBody>
      </p:sp>
      <p:sp>
        <p:nvSpPr>
          <p:cNvPr id="3" name="Content Placeholder 2">
            <a:extLst>
              <a:ext uri="{FF2B5EF4-FFF2-40B4-BE49-F238E27FC236}">
                <a16:creationId xmlns:a16="http://schemas.microsoft.com/office/drawing/2014/main" id="{C29CD441-5CF1-3241-8468-C3198BA61B9A}"/>
              </a:ext>
            </a:extLst>
          </p:cNvPr>
          <p:cNvSpPr>
            <a:spLocks noGrp="1"/>
          </p:cNvSpPr>
          <p:nvPr>
            <p:ph idx="1"/>
          </p:nvPr>
        </p:nvSpPr>
        <p:spPr>
          <a:xfrm>
            <a:off x="1534696" y="2005263"/>
            <a:ext cx="9520158" cy="4127180"/>
          </a:xfrm>
        </p:spPr>
        <p:txBody>
          <a:bodyPr>
            <a:normAutofit fontScale="85000" lnSpcReduction="20000"/>
          </a:bodyPr>
          <a:lstStyle/>
          <a:p>
            <a:r>
              <a:rPr lang="en-US" sz="3600" dirty="0"/>
              <a:t>Confusion of certain passages/verses</a:t>
            </a:r>
          </a:p>
          <a:p>
            <a:r>
              <a:rPr lang="en-US" sz="3600" dirty="0"/>
              <a:t>Commentaries</a:t>
            </a:r>
          </a:p>
          <a:p>
            <a:pPr lvl="1"/>
            <a:r>
              <a:rPr lang="en-US" sz="2800" dirty="0"/>
              <a:t>Study Bibles</a:t>
            </a:r>
          </a:p>
          <a:p>
            <a:pPr lvl="1"/>
            <a:r>
              <a:rPr lang="en-US" sz="2800" dirty="0"/>
              <a:t>Websites</a:t>
            </a:r>
          </a:p>
          <a:p>
            <a:pPr lvl="1"/>
            <a:r>
              <a:rPr lang="en-US" sz="2800" dirty="0"/>
              <a:t>Sermons/lessons</a:t>
            </a:r>
          </a:p>
          <a:p>
            <a:r>
              <a:rPr lang="en-US" sz="3600" dirty="0"/>
              <a:t>Concordance</a:t>
            </a:r>
          </a:p>
          <a:p>
            <a:pPr lvl="1"/>
            <a:r>
              <a:rPr lang="en-US" sz="2800" dirty="0"/>
              <a:t>Reference</a:t>
            </a:r>
          </a:p>
          <a:p>
            <a:pPr lvl="1"/>
            <a:r>
              <a:rPr lang="en-US" sz="2800" dirty="0"/>
              <a:t>Hebrew and Greek translation</a:t>
            </a:r>
          </a:p>
          <a:p>
            <a:pPr lvl="1"/>
            <a:endParaRPr lang="en-US" dirty="0"/>
          </a:p>
        </p:txBody>
      </p:sp>
    </p:spTree>
    <p:extLst>
      <p:ext uri="{BB962C8B-B14F-4D97-AF65-F5344CB8AC3E}">
        <p14:creationId xmlns:p14="http://schemas.microsoft.com/office/powerpoint/2010/main" val="2715166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dissolv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ssolve">
                                      <p:cBhvr>
                                        <p:cTn id="21" dur="500"/>
                                        <p:tgtEl>
                                          <p:spTgt spid="3">
                                            <p:txEl>
                                              <p:pRg st="5" end="5"/>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ssolve">
                                      <p:cBhvr>
                                        <p:cTn id="24" dur="500"/>
                                        <p:tgtEl>
                                          <p:spTgt spid="3">
                                            <p:txEl>
                                              <p:pRg st="6" end="6"/>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dissolv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3C642-55FB-7948-9D21-FC59106C2AFE}"/>
              </a:ext>
            </a:extLst>
          </p:cNvPr>
          <p:cNvSpPr>
            <a:spLocks noGrp="1"/>
          </p:cNvSpPr>
          <p:nvPr>
            <p:ph type="title"/>
          </p:nvPr>
        </p:nvSpPr>
        <p:spPr>
          <a:xfrm>
            <a:off x="1534696" y="1"/>
            <a:ext cx="9520158" cy="1395662"/>
          </a:xfrm>
        </p:spPr>
        <p:txBody>
          <a:bodyPr>
            <a:normAutofit/>
          </a:bodyPr>
          <a:lstStyle/>
          <a:p>
            <a:r>
              <a:rPr lang="en-US" sz="4400" u="sng" dirty="0"/>
              <a:t>Ways to study</a:t>
            </a:r>
          </a:p>
        </p:txBody>
      </p:sp>
      <p:sp>
        <p:nvSpPr>
          <p:cNvPr id="3" name="Content Placeholder 2">
            <a:extLst>
              <a:ext uri="{FF2B5EF4-FFF2-40B4-BE49-F238E27FC236}">
                <a16:creationId xmlns:a16="http://schemas.microsoft.com/office/drawing/2014/main" id="{F9905B44-6992-4047-8177-86DFA6C41269}"/>
              </a:ext>
            </a:extLst>
          </p:cNvPr>
          <p:cNvSpPr>
            <a:spLocks noGrp="1"/>
          </p:cNvSpPr>
          <p:nvPr>
            <p:ph idx="1"/>
          </p:nvPr>
        </p:nvSpPr>
        <p:spPr>
          <a:xfrm>
            <a:off x="1534696" y="2101516"/>
            <a:ext cx="9520158" cy="4026015"/>
          </a:xfrm>
        </p:spPr>
        <p:txBody>
          <a:bodyPr>
            <a:normAutofit/>
          </a:bodyPr>
          <a:lstStyle/>
          <a:p>
            <a:r>
              <a:rPr lang="en-US" dirty="0"/>
              <a:t>Read straight through/learn the “big picture”</a:t>
            </a:r>
          </a:p>
          <a:p>
            <a:r>
              <a:rPr lang="en-US" dirty="0"/>
              <a:t>Learn historical context</a:t>
            </a:r>
          </a:p>
          <a:p>
            <a:r>
              <a:rPr lang="en-US" dirty="0"/>
              <a:t>Concentrate on single topic</a:t>
            </a:r>
          </a:p>
          <a:p>
            <a:r>
              <a:rPr lang="en-US" dirty="0"/>
              <a:t>Study a certain character</a:t>
            </a:r>
          </a:p>
          <a:p>
            <a:r>
              <a:rPr lang="en-US" dirty="0"/>
              <a:t>Write it down</a:t>
            </a:r>
          </a:p>
          <a:p>
            <a:r>
              <a:rPr lang="en-US" dirty="0"/>
              <a:t>Listen to audio Bible</a:t>
            </a:r>
          </a:p>
          <a:p>
            <a:r>
              <a:rPr lang="en-US" dirty="0"/>
              <a:t>Bible trivia/apps</a:t>
            </a:r>
          </a:p>
          <a:p>
            <a:r>
              <a:rPr lang="en-US" dirty="0"/>
              <a:t>Bible studies</a:t>
            </a:r>
          </a:p>
        </p:txBody>
      </p:sp>
    </p:spTree>
    <p:extLst>
      <p:ext uri="{BB962C8B-B14F-4D97-AF65-F5344CB8AC3E}">
        <p14:creationId xmlns:p14="http://schemas.microsoft.com/office/powerpoint/2010/main" val="160937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B84EA95-AB54-7344-98AB-D973DB1DED81}"/>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936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{E5DCA827-5989-6942-A907-5B7B48747FF3}tf10001119</Template>
  <TotalTime>1773</TotalTime>
  <Words>343</Words>
  <Application>Microsoft Office PowerPoint</Application>
  <PresentationFormat>Widescreen</PresentationFormat>
  <Paragraphs>80</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Palatino Linotype</vt:lpstr>
      <vt:lpstr>Gallery</vt:lpstr>
      <vt:lpstr>Bible Study</vt:lpstr>
      <vt:lpstr>PowerPoint Presentation</vt:lpstr>
      <vt:lpstr>The Importance of Studying</vt:lpstr>
      <vt:lpstr>Find your time</vt:lpstr>
      <vt:lpstr>Study 1 book in-depth</vt:lpstr>
      <vt:lpstr>Studying in context</vt:lpstr>
      <vt:lpstr>Commentaries and Concordances</vt:lpstr>
      <vt:lpstr>Ways to study</vt:lpstr>
      <vt:lpstr>PowerPoint Presentation</vt:lpstr>
      <vt:lpstr>Teaching our Children</vt:lpstr>
      <vt:lpstr>Consequences of not studying</vt:lpstr>
      <vt:lpstr>PowerPoint Presentation</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Bible Study</dc:title>
  <dc:creator>Microsoft Office User</dc:creator>
  <cp:lastModifiedBy>Auditorium</cp:lastModifiedBy>
  <cp:revision>37</cp:revision>
  <dcterms:created xsi:type="dcterms:W3CDTF">2019-01-15T03:36:06Z</dcterms:created>
  <dcterms:modified xsi:type="dcterms:W3CDTF">2019-01-20T23:06:46Z</dcterms:modified>
</cp:coreProperties>
</file>