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89" r:id="rId4"/>
    <p:sldId id="290" r:id="rId5"/>
    <p:sldId id="259" r:id="rId6"/>
    <p:sldId id="261" r:id="rId7"/>
    <p:sldId id="262" r:id="rId8"/>
    <p:sldId id="299" r:id="rId9"/>
    <p:sldId id="292" r:id="rId10"/>
    <p:sldId id="293" r:id="rId11"/>
    <p:sldId id="294" r:id="rId12"/>
    <p:sldId id="295" r:id="rId13"/>
    <p:sldId id="296" r:id="rId14"/>
    <p:sldId id="298" r:id="rId15"/>
    <p:sldId id="297" r:id="rId16"/>
    <p:sldId id="300" r:id="rId17"/>
    <p:sldId id="260" r:id="rId18"/>
    <p:sldId id="287" r:id="rId19"/>
    <p:sldId id="301" r:id="rId20"/>
    <p:sldId id="263" r:id="rId21"/>
    <p:sldId id="264" r:id="rId22"/>
    <p:sldId id="265" r:id="rId23"/>
    <p:sldId id="266" r:id="rId24"/>
    <p:sldId id="267" r:id="rId25"/>
    <p:sldId id="268" r:id="rId26"/>
    <p:sldId id="269" r:id="rId27"/>
    <p:sldId id="270" r:id="rId28"/>
    <p:sldId id="271" r:id="rId29"/>
    <p:sldId id="272" r:id="rId30"/>
    <p:sldId id="273" r:id="rId31"/>
    <p:sldId id="274" r:id="rId32"/>
    <p:sldId id="276" r:id="rId33"/>
    <p:sldId id="277" r:id="rId34"/>
    <p:sldId id="278" r:id="rId35"/>
    <p:sldId id="279" r:id="rId36"/>
    <p:sldId id="280" r:id="rId37"/>
    <p:sldId id="281" r:id="rId38"/>
    <p:sldId id="282" r:id="rId39"/>
    <p:sldId id="283" r:id="rId40"/>
    <p:sldId id="284" r:id="rId41"/>
    <p:sldId id="285" r:id="rId42"/>
    <p:sldId id="286"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578DD9-BA44-4F4B-B855-5DB9B795353B}"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C310C-31CB-4B30-AA86-D6685C8DEADA}" type="slidenum">
              <a:rPr lang="en-US" smtClean="0"/>
              <a:t>‹#›</a:t>
            </a:fld>
            <a:endParaRPr lang="en-US"/>
          </a:p>
        </p:txBody>
      </p:sp>
    </p:spTree>
    <p:extLst>
      <p:ext uri="{BB962C8B-B14F-4D97-AF65-F5344CB8AC3E}">
        <p14:creationId xmlns:p14="http://schemas.microsoft.com/office/powerpoint/2010/main" val="2734639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578DD9-BA44-4F4B-B855-5DB9B795353B}"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C310C-31CB-4B30-AA86-D6685C8DEADA}" type="slidenum">
              <a:rPr lang="en-US" smtClean="0"/>
              <a:t>‹#›</a:t>
            </a:fld>
            <a:endParaRPr lang="en-US"/>
          </a:p>
        </p:txBody>
      </p:sp>
    </p:spTree>
    <p:extLst>
      <p:ext uri="{BB962C8B-B14F-4D97-AF65-F5344CB8AC3E}">
        <p14:creationId xmlns:p14="http://schemas.microsoft.com/office/powerpoint/2010/main" val="2705287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578DD9-BA44-4F4B-B855-5DB9B795353B}"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C310C-31CB-4B30-AA86-D6685C8DEADA}" type="slidenum">
              <a:rPr lang="en-US" smtClean="0"/>
              <a:t>‹#›</a:t>
            </a:fld>
            <a:endParaRPr lang="en-US"/>
          </a:p>
        </p:txBody>
      </p:sp>
    </p:spTree>
    <p:extLst>
      <p:ext uri="{BB962C8B-B14F-4D97-AF65-F5344CB8AC3E}">
        <p14:creationId xmlns:p14="http://schemas.microsoft.com/office/powerpoint/2010/main" val="3352852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578DD9-BA44-4F4B-B855-5DB9B795353B}"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C310C-31CB-4B30-AA86-D6685C8DEADA}" type="slidenum">
              <a:rPr lang="en-US" smtClean="0"/>
              <a:t>‹#›</a:t>
            </a:fld>
            <a:endParaRPr lang="en-US"/>
          </a:p>
        </p:txBody>
      </p:sp>
    </p:spTree>
    <p:extLst>
      <p:ext uri="{BB962C8B-B14F-4D97-AF65-F5344CB8AC3E}">
        <p14:creationId xmlns:p14="http://schemas.microsoft.com/office/powerpoint/2010/main" val="188723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578DD9-BA44-4F4B-B855-5DB9B795353B}"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C310C-31CB-4B30-AA86-D6685C8DEADA}" type="slidenum">
              <a:rPr lang="en-US" smtClean="0"/>
              <a:t>‹#›</a:t>
            </a:fld>
            <a:endParaRPr lang="en-US"/>
          </a:p>
        </p:txBody>
      </p:sp>
    </p:spTree>
    <p:extLst>
      <p:ext uri="{BB962C8B-B14F-4D97-AF65-F5344CB8AC3E}">
        <p14:creationId xmlns:p14="http://schemas.microsoft.com/office/powerpoint/2010/main" val="142362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578DD9-BA44-4F4B-B855-5DB9B795353B}"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C310C-31CB-4B30-AA86-D6685C8DEADA}" type="slidenum">
              <a:rPr lang="en-US" smtClean="0"/>
              <a:t>‹#›</a:t>
            </a:fld>
            <a:endParaRPr lang="en-US"/>
          </a:p>
        </p:txBody>
      </p:sp>
    </p:spTree>
    <p:extLst>
      <p:ext uri="{BB962C8B-B14F-4D97-AF65-F5344CB8AC3E}">
        <p14:creationId xmlns:p14="http://schemas.microsoft.com/office/powerpoint/2010/main" val="3558593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578DD9-BA44-4F4B-B855-5DB9B795353B}" type="datetimeFigureOut">
              <a:rPr lang="en-US" smtClean="0"/>
              <a:t>10/14/2017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2C310C-31CB-4B30-AA86-D6685C8DEADA}" type="slidenum">
              <a:rPr lang="en-US" smtClean="0"/>
              <a:t>‹#›</a:t>
            </a:fld>
            <a:endParaRPr lang="en-US"/>
          </a:p>
        </p:txBody>
      </p:sp>
    </p:spTree>
    <p:extLst>
      <p:ext uri="{BB962C8B-B14F-4D97-AF65-F5344CB8AC3E}">
        <p14:creationId xmlns:p14="http://schemas.microsoft.com/office/powerpoint/2010/main" val="3544325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578DD9-BA44-4F4B-B855-5DB9B795353B}" type="datetimeFigureOut">
              <a:rPr lang="en-US" smtClean="0"/>
              <a:t>10/14/2017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2C310C-31CB-4B30-AA86-D6685C8DEADA}" type="slidenum">
              <a:rPr lang="en-US" smtClean="0"/>
              <a:t>‹#›</a:t>
            </a:fld>
            <a:endParaRPr lang="en-US"/>
          </a:p>
        </p:txBody>
      </p:sp>
    </p:spTree>
    <p:extLst>
      <p:ext uri="{BB962C8B-B14F-4D97-AF65-F5344CB8AC3E}">
        <p14:creationId xmlns:p14="http://schemas.microsoft.com/office/powerpoint/2010/main" val="1967593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578DD9-BA44-4F4B-B855-5DB9B795353B}" type="datetimeFigureOut">
              <a:rPr lang="en-US" smtClean="0"/>
              <a:t>10/14/2017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2C310C-31CB-4B30-AA86-D6685C8DEADA}" type="slidenum">
              <a:rPr lang="en-US" smtClean="0"/>
              <a:t>‹#›</a:t>
            </a:fld>
            <a:endParaRPr lang="en-US"/>
          </a:p>
        </p:txBody>
      </p:sp>
    </p:spTree>
    <p:extLst>
      <p:ext uri="{BB962C8B-B14F-4D97-AF65-F5344CB8AC3E}">
        <p14:creationId xmlns:p14="http://schemas.microsoft.com/office/powerpoint/2010/main" val="2937318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578DD9-BA44-4F4B-B855-5DB9B795353B}"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C310C-31CB-4B30-AA86-D6685C8DEADA}" type="slidenum">
              <a:rPr lang="en-US" smtClean="0"/>
              <a:t>‹#›</a:t>
            </a:fld>
            <a:endParaRPr lang="en-US"/>
          </a:p>
        </p:txBody>
      </p:sp>
    </p:spTree>
    <p:extLst>
      <p:ext uri="{BB962C8B-B14F-4D97-AF65-F5344CB8AC3E}">
        <p14:creationId xmlns:p14="http://schemas.microsoft.com/office/powerpoint/2010/main" val="1763167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578DD9-BA44-4F4B-B855-5DB9B795353B}"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C310C-31CB-4B30-AA86-D6685C8DEADA}" type="slidenum">
              <a:rPr lang="en-US" smtClean="0"/>
              <a:t>‹#›</a:t>
            </a:fld>
            <a:endParaRPr lang="en-US"/>
          </a:p>
        </p:txBody>
      </p:sp>
    </p:spTree>
    <p:extLst>
      <p:ext uri="{BB962C8B-B14F-4D97-AF65-F5344CB8AC3E}">
        <p14:creationId xmlns:p14="http://schemas.microsoft.com/office/powerpoint/2010/main" val="526648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578DD9-BA44-4F4B-B855-5DB9B795353B}" type="datetimeFigureOut">
              <a:rPr lang="en-US" smtClean="0"/>
              <a:t>10/14/2017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2C310C-31CB-4B30-AA86-D6685C8DEADA}" type="slidenum">
              <a:rPr lang="en-US" smtClean="0"/>
              <a:t>‹#›</a:t>
            </a:fld>
            <a:endParaRPr lang="en-US"/>
          </a:p>
        </p:txBody>
      </p:sp>
    </p:spTree>
    <p:extLst>
      <p:ext uri="{BB962C8B-B14F-4D97-AF65-F5344CB8AC3E}">
        <p14:creationId xmlns:p14="http://schemas.microsoft.com/office/powerpoint/2010/main" val="2041130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blegateway.com/passage/?search=1%20Samuel+1:10&amp;version=KJV" TargetMode="External"/><Relationship Id="rId2" Type="http://schemas.openxmlformats.org/officeDocument/2006/relationships/hyperlink" Target="https://www.biblegateway.com/passage/?search=Ephesians+4:31&amp;version=KJV"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Ruth+1:20&amp;version=KJV"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biblegateway.com/passage/?search=Job+7:11&amp;version=KJV" TargetMode="External"/><Relationship Id="rId2" Type="http://schemas.openxmlformats.org/officeDocument/2006/relationships/hyperlink" Target="https://www.biblegateway.com/passage/?search=1%20Samuel+15:32&amp;version=KJ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biblegateway.com/passage/?search=Ecclesiastes+7:26&amp;version=KJV" TargetMode="External"/><Relationship Id="rId2" Type="http://schemas.openxmlformats.org/officeDocument/2006/relationships/hyperlink" Target="https://www.biblegateway.com/passage/?search=Proverbs+17:25&amp;version=KJV"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Isaiah+5:20&amp;version=KJV"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biblegateway.com/passage/?search=Colossians+3:19&amp;version=KJV" TargetMode="External"/><Relationship Id="rId2" Type="http://schemas.openxmlformats.org/officeDocument/2006/relationships/hyperlink" Target="https://www.biblegateway.com/passage/?search=Matthew+26:75&amp;version=KJV" TargetMode="External"/><Relationship Id="rId1" Type="http://schemas.openxmlformats.org/officeDocument/2006/relationships/slideLayout" Target="../slideLayouts/slideLayout2.xml"/><Relationship Id="rId5" Type="http://schemas.openxmlformats.org/officeDocument/2006/relationships/hyperlink" Target="https://www.biblegateway.com/passage/?search=James+3:14&amp;version=KJV" TargetMode="External"/><Relationship Id="rId4" Type="http://schemas.openxmlformats.org/officeDocument/2006/relationships/hyperlink" Target="https://www.biblegateway.com/passage/?search=James+3:11&amp;version=KJV"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www.biblegateway.com/passage/?search=Revelation+10:10&amp;version=KJ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13800" b="1" dirty="0" smtClean="0">
                <a:solidFill>
                  <a:srgbClr val="FF0000"/>
                </a:solidFill>
              </a:rPr>
              <a:t>Bitterness</a:t>
            </a:r>
            <a:endParaRPr lang="en-US" sz="13800" b="1" dirty="0">
              <a:solidFill>
                <a:srgbClr val="FF0000"/>
              </a:solidFill>
            </a:endParaRPr>
          </a:p>
        </p:txBody>
      </p:sp>
      <p:sp>
        <p:nvSpPr>
          <p:cNvPr id="3" name="Subtitle 2"/>
          <p:cNvSpPr>
            <a:spLocks noGrp="1"/>
          </p:cNvSpPr>
          <p:nvPr>
            <p:ph type="subTitle" idx="1"/>
          </p:nvPr>
        </p:nvSpPr>
        <p:spPr/>
        <p:txBody>
          <a:bodyPr>
            <a:normAutofit/>
          </a:bodyPr>
          <a:lstStyle/>
          <a:p>
            <a:r>
              <a:rPr lang="en-US" sz="4800" b="1" dirty="0" smtClean="0"/>
              <a:t>Acts 8:12-25 </a:t>
            </a:r>
            <a:endParaRPr lang="en-US" sz="4800" b="1" dirty="0"/>
          </a:p>
        </p:txBody>
      </p:sp>
    </p:spTree>
    <p:extLst>
      <p:ext uri="{BB962C8B-B14F-4D97-AF65-F5344CB8AC3E}">
        <p14:creationId xmlns:p14="http://schemas.microsoft.com/office/powerpoint/2010/main" val="1407838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5" y="207818"/>
            <a:ext cx="11845637" cy="6567055"/>
          </a:xfrm>
        </p:spPr>
        <p:txBody>
          <a:bodyPr>
            <a:normAutofit lnSpcReduction="10000"/>
          </a:bodyPr>
          <a:lstStyle/>
          <a:p>
            <a:endParaRPr lang="en-US" sz="3600" dirty="0" smtClean="0"/>
          </a:p>
          <a:p>
            <a:r>
              <a:rPr lang="en-US" sz="3600" dirty="0">
                <a:hlinkClick r:id="rId2"/>
              </a:rPr>
              <a:t>Ephesians </a:t>
            </a:r>
            <a:r>
              <a:rPr lang="en-US" sz="3600" dirty="0" smtClean="0">
                <a:hlinkClick r:id="rId2"/>
              </a:rPr>
              <a:t>4:31</a:t>
            </a:r>
            <a:r>
              <a:rPr lang="en-US" sz="3600" dirty="0"/>
              <a:t/>
            </a:r>
            <a:br>
              <a:rPr lang="en-US" sz="3600" dirty="0"/>
            </a:br>
            <a:r>
              <a:rPr lang="en-US" sz="3600" dirty="0"/>
              <a:t>Let </a:t>
            </a:r>
            <a:r>
              <a:rPr lang="en-US" sz="3600" b="1" u="sng" dirty="0">
                <a:solidFill>
                  <a:srgbClr val="FF0000"/>
                </a:solidFill>
              </a:rPr>
              <a:t>all bitterness</a:t>
            </a:r>
            <a:r>
              <a:rPr lang="en-US" sz="3600" dirty="0"/>
              <a:t>, and wrath, and anger, and </a:t>
            </a:r>
            <a:r>
              <a:rPr lang="en-US" sz="3600" dirty="0" err="1"/>
              <a:t>clamour</a:t>
            </a:r>
            <a:r>
              <a:rPr lang="en-US" sz="3600" dirty="0"/>
              <a:t>, </a:t>
            </a:r>
            <a:endParaRPr lang="en-US" sz="3600" dirty="0" smtClean="0"/>
          </a:p>
          <a:p>
            <a:r>
              <a:rPr lang="en-US" sz="3600" dirty="0" smtClean="0"/>
              <a:t>and </a:t>
            </a:r>
            <a:r>
              <a:rPr lang="en-US" sz="3600" dirty="0"/>
              <a:t>evil speaking, </a:t>
            </a:r>
            <a:r>
              <a:rPr lang="en-US" sz="3600" b="1" i="1" u="sng" dirty="0"/>
              <a:t>be put away from you</a:t>
            </a:r>
            <a:r>
              <a:rPr lang="en-US" sz="3600" dirty="0"/>
              <a:t>, with all malice</a:t>
            </a:r>
            <a:r>
              <a:rPr lang="en-US" sz="3600" dirty="0" smtClean="0"/>
              <a:t>:</a:t>
            </a:r>
          </a:p>
          <a:p>
            <a:endParaRPr lang="en-US" sz="3600" dirty="0"/>
          </a:p>
          <a:p>
            <a:r>
              <a:rPr lang="en-US" sz="3600" dirty="0">
                <a:hlinkClick r:id="rId3"/>
              </a:rPr>
              <a:t>1 Samuel 1:10</a:t>
            </a:r>
            <a:endParaRPr lang="en-US" sz="3600" dirty="0"/>
          </a:p>
          <a:p>
            <a:r>
              <a:rPr lang="en-US" sz="3600" dirty="0"/>
              <a:t>And she was </a:t>
            </a:r>
            <a:r>
              <a:rPr lang="en-US" sz="3600" b="1" u="sng" dirty="0">
                <a:solidFill>
                  <a:srgbClr val="FF0000"/>
                </a:solidFill>
              </a:rPr>
              <a:t>in bitterness of soul</a:t>
            </a:r>
            <a:r>
              <a:rPr lang="en-US" sz="3600" dirty="0"/>
              <a:t>, and </a:t>
            </a:r>
            <a:endParaRPr lang="en-US" sz="3600" dirty="0" smtClean="0"/>
          </a:p>
          <a:p>
            <a:r>
              <a:rPr lang="en-US" sz="3600" dirty="0" smtClean="0"/>
              <a:t>prayed </a:t>
            </a:r>
            <a:r>
              <a:rPr lang="en-US" sz="3600" dirty="0"/>
              <a:t>unto the Lord, and wept sore.</a:t>
            </a:r>
          </a:p>
          <a:p>
            <a:endParaRPr lang="en-US" sz="3600" dirty="0" smtClean="0"/>
          </a:p>
          <a:p>
            <a:r>
              <a:rPr lang="en-US" sz="3600" dirty="0">
                <a:hlinkClick r:id="rId4"/>
              </a:rPr>
              <a:t>Ruth 1:20</a:t>
            </a:r>
            <a:endParaRPr lang="en-US" sz="3600" dirty="0"/>
          </a:p>
          <a:p>
            <a:r>
              <a:rPr lang="en-US" sz="3600" dirty="0"/>
              <a:t>And she said unto them, Call me not Naomi, call me Mara: for the Almighty hath dealt very </a:t>
            </a:r>
            <a:r>
              <a:rPr lang="en-US" sz="3600" b="1" dirty="0"/>
              <a:t>bitter</a:t>
            </a:r>
            <a:r>
              <a:rPr lang="en-US" sz="3600" dirty="0"/>
              <a:t>ly with me.</a:t>
            </a:r>
          </a:p>
          <a:p>
            <a:endParaRPr lang="en-US" dirty="0"/>
          </a:p>
          <a:p>
            <a:endParaRPr lang="en-US" dirty="0"/>
          </a:p>
        </p:txBody>
      </p:sp>
    </p:spTree>
    <p:extLst>
      <p:ext uri="{BB962C8B-B14F-4D97-AF65-F5344CB8AC3E}">
        <p14:creationId xmlns:p14="http://schemas.microsoft.com/office/powerpoint/2010/main" val="3775238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427" y="249382"/>
            <a:ext cx="11738264" cy="6608618"/>
          </a:xfrm>
        </p:spPr>
        <p:txBody>
          <a:bodyPr/>
          <a:lstStyle/>
          <a:p>
            <a:endParaRPr lang="en-US" sz="3600" dirty="0" smtClean="0"/>
          </a:p>
          <a:p>
            <a:r>
              <a:rPr lang="en-US" sz="3600" dirty="0">
                <a:hlinkClick r:id="rId2"/>
              </a:rPr>
              <a:t>1 Samuel 15:32</a:t>
            </a:r>
            <a:endParaRPr lang="en-US" sz="3600" dirty="0"/>
          </a:p>
          <a:p>
            <a:r>
              <a:rPr lang="en-US" sz="3600" dirty="0"/>
              <a:t>Then said Samuel, Bring ye hither to me </a:t>
            </a:r>
            <a:r>
              <a:rPr lang="en-US" sz="3600" dirty="0" err="1"/>
              <a:t>Agag</a:t>
            </a:r>
            <a:r>
              <a:rPr lang="en-US" sz="3600" dirty="0"/>
              <a:t> the king of the Amalekites. And </a:t>
            </a:r>
            <a:r>
              <a:rPr lang="en-US" sz="3600" dirty="0" err="1"/>
              <a:t>Agag</a:t>
            </a:r>
            <a:r>
              <a:rPr lang="en-US" sz="3600" dirty="0"/>
              <a:t> came unto him delicately. And </a:t>
            </a:r>
            <a:r>
              <a:rPr lang="en-US" sz="3600" dirty="0" err="1"/>
              <a:t>Agag</a:t>
            </a:r>
            <a:r>
              <a:rPr lang="en-US" sz="3600" dirty="0"/>
              <a:t> said, Surely the </a:t>
            </a:r>
            <a:r>
              <a:rPr lang="en-US" sz="3600" b="1" dirty="0"/>
              <a:t>bitter</a:t>
            </a:r>
            <a:r>
              <a:rPr lang="en-US" sz="3600" dirty="0"/>
              <a:t>ness of death is past</a:t>
            </a:r>
            <a:r>
              <a:rPr lang="en-US" sz="3600" dirty="0" smtClean="0"/>
              <a:t>.</a:t>
            </a:r>
          </a:p>
          <a:p>
            <a:endParaRPr lang="en-US" sz="3600" dirty="0"/>
          </a:p>
          <a:p>
            <a:r>
              <a:rPr lang="en-US" sz="3600" dirty="0">
                <a:hlinkClick r:id="rId3"/>
              </a:rPr>
              <a:t>Job 7:11</a:t>
            </a:r>
            <a:endParaRPr lang="en-US" sz="3600" dirty="0"/>
          </a:p>
          <a:p>
            <a:r>
              <a:rPr lang="en-US" sz="3600" dirty="0"/>
              <a:t>Therefore I will not refrain my mouth; I will speak in the anguish of my spirit; I will complain in the </a:t>
            </a:r>
            <a:r>
              <a:rPr lang="en-US" sz="3600" b="1" dirty="0"/>
              <a:t>bitter</a:t>
            </a:r>
            <a:r>
              <a:rPr lang="en-US" sz="3600" dirty="0"/>
              <a:t>ness of my soul.</a:t>
            </a:r>
          </a:p>
          <a:p>
            <a:endParaRPr lang="en-US" dirty="0"/>
          </a:p>
          <a:p>
            <a:endParaRPr lang="en-US" dirty="0"/>
          </a:p>
        </p:txBody>
      </p:sp>
    </p:spTree>
    <p:extLst>
      <p:ext uri="{BB962C8B-B14F-4D97-AF65-F5344CB8AC3E}">
        <p14:creationId xmlns:p14="http://schemas.microsoft.com/office/powerpoint/2010/main" val="25979228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7" y="93518"/>
            <a:ext cx="11959937" cy="6650182"/>
          </a:xfrm>
        </p:spPr>
        <p:txBody>
          <a:bodyPr>
            <a:normAutofit fontScale="92500" lnSpcReduction="20000"/>
          </a:bodyPr>
          <a:lstStyle/>
          <a:p>
            <a:endParaRPr lang="en-US" sz="3900" dirty="0" smtClean="0"/>
          </a:p>
          <a:p>
            <a:r>
              <a:rPr lang="en-US" sz="3900" dirty="0">
                <a:hlinkClick r:id="rId2"/>
              </a:rPr>
              <a:t>Proverbs 17:25</a:t>
            </a:r>
            <a:endParaRPr lang="en-US" sz="3900" dirty="0"/>
          </a:p>
          <a:p>
            <a:r>
              <a:rPr lang="en-US" sz="3900" dirty="0"/>
              <a:t>A foolish son is a grief to his father, and </a:t>
            </a:r>
            <a:r>
              <a:rPr lang="en-US" sz="3900" b="1" dirty="0"/>
              <a:t>bitter</a:t>
            </a:r>
            <a:r>
              <a:rPr lang="en-US" sz="3900" dirty="0"/>
              <a:t>ness to her that bare him.</a:t>
            </a:r>
          </a:p>
          <a:p>
            <a:endParaRPr lang="en-US" sz="3900" dirty="0" smtClean="0"/>
          </a:p>
          <a:p>
            <a:r>
              <a:rPr lang="en-US" sz="3900" dirty="0">
                <a:hlinkClick r:id="rId3"/>
              </a:rPr>
              <a:t>Ecclesiastes 7:26</a:t>
            </a:r>
            <a:endParaRPr lang="en-US" sz="3900" dirty="0"/>
          </a:p>
          <a:p>
            <a:r>
              <a:rPr lang="en-US" sz="3900" dirty="0"/>
              <a:t>And I find more </a:t>
            </a:r>
            <a:r>
              <a:rPr lang="en-US" sz="3900" b="1" dirty="0"/>
              <a:t>bitter</a:t>
            </a:r>
            <a:r>
              <a:rPr lang="en-US" sz="3900" dirty="0"/>
              <a:t> than death the woman, whose heart is snares and nets, and her hands as bands: whoso </a:t>
            </a:r>
            <a:r>
              <a:rPr lang="en-US" sz="3900" dirty="0" err="1"/>
              <a:t>pleaseth</a:t>
            </a:r>
            <a:r>
              <a:rPr lang="en-US" sz="3900" dirty="0"/>
              <a:t> God shall escape from her; but the sinner shall be taken by </a:t>
            </a:r>
            <a:r>
              <a:rPr lang="en-US" sz="3900" dirty="0" smtClean="0"/>
              <a:t>her</a:t>
            </a:r>
          </a:p>
          <a:p>
            <a:endParaRPr lang="en-US" sz="3900" dirty="0"/>
          </a:p>
          <a:p>
            <a:r>
              <a:rPr lang="en-US" sz="3900" dirty="0">
                <a:hlinkClick r:id="rId4"/>
              </a:rPr>
              <a:t>Isaiah 5:20</a:t>
            </a:r>
            <a:endParaRPr lang="en-US" sz="3900" dirty="0"/>
          </a:p>
          <a:p>
            <a:r>
              <a:rPr lang="en-US" sz="3900" dirty="0"/>
              <a:t>Woe unto them that call evil good, and good evil; that put darkness for light, and light for darkness; that put </a:t>
            </a:r>
            <a:r>
              <a:rPr lang="en-US" sz="3900" b="1" dirty="0"/>
              <a:t>bitter</a:t>
            </a:r>
            <a:r>
              <a:rPr lang="en-US" sz="3900" dirty="0"/>
              <a:t> for sweet, and sweet for </a:t>
            </a:r>
            <a:r>
              <a:rPr lang="en-US" sz="3900" b="1" dirty="0"/>
              <a:t>bitter</a:t>
            </a:r>
            <a:r>
              <a:rPr lang="en-US" sz="3900" dirty="0"/>
              <a:t>!</a:t>
            </a:r>
          </a:p>
          <a:p>
            <a:endParaRPr lang="en-US" dirty="0"/>
          </a:p>
          <a:p>
            <a:endParaRPr lang="en-US" dirty="0"/>
          </a:p>
        </p:txBody>
      </p:sp>
    </p:spTree>
    <p:extLst>
      <p:ext uri="{BB962C8B-B14F-4D97-AF65-F5344CB8AC3E}">
        <p14:creationId xmlns:p14="http://schemas.microsoft.com/office/powerpoint/2010/main" val="33115244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5" y="103908"/>
            <a:ext cx="11866419" cy="6681355"/>
          </a:xfrm>
        </p:spPr>
        <p:txBody>
          <a:bodyPr>
            <a:normAutofit fontScale="62500" lnSpcReduction="20000"/>
          </a:bodyPr>
          <a:lstStyle/>
          <a:p>
            <a:endParaRPr lang="en-US" sz="3100" dirty="0" smtClean="0"/>
          </a:p>
          <a:p>
            <a:r>
              <a:rPr lang="en-US" sz="5800" dirty="0">
                <a:hlinkClick r:id="rId2"/>
              </a:rPr>
              <a:t>Matthew 26:75</a:t>
            </a:r>
            <a:endParaRPr lang="en-US" sz="5800" dirty="0"/>
          </a:p>
          <a:p>
            <a:r>
              <a:rPr lang="en-US" sz="5800" dirty="0"/>
              <a:t>And Peter remembered the word of Jesus, which said unto him, Before the cock crow, thou shalt deny me thrice. And he went out, and wept </a:t>
            </a:r>
            <a:r>
              <a:rPr lang="en-US" sz="5800" b="1" dirty="0" smtClean="0"/>
              <a:t>bitter</a:t>
            </a:r>
            <a:r>
              <a:rPr lang="en-US" sz="5800" dirty="0" smtClean="0"/>
              <a:t>ly</a:t>
            </a:r>
          </a:p>
          <a:p>
            <a:pPr marL="0" indent="0">
              <a:buNone/>
            </a:pPr>
            <a:r>
              <a:rPr lang="en-US" sz="5800" dirty="0" smtClean="0">
                <a:hlinkClick r:id="rId3"/>
              </a:rPr>
              <a:t>   Colossians </a:t>
            </a:r>
            <a:r>
              <a:rPr lang="en-US" sz="5800" dirty="0">
                <a:hlinkClick r:id="rId3"/>
              </a:rPr>
              <a:t>3:19</a:t>
            </a:r>
            <a:endParaRPr lang="en-US" sz="5800" dirty="0"/>
          </a:p>
          <a:p>
            <a:r>
              <a:rPr lang="en-US" sz="5800" dirty="0"/>
              <a:t>Husbands, love your wives, and be not </a:t>
            </a:r>
            <a:r>
              <a:rPr lang="en-US" sz="5800" b="1" dirty="0"/>
              <a:t>bitter</a:t>
            </a:r>
            <a:r>
              <a:rPr lang="en-US" sz="5800" dirty="0"/>
              <a:t> against them</a:t>
            </a:r>
            <a:r>
              <a:rPr lang="en-US" sz="5800" dirty="0" smtClean="0"/>
              <a:t>.</a:t>
            </a:r>
          </a:p>
          <a:p>
            <a:pPr marL="0" indent="0">
              <a:buNone/>
            </a:pPr>
            <a:r>
              <a:rPr lang="en-US" sz="5800" dirty="0" smtClean="0">
                <a:hlinkClick r:id="rId4"/>
              </a:rPr>
              <a:t>   James </a:t>
            </a:r>
            <a:r>
              <a:rPr lang="en-US" sz="5800" dirty="0">
                <a:hlinkClick r:id="rId4"/>
              </a:rPr>
              <a:t>3:11</a:t>
            </a:r>
            <a:endParaRPr lang="en-US" sz="5800" dirty="0"/>
          </a:p>
          <a:p>
            <a:r>
              <a:rPr lang="en-US" sz="5800" dirty="0"/>
              <a:t>Doth a fountain send forth at the same place sweet water and </a:t>
            </a:r>
            <a:r>
              <a:rPr lang="en-US" sz="5800" b="1" dirty="0"/>
              <a:t>bitter</a:t>
            </a:r>
            <a:r>
              <a:rPr lang="en-US" sz="5800" dirty="0" smtClean="0"/>
              <a:t>?</a:t>
            </a:r>
          </a:p>
          <a:p>
            <a:pPr marL="0" indent="0">
              <a:buNone/>
            </a:pPr>
            <a:r>
              <a:rPr lang="en-US" sz="5800" dirty="0" smtClean="0">
                <a:hlinkClick r:id="rId5"/>
              </a:rPr>
              <a:t>   James </a:t>
            </a:r>
            <a:r>
              <a:rPr lang="en-US" sz="5800" dirty="0">
                <a:hlinkClick r:id="rId5"/>
              </a:rPr>
              <a:t>3:14</a:t>
            </a:r>
            <a:endParaRPr lang="en-US" sz="5800" dirty="0"/>
          </a:p>
          <a:p>
            <a:r>
              <a:rPr lang="en-US" sz="5800" dirty="0"/>
              <a:t>But if ye have </a:t>
            </a:r>
            <a:r>
              <a:rPr lang="en-US" sz="5800" b="1" dirty="0"/>
              <a:t>bitter</a:t>
            </a:r>
            <a:r>
              <a:rPr lang="en-US" sz="5800" dirty="0"/>
              <a:t> envying and strife in your hearts, glory not, and lie not against the truth.</a:t>
            </a:r>
          </a:p>
          <a:p>
            <a:pPr marL="0" indent="0">
              <a:buNone/>
            </a:pP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6966952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000" dirty="0">
                <a:hlinkClick r:id="rId2"/>
              </a:rPr>
              <a:t>Revelation 10:10</a:t>
            </a:r>
            <a:endParaRPr lang="en-US" sz="4000" dirty="0"/>
          </a:p>
          <a:p>
            <a:r>
              <a:rPr lang="en-US" sz="4000" dirty="0"/>
              <a:t>And I took the little book out of the angel's hand, and ate it up; and it was in my mouth sweet as honey: and as soon as I had eaten it, my belly was </a:t>
            </a:r>
            <a:r>
              <a:rPr lang="en-US" sz="4000" b="1" dirty="0"/>
              <a:t>bitter</a:t>
            </a:r>
            <a:r>
              <a:rPr lang="en-US" sz="4000" dirty="0"/>
              <a:t>.</a:t>
            </a:r>
          </a:p>
          <a:p>
            <a:endParaRPr lang="en-US" dirty="0"/>
          </a:p>
        </p:txBody>
      </p:sp>
    </p:spTree>
    <p:extLst>
      <p:ext uri="{BB962C8B-B14F-4D97-AF65-F5344CB8AC3E}">
        <p14:creationId xmlns:p14="http://schemas.microsoft.com/office/powerpoint/2010/main" val="30414282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1" y="72736"/>
            <a:ext cx="11876809" cy="6785264"/>
          </a:xfrm>
        </p:spPr>
        <p:txBody>
          <a:bodyPr/>
          <a:lstStyle/>
          <a:p>
            <a:r>
              <a:rPr lang="en-US" sz="3600" b="1" u="sng" dirty="0" smtClean="0">
                <a:solidFill>
                  <a:srgbClr val="FF0000"/>
                </a:solidFill>
              </a:rPr>
              <a:t>Cain and Abel     Gen. 4:8</a:t>
            </a:r>
          </a:p>
          <a:p>
            <a:r>
              <a:rPr lang="en-US" sz="3600" baseline="30000" dirty="0"/>
              <a:t> </a:t>
            </a:r>
            <a:r>
              <a:rPr lang="en-US" sz="3600" dirty="0"/>
              <a:t>And Cain talked with Abel his brother: and it came to pass, </a:t>
            </a:r>
            <a:endParaRPr lang="en-US" sz="3600" dirty="0" smtClean="0"/>
          </a:p>
          <a:p>
            <a:r>
              <a:rPr lang="en-US" sz="3600" dirty="0" smtClean="0"/>
              <a:t>when </a:t>
            </a:r>
            <a:r>
              <a:rPr lang="en-US" sz="3600" dirty="0"/>
              <a:t>they were in the field, that Cain rose up against Abel </a:t>
            </a:r>
            <a:endParaRPr lang="en-US" sz="3600" dirty="0" smtClean="0"/>
          </a:p>
          <a:p>
            <a:r>
              <a:rPr lang="en-US" sz="3600" dirty="0" smtClean="0"/>
              <a:t>his </a:t>
            </a:r>
            <a:r>
              <a:rPr lang="en-US" sz="3600" dirty="0"/>
              <a:t>brother, and slew him</a:t>
            </a:r>
            <a:r>
              <a:rPr lang="en-US" sz="3600" dirty="0" smtClean="0"/>
              <a:t>. </a:t>
            </a:r>
          </a:p>
          <a:p>
            <a:r>
              <a:rPr lang="en-US" sz="3600" dirty="0" smtClean="0"/>
              <a:t>  </a:t>
            </a:r>
            <a:r>
              <a:rPr lang="en-US" sz="3600" dirty="0" smtClean="0"/>
              <a:t>Remember God had asked:  </a:t>
            </a:r>
            <a:r>
              <a:rPr lang="en-US" sz="3600" dirty="0" smtClean="0"/>
              <a:t>4:6  </a:t>
            </a:r>
            <a:r>
              <a:rPr lang="en-US" sz="3600" dirty="0" smtClean="0"/>
              <a:t>So the Lord said to Cain, </a:t>
            </a:r>
            <a:r>
              <a:rPr lang="en-US" sz="3600" b="1" u="sng" dirty="0" smtClean="0">
                <a:solidFill>
                  <a:srgbClr val="7030A0"/>
                </a:solidFill>
              </a:rPr>
              <a:t>Why are you angry</a:t>
            </a:r>
            <a:r>
              <a:rPr lang="en-US" sz="3600" b="1" u="sng" dirty="0" smtClean="0">
                <a:solidFill>
                  <a:srgbClr val="7030A0"/>
                </a:solidFill>
              </a:rPr>
              <a:t>?</a:t>
            </a:r>
          </a:p>
          <a:p>
            <a:endParaRPr lang="en-US" sz="3600" b="1" u="sng" dirty="0">
              <a:solidFill>
                <a:srgbClr val="7030A0"/>
              </a:solidFill>
            </a:endParaRPr>
          </a:p>
          <a:p>
            <a:r>
              <a:rPr lang="en-US" sz="3600" b="1" u="sng" dirty="0" smtClean="0">
                <a:solidFill>
                  <a:srgbClr val="7030A0"/>
                </a:solidFill>
              </a:rPr>
              <a:t>Why?</a:t>
            </a:r>
            <a:endParaRPr lang="en-US" sz="3600" b="1" u="sng" dirty="0" smtClean="0">
              <a:solidFill>
                <a:srgbClr val="7030A0"/>
              </a:solidFill>
            </a:endParaRPr>
          </a:p>
          <a:p>
            <a:endParaRPr lang="en-US" dirty="0"/>
          </a:p>
        </p:txBody>
      </p:sp>
    </p:spTree>
    <p:extLst>
      <p:ext uri="{BB962C8B-B14F-4D97-AF65-F5344CB8AC3E}">
        <p14:creationId xmlns:p14="http://schemas.microsoft.com/office/powerpoint/2010/main" val="37510929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7030A0"/>
                </a:solidFill>
              </a:rPr>
              <a:t>The New Testament states plainly:</a:t>
            </a:r>
            <a:endParaRPr lang="en-US" b="1" u="sng" dirty="0">
              <a:solidFill>
                <a:srgbClr val="7030A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0985524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354" y="350115"/>
            <a:ext cx="11547764" cy="6081858"/>
          </a:xfrm>
        </p:spPr>
        <p:txBody>
          <a:bodyPr>
            <a:normAutofit/>
          </a:bodyPr>
          <a:lstStyle/>
          <a:p>
            <a:r>
              <a:rPr lang="en-US" sz="3600" dirty="0"/>
              <a:t>. </a:t>
            </a:r>
            <a:r>
              <a:rPr lang="en-US" sz="3600" b="1" dirty="0" err="1"/>
              <a:t>Eph</a:t>
            </a:r>
            <a:r>
              <a:rPr lang="en-US" sz="3600" b="1" dirty="0"/>
              <a:t> 4:31-32</a:t>
            </a:r>
            <a:r>
              <a:rPr lang="en-US" sz="3600" dirty="0"/>
              <a:t> – </a:t>
            </a:r>
            <a:r>
              <a:rPr lang="en-US" sz="3600" b="1" i="1" u="sng" dirty="0">
                <a:solidFill>
                  <a:srgbClr val="FF0000"/>
                </a:solidFill>
              </a:rPr>
              <a:t>Let all bitterness</a:t>
            </a:r>
            <a:r>
              <a:rPr lang="en-US" sz="3600" i="1" dirty="0"/>
              <a:t>, wrath, anger, clamor, and evil speaking be put away from you, with all malice. 32 And be kind to one another, tenderhearted, forgiving one another, even as God in Christ forgave you</a:t>
            </a:r>
            <a:r>
              <a:rPr lang="en-US" sz="3600" i="1" dirty="0" smtClean="0"/>
              <a:t>.</a:t>
            </a:r>
          </a:p>
          <a:p>
            <a:r>
              <a:rPr lang="en-US" sz="3600" i="1" dirty="0"/>
              <a:t> </a:t>
            </a:r>
            <a:r>
              <a:rPr lang="en-US" sz="3600" i="1" dirty="0" smtClean="0"/>
              <a:t> Notice </a:t>
            </a:r>
            <a:r>
              <a:rPr lang="en-US" sz="3600" i="1" dirty="0" smtClean="0"/>
              <a:t> </a:t>
            </a:r>
            <a:r>
              <a:rPr lang="en-US" sz="3600" dirty="0"/>
              <a:t>The opening word </a:t>
            </a:r>
            <a:r>
              <a:rPr lang="en-US" sz="3600" dirty="0" smtClean="0"/>
              <a:t>in </a:t>
            </a:r>
            <a:r>
              <a:rPr lang="en-US" sz="3600" dirty="0"/>
              <a:t>Paul’s list is rendered as </a:t>
            </a:r>
            <a:r>
              <a:rPr lang="en-US" sz="3600" b="1" u="sng" dirty="0">
                <a:solidFill>
                  <a:srgbClr val="7030A0"/>
                </a:solidFill>
              </a:rPr>
              <a:t>bitterness</a:t>
            </a:r>
            <a:r>
              <a:rPr lang="en-US" sz="3600" dirty="0"/>
              <a:t> in most translations.</a:t>
            </a:r>
          </a:p>
        </p:txBody>
      </p:sp>
    </p:spTree>
    <p:extLst>
      <p:ext uri="{BB962C8B-B14F-4D97-AF65-F5344CB8AC3E}">
        <p14:creationId xmlns:p14="http://schemas.microsoft.com/office/powerpoint/2010/main" val="24023493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2118" y="365124"/>
            <a:ext cx="11149446" cy="7334539"/>
          </a:xfrm>
        </p:spPr>
      </p:pic>
    </p:spTree>
    <p:extLst>
      <p:ext uri="{BB962C8B-B14F-4D97-AF65-F5344CB8AC3E}">
        <p14:creationId xmlns:p14="http://schemas.microsoft.com/office/powerpoint/2010/main" val="14459860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Are we bitter sometimes?</a:t>
            </a:r>
            <a:endParaRPr lang="en-US" b="1" dirty="0">
              <a:solidFill>
                <a:srgbClr val="7030A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857417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5082"/>
            <a:ext cx="12074236" cy="6722918"/>
          </a:xfrm>
        </p:spPr>
        <p:txBody>
          <a:bodyPr>
            <a:normAutofit fontScale="92500" lnSpcReduction="20000"/>
          </a:bodyPr>
          <a:lstStyle/>
          <a:p>
            <a:r>
              <a:rPr lang="en-US" sz="4300" u="sng" dirty="0" smtClean="0"/>
              <a:t>Acts 8:12-25</a:t>
            </a:r>
          </a:p>
          <a:p>
            <a:r>
              <a:rPr lang="en-US" sz="3900" baseline="30000" dirty="0"/>
              <a:t>12 </a:t>
            </a:r>
            <a:r>
              <a:rPr lang="en-US" sz="3900" dirty="0"/>
              <a:t>But when they believed Philip preaching the things concerning the kingdom of God, and the name of Jesus Christ, they were baptized, both men and women.</a:t>
            </a:r>
          </a:p>
          <a:p>
            <a:r>
              <a:rPr lang="en-US" sz="3900" baseline="30000" dirty="0"/>
              <a:t>13 </a:t>
            </a:r>
            <a:r>
              <a:rPr lang="en-US" sz="3900" dirty="0"/>
              <a:t>Then </a:t>
            </a:r>
            <a:r>
              <a:rPr lang="en-US" sz="4300" b="1" u="sng" dirty="0"/>
              <a:t>Simon himself believed also: and when he was baptized</a:t>
            </a:r>
            <a:r>
              <a:rPr lang="en-US" sz="3900" dirty="0"/>
              <a:t>, he continued with Philip, and wondered, beholding the miracles and signs which were done.</a:t>
            </a:r>
          </a:p>
          <a:p>
            <a:r>
              <a:rPr lang="en-US" sz="3900" baseline="30000" dirty="0"/>
              <a:t>14 </a:t>
            </a:r>
            <a:r>
              <a:rPr lang="en-US" sz="3900" dirty="0"/>
              <a:t>Now when the apostles which were at Jerusalem heard that Samaria had received the word of God, they sent unto them Peter and John:</a:t>
            </a:r>
          </a:p>
          <a:p>
            <a:r>
              <a:rPr lang="en-US" sz="3900" baseline="30000" dirty="0"/>
              <a:t>15 </a:t>
            </a:r>
            <a:r>
              <a:rPr lang="en-US" sz="3900" dirty="0"/>
              <a:t>Who, when they were come down, prayed for them, that they might receive the Holy Ghost:</a:t>
            </a:r>
          </a:p>
          <a:p>
            <a:r>
              <a:rPr lang="en-US" sz="3900" baseline="30000" dirty="0"/>
              <a:t>16 </a:t>
            </a:r>
            <a:r>
              <a:rPr lang="en-US" sz="3900" dirty="0"/>
              <a:t>(For as yet he was fallen upon none of them: only they were baptized in the name of the Lord Jesus.)</a:t>
            </a:r>
          </a:p>
          <a:p>
            <a:endParaRPr lang="en-US" dirty="0"/>
          </a:p>
        </p:txBody>
      </p:sp>
    </p:spTree>
    <p:extLst>
      <p:ext uri="{BB962C8B-B14F-4D97-AF65-F5344CB8AC3E}">
        <p14:creationId xmlns:p14="http://schemas.microsoft.com/office/powerpoint/2010/main" val="11791257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7" y="83127"/>
            <a:ext cx="12011891" cy="6691746"/>
          </a:xfrm>
        </p:spPr>
        <p:txBody>
          <a:bodyPr/>
          <a:lstStyle/>
          <a:p>
            <a:pPr lvl="3"/>
            <a:r>
              <a:rPr lang="en-US" sz="3600" dirty="0"/>
              <a:t>It especially resurfaces when we are around the person who has offended us. So we avoid them. When we are around them the slightest provocation sets us off.</a:t>
            </a:r>
          </a:p>
          <a:p>
            <a:pPr lvl="3"/>
            <a:endParaRPr lang="en-US" sz="3600" dirty="0" smtClean="0"/>
          </a:p>
          <a:p>
            <a:pPr lvl="3"/>
            <a:r>
              <a:rPr lang="en-US" sz="3600" dirty="0" smtClean="0"/>
              <a:t>We </a:t>
            </a:r>
            <a:r>
              <a:rPr lang="en-US" sz="3600" dirty="0"/>
              <a:t>become jaded about everything that person does. We always assume the worst and attach the worst motive to everything they do.</a:t>
            </a:r>
          </a:p>
          <a:p>
            <a:pPr lvl="3"/>
            <a:endParaRPr lang="en-US" sz="3600" dirty="0" smtClean="0"/>
          </a:p>
          <a:p>
            <a:pPr lvl="3"/>
            <a:r>
              <a:rPr lang="en-US" sz="3600" dirty="0" smtClean="0"/>
              <a:t>Even </a:t>
            </a:r>
            <a:r>
              <a:rPr lang="en-US" sz="3600" dirty="0"/>
              <a:t>when efforts are made to reconcile we refuse to talk or impose impossible conditions</a:t>
            </a:r>
          </a:p>
          <a:p>
            <a:pPr lvl="3"/>
            <a:r>
              <a:rPr lang="en-US" sz="3600" dirty="0"/>
              <a:t>It works like a long-acting poison, killing the person from the inside</a:t>
            </a:r>
          </a:p>
          <a:p>
            <a:endParaRPr lang="en-US" dirty="0"/>
          </a:p>
        </p:txBody>
      </p:sp>
    </p:spTree>
    <p:extLst>
      <p:ext uri="{BB962C8B-B14F-4D97-AF65-F5344CB8AC3E}">
        <p14:creationId xmlns:p14="http://schemas.microsoft.com/office/powerpoint/2010/main" val="23921975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5" y="90342"/>
            <a:ext cx="11921836" cy="6767657"/>
          </a:xfrm>
        </p:spPr>
        <p:txBody>
          <a:bodyPr>
            <a:normAutofit/>
          </a:bodyPr>
          <a:lstStyle/>
          <a:p>
            <a:r>
              <a:rPr lang="en-US" sz="3600" b="1" u="sng" dirty="0">
                <a:solidFill>
                  <a:srgbClr val="FF0000"/>
                </a:solidFill>
              </a:rPr>
              <a:t>Joseph’s Battle with Bitterness: </a:t>
            </a:r>
            <a:endParaRPr lang="en-US" sz="3600" b="1" u="sng" dirty="0" smtClean="0">
              <a:solidFill>
                <a:srgbClr val="FF0000"/>
              </a:solidFill>
            </a:endParaRPr>
          </a:p>
          <a:p>
            <a:r>
              <a:rPr lang="en-US" sz="3600" dirty="0" smtClean="0"/>
              <a:t> Many </a:t>
            </a:r>
            <a:r>
              <a:rPr lang="en-US" sz="3600" dirty="0"/>
              <a:t>of the bitter people we might meet are </a:t>
            </a:r>
            <a:r>
              <a:rPr lang="en-US" sz="3600" dirty="0" smtClean="0"/>
              <a:t>absolutely</a:t>
            </a:r>
          </a:p>
          <a:p>
            <a:r>
              <a:rPr lang="en-US" sz="3600" dirty="0" smtClean="0"/>
              <a:t> </a:t>
            </a:r>
            <a:r>
              <a:rPr lang="en-US" sz="3600" dirty="0"/>
              <a:t>convinced that their special circumstances justifies </a:t>
            </a:r>
            <a:r>
              <a:rPr lang="en-US" sz="3600" dirty="0" smtClean="0"/>
              <a:t>their</a:t>
            </a:r>
          </a:p>
          <a:p>
            <a:r>
              <a:rPr lang="en-US" sz="3600" dirty="0" smtClean="0"/>
              <a:t> </a:t>
            </a:r>
            <a:r>
              <a:rPr lang="en-US" sz="3600" dirty="0"/>
              <a:t>attitude and anger. </a:t>
            </a:r>
            <a:r>
              <a:rPr lang="en-US" sz="3600" dirty="0" smtClean="0"/>
              <a:t>  You may hear them say:</a:t>
            </a:r>
          </a:p>
          <a:p>
            <a:r>
              <a:rPr lang="en-US" sz="4400" b="1" u="sng" dirty="0" smtClean="0">
                <a:solidFill>
                  <a:srgbClr val="FF0000"/>
                </a:solidFill>
              </a:rPr>
              <a:t>“</a:t>
            </a:r>
            <a:r>
              <a:rPr lang="en-US" sz="4400" b="1" u="sng" dirty="0">
                <a:solidFill>
                  <a:srgbClr val="FF0000"/>
                </a:solidFill>
              </a:rPr>
              <a:t>You do not know how bad I have been treated</a:t>
            </a:r>
            <a:r>
              <a:rPr lang="en-US" sz="4400" b="1" u="sng" dirty="0" smtClean="0">
                <a:solidFill>
                  <a:srgbClr val="FF0000"/>
                </a:solidFill>
              </a:rPr>
              <a:t>”.</a:t>
            </a:r>
          </a:p>
          <a:p>
            <a:r>
              <a:rPr lang="en-US" sz="3600" dirty="0" smtClean="0"/>
              <a:t> </a:t>
            </a:r>
            <a:r>
              <a:rPr lang="en-US" sz="3600" dirty="0"/>
              <a:t>But God has an answer for that. He would point us to a </a:t>
            </a:r>
            <a:r>
              <a:rPr lang="en-US" sz="3600" dirty="0" smtClean="0"/>
              <a:t>man</a:t>
            </a:r>
          </a:p>
          <a:p>
            <a:r>
              <a:rPr lang="en-US" sz="3600" dirty="0" smtClean="0"/>
              <a:t> </a:t>
            </a:r>
            <a:r>
              <a:rPr lang="en-US" sz="3600" dirty="0"/>
              <a:t>named </a:t>
            </a:r>
            <a:r>
              <a:rPr lang="en-US" sz="4800" b="1" dirty="0">
                <a:solidFill>
                  <a:srgbClr val="FF0000"/>
                </a:solidFill>
              </a:rPr>
              <a:t>Joseph in O.T. </a:t>
            </a:r>
            <a:endParaRPr lang="en-US" sz="4800" b="1" dirty="0" smtClean="0">
              <a:solidFill>
                <a:srgbClr val="FF0000"/>
              </a:solidFill>
            </a:endParaRPr>
          </a:p>
          <a:p>
            <a:r>
              <a:rPr lang="en-US" sz="3600" dirty="0"/>
              <a:t> </a:t>
            </a:r>
            <a:r>
              <a:rPr lang="en-US" sz="3600" dirty="0" smtClean="0"/>
              <a:t>   If </a:t>
            </a:r>
            <a:r>
              <a:rPr lang="en-US" sz="3600" dirty="0"/>
              <a:t>there was ever a man who had a right </a:t>
            </a:r>
            <a:endParaRPr lang="en-US" sz="3600" dirty="0" smtClean="0"/>
          </a:p>
          <a:p>
            <a:r>
              <a:rPr lang="en-US" sz="3600" dirty="0" smtClean="0"/>
              <a:t>to </a:t>
            </a:r>
            <a:r>
              <a:rPr lang="en-US" sz="3600" dirty="0"/>
              <a:t>be bitter, it was Joseph</a:t>
            </a:r>
          </a:p>
        </p:txBody>
      </p:sp>
    </p:spTree>
    <p:extLst>
      <p:ext uri="{BB962C8B-B14F-4D97-AF65-F5344CB8AC3E}">
        <p14:creationId xmlns:p14="http://schemas.microsoft.com/office/powerpoint/2010/main" val="35218731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3860"/>
            <a:ext cx="12095018" cy="6674139"/>
          </a:xfrm>
        </p:spPr>
        <p:txBody>
          <a:bodyPr>
            <a:normAutofit/>
          </a:bodyPr>
          <a:lstStyle/>
          <a:p>
            <a:r>
              <a:rPr lang="en-US" sz="3600" b="1" dirty="0" smtClean="0"/>
              <a:t>Genesis </a:t>
            </a:r>
            <a:r>
              <a:rPr lang="en-US" sz="3600" b="1" dirty="0" smtClean="0"/>
              <a:t>37</a:t>
            </a:r>
          </a:p>
          <a:p>
            <a:r>
              <a:rPr lang="en-US" sz="3600" b="1" dirty="0"/>
              <a:t> </a:t>
            </a:r>
            <a:r>
              <a:rPr lang="en-US" sz="3600" b="1" dirty="0" smtClean="0"/>
              <a:t> </a:t>
            </a:r>
            <a:r>
              <a:rPr lang="en-US" sz="3600" dirty="0" smtClean="0"/>
              <a:t> </a:t>
            </a:r>
            <a:r>
              <a:rPr lang="en-US" sz="3600" dirty="0"/>
              <a:t>records the animosity of Joseph’s brothers and their willingness to sell him into slavery. </a:t>
            </a:r>
            <a:endParaRPr lang="en-US" sz="3600" dirty="0" smtClean="0"/>
          </a:p>
          <a:p>
            <a:r>
              <a:rPr lang="en-US" sz="3600" dirty="0" smtClean="0"/>
              <a:t>          He </a:t>
            </a:r>
            <a:r>
              <a:rPr lang="en-US" sz="3600" dirty="0"/>
              <a:t>ends up in Egypt as a slave, </a:t>
            </a:r>
            <a:endParaRPr lang="en-US" sz="3600" dirty="0" smtClean="0"/>
          </a:p>
          <a:p>
            <a:r>
              <a:rPr lang="en-US" sz="3600" dirty="0" smtClean="0"/>
              <a:t>          but </a:t>
            </a:r>
            <a:r>
              <a:rPr lang="en-US" sz="3600" dirty="0"/>
              <a:t>things do not end there. </a:t>
            </a:r>
            <a:endParaRPr lang="en-US" sz="3600" dirty="0" smtClean="0"/>
          </a:p>
          <a:p>
            <a:r>
              <a:rPr lang="en-US" sz="3600" dirty="0" smtClean="0"/>
              <a:t>              While </a:t>
            </a:r>
            <a:r>
              <a:rPr lang="en-US" sz="3600" dirty="0"/>
              <a:t>in Egypt, Joseph had </a:t>
            </a:r>
            <a:endParaRPr lang="en-US" sz="3600" dirty="0" smtClean="0"/>
          </a:p>
          <a:p>
            <a:r>
              <a:rPr lang="en-US" sz="3600" dirty="0" smtClean="0"/>
              <a:t>              suffered </a:t>
            </a:r>
            <a:r>
              <a:rPr lang="en-US" sz="3600" dirty="0"/>
              <a:t>a number of setbacks.</a:t>
            </a:r>
          </a:p>
        </p:txBody>
      </p:sp>
    </p:spTree>
    <p:extLst>
      <p:ext uri="{BB962C8B-B14F-4D97-AF65-F5344CB8AC3E}">
        <p14:creationId xmlns:p14="http://schemas.microsoft.com/office/powerpoint/2010/main" val="33121087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2" y="100733"/>
            <a:ext cx="11963401" cy="6653357"/>
          </a:xfrm>
        </p:spPr>
        <p:txBody>
          <a:bodyPr/>
          <a:lstStyle/>
          <a:p>
            <a:pPr marL="742950" lvl="1" indent="-285750"/>
            <a:r>
              <a:rPr lang="en-US" sz="3600" dirty="0" smtClean="0">
                <a:effectLst/>
                <a:latin typeface="Open Sans"/>
              </a:rPr>
              <a:t>When he refused the advances of his master’s wife,</a:t>
            </a:r>
          </a:p>
          <a:p>
            <a:pPr marL="742950" lvl="1" indent="-285750"/>
            <a:r>
              <a:rPr lang="en-US" sz="3600" dirty="0" smtClean="0">
                <a:effectLst/>
                <a:latin typeface="Open Sans"/>
              </a:rPr>
              <a:t> she accused him of trying to assault her and Joseph </a:t>
            </a:r>
          </a:p>
          <a:p>
            <a:pPr marL="742950" lvl="1" indent="-285750"/>
            <a:r>
              <a:rPr lang="en-US" sz="3600" dirty="0" smtClean="0">
                <a:effectLst/>
                <a:latin typeface="Open Sans"/>
              </a:rPr>
              <a:t>was thrown into prison.</a:t>
            </a:r>
          </a:p>
          <a:p>
            <a:pPr marL="742950" lvl="1" indent="-285750"/>
            <a:r>
              <a:rPr lang="en-US" sz="3600" b="1" i="1" u="sng" dirty="0">
                <a:solidFill>
                  <a:srgbClr val="FF0000"/>
                </a:solidFill>
                <a:latin typeface="Open Sans"/>
              </a:rPr>
              <a:t> </a:t>
            </a:r>
            <a:r>
              <a:rPr lang="en-US" sz="3600" b="1" i="1" u="sng" dirty="0" smtClean="0">
                <a:solidFill>
                  <a:srgbClr val="FF0000"/>
                </a:solidFill>
                <a:latin typeface="Open Sans"/>
              </a:rPr>
              <a:t>  </a:t>
            </a:r>
            <a:r>
              <a:rPr lang="en-US" sz="3600" b="1" i="1" u="sng" dirty="0" smtClean="0">
                <a:solidFill>
                  <a:srgbClr val="FF0000"/>
                </a:solidFill>
                <a:effectLst/>
                <a:latin typeface="Open Sans"/>
              </a:rPr>
              <a:t> He is lied about and betrayed again.</a:t>
            </a:r>
          </a:p>
          <a:p>
            <a:pPr marL="742950" lvl="1" indent="-285750"/>
            <a:endParaRPr lang="en-US" sz="3600" dirty="0" smtClean="0">
              <a:effectLst/>
              <a:latin typeface="Open Sans"/>
            </a:endParaRPr>
          </a:p>
          <a:p>
            <a:pPr marL="742950" lvl="1" indent="-285750"/>
            <a:r>
              <a:rPr lang="en-US" sz="3600" dirty="0" smtClean="0">
                <a:effectLst/>
                <a:latin typeface="Open Sans"/>
              </a:rPr>
              <a:t>             In prison, he helped one of his fellow inmates </a:t>
            </a:r>
          </a:p>
          <a:p>
            <a:pPr marL="742950" lvl="1" indent="-285750"/>
            <a:r>
              <a:rPr lang="en-US" sz="3600" dirty="0" smtClean="0">
                <a:effectLst/>
                <a:latin typeface="Open Sans"/>
              </a:rPr>
              <a:t> who later forgot him when this inmate was released. </a:t>
            </a:r>
          </a:p>
          <a:p>
            <a:pPr marL="742950" lvl="1" indent="-285750"/>
            <a:r>
              <a:rPr lang="en-US" sz="3600" dirty="0">
                <a:latin typeface="Open Sans"/>
              </a:rPr>
              <a:t> </a:t>
            </a:r>
            <a:r>
              <a:rPr lang="en-US" sz="3600" dirty="0" smtClean="0">
                <a:latin typeface="Open Sans"/>
              </a:rPr>
              <a:t>       </a:t>
            </a:r>
            <a:r>
              <a:rPr lang="en-US" sz="3600" b="1" u="sng" dirty="0" smtClean="0">
                <a:solidFill>
                  <a:srgbClr val="FF0000"/>
                </a:solidFill>
                <a:effectLst/>
                <a:latin typeface="Open Sans"/>
              </a:rPr>
              <a:t>He is betrayed again.</a:t>
            </a:r>
          </a:p>
          <a:p>
            <a:endParaRPr lang="en-US" dirty="0"/>
          </a:p>
        </p:txBody>
      </p:sp>
    </p:spTree>
    <p:extLst>
      <p:ext uri="{BB962C8B-B14F-4D97-AF65-F5344CB8AC3E}">
        <p14:creationId xmlns:p14="http://schemas.microsoft.com/office/powerpoint/2010/main" val="812869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2" y="228600"/>
            <a:ext cx="11980718" cy="6535882"/>
          </a:xfrm>
        </p:spPr>
        <p:txBody>
          <a:bodyPr>
            <a:normAutofit/>
          </a:bodyPr>
          <a:lstStyle/>
          <a:p>
            <a:r>
              <a:rPr lang="en-US" sz="3600" dirty="0" smtClean="0"/>
              <a:t>   Through </a:t>
            </a:r>
            <a:r>
              <a:rPr lang="en-US" sz="3600" dirty="0"/>
              <a:t>God’s providential power, Joseph is given the opportunity to interpret the dream of the Pharaoh, and a great famine is averted. </a:t>
            </a:r>
            <a:endParaRPr lang="en-US" sz="3600" dirty="0" smtClean="0"/>
          </a:p>
          <a:p>
            <a:r>
              <a:rPr lang="en-US" sz="3600" dirty="0" smtClean="0"/>
              <a:t>   Joseph </a:t>
            </a:r>
            <a:r>
              <a:rPr lang="en-US" sz="3600" dirty="0"/>
              <a:t>is appointed to a very powerful position. In the preparation for the famine Joseph is put in charge of distributing the food that was stored</a:t>
            </a:r>
            <a:r>
              <a:rPr lang="en-US" sz="3600" dirty="0" smtClean="0"/>
              <a:t>.</a:t>
            </a:r>
          </a:p>
          <a:p>
            <a:r>
              <a:rPr lang="en-US" sz="3600" dirty="0" smtClean="0"/>
              <a:t>  </a:t>
            </a:r>
            <a:r>
              <a:rPr lang="en-US" sz="3600" dirty="0"/>
              <a:t>When strangers from a distant land come to buy food Joseph recognizes them as his own brothers. </a:t>
            </a:r>
            <a:r>
              <a:rPr lang="en-US" sz="3600" b="1" u="sng" dirty="0">
                <a:solidFill>
                  <a:srgbClr val="FF0000"/>
                </a:solidFill>
              </a:rPr>
              <a:t>Here is Joseph</a:t>
            </a:r>
            <a:r>
              <a:rPr lang="en-US" sz="3600" dirty="0"/>
              <a:t>, a powerful man now, with </a:t>
            </a:r>
            <a:r>
              <a:rPr lang="en-US" sz="3600" b="1" u="sng" dirty="0"/>
              <a:t>their very lives in his hands</a:t>
            </a:r>
            <a:r>
              <a:rPr lang="en-US" sz="3600" dirty="0" smtClean="0"/>
              <a:t>.</a:t>
            </a:r>
          </a:p>
          <a:p>
            <a:r>
              <a:rPr lang="en-US" sz="3600" b="1" u="sng" dirty="0">
                <a:solidFill>
                  <a:srgbClr val="00B050"/>
                </a:solidFill>
              </a:rPr>
              <a:t> </a:t>
            </a:r>
            <a:r>
              <a:rPr lang="en-US" sz="3600" b="1" u="sng" dirty="0" smtClean="0">
                <a:solidFill>
                  <a:srgbClr val="00B050"/>
                </a:solidFill>
              </a:rPr>
              <a:t>   </a:t>
            </a:r>
            <a:r>
              <a:rPr lang="en-US" sz="3600" b="1" u="sng" dirty="0">
                <a:solidFill>
                  <a:srgbClr val="00B050"/>
                </a:solidFill>
              </a:rPr>
              <a:t>What would he do</a:t>
            </a:r>
            <a:r>
              <a:rPr lang="en-US" sz="3600" b="1" u="sng" dirty="0" smtClean="0">
                <a:solidFill>
                  <a:srgbClr val="00B050"/>
                </a:solidFill>
              </a:rPr>
              <a:t>?</a:t>
            </a:r>
          </a:p>
          <a:p>
            <a:r>
              <a:rPr lang="en-US" sz="3600" b="1" u="sng" dirty="0">
                <a:solidFill>
                  <a:srgbClr val="7030A0"/>
                </a:solidFill>
              </a:rPr>
              <a:t> </a:t>
            </a:r>
            <a:r>
              <a:rPr lang="en-US" sz="3600" b="1" u="sng" dirty="0" smtClean="0">
                <a:solidFill>
                  <a:srgbClr val="7030A0"/>
                </a:solidFill>
              </a:rPr>
              <a:t>   </a:t>
            </a:r>
            <a:r>
              <a:rPr lang="en-US" sz="3600" b="1" u="sng" dirty="0">
                <a:solidFill>
                  <a:srgbClr val="7030A0"/>
                </a:solidFill>
              </a:rPr>
              <a:t>What would we do?</a:t>
            </a:r>
          </a:p>
        </p:txBody>
      </p:sp>
    </p:spTree>
    <p:extLst>
      <p:ext uri="{BB962C8B-B14F-4D97-AF65-F5344CB8AC3E}">
        <p14:creationId xmlns:p14="http://schemas.microsoft.com/office/powerpoint/2010/main" val="30170774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187036"/>
            <a:ext cx="11928763" cy="6546273"/>
          </a:xfrm>
        </p:spPr>
        <p:txBody>
          <a:bodyPr>
            <a:normAutofit/>
          </a:bodyPr>
          <a:lstStyle/>
          <a:p>
            <a:r>
              <a:rPr lang="en-US" sz="3600" b="1" i="1" u="sng" dirty="0"/>
              <a:t>Genesis 45:1-15 </a:t>
            </a:r>
            <a:endParaRPr lang="en-US" sz="3600" b="1" i="1" u="sng" dirty="0" smtClean="0"/>
          </a:p>
          <a:p>
            <a:r>
              <a:rPr lang="en-US" sz="3600" dirty="0"/>
              <a:t> </a:t>
            </a:r>
            <a:r>
              <a:rPr lang="en-US" sz="3600" dirty="0" smtClean="0"/>
              <a:t>  </a:t>
            </a:r>
            <a:r>
              <a:rPr lang="en-US" sz="3600" b="1" dirty="0" smtClean="0"/>
              <a:t> </a:t>
            </a:r>
            <a:r>
              <a:rPr lang="en-US" sz="3600" b="1" dirty="0" smtClean="0">
                <a:solidFill>
                  <a:srgbClr val="0070C0"/>
                </a:solidFill>
              </a:rPr>
              <a:t>How </a:t>
            </a:r>
            <a:r>
              <a:rPr lang="en-US" sz="3600" b="1" dirty="0">
                <a:solidFill>
                  <a:srgbClr val="0070C0"/>
                </a:solidFill>
              </a:rPr>
              <a:t>could Joseph treat these guys so good after all they had done to him</a:t>
            </a:r>
            <a:r>
              <a:rPr lang="en-US" sz="3600" b="1" dirty="0" smtClean="0">
                <a:solidFill>
                  <a:srgbClr val="0070C0"/>
                </a:solidFill>
              </a:rPr>
              <a:t>?</a:t>
            </a:r>
          </a:p>
          <a:p>
            <a:r>
              <a:rPr lang="en-US" sz="3600" dirty="0"/>
              <a:t> </a:t>
            </a:r>
            <a:r>
              <a:rPr lang="en-US" sz="3600" dirty="0" smtClean="0"/>
              <a:t>  </a:t>
            </a:r>
            <a:r>
              <a:rPr lang="en-US" sz="3600" dirty="0"/>
              <a:t>Joseph </a:t>
            </a:r>
            <a:r>
              <a:rPr lang="en-US" sz="3600" dirty="0" smtClean="0"/>
              <a:t>must </a:t>
            </a:r>
            <a:r>
              <a:rPr lang="en-US" sz="3600" dirty="0"/>
              <a:t>have fought a tough battle with bitterness. </a:t>
            </a:r>
            <a:endParaRPr lang="en-US" sz="3600" dirty="0" smtClean="0"/>
          </a:p>
          <a:p>
            <a:r>
              <a:rPr lang="en-US" sz="3600" dirty="0"/>
              <a:t> </a:t>
            </a:r>
            <a:r>
              <a:rPr lang="en-US" sz="3600" dirty="0" smtClean="0"/>
              <a:t>   Elbert </a:t>
            </a:r>
            <a:r>
              <a:rPr lang="en-US" sz="3600" dirty="0"/>
              <a:t>Hubbard, an early 20th century American writer, has observed</a:t>
            </a:r>
            <a:r>
              <a:rPr lang="en-US" sz="3600" dirty="0" smtClean="0"/>
              <a:t>:</a:t>
            </a:r>
          </a:p>
          <a:p>
            <a:r>
              <a:rPr lang="en-US" sz="3600" b="1" dirty="0">
                <a:solidFill>
                  <a:srgbClr val="7030A0"/>
                </a:solidFill>
              </a:rPr>
              <a:t> </a:t>
            </a:r>
            <a:r>
              <a:rPr lang="en-US" sz="3600" b="1" dirty="0" smtClean="0">
                <a:solidFill>
                  <a:srgbClr val="7030A0"/>
                </a:solidFill>
              </a:rPr>
              <a:t> </a:t>
            </a:r>
            <a:r>
              <a:rPr lang="en-US" sz="3600" b="1" dirty="0">
                <a:solidFill>
                  <a:srgbClr val="7030A0"/>
                </a:solidFill>
              </a:rPr>
              <a:t>“</a:t>
            </a:r>
            <a:r>
              <a:rPr lang="en-US" sz="3600" b="1" i="1" dirty="0">
                <a:solidFill>
                  <a:srgbClr val="7030A0"/>
                </a:solidFill>
              </a:rPr>
              <a:t>The final proof of greatness lies in being able to endure contemptuous treatment without resentment</a:t>
            </a:r>
            <a:r>
              <a:rPr lang="en-US" sz="3600" b="1" i="1" dirty="0" smtClean="0">
                <a:solidFill>
                  <a:srgbClr val="7030A0"/>
                </a:solidFill>
              </a:rPr>
              <a:t>.”</a:t>
            </a:r>
          </a:p>
          <a:p>
            <a:endParaRPr lang="en-US" sz="3600" i="1" dirty="0"/>
          </a:p>
          <a:p>
            <a:r>
              <a:rPr lang="en-US" sz="3600" i="1" dirty="0" smtClean="0"/>
              <a:t>             </a:t>
            </a:r>
            <a:r>
              <a:rPr lang="en-US" sz="3600" dirty="0" smtClean="0"/>
              <a:t> </a:t>
            </a:r>
            <a:r>
              <a:rPr lang="en-US" sz="3600" b="1" u="sng" dirty="0">
                <a:solidFill>
                  <a:srgbClr val="FF0000"/>
                </a:solidFill>
              </a:rPr>
              <a:t>Joseph showed his greatness</a:t>
            </a:r>
          </a:p>
        </p:txBody>
      </p:sp>
    </p:spTree>
    <p:extLst>
      <p:ext uri="{BB962C8B-B14F-4D97-AF65-F5344CB8AC3E}">
        <p14:creationId xmlns:p14="http://schemas.microsoft.com/office/powerpoint/2010/main" val="30333318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180" y="93518"/>
            <a:ext cx="11921837" cy="6691746"/>
          </a:xfrm>
        </p:spPr>
        <p:txBody>
          <a:bodyPr>
            <a:normAutofit/>
          </a:bodyPr>
          <a:lstStyle/>
          <a:p>
            <a:r>
              <a:rPr lang="en-US" sz="4000" b="1" i="1" u="sng" dirty="0" smtClean="0">
                <a:solidFill>
                  <a:srgbClr val="7030A0"/>
                </a:solidFill>
              </a:rPr>
              <a:t>What </a:t>
            </a:r>
            <a:r>
              <a:rPr lang="en-US" sz="4000" b="1" i="1" u="sng" dirty="0">
                <a:solidFill>
                  <a:srgbClr val="7030A0"/>
                </a:solidFill>
              </a:rPr>
              <a:t>can we learn from Joseph?</a:t>
            </a:r>
            <a:r>
              <a:rPr lang="en-US" sz="4000" i="1" u="sng" dirty="0">
                <a:solidFill>
                  <a:srgbClr val="7030A0"/>
                </a:solidFill>
              </a:rPr>
              <a:t> </a:t>
            </a:r>
            <a:endParaRPr lang="en-US" sz="4000" i="1" u="sng" dirty="0" smtClean="0">
              <a:solidFill>
                <a:srgbClr val="7030A0"/>
              </a:solidFill>
            </a:endParaRPr>
          </a:p>
          <a:p>
            <a:r>
              <a:rPr lang="en-US" sz="4000" dirty="0" smtClean="0"/>
              <a:t>Sometimes </a:t>
            </a:r>
            <a:r>
              <a:rPr lang="en-US" sz="4000" dirty="0"/>
              <a:t>anger can make us lose our perspective. We inflate things in our minds and this helps justify our bitterness</a:t>
            </a:r>
            <a:r>
              <a:rPr lang="en-US" sz="4000" dirty="0" smtClean="0"/>
              <a:t>.</a:t>
            </a:r>
          </a:p>
          <a:p>
            <a:r>
              <a:rPr lang="en-US" sz="4000" dirty="0" smtClean="0"/>
              <a:t> </a:t>
            </a:r>
            <a:r>
              <a:rPr lang="en-US" sz="4000" dirty="0" smtClean="0"/>
              <a:t>   </a:t>
            </a:r>
            <a:r>
              <a:rPr lang="en-US" sz="4000" b="1" dirty="0" smtClean="0"/>
              <a:t>I </a:t>
            </a:r>
            <a:r>
              <a:rPr lang="en-US" sz="4000" b="1" dirty="0"/>
              <a:t>am challenged by the wounds that Joseph suffered</a:t>
            </a:r>
            <a:r>
              <a:rPr lang="en-US" sz="4000" dirty="0"/>
              <a:t>. Few of us have faced this degree of mistreatment.</a:t>
            </a:r>
          </a:p>
        </p:txBody>
      </p:sp>
    </p:spTree>
    <p:extLst>
      <p:ext uri="{BB962C8B-B14F-4D97-AF65-F5344CB8AC3E}">
        <p14:creationId xmlns:p14="http://schemas.microsoft.com/office/powerpoint/2010/main" val="34404831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7" y="135082"/>
            <a:ext cx="11918373" cy="6587836"/>
          </a:xfrm>
        </p:spPr>
        <p:txBody>
          <a:bodyPr/>
          <a:lstStyle/>
          <a:p>
            <a:endParaRPr lang="en-US" b="1" u="sng" dirty="0" smtClean="0"/>
          </a:p>
          <a:p>
            <a:r>
              <a:rPr lang="en-US" sz="3600" b="1" u="sng" dirty="0" smtClean="0"/>
              <a:t>The </a:t>
            </a:r>
            <a:r>
              <a:rPr lang="en-US" sz="3600" b="1" u="sng" dirty="0"/>
              <a:t>Longevity of the Temptation:</a:t>
            </a:r>
            <a:r>
              <a:rPr lang="en-US" sz="3600" u="sng" dirty="0"/>
              <a:t> </a:t>
            </a:r>
            <a:endParaRPr lang="en-US" sz="3600" u="sng" dirty="0" smtClean="0"/>
          </a:p>
          <a:p>
            <a:r>
              <a:rPr lang="en-US" sz="3600" dirty="0"/>
              <a:t> </a:t>
            </a:r>
            <a:r>
              <a:rPr lang="en-US" sz="3600" dirty="0" smtClean="0"/>
              <a:t> Joseph’s </a:t>
            </a:r>
            <a:r>
              <a:rPr lang="en-US" sz="3600" dirty="0"/>
              <a:t>faith was tested over </a:t>
            </a:r>
            <a:r>
              <a:rPr lang="en-US" sz="3600" b="1" u="sng" dirty="0">
                <a:solidFill>
                  <a:srgbClr val="7030A0"/>
                </a:solidFill>
              </a:rPr>
              <a:t>a long period of time </a:t>
            </a:r>
            <a:r>
              <a:rPr lang="en-US" sz="3600" dirty="0"/>
              <a:t>in this matter. </a:t>
            </a:r>
            <a:endParaRPr lang="en-US" sz="3600" dirty="0" smtClean="0"/>
          </a:p>
          <a:p>
            <a:r>
              <a:rPr lang="en-US" sz="3600" dirty="0"/>
              <a:t> </a:t>
            </a:r>
            <a:r>
              <a:rPr lang="en-US" sz="3600" dirty="0" smtClean="0"/>
              <a:t>  After </a:t>
            </a:r>
            <a:r>
              <a:rPr lang="en-US" sz="3600" dirty="0"/>
              <a:t>Jacob dies </a:t>
            </a:r>
            <a:r>
              <a:rPr lang="en-US" sz="3600" dirty="0" smtClean="0"/>
              <a:t>, Joseph’s </a:t>
            </a:r>
            <a:r>
              <a:rPr lang="en-US" sz="3600" dirty="0"/>
              <a:t>brothers fear that animosity and </a:t>
            </a:r>
            <a:r>
              <a:rPr lang="en-US" sz="3600" dirty="0" smtClean="0"/>
              <a:t>vengefulness  still </a:t>
            </a:r>
            <a:r>
              <a:rPr lang="en-US" sz="3600" dirty="0"/>
              <a:t>lie sequestered in the heart of Joseph. </a:t>
            </a:r>
            <a:endParaRPr lang="en-US" sz="3600" dirty="0" smtClean="0"/>
          </a:p>
          <a:p>
            <a:r>
              <a:rPr lang="en-US" sz="3600" dirty="0"/>
              <a:t> </a:t>
            </a:r>
            <a:r>
              <a:rPr lang="en-US" sz="3600" dirty="0" smtClean="0"/>
              <a:t> Here </a:t>
            </a:r>
            <a:r>
              <a:rPr lang="en-US" sz="3600" dirty="0"/>
              <a:t>is the perfect opportunity for Joseph to get even for the evil that was done to him long ago.</a:t>
            </a:r>
          </a:p>
        </p:txBody>
      </p:sp>
    </p:spTree>
    <p:extLst>
      <p:ext uri="{BB962C8B-B14F-4D97-AF65-F5344CB8AC3E}">
        <p14:creationId xmlns:p14="http://schemas.microsoft.com/office/powerpoint/2010/main" val="8251587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7" y="93518"/>
            <a:ext cx="12126191" cy="6764482"/>
          </a:xfrm>
        </p:spPr>
        <p:txBody>
          <a:bodyPr>
            <a:normAutofit/>
          </a:bodyPr>
          <a:lstStyle/>
          <a:p>
            <a:r>
              <a:rPr lang="en-US" sz="3600" dirty="0" smtClean="0"/>
              <a:t>.  </a:t>
            </a:r>
          </a:p>
          <a:p>
            <a:r>
              <a:rPr lang="en-US" sz="3600" b="1" u="sng" dirty="0" smtClean="0"/>
              <a:t>Gen</a:t>
            </a:r>
            <a:r>
              <a:rPr lang="en-US" sz="3600" b="1" u="sng" dirty="0"/>
              <a:t>. 50:15-21 </a:t>
            </a:r>
            <a:r>
              <a:rPr lang="en-US" sz="3600" dirty="0"/>
              <a:t>– Certainly Joseph could view his desire for revenge as an opportunity for justice</a:t>
            </a:r>
            <a:r>
              <a:rPr lang="en-US" sz="3600" dirty="0" smtClean="0"/>
              <a:t>.</a:t>
            </a:r>
          </a:p>
          <a:p>
            <a:r>
              <a:rPr lang="en-US" sz="3600" dirty="0" smtClean="0"/>
              <a:t>    </a:t>
            </a:r>
            <a:r>
              <a:rPr lang="en-US" sz="3600" dirty="0"/>
              <a:t>It is important that we are able to properly understand the principles and characteristics of the God we serve. </a:t>
            </a:r>
            <a:endParaRPr lang="en-US" sz="3600" dirty="0" smtClean="0"/>
          </a:p>
          <a:p>
            <a:r>
              <a:rPr lang="en-US" sz="3600" dirty="0" smtClean="0"/>
              <a:t>   Joseph </a:t>
            </a:r>
            <a:r>
              <a:rPr lang="en-US" sz="3600" dirty="0"/>
              <a:t>understood that God’s blessing and providence were not given to him to serve his own fleshly desires.</a:t>
            </a:r>
          </a:p>
        </p:txBody>
      </p:sp>
    </p:spTree>
    <p:extLst>
      <p:ext uri="{BB962C8B-B14F-4D97-AF65-F5344CB8AC3E}">
        <p14:creationId xmlns:p14="http://schemas.microsoft.com/office/powerpoint/2010/main" val="22598476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93518"/>
            <a:ext cx="11959936" cy="6670964"/>
          </a:xfrm>
        </p:spPr>
        <p:txBody>
          <a:bodyPr>
            <a:normAutofit/>
          </a:bodyPr>
          <a:lstStyle/>
          <a:p>
            <a:r>
              <a:rPr lang="en-US" sz="3600" b="1" u="sng" dirty="0" smtClean="0"/>
              <a:t>Joseph’s </a:t>
            </a:r>
            <a:r>
              <a:rPr lang="en-US" sz="3600" b="1" u="sng" dirty="0"/>
              <a:t>Initiative</a:t>
            </a:r>
            <a:r>
              <a:rPr lang="en-US" sz="3600" u="sng" dirty="0" smtClean="0"/>
              <a:t>:</a:t>
            </a:r>
          </a:p>
          <a:p>
            <a:r>
              <a:rPr lang="en-US" sz="3600" dirty="0" smtClean="0"/>
              <a:t>We see Joseph’s </a:t>
            </a:r>
            <a:r>
              <a:rPr lang="en-US" sz="3600" dirty="0"/>
              <a:t>initiative in turning back the bitterness. </a:t>
            </a:r>
            <a:endParaRPr lang="en-US" sz="3600" dirty="0" smtClean="0"/>
          </a:p>
          <a:p>
            <a:endParaRPr lang="en-US" sz="3600" b="1" dirty="0" smtClean="0">
              <a:solidFill>
                <a:srgbClr val="7030A0"/>
              </a:solidFill>
            </a:endParaRPr>
          </a:p>
          <a:p>
            <a:r>
              <a:rPr lang="en-US" sz="3600" b="1" dirty="0" smtClean="0">
                <a:solidFill>
                  <a:srgbClr val="7030A0"/>
                </a:solidFill>
              </a:rPr>
              <a:t>One </a:t>
            </a:r>
            <a:r>
              <a:rPr lang="en-US" sz="3600" b="1" dirty="0">
                <a:solidFill>
                  <a:srgbClr val="7030A0"/>
                </a:solidFill>
              </a:rPr>
              <a:t>of the reasons people fail to work out their problems </a:t>
            </a:r>
            <a:endParaRPr lang="en-US" sz="3600" b="1" dirty="0" smtClean="0">
              <a:solidFill>
                <a:srgbClr val="7030A0"/>
              </a:solidFill>
            </a:endParaRPr>
          </a:p>
          <a:p>
            <a:r>
              <a:rPr lang="en-US" sz="3600" b="1" dirty="0" smtClean="0">
                <a:solidFill>
                  <a:srgbClr val="7030A0"/>
                </a:solidFill>
              </a:rPr>
              <a:t>and </a:t>
            </a:r>
            <a:r>
              <a:rPr lang="en-US" sz="3600" b="1" dirty="0">
                <a:solidFill>
                  <a:srgbClr val="7030A0"/>
                </a:solidFill>
              </a:rPr>
              <a:t>wind up becoming bitter is because no one is willing to </a:t>
            </a:r>
            <a:r>
              <a:rPr lang="en-US" sz="3600" b="1" dirty="0" smtClean="0">
                <a:solidFill>
                  <a:srgbClr val="7030A0"/>
                </a:solidFill>
              </a:rPr>
              <a:t>take  </a:t>
            </a:r>
            <a:r>
              <a:rPr lang="en-US" sz="3600" b="1" dirty="0">
                <a:solidFill>
                  <a:srgbClr val="7030A0"/>
                </a:solidFill>
              </a:rPr>
              <a:t>the initiative to fix them.</a:t>
            </a:r>
          </a:p>
        </p:txBody>
      </p:sp>
    </p:spTree>
    <p:extLst>
      <p:ext uri="{BB962C8B-B14F-4D97-AF65-F5344CB8AC3E}">
        <p14:creationId xmlns:p14="http://schemas.microsoft.com/office/powerpoint/2010/main" val="29519729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5" y="374073"/>
            <a:ext cx="11994572" cy="6483927"/>
          </a:xfrm>
        </p:spPr>
        <p:txBody>
          <a:bodyPr>
            <a:normAutofit/>
          </a:bodyPr>
          <a:lstStyle/>
          <a:p>
            <a:r>
              <a:rPr lang="en-US" sz="3600" baseline="30000" dirty="0"/>
              <a:t>17 </a:t>
            </a:r>
            <a:r>
              <a:rPr lang="en-US" sz="3600" dirty="0"/>
              <a:t>Then laid they their hands on them, and they received the Holy Ghost.</a:t>
            </a:r>
          </a:p>
          <a:p>
            <a:r>
              <a:rPr lang="en-US" sz="3600" baseline="30000" dirty="0"/>
              <a:t>18 </a:t>
            </a:r>
            <a:r>
              <a:rPr lang="en-US" sz="3600" dirty="0"/>
              <a:t>And when Simon saw that through laying on of the apostles' hands the Holy Ghost was given, he offered them money,</a:t>
            </a:r>
          </a:p>
          <a:p>
            <a:r>
              <a:rPr lang="en-US" sz="3600" baseline="30000" dirty="0"/>
              <a:t>19 </a:t>
            </a:r>
            <a:r>
              <a:rPr lang="en-US" sz="3600" dirty="0"/>
              <a:t>Saying, Give me also this power, that on whomsoever I lay hands, he may receive the Holy Ghost.</a:t>
            </a:r>
          </a:p>
          <a:p>
            <a:r>
              <a:rPr lang="en-US" sz="3600" baseline="30000" dirty="0"/>
              <a:t>20 </a:t>
            </a:r>
            <a:r>
              <a:rPr lang="en-US" sz="3600" dirty="0"/>
              <a:t>But Peter said unto him, Thy money perish with thee, because thou hast thought that the gift of God may be purchased with money.</a:t>
            </a:r>
          </a:p>
          <a:p>
            <a:r>
              <a:rPr lang="en-US" sz="3600" baseline="30000" dirty="0"/>
              <a:t>21 </a:t>
            </a:r>
            <a:r>
              <a:rPr lang="en-US" sz="3600" dirty="0"/>
              <a:t>Thou hast neither part nor lot in this matter: for thy heart is not right in the sight of God.</a:t>
            </a:r>
          </a:p>
          <a:p>
            <a:endParaRPr lang="en-US" dirty="0"/>
          </a:p>
        </p:txBody>
      </p:sp>
    </p:spTree>
    <p:extLst>
      <p:ext uri="{BB962C8B-B14F-4D97-AF65-F5344CB8AC3E}">
        <p14:creationId xmlns:p14="http://schemas.microsoft.com/office/powerpoint/2010/main" val="21595936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97428"/>
            <a:ext cx="12095018" cy="6567054"/>
          </a:xfrm>
        </p:spPr>
        <p:txBody>
          <a:bodyPr/>
          <a:lstStyle/>
          <a:p>
            <a:pPr lvl="2"/>
            <a:r>
              <a:rPr lang="en-US" sz="3600" b="1" dirty="0">
                <a:solidFill>
                  <a:srgbClr val="7030A0"/>
                </a:solidFill>
              </a:rPr>
              <a:t>A husband and wife have a fight</a:t>
            </a:r>
            <a:r>
              <a:rPr lang="en-US" sz="3600" dirty="0"/>
              <a:t>; the husband feels like the wife is wrong and he’s going to be mad and they’re not speaking until she comes and apologizes</a:t>
            </a:r>
            <a:r>
              <a:rPr lang="en-US" sz="3600" dirty="0" smtClean="0"/>
              <a:t>.</a:t>
            </a:r>
          </a:p>
          <a:p>
            <a:pPr lvl="2"/>
            <a:endParaRPr lang="en-US" sz="3600" dirty="0"/>
          </a:p>
          <a:p>
            <a:pPr lvl="2"/>
            <a:r>
              <a:rPr lang="en-US" sz="3600" b="1" i="1" u="sng" dirty="0">
                <a:solidFill>
                  <a:srgbClr val="0070C0"/>
                </a:solidFill>
              </a:rPr>
              <a:t>Brethren have a fuss, </a:t>
            </a:r>
            <a:r>
              <a:rPr lang="en-US" sz="3600" dirty="0"/>
              <a:t>both feel the other is wrong and refuse to resolve the problem until the other guy takes the first step. Who made the rule that the other guy has to come to me? </a:t>
            </a:r>
            <a:r>
              <a:rPr lang="en-US" sz="3600" dirty="0" smtClean="0"/>
              <a:t>  Jesus </a:t>
            </a:r>
            <a:r>
              <a:rPr lang="en-US" sz="3600" dirty="0"/>
              <a:t>did not.</a:t>
            </a:r>
          </a:p>
          <a:p>
            <a:endParaRPr lang="en-US" dirty="0"/>
          </a:p>
        </p:txBody>
      </p:sp>
    </p:spTree>
    <p:extLst>
      <p:ext uri="{BB962C8B-B14F-4D97-AF65-F5344CB8AC3E}">
        <p14:creationId xmlns:p14="http://schemas.microsoft.com/office/powerpoint/2010/main" val="14022260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556" y="238991"/>
            <a:ext cx="11707090" cy="6535882"/>
          </a:xfrm>
        </p:spPr>
        <p:txBody>
          <a:bodyPr/>
          <a:lstStyle/>
          <a:p>
            <a:r>
              <a:rPr lang="en-US" sz="3600" dirty="0"/>
              <a:t>If you are the offended one you should go: </a:t>
            </a:r>
            <a:r>
              <a:rPr lang="en-US" sz="3600" b="1" dirty="0"/>
              <a:t>Matt 18:15</a:t>
            </a:r>
            <a:r>
              <a:rPr lang="en-US" sz="3600" dirty="0"/>
              <a:t> </a:t>
            </a:r>
            <a:r>
              <a:rPr lang="en-US" sz="3600" dirty="0" smtClean="0"/>
              <a:t>–17 </a:t>
            </a:r>
            <a:r>
              <a:rPr lang="en-US" sz="3600" dirty="0"/>
              <a:t>“</a:t>
            </a:r>
            <a:r>
              <a:rPr lang="en-US" sz="3600" i="1" dirty="0"/>
              <a:t>Moreover if your brother sins against you, go and tell him his fault between you and him alone. If he hears you, you have gained your brother</a:t>
            </a:r>
            <a:r>
              <a:rPr lang="en-US" sz="3600" i="1" dirty="0" smtClean="0"/>
              <a:t>.</a:t>
            </a:r>
          </a:p>
          <a:p>
            <a:r>
              <a:rPr lang="en-US" sz="3600" i="1" dirty="0"/>
              <a:t> </a:t>
            </a:r>
            <a:r>
              <a:rPr lang="en-US" sz="3600" i="1" dirty="0" smtClean="0"/>
              <a:t>   </a:t>
            </a:r>
            <a:r>
              <a:rPr lang="en-US" sz="3600" dirty="0"/>
              <a:t>If we have offended someone, we go to them – </a:t>
            </a:r>
            <a:r>
              <a:rPr lang="en-US" sz="3600" b="1" dirty="0"/>
              <a:t>Matt 5:23-24</a:t>
            </a:r>
            <a:r>
              <a:rPr lang="en-US" sz="3600" dirty="0"/>
              <a:t> – </a:t>
            </a:r>
            <a:r>
              <a:rPr lang="en-US" sz="3600" i="1" dirty="0"/>
              <a:t>Therefore if you bring your gift to the altar, and there remember that your brother has something against you, 24 leave your gift there before the altar, and go your way. First be reconciled to your brother, and then come and offer your gift. </a:t>
            </a:r>
            <a:endParaRPr lang="en-US" sz="3600" i="1" dirty="0" smtClean="0"/>
          </a:p>
          <a:p>
            <a:r>
              <a:rPr lang="en-US" sz="3600" b="1" dirty="0" smtClean="0">
                <a:solidFill>
                  <a:srgbClr val="7030A0"/>
                </a:solidFill>
              </a:rPr>
              <a:t>If </a:t>
            </a:r>
            <a:r>
              <a:rPr lang="en-US" sz="3600" b="1" dirty="0">
                <a:solidFill>
                  <a:srgbClr val="7030A0"/>
                </a:solidFill>
              </a:rPr>
              <a:t>we’re going to win this battle over bitterness, we must be willing to take the lead to work things out</a:t>
            </a:r>
            <a:r>
              <a:rPr lang="en-US" sz="3600" dirty="0"/>
              <a:t>!</a:t>
            </a:r>
          </a:p>
          <a:p>
            <a:endParaRPr lang="en-US" dirty="0"/>
          </a:p>
        </p:txBody>
      </p:sp>
    </p:spTree>
    <p:extLst>
      <p:ext uri="{BB962C8B-B14F-4D97-AF65-F5344CB8AC3E}">
        <p14:creationId xmlns:p14="http://schemas.microsoft.com/office/powerpoint/2010/main" val="32450026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835" y="135082"/>
            <a:ext cx="11921837" cy="6587836"/>
          </a:xfrm>
        </p:spPr>
        <p:txBody>
          <a:bodyPr>
            <a:normAutofit/>
          </a:bodyPr>
          <a:lstStyle/>
          <a:p>
            <a:r>
              <a:rPr lang="en-US" sz="3600" b="1" i="1" u="sng" dirty="0" smtClean="0">
                <a:solidFill>
                  <a:srgbClr val="00B0F0"/>
                </a:solidFill>
              </a:rPr>
              <a:t>Joseph’s </a:t>
            </a:r>
            <a:r>
              <a:rPr lang="en-US" sz="3600" b="1" i="1" u="sng" dirty="0">
                <a:solidFill>
                  <a:srgbClr val="00B0F0"/>
                </a:solidFill>
              </a:rPr>
              <a:t>Kindness: </a:t>
            </a:r>
            <a:endParaRPr lang="en-US" sz="3600" b="1" i="1" u="sng" dirty="0" smtClean="0">
              <a:solidFill>
                <a:srgbClr val="00B0F0"/>
              </a:solidFill>
            </a:endParaRPr>
          </a:p>
          <a:p>
            <a:r>
              <a:rPr lang="en-US" sz="3600" dirty="0" smtClean="0"/>
              <a:t>Notice </a:t>
            </a:r>
            <a:r>
              <a:rPr lang="en-US" sz="3600" dirty="0"/>
              <a:t>that he does</a:t>
            </a:r>
            <a:r>
              <a:rPr lang="en-US" sz="3600" u="sng" dirty="0"/>
              <a:t> not simply forgive </a:t>
            </a:r>
            <a:r>
              <a:rPr lang="en-US" sz="3600" dirty="0"/>
              <a:t>his brother’s past offenses</a:t>
            </a:r>
            <a:r>
              <a:rPr lang="en-US" sz="3600" dirty="0" smtClean="0"/>
              <a:t>.</a:t>
            </a:r>
          </a:p>
          <a:p>
            <a:r>
              <a:rPr lang="en-US" sz="3600" dirty="0" smtClean="0"/>
              <a:t> </a:t>
            </a:r>
            <a:r>
              <a:rPr lang="en-US" sz="3600" dirty="0"/>
              <a:t>He also floods them with </a:t>
            </a:r>
            <a:r>
              <a:rPr lang="en-US" sz="3600" u="sng" dirty="0"/>
              <a:t>acts of kindness</a:t>
            </a:r>
            <a:r>
              <a:rPr lang="en-US" sz="3600" dirty="0"/>
              <a:t>. He gives them food  </a:t>
            </a:r>
            <a:r>
              <a:rPr lang="en-US" sz="3600" dirty="0" smtClean="0"/>
              <a:t> when </a:t>
            </a:r>
            <a:r>
              <a:rPr lang="en-US" sz="3600" dirty="0"/>
              <a:t>they deserved none. </a:t>
            </a:r>
            <a:endParaRPr lang="en-US" sz="3600" dirty="0" smtClean="0"/>
          </a:p>
          <a:p>
            <a:r>
              <a:rPr lang="en-US" sz="3600" dirty="0" smtClean="0"/>
              <a:t>He </a:t>
            </a:r>
            <a:r>
              <a:rPr lang="en-US" sz="3600" dirty="0"/>
              <a:t>protects them. </a:t>
            </a:r>
            <a:endParaRPr lang="en-US" sz="3600" dirty="0" smtClean="0"/>
          </a:p>
          <a:p>
            <a:r>
              <a:rPr lang="en-US" sz="3600" b="1" dirty="0"/>
              <a:t> </a:t>
            </a:r>
            <a:r>
              <a:rPr lang="en-US" sz="3600" b="1" dirty="0" smtClean="0"/>
              <a:t> Gen </a:t>
            </a:r>
            <a:r>
              <a:rPr lang="en-US" sz="3600" b="1" dirty="0"/>
              <a:t>50:21</a:t>
            </a:r>
            <a:r>
              <a:rPr lang="en-US" sz="3600" dirty="0"/>
              <a:t> – </a:t>
            </a:r>
            <a:r>
              <a:rPr lang="en-US" sz="3600" i="1" dirty="0"/>
              <a:t>1 Now therefore, do not be afraid; </a:t>
            </a:r>
            <a:r>
              <a:rPr lang="en-US" sz="3600" b="1" i="1" u="sng" dirty="0">
                <a:solidFill>
                  <a:srgbClr val="00B0F0"/>
                </a:solidFill>
              </a:rPr>
              <a:t>I will provide for you and your little ones.” </a:t>
            </a:r>
            <a:r>
              <a:rPr lang="en-US" sz="3600" i="1" dirty="0"/>
              <a:t>And he comforted them and spoke kindly to them.</a:t>
            </a:r>
            <a:endParaRPr lang="en-US" sz="3600" dirty="0"/>
          </a:p>
        </p:txBody>
      </p:sp>
    </p:spTree>
    <p:extLst>
      <p:ext uri="{BB962C8B-B14F-4D97-AF65-F5344CB8AC3E}">
        <p14:creationId xmlns:p14="http://schemas.microsoft.com/office/powerpoint/2010/main" val="39415495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83860"/>
            <a:ext cx="12032673" cy="6580621"/>
          </a:xfrm>
        </p:spPr>
        <p:txBody>
          <a:bodyPr>
            <a:normAutofit/>
          </a:bodyPr>
          <a:lstStyle/>
          <a:p>
            <a:r>
              <a:rPr lang="en-US" sz="3600" dirty="0" smtClean="0"/>
              <a:t>     The Bible </a:t>
            </a:r>
            <a:r>
              <a:rPr lang="en-US" sz="3600" dirty="0"/>
              <a:t>describes the hatred of his brothers when he was young</a:t>
            </a:r>
            <a:r>
              <a:rPr lang="en-US" sz="3600" dirty="0" smtClean="0"/>
              <a:t>.</a:t>
            </a:r>
          </a:p>
          <a:p>
            <a:r>
              <a:rPr lang="en-US" sz="3600" dirty="0" smtClean="0"/>
              <a:t> </a:t>
            </a:r>
            <a:r>
              <a:rPr lang="en-US" sz="3600" b="1" dirty="0"/>
              <a:t>Gen 37:4 – </a:t>
            </a:r>
            <a:r>
              <a:rPr lang="en-US" sz="3600" i="1" dirty="0"/>
              <a:t>But when his brothers saw that their father loved </a:t>
            </a:r>
            <a:r>
              <a:rPr lang="en-US" sz="3600" i="1" dirty="0" smtClean="0"/>
              <a:t>him more </a:t>
            </a:r>
            <a:r>
              <a:rPr lang="en-US" sz="3600" i="1" dirty="0"/>
              <a:t>than all his brothers, </a:t>
            </a:r>
            <a:r>
              <a:rPr lang="en-US" sz="3600" b="1" i="1" u="sng" dirty="0">
                <a:solidFill>
                  <a:srgbClr val="7030A0"/>
                </a:solidFill>
              </a:rPr>
              <a:t>they hated him </a:t>
            </a:r>
            <a:r>
              <a:rPr lang="en-US" sz="3600" i="1" dirty="0"/>
              <a:t>and could not </a:t>
            </a:r>
            <a:r>
              <a:rPr lang="en-US" sz="3600" i="1" dirty="0" smtClean="0"/>
              <a:t>speak peaceably </a:t>
            </a:r>
            <a:r>
              <a:rPr lang="en-US" sz="3600" i="1" dirty="0"/>
              <a:t>to him</a:t>
            </a:r>
            <a:r>
              <a:rPr lang="en-US" sz="3600" i="1" dirty="0" smtClean="0"/>
              <a:t>.</a:t>
            </a:r>
          </a:p>
          <a:p>
            <a:endParaRPr lang="en-US" sz="3600" i="1" dirty="0"/>
          </a:p>
          <a:p>
            <a:r>
              <a:rPr lang="en-US" sz="3600" i="1" dirty="0" smtClean="0"/>
              <a:t>   </a:t>
            </a:r>
            <a:r>
              <a:rPr lang="en-US" sz="3600" dirty="0"/>
              <a:t>Joseph’s heart was not contaminated with the envy and hatred that was evidenced in the tone of their voice. He spoke kindly to them.</a:t>
            </a:r>
          </a:p>
        </p:txBody>
      </p:sp>
    </p:spTree>
    <p:extLst>
      <p:ext uri="{BB962C8B-B14F-4D97-AF65-F5344CB8AC3E}">
        <p14:creationId xmlns:p14="http://schemas.microsoft.com/office/powerpoint/2010/main" val="23167991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009" y="131906"/>
            <a:ext cx="11942618" cy="6726094"/>
          </a:xfrm>
        </p:spPr>
        <p:txBody>
          <a:bodyPr>
            <a:normAutofit/>
          </a:bodyPr>
          <a:lstStyle/>
          <a:p>
            <a:r>
              <a:rPr lang="en-US" sz="3600" b="1" u="sng" dirty="0" smtClean="0">
                <a:solidFill>
                  <a:srgbClr val="00B0F0"/>
                </a:solidFill>
              </a:rPr>
              <a:t>. </a:t>
            </a:r>
            <a:r>
              <a:rPr lang="en-US" sz="3600" b="1" u="sng" dirty="0">
                <a:solidFill>
                  <a:srgbClr val="00B0F0"/>
                </a:solidFill>
              </a:rPr>
              <a:t>Joseph’s actions point to a true key to battling bitterness</a:t>
            </a:r>
            <a:r>
              <a:rPr lang="en-US" sz="3600" b="1" u="sng" dirty="0" smtClean="0">
                <a:solidFill>
                  <a:srgbClr val="00B0F0"/>
                </a:solidFill>
              </a:rPr>
              <a:t>.</a:t>
            </a:r>
          </a:p>
          <a:p>
            <a:r>
              <a:rPr lang="en-US" sz="3600" dirty="0" smtClean="0"/>
              <a:t>    Sometimes </a:t>
            </a:r>
            <a:r>
              <a:rPr lang="en-US" sz="3600" dirty="0"/>
              <a:t>even after forgiveness has been voiced tensions remain</a:t>
            </a:r>
            <a:r>
              <a:rPr lang="en-US" sz="3600" dirty="0" smtClean="0"/>
              <a:t>.</a:t>
            </a:r>
          </a:p>
          <a:p>
            <a:r>
              <a:rPr lang="en-US" sz="3600" dirty="0" smtClean="0"/>
              <a:t>    That </a:t>
            </a:r>
            <a:r>
              <a:rPr lang="en-US" sz="3600" dirty="0"/>
              <a:t>emotional tension can cause bitterness to breed. </a:t>
            </a:r>
            <a:endParaRPr lang="en-US" sz="3600" dirty="0" smtClean="0"/>
          </a:p>
          <a:p>
            <a:r>
              <a:rPr lang="en-US" sz="3600" dirty="0" smtClean="0"/>
              <a:t>But </a:t>
            </a:r>
            <a:r>
              <a:rPr lang="en-US" sz="3600" dirty="0"/>
              <a:t>doing active good for another can heal the emotional hurt. </a:t>
            </a:r>
            <a:endParaRPr lang="en-US" sz="3600" dirty="0" smtClean="0"/>
          </a:p>
          <a:p>
            <a:r>
              <a:rPr lang="en-US" sz="3600" dirty="0" smtClean="0"/>
              <a:t>If </a:t>
            </a:r>
            <a:r>
              <a:rPr lang="en-US" sz="3600" dirty="0"/>
              <a:t>they get sick, be the first to take some food by or send a card. </a:t>
            </a:r>
            <a:endParaRPr lang="en-US" sz="3600" dirty="0" smtClean="0"/>
          </a:p>
          <a:p>
            <a:r>
              <a:rPr lang="en-US" sz="3600" dirty="0" smtClean="0"/>
              <a:t>If </a:t>
            </a:r>
            <a:r>
              <a:rPr lang="en-US" sz="3600" dirty="0"/>
              <a:t>they need some help, be the first to volunteer. </a:t>
            </a:r>
            <a:endParaRPr lang="en-US" sz="3600" dirty="0" smtClean="0"/>
          </a:p>
          <a:p>
            <a:r>
              <a:rPr lang="en-US" sz="3600" dirty="0" smtClean="0"/>
              <a:t>Have </a:t>
            </a:r>
            <a:r>
              <a:rPr lang="en-US" sz="3600" dirty="0"/>
              <a:t>them over for a </a:t>
            </a:r>
            <a:r>
              <a:rPr lang="en-US" sz="3600" dirty="0" smtClean="0"/>
              <a:t>meal or take them out to eat. . </a:t>
            </a:r>
            <a:r>
              <a:rPr lang="en-US" sz="3600" dirty="0"/>
              <a:t>It will not be easy, but it is the </a:t>
            </a:r>
            <a:r>
              <a:rPr lang="en-US" sz="3600" dirty="0" smtClean="0"/>
              <a:t>right </a:t>
            </a:r>
            <a:r>
              <a:rPr lang="en-US" sz="3600" dirty="0"/>
              <a:t>thing to do</a:t>
            </a:r>
          </a:p>
        </p:txBody>
      </p:sp>
    </p:spTree>
    <p:extLst>
      <p:ext uri="{BB962C8B-B14F-4D97-AF65-F5344CB8AC3E}">
        <p14:creationId xmlns:p14="http://schemas.microsoft.com/office/powerpoint/2010/main" val="21613464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103908"/>
            <a:ext cx="12067309" cy="6681355"/>
          </a:xfrm>
        </p:spPr>
        <p:txBody>
          <a:bodyPr>
            <a:normAutofit/>
          </a:bodyPr>
          <a:lstStyle/>
          <a:p>
            <a:r>
              <a:rPr lang="en-US" sz="4000" b="1" dirty="0"/>
              <a:t>Matt 5:43-45</a:t>
            </a:r>
            <a:r>
              <a:rPr lang="en-US" sz="4000" dirty="0"/>
              <a:t> – </a:t>
            </a:r>
            <a:endParaRPr lang="en-US" sz="4000" dirty="0" smtClean="0"/>
          </a:p>
          <a:p>
            <a:r>
              <a:rPr lang="en-US" sz="4000" dirty="0"/>
              <a:t> </a:t>
            </a:r>
            <a:r>
              <a:rPr lang="en-US" sz="4000" dirty="0" smtClean="0"/>
              <a:t>  4</a:t>
            </a:r>
            <a:r>
              <a:rPr lang="en-US" sz="4000" i="1" dirty="0" smtClean="0"/>
              <a:t>3 </a:t>
            </a:r>
            <a:r>
              <a:rPr lang="en-US" sz="4000" i="1" dirty="0"/>
              <a:t>“You have heard that it was said, ‘You shall love your neighbor and hate your enemy.’ 44 But I say to you, love your enemies, bless those who curse you, do good to those who hate you, and pray for those who spitefully use you and persecute you, 45 that you may be sons of your Father in heaven;</a:t>
            </a:r>
            <a:endParaRPr lang="en-US" sz="4000" dirty="0"/>
          </a:p>
        </p:txBody>
      </p:sp>
    </p:spTree>
    <p:extLst>
      <p:ext uri="{BB962C8B-B14F-4D97-AF65-F5344CB8AC3E}">
        <p14:creationId xmlns:p14="http://schemas.microsoft.com/office/powerpoint/2010/main" val="36381557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789" y="145472"/>
            <a:ext cx="11807537" cy="6598227"/>
          </a:xfrm>
        </p:spPr>
        <p:txBody>
          <a:bodyPr>
            <a:normAutofit/>
          </a:bodyPr>
          <a:lstStyle/>
          <a:p>
            <a:r>
              <a:rPr lang="en-US" sz="3600" b="1" u="sng" dirty="0" smtClean="0">
                <a:solidFill>
                  <a:srgbClr val="00B0F0"/>
                </a:solidFill>
              </a:rPr>
              <a:t>  God’s Word is True.  It works!!</a:t>
            </a:r>
          </a:p>
          <a:p>
            <a:r>
              <a:rPr lang="en-US" sz="3600" b="1" dirty="0" smtClean="0"/>
              <a:t>Rom </a:t>
            </a:r>
            <a:r>
              <a:rPr lang="en-US" sz="3600" b="1" dirty="0"/>
              <a:t>12:19-21</a:t>
            </a:r>
            <a:r>
              <a:rPr lang="en-US" sz="3600" dirty="0"/>
              <a:t> – </a:t>
            </a:r>
            <a:r>
              <a:rPr lang="en-US" sz="3600" i="1" dirty="0"/>
              <a:t>Beloved, do not avenge yourselves, but rather give place to wrath; for it is written, “Vengeance is Mine, I will repay,” says the Lord. 20 Therefore “If your enemy is hungry, feed him; If he is thirsty, give him a drink; For in so doing you will heap coals of fire on his head.” 21 Do not be overcome by evil, but overcome evil with good. </a:t>
            </a:r>
            <a:endParaRPr lang="en-US" sz="3600" i="1" dirty="0" smtClean="0"/>
          </a:p>
          <a:p>
            <a:endParaRPr lang="en-US" sz="3600" i="1" dirty="0"/>
          </a:p>
          <a:p>
            <a:r>
              <a:rPr lang="en-US" sz="3600" i="1" dirty="0" smtClean="0"/>
              <a:t>Bro. Granville </a:t>
            </a:r>
            <a:r>
              <a:rPr lang="en-US" sz="3600" i="1" dirty="0" smtClean="0"/>
              <a:t>Tyler.  Illustration</a:t>
            </a:r>
            <a:endParaRPr lang="en-US" sz="3600" dirty="0"/>
          </a:p>
        </p:txBody>
      </p:sp>
    </p:spTree>
    <p:extLst>
      <p:ext uri="{BB962C8B-B14F-4D97-AF65-F5344CB8AC3E}">
        <p14:creationId xmlns:p14="http://schemas.microsoft.com/office/powerpoint/2010/main" val="6721924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008" y="402071"/>
            <a:ext cx="11953009" cy="6310456"/>
          </a:xfrm>
        </p:spPr>
        <p:txBody>
          <a:bodyPr>
            <a:normAutofit/>
          </a:bodyPr>
          <a:lstStyle/>
          <a:p>
            <a:r>
              <a:rPr lang="en-US" sz="3600" dirty="0" smtClean="0"/>
              <a:t>  Paul </a:t>
            </a:r>
            <a:r>
              <a:rPr lang="en-US" sz="3600" dirty="0"/>
              <a:t>proclaims that God’s people must not seek vengeance, but rather allow for the vengeance of God. </a:t>
            </a:r>
            <a:endParaRPr lang="en-US" sz="3600" dirty="0" smtClean="0"/>
          </a:p>
          <a:p>
            <a:r>
              <a:rPr lang="en-US" sz="3600" dirty="0"/>
              <a:t> </a:t>
            </a:r>
            <a:r>
              <a:rPr lang="en-US" sz="3600" dirty="0" smtClean="0"/>
              <a:t> In </a:t>
            </a:r>
            <a:r>
              <a:rPr lang="en-US" sz="3600" dirty="0"/>
              <a:t>fact, Paul’s argument is that the individual has no right to seek justice on his own. He goes on the express </a:t>
            </a:r>
            <a:r>
              <a:rPr lang="en-US" sz="3600" dirty="0" smtClean="0"/>
              <a:t> </a:t>
            </a:r>
            <a:r>
              <a:rPr lang="en-US" sz="3600" dirty="0"/>
              <a:t>right of the government (because it is ordained of God) to execute justice</a:t>
            </a:r>
            <a:r>
              <a:rPr lang="en-US" sz="3600" dirty="0" smtClean="0"/>
              <a:t>.   (I appeal to Caesar) </a:t>
            </a:r>
          </a:p>
          <a:p>
            <a:r>
              <a:rPr lang="en-US" sz="3600" dirty="0"/>
              <a:t> </a:t>
            </a:r>
            <a:r>
              <a:rPr lang="en-US" sz="3600" dirty="0" smtClean="0"/>
              <a:t> When </a:t>
            </a:r>
            <a:r>
              <a:rPr lang="en-US" sz="3600" dirty="0"/>
              <a:t>the government is unable or unwilling to acquire justice, the Christian must rely upon God.</a:t>
            </a:r>
          </a:p>
        </p:txBody>
      </p:sp>
    </p:spTree>
    <p:extLst>
      <p:ext uri="{BB962C8B-B14F-4D97-AF65-F5344CB8AC3E}">
        <p14:creationId xmlns:p14="http://schemas.microsoft.com/office/powerpoint/2010/main" val="116450621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836" y="256598"/>
            <a:ext cx="12004963" cy="6601402"/>
          </a:xfrm>
        </p:spPr>
        <p:txBody>
          <a:bodyPr>
            <a:normAutofit/>
          </a:bodyPr>
          <a:lstStyle/>
          <a:p>
            <a:r>
              <a:rPr lang="en-US" sz="3600" dirty="0" smtClean="0"/>
              <a:t>. </a:t>
            </a:r>
            <a:r>
              <a:rPr lang="en-US" sz="3600" dirty="0"/>
              <a:t>God calls us to </a:t>
            </a:r>
            <a:r>
              <a:rPr lang="en-US" sz="3600" b="1" u="sng" dirty="0">
                <a:solidFill>
                  <a:srgbClr val="FF0000"/>
                </a:solidFill>
              </a:rPr>
              <a:t>repay evil with good. </a:t>
            </a:r>
            <a:endParaRPr lang="en-US" sz="3600" b="1" u="sng" dirty="0" smtClean="0">
              <a:solidFill>
                <a:srgbClr val="FF0000"/>
              </a:solidFill>
            </a:endParaRPr>
          </a:p>
          <a:p>
            <a:r>
              <a:rPr lang="en-US" sz="3600" b="1" u="sng" dirty="0">
                <a:solidFill>
                  <a:srgbClr val="FF0000"/>
                </a:solidFill>
              </a:rPr>
              <a:t> </a:t>
            </a:r>
            <a:r>
              <a:rPr lang="en-US" sz="3600" b="1" u="sng" dirty="0" smtClean="0">
                <a:solidFill>
                  <a:srgbClr val="FF0000"/>
                </a:solidFill>
              </a:rPr>
              <a:t>  </a:t>
            </a:r>
            <a:r>
              <a:rPr lang="en-US" sz="3600" dirty="0" smtClean="0"/>
              <a:t>Our </a:t>
            </a:r>
            <a:r>
              <a:rPr lang="en-US" sz="3600" dirty="0"/>
              <a:t>hearts must be purified of every vestige of self-justification</a:t>
            </a:r>
            <a:r>
              <a:rPr lang="en-US" sz="3600" dirty="0" smtClean="0"/>
              <a:t>.</a:t>
            </a:r>
          </a:p>
          <a:p>
            <a:r>
              <a:rPr lang="en-US" sz="3600" dirty="0"/>
              <a:t> </a:t>
            </a:r>
            <a:r>
              <a:rPr lang="en-US" sz="3600" dirty="0" smtClean="0"/>
              <a:t>  </a:t>
            </a:r>
            <a:r>
              <a:rPr lang="en-US" sz="3600" dirty="0"/>
              <a:t>By absolute submissiveness we overcome evil. </a:t>
            </a:r>
            <a:endParaRPr lang="en-US" sz="3600" dirty="0" smtClean="0"/>
          </a:p>
          <a:p>
            <a:r>
              <a:rPr lang="en-US" sz="3600" dirty="0"/>
              <a:t> </a:t>
            </a:r>
            <a:r>
              <a:rPr lang="en-US" sz="3600" dirty="0" smtClean="0"/>
              <a:t> That </a:t>
            </a:r>
            <a:r>
              <a:rPr lang="en-US" sz="3600" dirty="0"/>
              <a:t>is what Joseph </a:t>
            </a:r>
            <a:r>
              <a:rPr lang="en-US" sz="3600" dirty="0" smtClean="0"/>
              <a:t>did. </a:t>
            </a:r>
            <a:r>
              <a:rPr lang="en-US" sz="3600" dirty="0"/>
              <a:t>All of the evil that was brought into his life by Satan was undone by God through the right moral choices of Joseph. </a:t>
            </a:r>
            <a:r>
              <a:rPr lang="en-US" sz="3600" b="1" u="sng" dirty="0">
                <a:solidFill>
                  <a:srgbClr val="FF0000"/>
                </a:solidFill>
              </a:rPr>
              <a:t>He overcame evil with good.</a:t>
            </a:r>
          </a:p>
        </p:txBody>
      </p:sp>
    </p:spTree>
    <p:extLst>
      <p:ext uri="{BB962C8B-B14F-4D97-AF65-F5344CB8AC3E}">
        <p14:creationId xmlns:p14="http://schemas.microsoft.com/office/powerpoint/2010/main" val="18871195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181" y="90343"/>
            <a:ext cx="11880274" cy="6684529"/>
          </a:xfrm>
        </p:spPr>
        <p:txBody>
          <a:bodyPr>
            <a:normAutofit/>
          </a:bodyPr>
          <a:lstStyle/>
          <a:p>
            <a:r>
              <a:rPr lang="en-US" sz="3600" dirty="0" smtClean="0"/>
              <a:t>Look </a:t>
            </a:r>
            <a:r>
              <a:rPr lang="en-US" sz="3600" dirty="0" smtClean="0"/>
              <a:t>at  </a:t>
            </a:r>
            <a:r>
              <a:rPr lang="en-US" sz="3600" dirty="0"/>
              <a:t>Joseph’s way of looking at what has happened. </a:t>
            </a:r>
            <a:r>
              <a:rPr lang="en-US" sz="3600" b="1" u="sng" dirty="0">
                <a:solidFill>
                  <a:srgbClr val="7030A0"/>
                </a:solidFill>
              </a:rPr>
              <a:t>Joseph’s Perspective</a:t>
            </a:r>
            <a:r>
              <a:rPr lang="en-US" sz="3600" u="sng" dirty="0">
                <a:solidFill>
                  <a:srgbClr val="7030A0"/>
                </a:solidFill>
              </a:rPr>
              <a:t>: </a:t>
            </a:r>
            <a:endParaRPr lang="en-US" sz="3600" dirty="0" smtClean="0"/>
          </a:p>
          <a:p>
            <a:r>
              <a:rPr lang="en-US" sz="3600" b="1" dirty="0" smtClean="0"/>
              <a:t>Gen </a:t>
            </a:r>
            <a:r>
              <a:rPr lang="en-US" sz="3600" b="1" dirty="0"/>
              <a:t>50:19-20 – </a:t>
            </a:r>
            <a:r>
              <a:rPr lang="en-US" sz="3600" i="1" dirty="0"/>
              <a:t>Joseph said to them, </a:t>
            </a:r>
            <a:r>
              <a:rPr lang="en-US" sz="3600" b="1" i="1" u="sng" dirty="0">
                <a:solidFill>
                  <a:srgbClr val="00B0F0"/>
                </a:solidFill>
              </a:rPr>
              <a:t>“Do not be afraid, for am I in the place of God? </a:t>
            </a:r>
            <a:r>
              <a:rPr lang="en-US" sz="3600" i="1" dirty="0"/>
              <a:t>20 But as for you, you meant evil against me; but God meant it for good, in order to bring it about as it is this day, </a:t>
            </a:r>
            <a:r>
              <a:rPr lang="en-US" sz="3600" i="1" u="sng" dirty="0">
                <a:solidFill>
                  <a:srgbClr val="00B050"/>
                </a:solidFill>
              </a:rPr>
              <a:t>to save many people alive</a:t>
            </a:r>
            <a:r>
              <a:rPr lang="en-US" sz="3600" i="1" u="sng" dirty="0" smtClean="0">
                <a:solidFill>
                  <a:srgbClr val="00B050"/>
                </a:solidFill>
              </a:rPr>
              <a:t>.</a:t>
            </a:r>
          </a:p>
          <a:p>
            <a:r>
              <a:rPr lang="en-US" sz="3600" i="1" dirty="0"/>
              <a:t> </a:t>
            </a:r>
            <a:r>
              <a:rPr lang="en-US" sz="3600" i="1" dirty="0" smtClean="0"/>
              <a:t> </a:t>
            </a:r>
            <a:r>
              <a:rPr lang="en-US" sz="3600" dirty="0" smtClean="0"/>
              <a:t> </a:t>
            </a:r>
            <a:r>
              <a:rPr lang="en-US" sz="3600" dirty="0">
                <a:solidFill>
                  <a:srgbClr val="002060"/>
                </a:solidFill>
              </a:rPr>
              <a:t>As he reflects on what happened, he </a:t>
            </a:r>
            <a:r>
              <a:rPr lang="en-US" sz="3600" u="sng" dirty="0">
                <a:solidFill>
                  <a:srgbClr val="002060"/>
                </a:solidFill>
              </a:rPr>
              <a:t>does not focus </a:t>
            </a:r>
            <a:r>
              <a:rPr lang="en-US" sz="3600" dirty="0">
                <a:solidFill>
                  <a:srgbClr val="002060"/>
                </a:solidFill>
              </a:rPr>
              <a:t>on the terrible things his brothers did, but </a:t>
            </a:r>
            <a:r>
              <a:rPr lang="en-US" sz="3600" b="1" u="sng" dirty="0">
                <a:solidFill>
                  <a:srgbClr val="002060"/>
                </a:solidFill>
              </a:rPr>
              <a:t>on the good that came from it</a:t>
            </a:r>
            <a:r>
              <a:rPr lang="en-US" sz="3600" b="1" u="sng" dirty="0" smtClean="0"/>
              <a:t>.</a:t>
            </a:r>
          </a:p>
          <a:p>
            <a:r>
              <a:rPr lang="en-US" sz="3600" dirty="0"/>
              <a:t> </a:t>
            </a:r>
            <a:r>
              <a:rPr lang="en-US" sz="3600" dirty="0" smtClean="0"/>
              <a:t>  </a:t>
            </a:r>
            <a:r>
              <a:rPr lang="en-US" sz="3600" b="1" u="sng" dirty="0">
                <a:solidFill>
                  <a:srgbClr val="002060"/>
                </a:solidFill>
              </a:rPr>
              <a:t>He focuses on </a:t>
            </a:r>
            <a:r>
              <a:rPr lang="en-US" sz="3600" dirty="0"/>
              <a:t>what God has done positively in his life. This was a choice on his part.</a:t>
            </a:r>
          </a:p>
        </p:txBody>
      </p:sp>
    </p:spTree>
    <p:extLst>
      <p:ext uri="{BB962C8B-B14F-4D97-AF65-F5344CB8AC3E}">
        <p14:creationId xmlns:p14="http://schemas.microsoft.com/office/powerpoint/2010/main" val="15130580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166254"/>
            <a:ext cx="11949546" cy="6691745"/>
          </a:xfrm>
        </p:spPr>
        <p:txBody>
          <a:bodyPr/>
          <a:lstStyle/>
          <a:p>
            <a:endParaRPr lang="en-US" sz="3600" baseline="30000" dirty="0" smtClean="0"/>
          </a:p>
          <a:p>
            <a:r>
              <a:rPr lang="en-US" sz="3600" baseline="30000" dirty="0" smtClean="0"/>
              <a:t>22</a:t>
            </a:r>
            <a:r>
              <a:rPr lang="en-US" sz="3600" baseline="30000" dirty="0"/>
              <a:t> </a:t>
            </a:r>
            <a:r>
              <a:rPr lang="en-US" sz="3600" dirty="0"/>
              <a:t>Repent therefore of this thy wickedness, and pray God, if perhaps the thought of thine heart may be forgiven thee.</a:t>
            </a:r>
          </a:p>
          <a:p>
            <a:r>
              <a:rPr lang="en-US" sz="3600" baseline="30000" dirty="0"/>
              <a:t>23 </a:t>
            </a:r>
            <a:r>
              <a:rPr lang="en-US" sz="3600" dirty="0"/>
              <a:t>For I perceive that thou art in </a:t>
            </a:r>
            <a:r>
              <a:rPr lang="en-US" sz="3600" b="1" u="sng" dirty="0">
                <a:solidFill>
                  <a:srgbClr val="FF0000"/>
                </a:solidFill>
              </a:rPr>
              <a:t>the gall of bitterness</a:t>
            </a:r>
            <a:r>
              <a:rPr lang="en-US" sz="3600" dirty="0"/>
              <a:t>, and in the bond of iniquity.</a:t>
            </a:r>
          </a:p>
          <a:p>
            <a:r>
              <a:rPr lang="en-US" sz="3600" baseline="30000" dirty="0"/>
              <a:t>24 </a:t>
            </a:r>
            <a:r>
              <a:rPr lang="en-US" sz="3600" dirty="0"/>
              <a:t>Then answered Simon, and said, Pray ye to the </a:t>
            </a:r>
            <a:r>
              <a:rPr lang="en-US" sz="3600" cap="small" dirty="0"/>
              <a:t>Lord</a:t>
            </a:r>
            <a:r>
              <a:rPr lang="en-US" sz="3600" dirty="0"/>
              <a:t> for me, that none of these things which ye have spoken come upon me.</a:t>
            </a:r>
          </a:p>
          <a:p>
            <a:r>
              <a:rPr lang="en-US" sz="3600" baseline="30000" dirty="0"/>
              <a:t>25 </a:t>
            </a:r>
            <a:r>
              <a:rPr lang="en-US" sz="3600" dirty="0"/>
              <a:t>And they, when they had testified and preached the word of the Lord, returned to Jerusalem, and preached the gospel in many villages of the Samaritans.</a:t>
            </a:r>
          </a:p>
          <a:p>
            <a:endParaRPr lang="en-US" dirty="0"/>
          </a:p>
        </p:txBody>
      </p:sp>
    </p:spTree>
    <p:extLst>
      <p:ext uri="{BB962C8B-B14F-4D97-AF65-F5344CB8AC3E}">
        <p14:creationId xmlns:p14="http://schemas.microsoft.com/office/powerpoint/2010/main" val="160556695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182" y="93518"/>
            <a:ext cx="11828318" cy="6556664"/>
          </a:xfrm>
        </p:spPr>
        <p:txBody>
          <a:bodyPr>
            <a:normAutofit/>
          </a:bodyPr>
          <a:lstStyle/>
          <a:p>
            <a:r>
              <a:rPr lang="en-US" sz="3600" dirty="0" smtClean="0"/>
              <a:t>Most of us have been mistreated.  And most of us have mistreated others.  </a:t>
            </a:r>
          </a:p>
          <a:p>
            <a:r>
              <a:rPr lang="en-US" sz="3600" dirty="0" smtClean="0"/>
              <a:t>It </a:t>
            </a:r>
            <a:r>
              <a:rPr lang="en-US" sz="3600" dirty="0"/>
              <a:t>may be difficult at times to see God in our </a:t>
            </a:r>
            <a:r>
              <a:rPr lang="en-US" sz="3600" dirty="0" smtClean="0"/>
              <a:t>mistreatment</a:t>
            </a:r>
          </a:p>
          <a:p>
            <a:r>
              <a:rPr lang="en-US" sz="3600" dirty="0" smtClean="0"/>
              <a:t>, At </a:t>
            </a:r>
            <a:r>
              <a:rPr lang="en-US" sz="3600" dirty="0"/>
              <a:t>times our most objective and beneficial critics are our enemies. </a:t>
            </a:r>
            <a:endParaRPr lang="en-US" sz="3600" dirty="0" smtClean="0"/>
          </a:p>
          <a:p>
            <a:r>
              <a:rPr lang="en-US" sz="3600" dirty="0" smtClean="0"/>
              <a:t>We </a:t>
            </a:r>
            <a:r>
              <a:rPr lang="en-US" sz="3600" dirty="0"/>
              <a:t>need to pay attention to what they say. I can benefit from their </a:t>
            </a:r>
            <a:r>
              <a:rPr lang="en-US" sz="3600" dirty="0" smtClean="0"/>
              <a:t>wounds</a:t>
            </a:r>
          </a:p>
          <a:p>
            <a:r>
              <a:rPr lang="en-US" sz="3600" dirty="0"/>
              <a:t> </a:t>
            </a:r>
            <a:r>
              <a:rPr lang="en-US" sz="3600" dirty="0" smtClean="0"/>
              <a:t> . </a:t>
            </a:r>
            <a:r>
              <a:rPr lang="en-US" sz="3600" dirty="0"/>
              <a:t>Has some unfair criticism of your children </a:t>
            </a:r>
            <a:r>
              <a:rPr lang="en-US" sz="3600" b="1" u="sng" dirty="0">
                <a:solidFill>
                  <a:srgbClr val="002060"/>
                </a:solidFill>
              </a:rPr>
              <a:t>made you reevaluate your parenting? </a:t>
            </a:r>
            <a:endParaRPr lang="en-US" sz="3600" b="1" u="sng" dirty="0" smtClean="0">
              <a:solidFill>
                <a:srgbClr val="002060"/>
              </a:solidFill>
            </a:endParaRPr>
          </a:p>
          <a:p>
            <a:r>
              <a:rPr lang="en-US" sz="3600" dirty="0"/>
              <a:t> </a:t>
            </a:r>
            <a:r>
              <a:rPr lang="en-US" sz="3600" dirty="0" smtClean="0"/>
              <a:t>  Has </a:t>
            </a:r>
            <a:r>
              <a:rPr lang="en-US" sz="3600" dirty="0"/>
              <a:t>some slight by others during a time of need made you </a:t>
            </a:r>
            <a:r>
              <a:rPr lang="en-US" sz="3600" u="sng" dirty="0">
                <a:solidFill>
                  <a:srgbClr val="002060"/>
                </a:solidFill>
              </a:rPr>
              <a:t>more careful to care for others during their time of </a:t>
            </a:r>
            <a:r>
              <a:rPr lang="en-US" sz="3600" u="sng" dirty="0" smtClean="0">
                <a:solidFill>
                  <a:srgbClr val="002060"/>
                </a:solidFill>
              </a:rPr>
              <a:t>need?.</a:t>
            </a:r>
            <a:endParaRPr lang="en-US" sz="3600" u="sng" dirty="0">
              <a:solidFill>
                <a:srgbClr val="002060"/>
              </a:solidFill>
            </a:endParaRPr>
          </a:p>
        </p:txBody>
      </p:sp>
    </p:spTree>
    <p:extLst>
      <p:ext uri="{BB962C8B-B14F-4D97-AF65-F5344CB8AC3E}">
        <p14:creationId xmlns:p14="http://schemas.microsoft.com/office/powerpoint/2010/main" val="185720978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763" y="-1"/>
            <a:ext cx="12202390" cy="6712527"/>
          </a:xfrm>
        </p:spPr>
        <p:txBody>
          <a:bodyPr>
            <a:normAutofit/>
          </a:bodyPr>
          <a:lstStyle/>
          <a:p>
            <a:r>
              <a:rPr lang="en-US" sz="3600" dirty="0"/>
              <a:t>Some difficult person can help me grow my patience</a:t>
            </a:r>
            <a:r>
              <a:rPr lang="en-US" sz="3600" dirty="0" smtClean="0"/>
              <a:t>.</a:t>
            </a:r>
          </a:p>
          <a:p>
            <a:r>
              <a:rPr lang="en-US" sz="3600" dirty="0" smtClean="0"/>
              <a:t> </a:t>
            </a:r>
            <a:r>
              <a:rPr lang="en-US" sz="3600" b="1" dirty="0"/>
              <a:t>James 1:2-4</a:t>
            </a:r>
            <a:r>
              <a:rPr lang="en-US" sz="3600" dirty="0"/>
              <a:t> – </a:t>
            </a:r>
            <a:r>
              <a:rPr lang="en-US" sz="3600" i="1" dirty="0"/>
              <a:t>My brethren, count it all joy when you fall into various trials, 3 knowing that the testing of your faith produces patience. 4 But let patience have its perfect work, that you may be perfect and complete, lacking nothing</a:t>
            </a:r>
            <a:r>
              <a:rPr lang="en-US" sz="3600" i="1" dirty="0" smtClean="0"/>
              <a:t>.</a:t>
            </a:r>
          </a:p>
          <a:p>
            <a:endParaRPr lang="en-US" sz="3600" i="1" dirty="0"/>
          </a:p>
          <a:p>
            <a:r>
              <a:rPr lang="en-US" sz="3600" i="1" dirty="0"/>
              <a:t> </a:t>
            </a:r>
            <a:r>
              <a:rPr lang="en-US" sz="3600" dirty="0" smtClean="0"/>
              <a:t>I’d still be eating</a:t>
            </a:r>
            <a:r>
              <a:rPr lang="en-US" sz="3600" dirty="0" smtClean="0"/>
              <a:t>!  (Bro. From Sheffield)</a:t>
            </a:r>
            <a:endParaRPr lang="en-US" sz="3600" dirty="0"/>
          </a:p>
        </p:txBody>
      </p:sp>
    </p:spTree>
    <p:extLst>
      <p:ext uri="{BB962C8B-B14F-4D97-AF65-F5344CB8AC3E}">
        <p14:creationId xmlns:p14="http://schemas.microsoft.com/office/powerpoint/2010/main" val="123004784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2736"/>
            <a:ext cx="12032673" cy="6785264"/>
          </a:xfrm>
        </p:spPr>
        <p:txBody>
          <a:bodyPr>
            <a:normAutofit lnSpcReduction="10000"/>
          </a:bodyPr>
          <a:lstStyle/>
          <a:p>
            <a:endParaRPr lang="en-US" sz="3600" dirty="0" smtClean="0"/>
          </a:p>
          <a:p>
            <a:r>
              <a:rPr lang="en-US" sz="4400" dirty="0" smtClean="0"/>
              <a:t>Bitterness…</a:t>
            </a:r>
          </a:p>
          <a:p>
            <a:endParaRPr lang="en-US" sz="4400" dirty="0"/>
          </a:p>
          <a:p>
            <a:r>
              <a:rPr lang="en-US" sz="4400" dirty="0" smtClean="0"/>
              <a:t>Let all </a:t>
            </a:r>
            <a:r>
              <a:rPr lang="en-US" sz="4400" dirty="0" err="1" smtClean="0"/>
              <a:t>bitterness..be</a:t>
            </a:r>
            <a:r>
              <a:rPr lang="en-US" sz="4400" dirty="0" smtClean="0"/>
              <a:t> cast from you.   </a:t>
            </a:r>
            <a:endParaRPr lang="en-US" sz="4400" dirty="0"/>
          </a:p>
          <a:p>
            <a:r>
              <a:rPr lang="en-US" sz="4400" dirty="0" smtClean="0"/>
              <a:t>Are </a:t>
            </a:r>
            <a:r>
              <a:rPr lang="en-US" sz="4400" dirty="0"/>
              <a:t>you being poisoned</a:t>
            </a:r>
            <a:r>
              <a:rPr lang="en-US" sz="4400" dirty="0" smtClean="0"/>
              <a:t>?  Am I?</a:t>
            </a:r>
          </a:p>
          <a:p>
            <a:r>
              <a:rPr lang="en-US" sz="4400"/>
              <a:t> </a:t>
            </a:r>
            <a:r>
              <a:rPr lang="en-US" sz="4400" smtClean="0"/>
              <a:t>  Are we bitter???</a:t>
            </a:r>
            <a:r>
              <a:rPr lang="en-US" sz="4400" smtClean="0"/>
              <a:t> </a:t>
            </a:r>
            <a:endParaRPr lang="en-US" sz="4400" dirty="0" smtClean="0"/>
          </a:p>
          <a:p>
            <a:r>
              <a:rPr lang="en-US" sz="4400" dirty="0" smtClean="0"/>
              <a:t>Satan </a:t>
            </a:r>
            <a:r>
              <a:rPr lang="en-US" sz="4400" dirty="0"/>
              <a:t>is at work. </a:t>
            </a:r>
            <a:endParaRPr lang="en-US" sz="4400" dirty="0" smtClean="0"/>
          </a:p>
          <a:p>
            <a:r>
              <a:rPr lang="en-US" sz="4400" dirty="0" smtClean="0"/>
              <a:t>We </a:t>
            </a:r>
            <a:r>
              <a:rPr lang="en-US" sz="4400" dirty="0"/>
              <a:t>must be willing to act like </a:t>
            </a:r>
            <a:r>
              <a:rPr lang="en-US" sz="4400" dirty="0" smtClean="0"/>
              <a:t>Jesus teaches</a:t>
            </a:r>
          </a:p>
          <a:p>
            <a:r>
              <a:rPr lang="en-US" sz="4400" dirty="0" smtClean="0"/>
              <a:t>Us and like he Himself demonstrated in His</a:t>
            </a:r>
          </a:p>
          <a:p>
            <a:r>
              <a:rPr lang="en-US" sz="4400" dirty="0" smtClean="0"/>
              <a:t>Life and Death!</a:t>
            </a:r>
            <a:endParaRPr lang="en-US" sz="4400" dirty="0"/>
          </a:p>
        </p:txBody>
      </p:sp>
    </p:spTree>
    <p:extLst>
      <p:ext uri="{BB962C8B-B14F-4D97-AF65-F5344CB8AC3E}">
        <p14:creationId xmlns:p14="http://schemas.microsoft.com/office/powerpoint/2010/main" val="7064901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618" y="215034"/>
            <a:ext cx="10515600" cy="6455930"/>
          </a:xfrm>
        </p:spPr>
        <p:txBody>
          <a:bodyPr>
            <a:normAutofit/>
          </a:bodyPr>
          <a:lstStyle/>
          <a:p>
            <a:r>
              <a:rPr lang="en-US" sz="3600" b="1" dirty="0"/>
              <a:t>What is bitterness</a:t>
            </a:r>
            <a:r>
              <a:rPr lang="en-US" sz="3600" b="1" dirty="0" smtClean="0"/>
              <a:t>?</a:t>
            </a:r>
          </a:p>
          <a:p>
            <a:endParaRPr lang="en-US" sz="3600" dirty="0" smtClean="0"/>
          </a:p>
          <a:p>
            <a:endParaRPr lang="en-US" sz="3600" dirty="0"/>
          </a:p>
          <a:p>
            <a:r>
              <a:rPr lang="en-US" sz="3600" dirty="0" smtClean="0"/>
              <a:t> </a:t>
            </a:r>
            <a:r>
              <a:rPr lang="en-US" sz="5400" dirty="0"/>
              <a:t>What type of attitude are we discussing here?</a:t>
            </a:r>
          </a:p>
        </p:txBody>
      </p:sp>
    </p:spTree>
    <p:extLst>
      <p:ext uri="{BB962C8B-B14F-4D97-AF65-F5344CB8AC3E}">
        <p14:creationId xmlns:p14="http://schemas.microsoft.com/office/powerpoint/2010/main" val="3413405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226" y="103908"/>
            <a:ext cx="12070773" cy="6754091"/>
          </a:xfrm>
        </p:spPr>
        <p:txBody>
          <a:bodyPr/>
          <a:lstStyle/>
          <a:p>
            <a:pPr lvl="2"/>
            <a:endParaRPr lang="en-US" sz="3600" dirty="0" smtClean="0"/>
          </a:p>
          <a:p>
            <a:pPr lvl="2"/>
            <a:r>
              <a:rPr lang="en-US" sz="3600" dirty="0" smtClean="0"/>
              <a:t>The </a:t>
            </a:r>
            <a:r>
              <a:rPr lang="en-US" sz="3600" dirty="0"/>
              <a:t>word is </a:t>
            </a:r>
            <a:r>
              <a:rPr lang="en-US" sz="3600" b="1" i="1" dirty="0" err="1"/>
              <a:t>Pikros</a:t>
            </a:r>
            <a:r>
              <a:rPr lang="en-US" sz="3600" dirty="0"/>
              <a:t> in the Greek and literally means </a:t>
            </a:r>
            <a:r>
              <a:rPr lang="en-US" sz="3600" b="1" u="sng" dirty="0">
                <a:solidFill>
                  <a:srgbClr val="002060"/>
                </a:solidFill>
              </a:rPr>
              <a:t>“sharp, piercing”.</a:t>
            </a:r>
          </a:p>
          <a:p>
            <a:pPr lvl="2"/>
            <a:r>
              <a:rPr lang="en-US" sz="3600" dirty="0"/>
              <a:t>John MacArthur describes it as </a:t>
            </a:r>
            <a:r>
              <a:rPr lang="en-US" sz="3600" i="1" dirty="0">
                <a:solidFill>
                  <a:srgbClr val="FF0000"/>
                </a:solidFill>
              </a:rPr>
              <a:t>“a smoldering resentment, a brooding grudge-filled attitude… It is the spirit of irritability that keeps a person in perpetual animosity, making him sour and venomous</a:t>
            </a:r>
            <a:r>
              <a:rPr lang="en-US" sz="3600" dirty="0">
                <a:solidFill>
                  <a:srgbClr val="FF0000"/>
                </a:solidFill>
              </a:rPr>
              <a:t>“.</a:t>
            </a:r>
          </a:p>
          <a:p>
            <a:pPr lvl="2"/>
            <a:r>
              <a:rPr lang="en-US" sz="3600" dirty="0"/>
              <a:t>Another commentator says bitterness is </a:t>
            </a:r>
            <a:r>
              <a:rPr lang="en-US" sz="3600" b="1" i="1" u="sng" dirty="0">
                <a:solidFill>
                  <a:srgbClr val="002060"/>
                </a:solidFill>
              </a:rPr>
              <a:t>“settled hostility that poisons the whole inner man.”</a:t>
            </a:r>
            <a:endParaRPr lang="en-US" sz="3600" b="1" u="sng" dirty="0">
              <a:solidFill>
                <a:srgbClr val="002060"/>
              </a:solidFill>
            </a:endParaRPr>
          </a:p>
          <a:p>
            <a:endParaRPr lang="en-US" dirty="0"/>
          </a:p>
        </p:txBody>
      </p:sp>
    </p:spTree>
    <p:extLst>
      <p:ext uri="{BB962C8B-B14F-4D97-AF65-F5344CB8AC3E}">
        <p14:creationId xmlns:p14="http://schemas.microsoft.com/office/powerpoint/2010/main" val="41557648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39724"/>
            <a:ext cx="12022282" cy="6403975"/>
          </a:xfrm>
        </p:spPr>
        <p:txBody>
          <a:bodyPr>
            <a:normAutofit/>
          </a:bodyPr>
          <a:lstStyle/>
          <a:p>
            <a:r>
              <a:rPr lang="en-US" sz="3600" dirty="0" smtClean="0"/>
              <a:t>  Although </a:t>
            </a:r>
            <a:r>
              <a:rPr lang="en-US" sz="3600" dirty="0"/>
              <a:t>it often starts with angry feeling over a specific </a:t>
            </a:r>
            <a:r>
              <a:rPr lang="en-US" sz="3600" dirty="0" smtClean="0"/>
              <a:t>offense  </a:t>
            </a:r>
            <a:r>
              <a:rPr lang="en-US" sz="3600" dirty="0"/>
              <a:t>it is more. </a:t>
            </a:r>
            <a:endParaRPr lang="en-US" sz="3600" dirty="0" smtClean="0"/>
          </a:p>
          <a:p>
            <a:endParaRPr lang="en-US" sz="3600" dirty="0" smtClean="0"/>
          </a:p>
          <a:p>
            <a:r>
              <a:rPr lang="en-US" sz="3600" dirty="0"/>
              <a:t> </a:t>
            </a:r>
            <a:r>
              <a:rPr lang="en-US" sz="3600" dirty="0" smtClean="0"/>
              <a:t>    Bitterness </a:t>
            </a:r>
            <a:r>
              <a:rPr lang="en-US" sz="3600" dirty="0"/>
              <a:t>involves angry feelings that we hang on to. </a:t>
            </a:r>
            <a:endParaRPr lang="en-US" sz="3600" dirty="0" smtClean="0"/>
          </a:p>
          <a:p>
            <a:endParaRPr lang="en-US" sz="3600" dirty="0" smtClean="0"/>
          </a:p>
          <a:p>
            <a:r>
              <a:rPr lang="en-US" sz="3600" dirty="0"/>
              <a:t> </a:t>
            </a:r>
            <a:r>
              <a:rPr lang="en-US" sz="3600" dirty="0" smtClean="0"/>
              <a:t>    Anger </a:t>
            </a:r>
            <a:r>
              <a:rPr lang="en-US" sz="3600" dirty="0"/>
              <a:t>turns into resentment as we continue to think about the offense.</a:t>
            </a:r>
          </a:p>
        </p:txBody>
      </p:sp>
    </p:spTree>
    <p:extLst>
      <p:ext uri="{BB962C8B-B14F-4D97-AF65-F5344CB8AC3E}">
        <p14:creationId xmlns:p14="http://schemas.microsoft.com/office/powerpoint/2010/main" val="2645888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7030A0"/>
                </a:solidFill>
              </a:rPr>
              <a:t>Listen to the Hebrew writer:</a:t>
            </a:r>
            <a:endParaRPr lang="en-US" b="1" u="sng" dirty="0">
              <a:solidFill>
                <a:srgbClr val="7030A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1851089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176644"/>
            <a:ext cx="12001500" cy="6681355"/>
          </a:xfrm>
        </p:spPr>
        <p:txBody>
          <a:bodyPr/>
          <a:lstStyle/>
          <a:p>
            <a:endParaRPr lang="en-US" baseline="30000" dirty="0" smtClean="0"/>
          </a:p>
          <a:p>
            <a:r>
              <a:rPr lang="en-US" sz="4400" b="1" u="sng" baseline="30000" dirty="0" smtClean="0">
                <a:solidFill>
                  <a:srgbClr val="7030A0"/>
                </a:solidFill>
              </a:rPr>
              <a:t>Heb. 12: 14</a:t>
            </a:r>
            <a:r>
              <a:rPr lang="en-US" sz="3600" baseline="30000" dirty="0"/>
              <a:t> </a:t>
            </a:r>
            <a:r>
              <a:rPr lang="en-US" sz="3600" dirty="0"/>
              <a:t>Follow peace with all men, and holiness, without which no </a:t>
            </a:r>
            <a:r>
              <a:rPr lang="en-US" sz="3600" dirty="0" smtClean="0"/>
              <a:t>man</a:t>
            </a:r>
          </a:p>
          <a:p>
            <a:r>
              <a:rPr lang="en-US" sz="3600" dirty="0" smtClean="0"/>
              <a:t> </a:t>
            </a:r>
            <a:r>
              <a:rPr lang="en-US" sz="3600" dirty="0"/>
              <a:t>shall see the Lord:</a:t>
            </a:r>
          </a:p>
          <a:p>
            <a:r>
              <a:rPr lang="en-US" sz="3600" baseline="30000" dirty="0"/>
              <a:t>15 </a:t>
            </a:r>
            <a:r>
              <a:rPr lang="en-US" sz="3600" dirty="0"/>
              <a:t>Looking diligently lest any man fail of the grace of God</a:t>
            </a:r>
            <a:r>
              <a:rPr lang="en-US" sz="3600" dirty="0" smtClean="0"/>
              <a:t>;</a:t>
            </a:r>
          </a:p>
          <a:p>
            <a:r>
              <a:rPr lang="en-US" sz="3600" dirty="0" smtClean="0"/>
              <a:t> </a:t>
            </a:r>
            <a:r>
              <a:rPr lang="en-US" sz="3600" dirty="0"/>
              <a:t>lest </a:t>
            </a:r>
            <a:r>
              <a:rPr lang="en-US" sz="3600" b="1" u="sng" dirty="0">
                <a:solidFill>
                  <a:srgbClr val="FF0000"/>
                </a:solidFill>
              </a:rPr>
              <a:t>any root of bitterness springing up </a:t>
            </a:r>
            <a:r>
              <a:rPr lang="en-US" sz="3600" dirty="0"/>
              <a:t>trouble you, and thereby many be defiled</a:t>
            </a:r>
            <a:r>
              <a:rPr lang="en-US" sz="3600" dirty="0" smtClean="0"/>
              <a:t>;</a:t>
            </a:r>
          </a:p>
          <a:p>
            <a:endParaRPr lang="en-US" sz="3600" dirty="0"/>
          </a:p>
          <a:p>
            <a:pPr marL="0" indent="0">
              <a:buNone/>
            </a:pPr>
            <a:r>
              <a:rPr lang="en-US" sz="3600" dirty="0" smtClean="0"/>
              <a:t>Notice:    </a:t>
            </a:r>
            <a:r>
              <a:rPr lang="en-US" sz="3600" dirty="0" smtClean="0"/>
              <a:t>‘root of bitterness</a:t>
            </a:r>
            <a:r>
              <a:rPr lang="en-US" sz="3600" dirty="0" smtClean="0"/>
              <a:t>’  Pulling up ‘bitter weeds’</a:t>
            </a:r>
            <a:endParaRPr lang="en-US" sz="3600" dirty="0"/>
          </a:p>
          <a:p>
            <a:endParaRPr lang="en-US" dirty="0"/>
          </a:p>
        </p:txBody>
      </p:sp>
    </p:spTree>
    <p:extLst>
      <p:ext uri="{BB962C8B-B14F-4D97-AF65-F5344CB8AC3E}">
        <p14:creationId xmlns:p14="http://schemas.microsoft.com/office/powerpoint/2010/main" val="35380757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867</TotalTime>
  <Words>2317</Words>
  <Application>Microsoft Office PowerPoint</Application>
  <PresentationFormat>Widescreen</PresentationFormat>
  <Paragraphs>206</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Calibri Light</vt:lpstr>
      <vt:lpstr>Open Sans</vt:lpstr>
      <vt:lpstr>Office Theme</vt:lpstr>
      <vt:lpstr>Bitterness</vt:lpstr>
      <vt:lpstr>PowerPoint Presentation</vt:lpstr>
      <vt:lpstr>PowerPoint Presentation</vt:lpstr>
      <vt:lpstr>PowerPoint Presentation</vt:lpstr>
      <vt:lpstr>PowerPoint Presentation</vt:lpstr>
      <vt:lpstr>PowerPoint Presentation</vt:lpstr>
      <vt:lpstr>PowerPoint Presentation</vt:lpstr>
      <vt:lpstr>Listen to the Hebrew writer: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New Testament states plainly:</vt:lpstr>
      <vt:lpstr>PowerPoint Presentation</vt:lpstr>
      <vt:lpstr>PowerPoint Presentation</vt:lpstr>
      <vt:lpstr>Are we bitter sometimes?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Gall of Bitterness</dc:title>
  <dc:creator>mac</dc:creator>
  <cp:lastModifiedBy>mac</cp:lastModifiedBy>
  <cp:revision>25</cp:revision>
  <dcterms:created xsi:type="dcterms:W3CDTF">2017-10-12T12:32:39Z</dcterms:created>
  <dcterms:modified xsi:type="dcterms:W3CDTF">2017-10-14T23:39:34Z</dcterms:modified>
</cp:coreProperties>
</file>