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2" r:id="rId3"/>
    <p:sldId id="298" r:id="rId4"/>
    <p:sldId id="299" r:id="rId5"/>
    <p:sldId id="300" r:id="rId6"/>
    <p:sldId id="301" r:id="rId7"/>
    <p:sldId id="302" r:id="rId8"/>
    <p:sldId id="296" r:id="rId9"/>
    <p:sldId id="283" r:id="rId10"/>
    <p:sldId id="273" r:id="rId11"/>
    <p:sldId id="290" r:id="rId12"/>
    <p:sldId id="293" r:id="rId13"/>
    <p:sldId id="294" r:id="rId14"/>
    <p:sldId id="306" r:id="rId15"/>
    <p:sldId id="295" r:id="rId16"/>
    <p:sldId id="304" r:id="rId17"/>
    <p:sldId id="305" r:id="rId18"/>
    <p:sldId id="261" r:id="rId19"/>
    <p:sldId id="264" r:id="rId20"/>
    <p:sldId id="274" r:id="rId21"/>
    <p:sldId id="279" r:id="rId22"/>
    <p:sldId id="30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4660"/>
  </p:normalViewPr>
  <p:slideViewPr>
    <p:cSldViewPr snapToGrid="0">
      <p:cViewPr varScale="1">
        <p:scale>
          <a:sx n="91" d="100"/>
          <a:sy n="91" d="100"/>
        </p:scale>
        <p:origin x="39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126B403-4C7A-41E6-A66E-C3798C18C4A7}" type="datetimeFigureOut">
              <a:rPr lang="en-US" smtClean="0"/>
              <a:t>8/27/2017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140CA-5773-443E-8658-B1F70D685F2C}" type="slidenum">
              <a:rPr lang="en-US" smtClean="0"/>
              <a:t>‹#›</a:t>
            </a:fld>
            <a:endParaRPr lang="en-US"/>
          </a:p>
        </p:txBody>
      </p:sp>
    </p:spTree>
    <p:extLst>
      <p:ext uri="{BB962C8B-B14F-4D97-AF65-F5344CB8AC3E}">
        <p14:creationId xmlns:p14="http://schemas.microsoft.com/office/powerpoint/2010/main" val="2549685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26B403-4C7A-41E6-A66E-C3798C18C4A7}" type="datetimeFigureOut">
              <a:rPr lang="en-US" smtClean="0"/>
              <a:t>8/27/2017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140CA-5773-443E-8658-B1F70D685F2C}" type="slidenum">
              <a:rPr lang="en-US" smtClean="0"/>
              <a:t>‹#›</a:t>
            </a:fld>
            <a:endParaRPr lang="en-US"/>
          </a:p>
        </p:txBody>
      </p:sp>
    </p:spTree>
    <p:extLst>
      <p:ext uri="{BB962C8B-B14F-4D97-AF65-F5344CB8AC3E}">
        <p14:creationId xmlns:p14="http://schemas.microsoft.com/office/powerpoint/2010/main" val="4235560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26B403-4C7A-41E6-A66E-C3798C18C4A7}" type="datetimeFigureOut">
              <a:rPr lang="en-US" smtClean="0"/>
              <a:t>8/27/2017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140CA-5773-443E-8658-B1F70D685F2C}" type="slidenum">
              <a:rPr lang="en-US" smtClean="0"/>
              <a:t>‹#›</a:t>
            </a:fld>
            <a:endParaRPr lang="en-US"/>
          </a:p>
        </p:txBody>
      </p:sp>
    </p:spTree>
    <p:extLst>
      <p:ext uri="{BB962C8B-B14F-4D97-AF65-F5344CB8AC3E}">
        <p14:creationId xmlns:p14="http://schemas.microsoft.com/office/powerpoint/2010/main" val="2965705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26B403-4C7A-41E6-A66E-C3798C18C4A7}" type="datetimeFigureOut">
              <a:rPr lang="en-US" smtClean="0"/>
              <a:t>8/27/2017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140CA-5773-443E-8658-B1F70D685F2C}" type="slidenum">
              <a:rPr lang="en-US" smtClean="0"/>
              <a:t>‹#›</a:t>
            </a:fld>
            <a:endParaRPr lang="en-US"/>
          </a:p>
        </p:txBody>
      </p:sp>
    </p:spTree>
    <p:extLst>
      <p:ext uri="{BB962C8B-B14F-4D97-AF65-F5344CB8AC3E}">
        <p14:creationId xmlns:p14="http://schemas.microsoft.com/office/powerpoint/2010/main" val="685580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26B403-4C7A-41E6-A66E-C3798C18C4A7}" type="datetimeFigureOut">
              <a:rPr lang="en-US" smtClean="0"/>
              <a:t>8/27/2017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140CA-5773-443E-8658-B1F70D685F2C}" type="slidenum">
              <a:rPr lang="en-US" smtClean="0"/>
              <a:t>‹#›</a:t>
            </a:fld>
            <a:endParaRPr lang="en-US"/>
          </a:p>
        </p:txBody>
      </p:sp>
    </p:spTree>
    <p:extLst>
      <p:ext uri="{BB962C8B-B14F-4D97-AF65-F5344CB8AC3E}">
        <p14:creationId xmlns:p14="http://schemas.microsoft.com/office/powerpoint/2010/main" val="4201683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126B403-4C7A-41E6-A66E-C3798C18C4A7}" type="datetimeFigureOut">
              <a:rPr lang="en-US" smtClean="0"/>
              <a:t>8/27/2017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9140CA-5773-443E-8658-B1F70D685F2C}" type="slidenum">
              <a:rPr lang="en-US" smtClean="0"/>
              <a:t>‹#›</a:t>
            </a:fld>
            <a:endParaRPr lang="en-US"/>
          </a:p>
        </p:txBody>
      </p:sp>
    </p:spTree>
    <p:extLst>
      <p:ext uri="{BB962C8B-B14F-4D97-AF65-F5344CB8AC3E}">
        <p14:creationId xmlns:p14="http://schemas.microsoft.com/office/powerpoint/2010/main" val="3021542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26B403-4C7A-41E6-A66E-C3798C18C4A7}" type="datetimeFigureOut">
              <a:rPr lang="en-US" smtClean="0"/>
              <a:t>8/27/2017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9140CA-5773-443E-8658-B1F70D685F2C}" type="slidenum">
              <a:rPr lang="en-US" smtClean="0"/>
              <a:t>‹#›</a:t>
            </a:fld>
            <a:endParaRPr lang="en-US"/>
          </a:p>
        </p:txBody>
      </p:sp>
    </p:spTree>
    <p:extLst>
      <p:ext uri="{BB962C8B-B14F-4D97-AF65-F5344CB8AC3E}">
        <p14:creationId xmlns:p14="http://schemas.microsoft.com/office/powerpoint/2010/main" val="2890510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126B403-4C7A-41E6-A66E-C3798C18C4A7}" type="datetimeFigureOut">
              <a:rPr lang="en-US" smtClean="0"/>
              <a:t>8/27/2017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9140CA-5773-443E-8658-B1F70D685F2C}" type="slidenum">
              <a:rPr lang="en-US" smtClean="0"/>
              <a:t>‹#›</a:t>
            </a:fld>
            <a:endParaRPr lang="en-US"/>
          </a:p>
        </p:txBody>
      </p:sp>
    </p:spTree>
    <p:extLst>
      <p:ext uri="{BB962C8B-B14F-4D97-AF65-F5344CB8AC3E}">
        <p14:creationId xmlns:p14="http://schemas.microsoft.com/office/powerpoint/2010/main" val="1161885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26B403-4C7A-41E6-A66E-C3798C18C4A7}" type="datetimeFigureOut">
              <a:rPr lang="en-US" smtClean="0"/>
              <a:t>8/27/2017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9140CA-5773-443E-8658-B1F70D685F2C}" type="slidenum">
              <a:rPr lang="en-US" smtClean="0"/>
              <a:t>‹#›</a:t>
            </a:fld>
            <a:endParaRPr lang="en-US"/>
          </a:p>
        </p:txBody>
      </p:sp>
    </p:spTree>
    <p:extLst>
      <p:ext uri="{BB962C8B-B14F-4D97-AF65-F5344CB8AC3E}">
        <p14:creationId xmlns:p14="http://schemas.microsoft.com/office/powerpoint/2010/main" val="185169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26B403-4C7A-41E6-A66E-C3798C18C4A7}" type="datetimeFigureOut">
              <a:rPr lang="en-US" smtClean="0"/>
              <a:t>8/27/2017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9140CA-5773-443E-8658-B1F70D685F2C}" type="slidenum">
              <a:rPr lang="en-US" smtClean="0"/>
              <a:t>‹#›</a:t>
            </a:fld>
            <a:endParaRPr lang="en-US"/>
          </a:p>
        </p:txBody>
      </p:sp>
    </p:spTree>
    <p:extLst>
      <p:ext uri="{BB962C8B-B14F-4D97-AF65-F5344CB8AC3E}">
        <p14:creationId xmlns:p14="http://schemas.microsoft.com/office/powerpoint/2010/main" val="1272231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26B403-4C7A-41E6-A66E-C3798C18C4A7}" type="datetimeFigureOut">
              <a:rPr lang="en-US" smtClean="0"/>
              <a:t>8/27/2017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9140CA-5773-443E-8658-B1F70D685F2C}" type="slidenum">
              <a:rPr lang="en-US" smtClean="0"/>
              <a:t>‹#›</a:t>
            </a:fld>
            <a:endParaRPr lang="en-US"/>
          </a:p>
        </p:txBody>
      </p:sp>
    </p:spTree>
    <p:extLst>
      <p:ext uri="{BB962C8B-B14F-4D97-AF65-F5344CB8AC3E}">
        <p14:creationId xmlns:p14="http://schemas.microsoft.com/office/powerpoint/2010/main" val="262318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26B403-4C7A-41E6-A66E-C3798C18C4A7}" type="datetimeFigureOut">
              <a:rPr lang="en-US" smtClean="0"/>
              <a:t>8/27/2017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9140CA-5773-443E-8658-B1F70D685F2C}" type="slidenum">
              <a:rPr lang="en-US" smtClean="0"/>
              <a:t>‹#›</a:t>
            </a:fld>
            <a:endParaRPr lang="en-US"/>
          </a:p>
        </p:txBody>
      </p:sp>
    </p:spTree>
    <p:extLst>
      <p:ext uri="{BB962C8B-B14F-4D97-AF65-F5344CB8AC3E}">
        <p14:creationId xmlns:p14="http://schemas.microsoft.com/office/powerpoint/2010/main" val="4000916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biblia.com/bible/kjv1900/Exod%2019.5"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biblegateway.com/passage/?search=Matt%201:5" TargetMode="External"/><Relationship Id="rId2" Type="http://schemas.openxmlformats.org/officeDocument/2006/relationships/hyperlink" Target="https://www.biblegateway.com/passage/?search=Josh%202:1,%20Josh%202:3,%20Josh%206:17-Josh%206:25,%20Matt%201:5,%20Heb%2011:31,%20Jas%202:25"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u="sng" dirty="0"/>
              <a:t>The Blessings of God</a:t>
            </a:r>
          </a:p>
        </p:txBody>
      </p:sp>
      <p:sp>
        <p:nvSpPr>
          <p:cNvPr id="3" name="Subtitle 2"/>
          <p:cNvSpPr>
            <a:spLocks noGrp="1"/>
          </p:cNvSpPr>
          <p:nvPr>
            <p:ph type="subTitle" idx="1"/>
          </p:nvPr>
        </p:nvSpPr>
        <p:spPr/>
        <p:txBody>
          <a:bodyPr>
            <a:normAutofit/>
          </a:bodyPr>
          <a:lstStyle/>
          <a:p>
            <a:r>
              <a:rPr lang="en-US" sz="4000" dirty="0"/>
              <a:t>And</a:t>
            </a:r>
          </a:p>
          <a:p>
            <a:r>
              <a:rPr lang="en-US" sz="4000" b="1" u="sng" dirty="0"/>
              <a:t>The </a:t>
            </a:r>
            <a:r>
              <a:rPr lang="en-US" sz="4000" b="1" u="sng" dirty="0" err="1"/>
              <a:t>Cursings</a:t>
            </a:r>
            <a:r>
              <a:rPr lang="en-US" sz="4000" b="1" u="sng" dirty="0"/>
              <a:t> of God</a:t>
            </a:r>
          </a:p>
        </p:txBody>
      </p:sp>
    </p:spTree>
    <p:extLst>
      <p:ext uri="{BB962C8B-B14F-4D97-AF65-F5344CB8AC3E}">
        <p14:creationId xmlns:p14="http://schemas.microsoft.com/office/powerpoint/2010/main" val="662665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170" y="0"/>
            <a:ext cx="12031493" cy="6760723"/>
          </a:xfrm>
        </p:spPr>
        <p:txBody>
          <a:bodyPr>
            <a:normAutofit fontScale="47500" lnSpcReduction="20000"/>
          </a:bodyPr>
          <a:lstStyle/>
          <a:p>
            <a:r>
              <a:rPr lang="en-US" sz="7600" b="1" i="1" u="sng" dirty="0">
                <a:solidFill>
                  <a:srgbClr val="002060"/>
                </a:solidFill>
                <a:effectLst/>
              </a:rPr>
              <a:t>Our Answer:  </a:t>
            </a:r>
            <a:r>
              <a:rPr lang="en-US" sz="7600" dirty="0">
                <a:effectLst/>
              </a:rPr>
              <a:t>If you diligently obey the voice of the LORD your God, to observe carefully all His commandments.. all these blessings shall come upon you and overtake you, </a:t>
            </a:r>
            <a:r>
              <a:rPr lang="en-US" sz="7600" b="1" dirty="0">
                <a:effectLst/>
              </a:rPr>
              <a:t>because</a:t>
            </a:r>
            <a:r>
              <a:rPr lang="en-US" sz="7600" dirty="0">
                <a:effectLst/>
              </a:rPr>
              <a:t> you obey the voice of the LORD your God. </a:t>
            </a:r>
          </a:p>
          <a:p>
            <a:endParaRPr lang="en-US" sz="7600" b="1" u="sng" dirty="0">
              <a:solidFill>
                <a:srgbClr val="002060"/>
              </a:solidFill>
              <a:effectLst/>
            </a:endParaRPr>
          </a:p>
          <a:p>
            <a:r>
              <a:rPr lang="en-US" sz="7600" b="1" u="sng" dirty="0">
                <a:solidFill>
                  <a:srgbClr val="002060"/>
                </a:solidFill>
              </a:rPr>
              <a:t>    </a:t>
            </a:r>
            <a:r>
              <a:rPr lang="en-US" sz="7600" b="1" u="sng" dirty="0">
                <a:solidFill>
                  <a:srgbClr val="002060"/>
                </a:solidFill>
                <a:effectLst/>
              </a:rPr>
              <a:t>first</a:t>
            </a:r>
            <a:r>
              <a:rPr lang="en-US" sz="7600" dirty="0">
                <a:effectLst/>
              </a:rPr>
              <a:t>, listening to God's voice;        Heb. 5:8,9;  </a:t>
            </a:r>
          </a:p>
          <a:p>
            <a:r>
              <a:rPr lang="en-US" sz="7600" b="1" u="sng" dirty="0">
                <a:solidFill>
                  <a:srgbClr val="002060"/>
                </a:solidFill>
              </a:rPr>
              <a:t>    </a:t>
            </a:r>
            <a:r>
              <a:rPr lang="en-US" sz="7600" b="1" u="sng" dirty="0">
                <a:solidFill>
                  <a:srgbClr val="002060"/>
                </a:solidFill>
                <a:effectLst/>
              </a:rPr>
              <a:t>second</a:t>
            </a:r>
            <a:r>
              <a:rPr lang="en-US" sz="7600" dirty="0">
                <a:effectLst/>
              </a:rPr>
              <a:t>, doing what He says.         James 1:22</a:t>
            </a:r>
          </a:p>
          <a:p>
            <a:r>
              <a:rPr lang="en-US" sz="7600" b="1" u="sng" dirty="0">
                <a:solidFill>
                  <a:srgbClr val="FF0000"/>
                </a:solidFill>
                <a:effectLst/>
              </a:rPr>
              <a:t>Throughout all dispensations, </a:t>
            </a:r>
            <a:r>
              <a:rPr lang="en-US" sz="7600" dirty="0">
                <a:effectLst/>
              </a:rPr>
              <a:t>these have been the unchanging requirements for living in a covenant relationship with God. In </a:t>
            </a:r>
            <a:r>
              <a:rPr lang="en-US" sz="7600" dirty="0">
                <a:effectLst/>
                <a:hlinkClick r:id="rId2"/>
              </a:rPr>
              <a:t>Exodus 19:5</a:t>
            </a:r>
            <a:r>
              <a:rPr lang="en-US" sz="7600" dirty="0">
                <a:effectLst/>
              </a:rPr>
              <a:t>, when God prepared to enter His first covenant with Israel at Sinai, He said: </a:t>
            </a:r>
          </a:p>
          <a:p>
            <a:r>
              <a:rPr lang="en-US" sz="7600" b="1" i="1" u="sng" dirty="0">
                <a:solidFill>
                  <a:srgbClr val="0070C0"/>
                </a:solidFill>
                <a:effectLst/>
              </a:rPr>
              <a:t>"Now therefore, if you will indeed obey My voice and keep My covenant, then you shall be a special treasure to Me above all people."</a:t>
            </a:r>
          </a:p>
          <a:p>
            <a:endParaRPr lang="en-US" dirty="0"/>
          </a:p>
        </p:txBody>
      </p:sp>
    </p:spTree>
    <p:extLst>
      <p:ext uri="{BB962C8B-B14F-4D97-AF65-F5344CB8AC3E}">
        <p14:creationId xmlns:p14="http://schemas.microsoft.com/office/powerpoint/2010/main" val="98391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4000" b="1" u="sng" dirty="0">
                <a:solidFill>
                  <a:srgbClr val="002060"/>
                </a:solidFill>
              </a:rPr>
              <a:t>3 Dispensations:</a:t>
            </a:r>
          </a:p>
          <a:p>
            <a:r>
              <a:rPr lang="en-US" sz="4000" dirty="0"/>
              <a:t>The Bible panorama of time begins with creation and ends at the second coming of Jesus Christ. In this interim, time is divided into three basic periods.</a:t>
            </a:r>
          </a:p>
          <a:p>
            <a:endParaRPr lang="en-US" dirty="0"/>
          </a:p>
        </p:txBody>
      </p:sp>
    </p:spTree>
    <p:extLst>
      <p:ext uri="{BB962C8B-B14F-4D97-AF65-F5344CB8AC3E}">
        <p14:creationId xmlns:p14="http://schemas.microsoft.com/office/powerpoint/2010/main" val="1891479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549" y="87548"/>
            <a:ext cx="11916383" cy="6770451"/>
          </a:xfrm>
        </p:spPr>
        <p:txBody>
          <a:bodyPr>
            <a:normAutofit lnSpcReduction="10000"/>
          </a:bodyPr>
          <a:lstStyle/>
          <a:p>
            <a:r>
              <a:rPr lang="en-US" sz="3600" dirty="0"/>
              <a:t>#1 The </a:t>
            </a:r>
            <a:r>
              <a:rPr lang="en-US" sz="3600" b="1" u="sng" dirty="0"/>
              <a:t>first dispensation of time </a:t>
            </a:r>
            <a:r>
              <a:rPr lang="en-US" sz="3600" dirty="0"/>
              <a:t>is called the </a:t>
            </a:r>
            <a:r>
              <a:rPr lang="en-US" sz="3600" b="1" u="sng" dirty="0">
                <a:solidFill>
                  <a:srgbClr val="002060"/>
                </a:solidFill>
              </a:rPr>
              <a:t>“Patriarchal.” </a:t>
            </a:r>
            <a:r>
              <a:rPr lang="en-US" sz="3600" dirty="0"/>
              <a:t>Patriarchal is from patriarch, or family head. It means “Father-Ruler” -- Pater (father) Arch (ruler). So far as the divine record is concerned there were no written laws these “fathers” used to rule. God spoke to the heads of families who, in turn, spoke to their families. Hebrews 1 explains this: </a:t>
            </a:r>
          </a:p>
          <a:p>
            <a:r>
              <a:rPr lang="en-US" sz="3600" dirty="0"/>
              <a:t>    “God, who at sundry times and in divers manners </a:t>
            </a:r>
            <a:r>
              <a:rPr lang="en-US" sz="3600" dirty="0" err="1"/>
              <a:t>spake</a:t>
            </a:r>
            <a:r>
              <a:rPr lang="en-US" sz="3600" dirty="0"/>
              <a:t> in time past unto the fathers by the prophets, hath in these last days spoken unto us by his Son . . .” (Heb. 1:1-2). </a:t>
            </a:r>
            <a:r>
              <a:rPr lang="en-US" sz="3600" b="1" u="sng" dirty="0"/>
              <a:t>Until</a:t>
            </a:r>
            <a:r>
              <a:rPr lang="en-US" sz="3600" dirty="0"/>
              <a:t> the events that took place at Mount Sinai, </a:t>
            </a:r>
            <a:r>
              <a:rPr lang="en-US" sz="3600" b="1" u="sng" dirty="0">
                <a:solidFill>
                  <a:srgbClr val="FF0000"/>
                </a:solidFill>
              </a:rPr>
              <a:t>no written law existed. </a:t>
            </a:r>
            <a:r>
              <a:rPr lang="en-US" sz="3600" b="1" u="sng" dirty="0"/>
              <a:t>After</a:t>
            </a:r>
            <a:r>
              <a:rPr lang="en-US" sz="3600" dirty="0"/>
              <a:t> the children of Israel were led by Moses out of Egyptian bondage, they were taken to </a:t>
            </a:r>
            <a:r>
              <a:rPr lang="en-US" sz="3600" dirty="0" err="1"/>
              <a:t>Horeb</a:t>
            </a:r>
            <a:r>
              <a:rPr lang="en-US" sz="3600" dirty="0"/>
              <a:t>, to Mount Sinai. There, for the first time, a law, written by the finger of God, was revealed through Moses to the people. </a:t>
            </a:r>
          </a:p>
          <a:p>
            <a:endParaRPr lang="en-US" dirty="0"/>
          </a:p>
        </p:txBody>
      </p:sp>
    </p:spTree>
    <p:extLst>
      <p:ext uri="{BB962C8B-B14F-4D97-AF65-F5344CB8AC3E}">
        <p14:creationId xmlns:p14="http://schemas.microsoft.com/office/powerpoint/2010/main" val="38733576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277" y="107004"/>
            <a:ext cx="11994204" cy="6750996"/>
          </a:xfrm>
        </p:spPr>
        <p:txBody>
          <a:bodyPr/>
          <a:lstStyle/>
          <a:p>
            <a:r>
              <a:rPr lang="en-US" sz="3600" b="1" u="sng" dirty="0"/>
              <a:t>#2  The Mosaic Dispensation </a:t>
            </a:r>
            <a:r>
              <a:rPr lang="en-US" sz="3600" b="1" dirty="0"/>
              <a:t>.</a:t>
            </a:r>
            <a:r>
              <a:rPr lang="en-US" sz="3600" dirty="0"/>
              <a:t>Beginning at Mount Sinai and lasting till Jesus nailed it to the cross, the law of Moses was the law by which God ruled his people. </a:t>
            </a:r>
          </a:p>
          <a:p>
            <a:r>
              <a:rPr lang="en-US" sz="3600" dirty="0"/>
              <a:t>   The law was nailed to the cross when Jesus died and fulfilled it. </a:t>
            </a:r>
            <a:r>
              <a:rPr lang="en-US" sz="3600" b="1" dirty="0">
                <a:solidFill>
                  <a:srgbClr val="0070C0"/>
                </a:solidFill>
              </a:rPr>
              <a:t>“Blotting out the handwriting of ordinances that was against us, which was contrary to us, and took it out of the way, nailing it to his cross” (Col. 2:14). </a:t>
            </a:r>
            <a:r>
              <a:rPr lang="en-US" sz="3600" dirty="0"/>
              <a:t>Israel became a nation belonging to God. God established a priesthood from one family, the family of Aaron. He gave directions for a moveable place of worship, called the Tabernacle. Animal sacrifices were offered to God as sacrifices. When Jesus died, the law ceased to be of force and the last dispensation was ushered it</a:t>
            </a:r>
          </a:p>
          <a:p>
            <a:endParaRPr lang="en-US" dirty="0"/>
          </a:p>
        </p:txBody>
      </p:sp>
    </p:spTree>
    <p:extLst>
      <p:ext uri="{BB962C8B-B14F-4D97-AF65-F5344CB8AC3E}">
        <p14:creationId xmlns:p14="http://schemas.microsoft.com/office/powerpoint/2010/main" val="1025823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714" y="145913"/>
            <a:ext cx="11807757" cy="6566171"/>
          </a:xfrm>
        </p:spPr>
        <p:txBody>
          <a:bodyPr/>
          <a:lstStyle/>
          <a:p>
            <a:r>
              <a:rPr lang="en-US" sz="3600" b="1" u="sng" dirty="0">
                <a:solidFill>
                  <a:srgbClr val="0070C0"/>
                </a:solidFill>
              </a:rPr>
              <a:t>Hebrews 9:15-17 </a:t>
            </a:r>
            <a:r>
              <a:rPr lang="en-US" sz="3600" baseline="30000" dirty="0"/>
              <a:t>15 </a:t>
            </a:r>
            <a:r>
              <a:rPr lang="en-US" sz="3600" dirty="0"/>
              <a:t>And for this cause he is the mediator of the new testament, that by means of death, for the redemption of the transgressions that were under the first testament, they which are called might receive the promise of eternal inheritance.</a:t>
            </a:r>
          </a:p>
          <a:p>
            <a:r>
              <a:rPr lang="en-US" sz="3600" baseline="30000" dirty="0"/>
              <a:t>16 </a:t>
            </a:r>
            <a:r>
              <a:rPr lang="en-US" sz="3600" dirty="0"/>
              <a:t>For where a testament is, there must also of necessity be the death of the testator.</a:t>
            </a:r>
          </a:p>
          <a:p>
            <a:r>
              <a:rPr lang="en-US" sz="3600" baseline="30000" dirty="0"/>
              <a:t>17 </a:t>
            </a:r>
            <a:r>
              <a:rPr lang="en-US" sz="3600" dirty="0"/>
              <a:t>For a testament is of force after men are dead: otherwise it is of no strength at all while the testator </a:t>
            </a:r>
            <a:r>
              <a:rPr lang="en-US" sz="3600" dirty="0" err="1"/>
              <a:t>liveth</a:t>
            </a:r>
            <a:r>
              <a:rPr lang="en-US" sz="3600" dirty="0"/>
              <a:t>.</a:t>
            </a:r>
          </a:p>
          <a:p>
            <a:endParaRPr lang="en-US" dirty="0"/>
          </a:p>
        </p:txBody>
      </p:sp>
    </p:spTree>
    <p:extLst>
      <p:ext uri="{BB962C8B-B14F-4D97-AF65-F5344CB8AC3E}">
        <p14:creationId xmlns:p14="http://schemas.microsoft.com/office/powerpoint/2010/main" val="3673332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003" y="107004"/>
            <a:ext cx="11974749" cy="6750996"/>
          </a:xfrm>
        </p:spPr>
        <p:txBody>
          <a:bodyPr>
            <a:normAutofit lnSpcReduction="10000"/>
          </a:bodyPr>
          <a:lstStyle/>
          <a:p>
            <a:r>
              <a:rPr lang="en-US" sz="3600" b="1" u="sng" dirty="0"/>
              <a:t>#3. The Christian Dispensation.   </a:t>
            </a:r>
            <a:r>
              <a:rPr lang="en-US" sz="3600" dirty="0"/>
              <a:t>It is proper to refer to the third period of time as the “Christian” dispensation. It began at Pentecost, following Christ’s resurrection from the dead. The Christian era is also properly called </a:t>
            </a:r>
            <a:r>
              <a:rPr lang="en-US" sz="3600" u="sng" dirty="0"/>
              <a:t>“The Last Days.” </a:t>
            </a:r>
            <a:r>
              <a:rPr lang="en-US" sz="3600" dirty="0"/>
              <a:t>Peter said the events that occurred on Pentecost were in fulfillment of Old Testament prophecies designating that time as “the Last Days”</a:t>
            </a:r>
          </a:p>
          <a:p>
            <a:r>
              <a:rPr lang="en-US" sz="3600" dirty="0"/>
              <a:t> (Acts 2:17; Joel 2:28; Isa. 2:2; Micah 4:1). </a:t>
            </a:r>
          </a:p>
          <a:p>
            <a:r>
              <a:rPr lang="en-US" sz="3600" dirty="0"/>
              <a:t> </a:t>
            </a:r>
            <a:r>
              <a:rPr lang="en-US" sz="3600" u="sng" dirty="0"/>
              <a:t>This period of time in which we live </a:t>
            </a:r>
            <a:r>
              <a:rPr lang="en-US" sz="3600" dirty="0"/>
              <a:t>is the last of all God’s dispensations of time. The final sacrifice for sins was offered by Jesus’ shed blood and the church was established. The gospel was first proclaimed and repentance and remission of sins was preached for the very first time at the beginning of this third and final period of time (Luke 24:47).</a:t>
            </a:r>
          </a:p>
          <a:p>
            <a:endParaRPr lang="en-US" dirty="0"/>
          </a:p>
        </p:txBody>
      </p:sp>
    </p:spTree>
    <p:extLst>
      <p:ext uri="{BB962C8B-B14F-4D97-AF65-F5344CB8AC3E}">
        <p14:creationId xmlns:p14="http://schemas.microsoft.com/office/powerpoint/2010/main" val="4784778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9366" y="181649"/>
            <a:ext cx="10515600" cy="6355337"/>
          </a:xfrm>
        </p:spPr>
        <p:txBody>
          <a:bodyPr>
            <a:normAutofit/>
          </a:bodyPr>
          <a:lstStyle/>
          <a:p>
            <a:r>
              <a:rPr lang="en-US" sz="3600" b="1" dirty="0"/>
              <a:t>God’s dealing with men have been:</a:t>
            </a:r>
          </a:p>
          <a:p>
            <a:endParaRPr lang="en-US" sz="3600" b="1" dirty="0"/>
          </a:p>
          <a:p>
            <a:r>
              <a:rPr lang="en-US" sz="3600" b="1" dirty="0"/>
              <a:t>1.  Listen to Me..    </a:t>
            </a:r>
          </a:p>
          <a:p>
            <a:endParaRPr lang="en-US" sz="3600" b="1" dirty="0"/>
          </a:p>
          <a:p>
            <a:r>
              <a:rPr lang="en-US" sz="3600" b="1" dirty="0"/>
              <a:t>2.  Obey Me.   </a:t>
            </a:r>
          </a:p>
          <a:p>
            <a:r>
              <a:rPr lang="en-US" sz="3600" b="1" dirty="0"/>
              <a:t>   </a:t>
            </a:r>
          </a:p>
          <a:p>
            <a:r>
              <a:rPr lang="en-US" sz="3600" b="1" dirty="0"/>
              <a:t>    =  Blessings</a:t>
            </a:r>
          </a:p>
        </p:txBody>
      </p:sp>
    </p:spTree>
    <p:extLst>
      <p:ext uri="{BB962C8B-B14F-4D97-AF65-F5344CB8AC3E}">
        <p14:creationId xmlns:p14="http://schemas.microsoft.com/office/powerpoint/2010/main" val="970232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b="1" dirty="0"/>
              <a:t>If you will not listen to me, but reject me</a:t>
            </a:r>
          </a:p>
          <a:p>
            <a:endParaRPr lang="en-US" sz="4000" b="1" dirty="0"/>
          </a:p>
          <a:p>
            <a:r>
              <a:rPr lang="en-US" sz="4000" b="1" dirty="0"/>
              <a:t>And my word and fail to listen and obey:</a:t>
            </a:r>
          </a:p>
          <a:p>
            <a:endParaRPr lang="en-US" sz="4000" b="1" dirty="0"/>
          </a:p>
          <a:p>
            <a:r>
              <a:rPr lang="en-US" sz="4000" b="1" dirty="0"/>
              <a:t>  =   Curses.  Rejection.  Condemnation</a:t>
            </a:r>
          </a:p>
        </p:txBody>
      </p:sp>
    </p:spTree>
    <p:extLst>
      <p:ext uri="{BB962C8B-B14F-4D97-AF65-F5344CB8AC3E}">
        <p14:creationId xmlns:p14="http://schemas.microsoft.com/office/powerpoint/2010/main" val="1280133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800" b="1" dirty="0"/>
              <a:t>Do we </a:t>
            </a:r>
            <a:r>
              <a:rPr lang="en-US" sz="4800" b="1" dirty="0">
                <a:effectLst/>
              </a:rPr>
              <a:t> know how to discern between blessings and curses?</a:t>
            </a:r>
            <a:endParaRPr lang="en-US" sz="4800" b="1" dirty="0"/>
          </a:p>
        </p:txBody>
      </p:sp>
    </p:spTree>
    <p:extLst>
      <p:ext uri="{BB962C8B-B14F-4D97-AF65-F5344CB8AC3E}">
        <p14:creationId xmlns:p14="http://schemas.microsoft.com/office/powerpoint/2010/main" val="13090948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b="1" dirty="0">
                <a:effectLst/>
              </a:rPr>
              <a:t>God is the sole and supreme source of all blessings (James 1:17),</a:t>
            </a:r>
          </a:p>
          <a:p>
            <a:endParaRPr lang="en-US" sz="4000" b="1" dirty="0"/>
          </a:p>
          <a:p>
            <a:r>
              <a:rPr lang="en-US" sz="4000" b="1" dirty="0"/>
              <a:t>John 12:48  </a:t>
            </a:r>
          </a:p>
          <a:p>
            <a:r>
              <a:rPr lang="en-US" sz="4000" b="1" dirty="0"/>
              <a:t> </a:t>
            </a:r>
          </a:p>
        </p:txBody>
      </p:sp>
    </p:spTree>
    <p:extLst>
      <p:ext uri="{BB962C8B-B14F-4D97-AF65-F5344CB8AC3E}">
        <p14:creationId xmlns:p14="http://schemas.microsoft.com/office/powerpoint/2010/main" val="1417100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1999" cy="6780179"/>
          </a:xfrm>
        </p:spPr>
        <p:txBody>
          <a:bodyPr>
            <a:normAutofit fontScale="25000" lnSpcReduction="20000"/>
          </a:bodyPr>
          <a:lstStyle/>
          <a:p>
            <a:r>
              <a:rPr lang="en-US" sz="14400" b="1" u="sng" dirty="0">
                <a:solidFill>
                  <a:srgbClr val="002060"/>
                </a:solidFill>
              </a:rPr>
              <a:t>Hebrews 11:1-6</a:t>
            </a:r>
          </a:p>
          <a:p>
            <a:pPr marL="0" indent="0">
              <a:buNone/>
            </a:pPr>
            <a:r>
              <a:rPr lang="en-US" sz="14400" dirty="0"/>
              <a:t>1 Now</a:t>
            </a:r>
            <a:r>
              <a:rPr lang="en-US" sz="14400" b="1" u="sng" dirty="0">
                <a:solidFill>
                  <a:srgbClr val="FF0000"/>
                </a:solidFill>
              </a:rPr>
              <a:t> faith is </a:t>
            </a:r>
            <a:r>
              <a:rPr lang="en-US" sz="14400" dirty="0"/>
              <a:t>the</a:t>
            </a:r>
          </a:p>
          <a:p>
            <a:r>
              <a:rPr lang="en-US" sz="12800" b="1" dirty="0">
                <a:solidFill>
                  <a:srgbClr val="FF0000"/>
                </a:solidFill>
              </a:rPr>
              <a:t>(1) </a:t>
            </a:r>
            <a:r>
              <a:rPr lang="en-US" sz="12800" b="1" u="sng" dirty="0"/>
              <a:t>substance of things hoped for</a:t>
            </a:r>
            <a:r>
              <a:rPr lang="en-US" sz="12800" dirty="0"/>
              <a:t>, </a:t>
            </a:r>
            <a:r>
              <a:rPr lang="en-US" sz="12800" b="1" dirty="0">
                <a:solidFill>
                  <a:srgbClr val="FF0000"/>
                </a:solidFill>
              </a:rPr>
              <a:t>(2)</a:t>
            </a:r>
            <a:r>
              <a:rPr lang="en-US" sz="12800" dirty="0"/>
              <a:t>the </a:t>
            </a:r>
            <a:r>
              <a:rPr lang="en-US" sz="12800" b="1" u="sng" dirty="0"/>
              <a:t>evidence of things not seen.</a:t>
            </a:r>
          </a:p>
          <a:p>
            <a:pPr marL="0" indent="0">
              <a:buNone/>
            </a:pPr>
            <a:r>
              <a:rPr lang="en-US" sz="14400" b="1" u="sng" baseline="30000" dirty="0"/>
              <a:t>2</a:t>
            </a:r>
            <a:r>
              <a:rPr lang="en-US" sz="14400" baseline="30000" dirty="0"/>
              <a:t> </a:t>
            </a:r>
            <a:r>
              <a:rPr lang="en-US" sz="14400" dirty="0"/>
              <a:t>For by it the elders obtained a good report.</a:t>
            </a:r>
            <a:r>
              <a:rPr lang="en-US" sz="14400" baseline="30000" dirty="0"/>
              <a:t>3 </a:t>
            </a:r>
            <a:r>
              <a:rPr lang="en-US" sz="14400" dirty="0"/>
              <a:t>Through faith we understand that the worlds were framed by the word of God, so that things which are seen were not made of things which do appear.</a:t>
            </a:r>
            <a:r>
              <a:rPr lang="en-US" sz="14400" baseline="30000" dirty="0"/>
              <a:t>4 </a:t>
            </a:r>
            <a:r>
              <a:rPr lang="en-US" sz="14400" dirty="0"/>
              <a:t>By faith Abel offered unto God a more excellent sacrifice than Cain, by which he obtained witness that he was righteous, God testifying of his gifts: and by it he being dead yet speaketh.</a:t>
            </a:r>
            <a:r>
              <a:rPr lang="en-US" sz="14400" baseline="30000" dirty="0"/>
              <a:t>5 </a:t>
            </a:r>
            <a:r>
              <a:rPr lang="en-US" sz="14400" dirty="0"/>
              <a:t>By faith Enoch was translated that he should not see death; and was not found, because God had translated him: for before his translation he had this testimony, that he pleased God.</a:t>
            </a:r>
            <a:r>
              <a:rPr lang="en-US" sz="14400" baseline="30000" dirty="0"/>
              <a:t>6 </a:t>
            </a:r>
            <a:r>
              <a:rPr lang="en-US" sz="14400" dirty="0"/>
              <a:t>But without faith it is impossible to please him: for he that cometh to God </a:t>
            </a:r>
          </a:p>
          <a:p>
            <a:r>
              <a:rPr lang="en-US" sz="14400" b="1" dirty="0"/>
              <a:t>(1)</a:t>
            </a:r>
            <a:r>
              <a:rPr lang="en-US" sz="14400" b="1" i="1" u="sng" dirty="0">
                <a:solidFill>
                  <a:srgbClr val="FF0000"/>
                </a:solidFill>
              </a:rPr>
              <a:t>must believe that he is</a:t>
            </a:r>
            <a:r>
              <a:rPr lang="en-US" sz="14400" dirty="0"/>
              <a:t>, and</a:t>
            </a:r>
            <a:r>
              <a:rPr lang="en-US" sz="14400" b="1" dirty="0"/>
              <a:t>(2) </a:t>
            </a:r>
            <a:r>
              <a:rPr lang="en-US" sz="14400" b="1" i="1" u="sng" dirty="0">
                <a:solidFill>
                  <a:srgbClr val="FF0000"/>
                </a:solidFill>
              </a:rPr>
              <a:t>that he is a rewarder of them </a:t>
            </a:r>
            <a:r>
              <a:rPr lang="en-US" sz="14400" dirty="0"/>
              <a:t>that diligently seek him.</a:t>
            </a:r>
          </a:p>
          <a:p>
            <a:endParaRPr lang="en-US" dirty="0"/>
          </a:p>
        </p:txBody>
      </p:sp>
    </p:spTree>
    <p:extLst>
      <p:ext uri="{BB962C8B-B14F-4D97-AF65-F5344CB8AC3E}">
        <p14:creationId xmlns:p14="http://schemas.microsoft.com/office/powerpoint/2010/main" val="1764853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74646"/>
            <a:ext cx="12101209" cy="6715260"/>
          </a:xfrm>
        </p:spPr>
        <p:txBody>
          <a:bodyPr>
            <a:normAutofit/>
          </a:bodyPr>
          <a:lstStyle/>
          <a:p>
            <a:r>
              <a:rPr lang="en-US" sz="4400" dirty="0"/>
              <a:t>John 10:27  </a:t>
            </a:r>
            <a:endParaRPr lang="en-US" sz="4400" dirty="0">
              <a:effectLst/>
            </a:endParaRPr>
          </a:p>
          <a:p>
            <a:r>
              <a:rPr lang="en-US" sz="4400" b="1" dirty="0">
                <a:effectLst/>
              </a:rPr>
              <a:t>"My sheep hear My voice.., and they follow Me."</a:t>
            </a:r>
          </a:p>
          <a:p>
            <a:r>
              <a:rPr lang="en-US" sz="4400" dirty="0">
                <a:effectLst/>
              </a:rPr>
              <a:t> The basic requirements are still the same:</a:t>
            </a:r>
          </a:p>
          <a:p>
            <a:r>
              <a:rPr lang="en-US" sz="4400" dirty="0">
                <a:effectLst/>
              </a:rPr>
              <a:t> hearing the Lord's voice and following Him in obedience. </a:t>
            </a:r>
            <a:endParaRPr lang="en-US" dirty="0"/>
          </a:p>
        </p:txBody>
      </p:sp>
    </p:spTree>
    <p:extLst>
      <p:ext uri="{BB962C8B-B14F-4D97-AF65-F5344CB8AC3E}">
        <p14:creationId xmlns:p14="http://schemas.microsoft.com/office/powerpoint/2010/main" val="36673858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4827" y="0"/>
            <a:ext cx="12376827" cy="6322878"/>
          </a:xfrm>
        </p:spPr>
        <p:txBody>
          <a:bodyPr>
            <a:noAutofit/>
          </a:bodyPr>
          <a:lstStyle/>
          <a:p>
            <a:r>
              <a:rPr lang="en-US" sz="3600" dirty="0"/>
              <a:t>Are you like some people , who:</a:t>
            </a:r>
          </a:p>
          <a:p>
            <a:r>
              <a:rPr lang="en-US" sz="3600" dirty="0"/>
              <a:t>    Forsake the Assemblies.   Heb. 10:25</a:t>
            </a:r>
          </a:p>
          <a:p>
            <a:pPr marL="0" indent="0">
              <a:buNone/>
            </a:pPr>
            <a:r>
              <a:rPr lang="en-US" sz="3600" dirty="0"/>
              <a:t>  Are you like some people, who</a:t>
            </a:r>
          </a:p>
          <a:p>
            <a:r>
              <a:rPr lang="en-US" sz="3600" dirty="0"/>
              <a:t>    Fail to serve God faithfully.   Rev. 2:10</a:t>
            </a:r>
          </a:p>
          <a:p>
            <a:pPr marL="0" indent="0">
              <a:buNone/>
            </a:pPr>
            <a:r>
              <a:rPr lang="en-US" sz="3600" dirty="0"/>
              <a:t>  Are you like some people, </a:t>
            </a:r>
          </a:p>
          <a:p>
            <a:r>
              <a:rPr lang="en-US" sz="3600" dirty="0"/>
              <a:t>   You fail to pray.  I Thess. 5:17; Acts 2:42</a:t>
            </a:r>
          </a:p>
          <a:p>
            <a:pPr marL="0" indent="0">
              <a:buNone/>
            </a:pPr>
            <a:r>
              <a:rPr lang="en-US" sz="3600" dirty="0"/>
              <a:t>  Are you like some people,</a:t>
            </a:r>
          </a:p>
          <a:p>
            <a:r>
              <a:rPr lang="en-US" sz="3600" dirty="0"/>
              <a:t>   You love the world more than you love God.</a:t>
            </a:r>
          </a:p>
          <a:p>
            <a:r>
              <a:rPr lang="en-US" sz="3600" dirty="0"/>
              <a:t>    I John 2:15-17</a:t>
            </a:r>
          </a:p>
        </p:txBody>
      </p:sp>
    </p:spTree>
    <p:extLst>
      <p:ext uri="{BB962C8B-B14F-4D97-AF65-F5344CB8AC3E}">
        <p14:creationId xmlns:p14="http://schemas.microsoft.com/office/powerpoint/2010/main" val="138659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4" end="4"/>
                                            </p:txEl>
                                          </p:spTgt>
                                        </p:tgtEl>
                                      </p:cBhvr>
                                    </p:animEffect>
                                  </p:childTnLst>
                                </p:cTn>
                              </p:par>
                              <p:par>
                                <p:cTn id="39" presetID="31" presetClass="entr" presetSubtype="0" fill="hold" nodeType="with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p:cTn id="4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6" end="6"/>
                                            </p:txEl>
                                          </p:spTgt>
                                        </p:tgtEl>
                                      </p:cBhvr>
                                    </p:animEffect>
                                  </p:childTnLst>
                                </p:cTn>
                              </p:par>
                              <p:par>
                                <p:cTn id="53" presetID="31" presetClass="entr" presetSubtype="0" fill="hold" nodeType="with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7" end="7"/>
                                            </p:txEl>
                                          </p:spTgt>
                                        </p:tgtEl>
                                      </p:cBhvr>
                                    </p:animEffect>
                                  </p:childTnLst>
                                </p:cTn>
                              </p:par>
                              <p:par>
                                <p:cTn id="59" presetID="31" presetClass="entr" presetSubtype="0" fill="hold" nodeType="with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p:cTn id="6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4"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3011"/>
            <a:ext cx="12093102" cy="6627711"/>
          </a:xfrm>
        </p:spPr>
        <p:txBody>
          <a:bodyPr>
            <a:noAutofit/>
          </a:bodyPr>
          <a:lstStyle/>
          <a:p>
            <a:r>
              <a:rPr lang="en-US" sz="3600" dirty="0"/>
              <a:t>Are you like some, you try to serve God &amp;</a:t>
            </a:r>
          </a:p>
          <a:p>
            <a:r>
              <a:rPr lang="en-US" sz="3600" dirty="0"/>
              <a:t>  the devil. </a:t>
            </a:r>
          </a:p>
          <a:p>
            <a:r>
              <a:rPr lang="en-US" sz="3600" b="1" dirty="0"/>
              <a:t>   Matthew 6:24</a:t>
            </a:r>
            <a:r>
              <a:rPr lang="en-US" sz="3600" dirty="0"/>
              <a:t> </a:t>
            </a:r>
            <a:r>
              <a:rPr lang="en-US" sz="3600" baseline="30000" dirty="0"/>
              <a:t>24</a:t>
            </a:r>
            <a:r>
              <a:rPr lang="en-US" sz="3600" b="1" dirty="0"/>
              <a:t>No</a:t>
            </a:r>
            <a:r>
              <a:rPr lang="en-US" sz="3600" dirty="0"/>
              <a:t> </a:t>
            </a:r>
            <a:r>
              <a:rPr lang="en-US" sz="3600" b="1" dirty="0"/>
              <a:t>man</a:t>
            </a:r>
            <a:r>
              <a:rPr lang="en-US" sz="3600" dirty="0"/>
              <a:t> </a:t>
            </a:r>
            <a:r>
              <a:rPr lang="en-US" sz="3600" b="1" dirty="0"/>
              <a:t>can</a:t>
            </a:r>
            <a:r>
              <a:rPr lang="en-US" sz="3600" dirty="0"/>
              <a:t> </a:t>
            </a:r>
            <a:r>
              <a:rPr lang="en-US" sz="3600" b="1" dirty="0"/>
              <a:t>serve</a:t>
            </a:r>
            <a:r>
              <a:rPr lang="en-US" sz="3600" dirty="0"/>
              <a:t> </a:t>
            </a:r>
            <a:r>
              <a:rPr lang="en-US" sz="3600" b="1" dirty="0"/>
              <a:t>two</a:t>
            </a:r>
            <a:r>
              <a:rPr lang="en-US" sz="3600" dirty="0"/>
              <a:t> </a:t>
            </a:r>
            <a:r>
              <a:rPr lang="en-US" sz="3600" b="1" dirty="0"/>
              <a:t>masters</a:t>
            </a:r>
            <a:r>
              <a:rPr lang="en-US" sz="3600" dirty="0"/>
              <a:t>: for either he will hate the one, and love the other; or else he will hold to the one, and despise the other. Ye cannot serve God and mammon</a:t>
            </a:r>
          </a:p>
          <a:p>
            <a:pPr marL="0" indent="0">
              <a:buNone/>
            </a:pPr>
            <a:r>
              <a:rPr lang="en-US" sz="3600" dirty="0"/>
              <a:t>      Are you like those sincerely ‘walking in the light’</a:t>
            </a:r>
          </a:p>
          <a:p>
            <a:r>
              <a:rPr lang="en-US" sz="3600" dirty="0"/>
              <a:t>    I John 1:7-8    Then your blessings:   You have fellowship with God and His Son!  </a:t>
            </a:r>
          </a:p>
          <a:p>
            <a:r>
              <a:rPr lang="en-US" sz="3600" dirty="0"/>
              <a:t>     Are you like those who are preparing every day to meet the</a:t>
            </a:r>
          </a:p>
          <a:p>
            <a:r>
              <a:rPr lang="en-US" sz="3600" dirty="0"/>
              <a:t>Lord?   </a:t>
            </a:r>
          </a:p>
        </p:txBody>
      </p:sp>
    </p:spTree>
    <p:extLst>
      <p:ext uri="{BB962C8B-B14F-4D97-AF65-F5344CB8AC3E}">
        <p14:creationId xmlns:p14="http://schemas.microsoft.com/office/powerpoint/2010/main" val="406731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5" end="5"/>
                                            </p:txEl>
                                          </p:spTgt>
                                        </p:tgtEl>
                                      </p:cBhvr>
                                    </p:animEffect>
                                  </p:childTnLst>
                                </p:cTn>
                              </p:par>
                              <p:par>
                                <p:cTn id="33" presetID="31" presetClass="entr" presetSubtype="0"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6732"/>
            <a:ext cx="12110936" cy="6663447"/>
          </a:xfrm>
        </p:spPr>
        <p:txBody>
          <a:bodyPr>
            <a:normAutofit fontScale="92500" lnSpcReduction="20000"/>
          </a:bodyPr>
          <a:lstStyle/>
          <a:p>
            <a:r>
              <a:rPr lang="en-US" sz="4400" dirty="0"/>
              <a:t>The Bible clearly states that God will bless</a:t>
            </a:r>
          </a:p>
          <a:p>
            <a:r>
              <a:rPr lang="en-US" sz="4400" dirty="0"/>
              <a:t>The person who hears, and </a:t>
            </a:r>
            <a:r>
              <a:rPr lang="en-US" sz="4400" dirty="0" err="1"/>
              <a:t>obeys.But</a:t>
            </a:r>
            <a:r>
              <a:rPr lang="en-US" sz="4400" dirty="0"/>
              <a:t> it also </a:t>
            </a:r>
          </a:p>
          <a:p>
            <a:r>
              <a:rPr lang="en-US" sz="4400" dirty="0"/>
              <a:t>States that God will punish those who do not</a:t>
            </a:r>
          </a:p>
          <a:p>
            <a:r>
              <a:rPr lang="en-US" sz="4400" dirty="0"/>
              <a:t>Obey Him. (Mark 16:15-16)    Some people accept the goodness Of God, but will not accept the truth of God concerning  His wrath.  They say that is not realistic!</a:t>
            </a:r>
          </a:p>
          <a:p>
            <a:r>
              <a:rPr lang="en-US" sz="4400" dirty="0"/>
              <a:t>           1.  The opposite of hot is cold…</a:t>
            </a:r>
          </a:p>
          <a:p>
            <a:r>
              <a:rPr lang="en-US" sz="4400" dirty="0"/>
              <a:t>                      both are real!</a:t>
            </a:r>
          </a:p>
          <a:p>
            <a:r>
              <a:rPr lang="en-US" sz="4400" dirty="0"/>
              <a:t>           2.  The opposite of good is evil;</a:t>
            </a:r>
          </a:p>
          <a:p>
            <a:r>
              <a:rPr lang="en-US" sz="4400" dirty="0"/>
              <a:t>                      both are real!</a:t>
            </a:r>
          </a:p>
          <a:p>
            <a:r>
              <a:rPr lang="en-US" sz="4400" dirty="0"/>
              <a:t>                   In the same way,</a:t>
            </a:r>
          </a:p>
          <a:p>
            <a:r>
              <a:rPr lang="en-US" sz="4400" dirty="0"/>
              <a:t>             Blessings are real and so are curses!</a:t>
            </a:r>
          </a:p>
        </p:txBody>
      </p:sp>
    </p:spTree>
    <p:extLst>
      <p:ext uri="{BB962C8B-B14F-4D97-AF65-F5344CB8AC3E}">
        <p14:creationId xmlns:p14="http://schemas.microsoft.com/office/powerpoint/2010/main" val="497472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4" end="4"/>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p:cTn id="1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 calcmode="lin" valueType="num">
                                      <p:cBhvr>
                                        <p:cTn id="2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6" end="6"/>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p:cTn id="2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32" y="0"/>
            <a:ext cx="11887200" cy="6789906"/>
          </a:xfrm>
        </p:spPr>
        <p:txBody>
          <a:bodyPr>
            <a:normAutofit/>
          </a:bodyPr>
          <a:lstStyle/>
          <a:p>
            <a:endParaRPr lang="en-US" sz="3600" dirty="0"/>
          </a:p>
          <a:p>
            <a:r>
              <a:rPr lang="en-US" sz="3600" dirty="0"/>
              <a:t>In the eyes of some people, </a:t>
            </a:r>
          </a:p>
          <a:p>
            <a:r>
              <a:rPr lang="en-US" sz="3600" dirty="0"/>
              <a:t>   , the Old Testament Depicts God as a God of wrath and judgement; </a:t>
            </a:r>
          </a:p>
          <a:p>
            <a:r>
              <a:rPr lang="en-US" sz="3600" dirty="0"/>
              <a:t>    while they think of the New  Testament depicting  Him as a God of love and mercy.  </a:t>
            </a:r>
          </a:p>
          <a:p>
            <a:r>
              <a:rPr lang="en-US" sz="3600" dirty="0"/>
              <a:t>            In truth, both the Old Testament and the New </a:t>
            </a:r>
            <a:r>
              <a:rPr lang="en-US" sz="3600" dirty="0" err="1"/>
              <a:t>Testment</a:t>
            </a:r>
            <a:r>
              <a:rPr lang="en-US" sz="3600" dirty="0"/>
              <a:t>  are consistent with each other.  Each depicts God as being, at one and the same time, a God of mercy, and of</a:t>
            </a:r>
          </a:p>
          <a:p>
            <a:r>
              <a:rPr lang="en-US" sz="3600" dirty="0"/>
              <a:t>Judgment.</a:t>
            </a:r>
          </a:p>
          <a:p>
            <a:r>
              <a:rPr lang="en-US" sz="3600" dirty="0"/>
              <a:t>       Examples:</a:t>
            </a:r>
          </a:p>
        </p:txBody>
      </p:sp>
    </p:spTree>
    <p:extLst>
      <p:ext uri="{BB962C8B-B14F-4D97-AF65-F5344CB8AC3E}">
        <p14:creationId xmlns:p14="http://schemas.microsoft.com/office/powerpoint/2010/main" val="820690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4812" y="103828"/>
            <a:ext cx="11947188" cy="6647167"/>
          </a:xfrm>
        </p:spPr>
        <p:txBody>
          <a:bodyPr>
            <a:noAutofit/>
          </a:bodyPr>
          <a:lstStyle/>
          <a:p>
            <a:r>
              <a:rPr lang="en-US" sz="3600" dirty="0"/>
              <a:t>In </a:t>
            </a:r>
            <a:r>
              <a:rPr lang="en-US" sz="3600" b="1" u="sng" dirty="0"/>
              <a:t>Joshua 6</a:t>
            </a:r>
            <a:r>
              <a:rPr lang="en-US" sz="3600" dirty="0"/>
              <a:t>, the account of Jericho, combines these</a:t>
            </a:r>
          </a:p>
          <a:p>
            <a:r>
              <a:rPr lang="en-US" sz="3600" dirty="0"/>
              <a:t>2 sides of God’s dealings:</a:t>
            </a:r>
          </a:p>
          <a:p>
            <a:r>
              <a:rPr lang="en-US" sz="3600" dirty="0"/>
              <a:t>             1.  The city of Jericho perished, but  2.  Rahab, with her entire family, emerged </a:t>
            </a:r>
            <a:r>
              <a:rPr lang="en-US" sz="3600" dirty="0" err="1"/>
              <a:t>unscathed.Blessings</a:t>
            </a:r>
            <a:r>
              <a:rPr lang="en-US" sz="3600" dirty="0"/>
              <a:t> for Rahab was that she later became the</a:t>
            </a:r>
          </a:p>
          <a:p>
            <a:r>
              <a:rPr lang="en-US" sz="3600" dirty="0"/>
              <a:t>          wife of Salmon, one of the princes of Judah, and</a:t>
            </a:r>
          </a:p>
          <a:p>
            <a:r>
              <a:rPr lang="en-US" sz="3600" dirty="0"/>
              <a:t>          she took her place in the genealogical line from which </a:t>
            </a:r>
          </a:p>
          <a:p>
            <a:r>
              <a:rPr lang="en-US" sz="3600" dirty="0"/>
              <a:t>          Israel’s Messiah, Jesus, was to come.  (Matt. 1:5)</a:t>
            </a:r>
          </a:p>
          <a:p>
            <a:r>
              <a:rPr lang="en-US" sz="3600" dirty="0">
                <a:hlinkClick r:id="rId2"/>
              </a:rPr>
              <a:t>Joshua 2:1, 3; 6:17-25; Matthew 1:5; Hebrews 11:31; </a:t>
            </a:r>
          </a:p>
          <a:p>
            <a:r>
              <a:rPr lang="en-US" sz="3600" dirty="0">
                <a:hlinkClick r:id="rId2"/>
              </a:rPr>
              <a:t>   James 2:25</a:t>
            </a:r>
            <a:r>
              <a:rPr lang="en-US" dirty="0"/>
              <a:t>(Rahab is referred to as being the wife of Salmon, She became the mother of Boaz, who married Ruth from whose son, Obed, Jesse the father of David came, through whose line Jesus was born (</a:t>
            </a:r>
            <a:r>
              <a:rPr lang="en-US" dirty="0">
                <a:hlinkClick r:id="rId3"/>
              </a:rPr>
              <a:t>Matthew 1:5</a:t>
            </a:r>
            <a:endParaRPr lang="en-US" dirty="0"/>
          </a:p>
        </p:txBody>
      </p:sp>
    </p:spTree>
    <p:extLst>
      <p:ext uri="{BB962C8B-B14F-4D97-AF65-F5344CB8AC3E}">
        <p14:creationId xmlns:p14="http://schemas.microsoft.com/office/powerpoint/2010/main" val="2398209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277" y="97276"/>
            <a:ext cx="12023387" cy="6760723"/>
          </a:xfrm>
        </p:spPr>
        <p:txBody>
          <a:bodyPr>
            <a:normAutofit lnSpcReduction="10000"/>
          </a:bodyPr>
          <a:lstStyle/>
          <a:p>
            <a:r>
              <a:rPr lang="en-US" sz="3600" dirty="0"/>
              <a:t>Then, in Romans 1:17-18 Paul explains that the Gospel</a:t>
            </a:r>
          </a:p>
          <a:p>
            <a:r>
              <a:rPr lang="en-US" sz="3600" dirty="0"/>
              <a:t>Contains the supreme revelation of these two aspects</a:t>
            </a:r>
          </a:p>
          <a:p>
            <a:r>
              <a:rPr lang="en-US" sz="3600" dirty="0"/>
              <a:t>Of God:  His mercy and His judgment. </a:t>
            </a:r>
          </a:p>
          <a:p>
            <a:endParaRPr lang="en-US" sz="3600" dirty="0"/>
          </a:p>
          <a:p>
            <a:r>
              <a:rPr lang="en-US" sz="3600" dirty="0"/>
              <a:t>  For in it (the Gospel) the righteousness of God is revealed </a:t>
            </a:r>
          </a:p>
          <a:p>
            <a:r>
              <a:rPr lang="en-US" sz="3600" dirty="0"/>
              <a:t>From faith to </a:t>
            </a:r>
            <a:r>
              <a:rPr lang="en-US" sz="3600" dirty="0" err="1"/>
              <a:t>faith..For</a:t>
            </a:r>
            <a:r>
              <a:rPr lang="en-US" sz="3600" dirty="0"/>
              <a:t> the wrath of God is revealed from </a:t>
            </a:r>
          </a:p>
          <a:p>
            <a:r>
              <a:rPr lang="en-US" sz="3600" dirty="0"/>
              <a:t>Heaven against all ungodliness and unrighteousness of men.</a:t>
            </a:r>
          </a:p>
          <a:p>
            <a:r>
              <a:rPr lang="en-US" sz="3600" dirty="0"/>
              <a:t>  One the one hand, God’s mercy offers His righteousness</a:t>
            </a:r>
          </a:p>
          <a:p>
            <a:r>
              <a:rPr lang="en-US" sz="3600" dirty="0"/>
              <a:t>Which He imparts to those who obey Jesus. </a:t>
            </a:r>
          </a:p>
          <a:p>
            <a:r>
              <a:rPr lang="en-US" sz="3600" dirty="0"/>
              <a:t>  Yet, at the same time, this Jesus is also the ultimate </a:t>
            </a:r>
          </a:p>
          <a:p>
            <a:r>
              <a:rPr lang="en-US" sz="3600" dirty="0"/>
              <a:t>Revelation of God’s wrath, poured out upon Jesus. The </a:t>
            </a:r>
          </a:p>
          <a:p>
            <a:r>
              <a:rPr lang="en-US" sz="3600" dirty="0"/>
              <a:t>Lord Jesus had to endure the outpouring of God’s wrath.</a:t>
            </a:r>
          </a:p>
        </p:txBody>
      </p:sp>
    </p:spTree>
    <p:extLst>
      <p:ext uri="{BB962C8B-B14F-4D97-AF65-F5344CB8AC3E}">
        <p14:creationId xmlns:p14="http://schemas.microsoft.com/office/powerpoint/2010/main" val="1502667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003" y="155642"/>
            <a:ext cx="11994205" cy="6702357"/>
          </a:xfrm>
        </p:spPr>
        <p:txBody>
          <a:bodyPr>
            <a:noAutofit/>
          </a:bodyPr>
          <a:lstStyle/>
          <a:p>
            <a:pPr marL="0" indent="0">
              <a:buNone/>
            </a:pPr>
            <a:r>
              <a:rPr lang="en-US" sz="4400" dirty="0"/>
              <a:t>Then, In Rom. 11:22 Paul again presents these 2 aspects</a:t>
            </a:r>
          </a:p>
          <a:p>
            <a:r>
              <a:rPr lang="en-US" sz="4400" dirty="0"/>
              <a:t>Of God’s dealings side by side;</a:t>
            </a:r>
          </a:p>
          <a:p>
            <a:r>
              <a:rPr lang="en-US" sz="4400" dirty="0"/>
              <a:t>      Therefore, consider the goodness (*or his kindness)and His severity!.  </a:t>
            </a:r>
          </a:p>
          <a:p>
            <a:r>
              <a:rPr lang="en-US" sz="4400" dirty="0"/>
              <a:t>           Goodness towards those who obey Him and continue  in His goodness</a:t>
            </a:r>
          </a:p>
          <a:p>
            <a:r>
              <a:rPr lang="en-US" sz="4400" dirty="0"/>
              <a:t>           Severity on those who do not obey Him.—cursed!</a:t>
            </a:r>
          </a:p>
          <a:p>
            <a:r>
              <a:rPr lang="en-US" sz="4400" dirty="0"/>
              <a:t>   </a:t>
            </a:r>
          </a:p>
        </p:txBody>
      </p:sp>
    </p:spTree>
    <p:extLst>
      <p:ext uri="{BB962C8B-B14F-4D97-AF65-F5344CB8AC3E}">
        <p14:creationId xmlns:p14="http://schemas.microsoft.com/office/powerpoint/2010/main" val="2949898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Deut. 29:29</a:t>
            </a:r>
          </a:p>
        </p:txBody>
      </p:sp>
      <p:sp>
        <p:nvSpPr>
          <p:cNvPr id="3" name="Content Placeholder 2"/>
          <p:cNvSpPr>
            <a:spLocks noGrp="1"/>
          </p:cNvSpPr>
          <p:nvPr>
            <p:ph idx="1"/>
          </p:nvPr>
        </p:nvSpPr>
        <p:spPr/>
        <p:txBody>
          <a:bodyPr>
            <a:normAutofit/>
          </a:bodyPr>
          <a:lstStyle/>
          <a:p>
            <a:r>
              <a:rPr lang="en-US" sz="4000" baseline="30000" dirty="0"/>
              <a:t>29 </a:t>
            </a:r>
            <a:r>
              <a:rPr lang="en-US" sz="4000" dirty="0"/>
              <a:t>The secret things belong unto the </a:t>
            </a:r>
            <a:r>
              <a:rPr lang="en-US" sz="4000" cap="small" dirty="0"/>
              <a:t>Lord</a:t>
            </a:r>
            <a:r>
              <a:rPr lang="en-US" sz="4000" dirty="0"/>
              <a:t> our God: but those things which are revealed belong unto us and to our children for ever, that we may do all the words of this law.</a:t>
            </a:r>
          </a:p>
        </p:txBody>
      </p:sp>
    </p:spTree>
    <p:extLst>
      <p:ext uri="{BB962C8B-B14F-4D97-AF65-F5344CB8AC3E}">
        <p14:creationId xmlns:p14="http://schemas.microsoft.com/office/powerpoint/2010/main" val="2174098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4000" dirty="0"/>
              <a:t>The 68 verses of Deuteronomy 28, which are devoted solely to the theme of blessings and curses, reveal</a:t>
            </a:r>
          </a:p>
          <a:p>
            <a:r>
              <a:rPr lang="en-US" sz="4000" dirty="0"/>
              <a:t>   </a:t>
            </a:r>
            <a:r>
              <a:rPr lang="en-US" sz="4000" b="1" u="sng" dirty="0">
                <a:solidFill>
                  <a:srgbClr val="002060"/>
                </a:solidFill>
              </a:rPr>
              <a:t>the primary cause of each Blessing</a:t>
            </a:r>
            <a:r>
              <a:rPr lang="en-US" sz="4000" dirty="0">
                <a:solidFill>
                  <a:srgbClr val="002060"/>
                </a:solidFill>
              </a:rPr>
              <a:t> </a:t>
            </a:r>
          </a:p>
          <a:p>
            <a:r>
              <a:rPr lang="en-US" sz="4000" b="1" dirty="0">
                <a:solidFill>
                  <a:srgbClr val="002060"/>
                </a:solidFill>
              </a:rPr>
              <a:t>  </a:t>
            </a:r>
            <a:r>
              <a:rPr lang="en-US" sz="4000" b="1" u="sng" dirty="0">
                <a:solidFill>
                  <a:srgbClr val="FF0000"/>
                </a:solidFill>
              </a:rPr>
              <a:t>and</a:t>
            </a:r>
          </a:p>
          <a:p>
            <a:r>
              <a:rPr lang="en-US" sz="4000" b="1" u="sng" dirty="0">
                <a:solidFill>
                  <a:srgbClr val="FF0000"/>
                </a:solidFill>
              </a:rPr>
              <a:t>  Each curse! </a:t>
            </a:r>
          </a:p>
          <a:p>
            <a:endParaRPr lang="en-US" dirty="0"/>
          </a:p>
        </p:txBody>
      </p:sp>
    </p:spTree>
    <p:extLst>
      <p:ext uri="{BB962C8B-B14F-4D97-AF65-F5344CB8AC3E}">
        <p14:creationId xmlns:p14="http://schemas.microsoft.com/office/powerpoint/2010/main" val="27492545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2784</TotalTime>
  <Words>1515</Words>
  <Application>Microsoft Office PowerPoint</Application>
  <PresentationFormat>Widescreen</PresentationFormat>
  <Paragraphs>112</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The Blessings of God</vt:lpstr>
      <vt:lpstr>PowerPoint Presentation</vt:lpstr>
      <vt:lpstr>PowerPoint Presentation</vt:lpstr>
      <vt:lpstr>PowerPoint Presentation</vt:lpstr>
      <vt:lpstr>PowerPoint Presentation</vt:lpstr>
      <vt:lpstr>PowerPoint Presentation</vt:lpstr>
      <vt:lpstr>PowerPoint Presentation</vt:lpstr>
      <vt:lpstr>Deut. 29:29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Blessings of God</dc:title>
  <dc:creator>mac</dc:creator>
  <cp:lastModifiedBy>jerry smith</cp:lastModifiedBy>
  <cp:revision>33</cp:revision>
  <dcterms:created xsi:type="dcterms:W3CDTF">2017-08-22T14:21:31Z</dcterms:created>
  <dcterms:modified xsi:type="dcterms:W3CDTF">2017-08-27T12:57:31Z</dcterms:modified>
</cp:coreProperties>
</file>