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88" r:id="rId1"/>
    <p:sldMasterId id="2147483900" r:id="rId2"/>
  </p:sldMasterIdLst>
  <p:notesMasterIdLst>
    <p:notesMasterId r:id="rId33"/>
  </p:notesMasterIdLst>
  <p:handoutMasterIdLst>
    <p:handoutMasterId r:id="rId34"/>
  </p:handoutMasterIdLst>
  <p:sldIdLst>
    <p:sldId id="259" r:id="rId3"/>
    <p:sldId id="268" r:id="rId4"/>
    <p:sldId id="297" r:id="rId5"/>
    <p:sldId id="298" r:id="rId6"/>
    <p:sldId id="299" r:id="rId7"/>
    <p:sldId id="300" r:id="rId8"/>
    <p:sldId id="286" r:id="rId9"/>
    <p:sldId id="269" r:id="rId10"/>
    <p:sldId id="296" r:id="rId11"/>
    <p:sldId id="271" r:id="rId12"/>
    <p:sldId id="261" r:id="rId13"/>
    <p:sldId id="264" r:id="rId14"/>
    <p:sldId id="272" r:id="rId15"/>
    <p:sldId id="273" r:id="rId16"/>
    <p:sldId id="275" r:id="rId17"/>
    <p:sldId id="276" r:id="rId18"/>
    <p:sldId id="285" r:id="rId19"/>
    <p:sldId id="294" r:id="rId20"/>
    <p:sldId id="265" r:id="rId21"/>
    <p:sldId id="277" r:id="rId22"/>
    <p:sldId id="278" r:id="rId23"/>
    <p:sldId id="279" r:id="rId24"/>
    <p:sldId id="295" r:id="rId25"/>
    <p:sldId id="280" r:id="rId26"/>
    <p:sldId id="281" r:id="rId27"/>
    <p:sldId id="293" r:id="rId28"/>
    <p:sldId id="266" r:id="rId29"/>
    <p:sldId id="292" r:id="rId30"/>
    <p:sldId id="282" r:id="rId31"/>
    <p:sldId id="291" r:id="rId32"/>
  </p:sldIdLst>
  <p:sldSz cx="9144000" cy="6858000" type="screen4x3"/>
  <p:notesSz cx="7010400" cy="9296400"/>
  <p:embeddedFontLst>
    <p:embeddedFont>
      <p:font typeface="Book Antiqua" panose="02040602050305030304" pitchFamily="18"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Century Gothic" panose="020B050202020202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52075" autoAdjust="0"/>
  </p:normalViewPr>
  <p:slideViewPr>
    <p:cSldViewPr>
      <p:cViewPr varScale="1">
        <p:scale>
          <a:sx n="103" d="100"/>
          <a:sy n="103" d="100"/>
        </p:scale>
        <p:origin x="15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23" cy="464662"/>
          </a:xfrm>
          <a:prstGeom prst="rect">
            <a:avLst/>
          </a:prstGeom>
        </p:spPr>
        <p:txBody>
          <a:bodyPr vert="horz" lIns="91323" tIns="45661" rIns="91323" bIns="45661" rtlCol="0"/>
          <a:lstStyle>
            <a:lvl1pPr algn="l">
              <a:defRPr sz="1200"/>
            </a:lvl1pPr>
          </a:lstStyle>
          <a:p>
            <a:endParaRPr lang="en-US"/>
          </a:p>
        </p:txBody>
      </p:sp>
      <p:sp>
        <p:nvSpPr>
          <p:cNvPr id="3" name="Date Placeholder 2"/>
          <p:cNvSpPr>
            <a:spLocks noGrp="1"/>
          </p:cNvSpPr>
          <p:nvPr>
            <p:ph type="dt" sz="quarter" idx="1"/>
          </p:nvPr>
        </p:nvSpPr>
        <p:spPr>
          <a:xfrm>
            <a:off x="3971293" y="1"/>
            <a:ext cx="3037523" cy="464662"/>
          </a:xfrm>
          <a:prstGeom prst="rect">
            <a:avLst/>
          </a:prstGeom>
        </p:spPr>
        <p:txBody>
          <a:bodyPr vert="horz" lIns="91323" tIns="45661" rIns="91323" bIns="45661" rtlCol="0"/>
          <a:lstStyle>
            <a:lvl1pPr algn="r">
              <a:defRPr sz="1200"/>
            </a:lvl1pPr>
          </a:lstStyle>
          <a:p>
            <a:fld id="{F6FC2520-7B69-4460-A2A2-C8EFE47B9EA8}" type="datetimeFigureOut">
              <a:rPr lang="en-US" smtClean="0"/>
              <a:t>2/24/2019</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23" tIns="45661" rIns="91323" bIns="45661" rtlCol="0" anchor="b"/>
          <a:lstStyle>
            <a:lvl1pPr algn="l">
              <a:defRPr sz="1200"/>
            </a:lvl1pPr>
          </a:lstStyle>
          <a:p>
            <a:endParaRPr lang="en-US"/>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1323" tIns="45661" rIns="91323" bIns="45661" rtlCol="0" anchor="b"/>
          <a:lstStyle>
            <a:lvl1pPr algn="r">
              <a:defRPr sz="1200"/>
            </a:lvl1pPr>
          </a:lstStyle>
          <a:p>
            <a:fld id="{84C722D0-AA8F-4841-A9F1-EFFB1896F29C}" type="slidenum">
              <a:rPr lang="en-US" smtClean="0"/>
              <a:t>‹#›</a:t>
            </a:fld>
            <a:endParaRPr lang="en-US"/>
          </a:p>
        </p:txBody>
      </p:sp>
    </p:spTree>
    <p:extLst>
      <p:ext uri="{BB962C8B-B14F-4D97-AF65-F5344CB8AC3E}">
        <p14:creationId xmlns:p14="http://schemas.microsoft.com/office/powerpoint/2010/main" val="2145922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AF220CF-F327-4F65-938A-272A2D5FD59A}" type="datetimeFigureOut">
              <a:rPr lang="en-US" smtClean="0"/>
              <a:t>2/24/2019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7695604-7AB4-4145-B32F-B2012AC8535E}" type="slidenum">
              <a:rPr lang="en-US" smtClean="0"/>
              <a:t>‹#›</a:t>
            </a:fld>
            <a:endParaRPr lang="en-US"/>
          </a:p>
        </p:txBody>
      </p:sp>
    </p:spTree>
    <p:extLst>
      <p:ext uri="{BB962C8B-B14F-4D97-AF65-F5344CB8AC3E}">
        <p14:creationId xmlns:p14="http://schemas.microsoft.com/office/powerpoint/2010/main" val="3239920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1</a:t>
            </a:fld>
            <a:endParaRPr lang="en-US"/>
          </a:p>
        </p:txBody>
      </p:sp>
    </p:spTree>
    <p:extLst>
      <p:ext uri="{BB962C8B-B14F-4D97-AF65-F5344CB8AC3E}">
        <p14:creationId xmlns:p14="http://schemas.microsoft.com/office/powerpoint/2010/main" val="17930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significant is Lydia’s story in the Bible?</a:t>
            </a:r>
          </a:p>
        </p:txBody>
      </p:sp>
      <p:sp>
        <p:nvSpPr>
          <p:cNvPr id="4" name="Slide Number Placeholder 3"/>
          <p:cNvSpPr>
            <a:spLocks noGrp="1"/>
          </p:cNvSpPr>
          <p:nvPr>
            <p:ph type="sldNum" sz="quarter" idx="5"/>
          </p:nvPr>
        </p:nvSpPr>
        <p:spPr/>
        <p:txBody>
          <a:bodyPr/>
          <a:lstStyle/>
          <a:p>
            <a:fld id="{27695604-7AB4-4145-B32F-B2012AC8535E}" type="slidenum">
              <a:rPr lang="en-US" smtClean="0"/>
              <a:t>10</a:t>
            </a:fld>
            <a:endParaRPr lang="en-US"/>
          </a:p>
        </p:txBody>
      </p:sp>
    </p:spTree>
    <p:extLst>
      <p:ext uri="{BB962C8B-B14F-4D97-AF65-F5344CB8AC3E}">
        <p14:creationId xmlns:p14="http://schemas.microsoft.com/office/powerpoint/2010/main" val="2737480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Prospect: Potential convert?</a:t>
            </a:r>
          </a:p>
          <a:p>
            <a:endParaRPr lang="en-US" dirty="0"/>
          </a:p>
          <a:p>
            <a:r>
              <a:rPr lang="en-US" dirty="0"/>
              <a:t>Would Lydia had been worth your time to share the gospel?</a:t>
            </a:r>
          </a:p>
          <a:p>
            <a:r>
              <a:rPr lang="en-US" dirty="0"/>
              <a:t>Would she have been on your radar?  Do we have people on our radar?</a:t>
            </a:r>
          </a:p>
          <a:p>
            <a:r>
              <a:rPr lang="en-US" dirty="0"/>
              <a:t>Are we actively seeking to spread the gospel?</a:t>
            </a:r>
          </a:p>
        </p:txBody>
      </p:sp>
      <p:sp>
        <p:nvSpPr>
          <p:cNvPr id="4" name="Slide Number Placeholder 3"/>
          <p:cNvSpPr>
            <a:spLocks noGrp="1"/>
          </p:cNvSpPr>
          <p:nvPr>
            <p:ph type="sldNum" sz="quarter" idx="5"/>
          </p:nvPr>
        </p:nvSpPr>
        <p:spPr/>
        <p:txBody>
          <a:bodyPr/>
          <a:lstStyle/>
          <a:p>
            <a:fld id="{27695604-7AB4-4145-B32F-B2012AC8535E}" type="slidenum">
              <a:rPr lang="en-US" smtClean="0"/>
              <a:t>11</a:t>
            </a:fld>
            <a:endParaRPr lang="en-US"/>
          </a:p>
        </p:txBody>
      </p:sp>
    </p:spTree>
    <p:extLst>
      <p:ext uri="{BB962C8B-B14F-4D97-AF65-F5344CB8AC3E}">
        <p14:creationId xmlns:p14="http://schemas.microsoft.com/office/powerpoint/2010/main" val="3742565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 was not a native of Philippi where Paul met her; rather, she was from Thyatira, a city in the province of Asia listed among the seven churches of Asia later in the book of Revelation. Thyatira was approximately 300 miles from Philippi. </a:t>
            </a:r>
          </a:p>
          <a:p>
            <a:endParaRPr lang="en-US" dirty="0"/>
          </a:p>
          <a:p>
            <a:r>
              <a:rPr lang="en-US" dirty="0"/>
              <a:t>Thyatira—1 of the 7 churches of Asia in Rev. 1:1</a:t>
            </a:r>
          </a:p>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12</a:t>
            </a:fld>
            <a:endParaRPr lang="en-US"/>
          </a:p>
        </p:txBody>
      </p:sp>
    </p:spTree>
    <p:extLst>
      <p:ext uri="{BB962C8B-B14F-4D97-AF65-F5344CB8AC3E}">
        <p14:creationId xmlns:p14="http://schemas.microsoft.com/office/powerpoint/2010/main" val="881021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 is described as a "seller of purple," referring either to purple fabric or purple dye used to color the fabric. In either case, she was a business woman dealing with the upper class in her society; hence, she was a woman of some means. Like the virtuous woman of Proverbs 31, she sold her goods in the market place.</a:t>
            </a:r>
          </a:p>
          <a:p>
            <a:endParaRPr lang="en-US" dirty="0"/>
          </a:p>
          <a:p>
            <a:r>
              <a:rPr lang="en-US" dirty="0"/>
              <a:t>Remember the story of the Rich Man and Lazarus: </a:t>
            </a:r>
          </a:p>
          <a:p>
            <a:r>
              <a:rPr lang="en-US" dirty="0"/>
              <a:t>Luke 16:19 </a:t>
            </a:r>
            <a:r>
              <a:rPr lang="en-US" sz="1200" b="1" i="0" u="none" strike="noStrike" kern="1200" baseline="30000" dirty="0">
                <a:solidFill>
                  <a:schemeClr val="tx1"/>
                </a:solidFill>
                <a:effectLst/>
                <a:latin typeface="+mn-lt"/>
                <a:ea typeface="+mn-ea"/>
                <a:cs typeface="+mn-cs"/>
              </a:rPr>
              <a:t>19 </a:t>
            </a:r>
            <a:r>
              <a:rPr lang="en-US" sz="1200" b="0" i="0" u="none" strike="noStrike" kern="1200" dirty="0">
                <a:solidFill>
                  <a:schemeClr val="tx1"/>
                </a:solidFill>
                <a:effectLst/>
                <a:latin typeface="+mn-lt"/>
                <a:ea typeface="+mn-ea"/>
                <a:cs typeface="+mn-cs"/>
              </a:rPr>
              <a:t>There was a certain rich man, which was clothed in purple and fine linen, and fared sumptuously every day:</a:t>
            </a:r>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13</a:t>
            </a:fld>
            <a:endParaRPr lang="en-US"/>
          </a:p>
        </p:txBody>
      </p:sp>
    </p:spTree>
    <p:extLst>
      <p:ext uri="{BB962C8B-B14F-4D97-AF65-F5344CB8AC3E}">
        <p14:creationId xmlns:p14="http://schemas.microsoft.com/office/powerpoint/2010/main" val="2069734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have both?  Key is prioritizing!</a:t>
            </a:r>
          </a:p>
          <a:p>
            <a:endParaRPr lang="en-US" dirty="0"/>
          </a:p>
          <a:p>
            <a:r>
              <a:rPr lang="en-US" dirty="0"/>
              <a:t>What do we seek the most?</a:t>
            </a:r>
          </a:p>
          <a:p>
            <a:r>
              <a:rPr lang="en-US" dirty="0"/>
              <a:t>Riches of the world: Matthew 13:22 He also that received seed among the thorns is he that heareth the word; and the care of this world, and the deceitfulness of riches, choke the word, and he becometh unfruitful.</a:t>
            </a:r>
          </a:p>
          <a:p>
            <a:endParaRPr lang="en-US" dirty="0"/>
          </a:p>
          <a:p>
            <a:r>
              <a:rPr lang="en-US" dirty="0"/>
              <a:t>What did Jesus tell the Rich man? Matthew 19:21 Jesus said unto him, If thou wilt be perfect, go and sell that thou hast, and give to the poor, and thou shalt have treasure in heaven: and come and follow me.</a:t>
            </a:r>
          </a:p>
          <a:p>
            <a:endParaRPr lang="en-US" dirty="0"/>
          </a:p>
          <a:p>
            <a:r>
              <a:rPr lang="en-US" dirty="0"/>
              <a:t>Lay not up treasures: Matthew 6:19-21</a:t>
            </a:r>
          </a:p>
          <a:p>
            <a:r>
              <a:rPr lang="en-US" sz="1200" b="1" i="0" u="none" strike="noStrike" kern="1200" baseline="30000" dirty="0">
                <a:solidFill>
                  <a:schemeClr val="tx1"/>
                </a:solidFill>
                <a:effectLst/>
                <a:latin typeface="+mn-lt"/>
                <a:ea typeface="+mn-ea"/>
                <a:cs typeface="+mn-cs"/>
              </a:rPr>
              <a:t>19 </a:t>
            </a:r>
            <a:r>
              <a:rPr lang="en-US" sz="1200" b="0" i="0" u="none" strike="noStrike" kern="1200" dirty="0">
                <a:solidFill>
                  <a:schemeClr val="tx1"/>
                </a:solidFill>
                <a:effectLst/>
                <a:latin typeface="+mn-lt"/>
                <a:ea typeface="+mn-ea"/>
                <a:cs typeface="+mn-cs"/>
              </a:rPr>
              <a:t>Lay not up for yourselves treasures upon earth, where moth and rust doth corrupt, and where thieves break through and steal:</a:t>
            </a:r>
          </a:p>
          <a:p>
            <a:r>
              <a:rPr lang="en-US" sz="1200" b="1" i="0" u="none" strike="noStrike" kern="1200" baseline="30000" dirty="0">
                <a:solidFill>
                  <a:schemeClr val="tx1"/>
                </a:solidFill>
                <a:effectLst/>
                <a:latin typeface="+mn-lt"/>
                <a:ea typeface="+mn-ea"/>
                <a:cs typeface="+mn-cs"/>
              </a:rPr>
              <a:t>20 </a:t>
            </a:r>
            <a:r>
              <a:rPr lang="en-US" sz="1200" b="0" i="0" u="none" strike="noStrike" kern="1200" dirty="0">
                <a:solidFill>
                  <a:schemeClr val="tx1"/>
                </a:solidFill>
                <a:effectLst/>
                <a:latin typeface="+mn-lt"/>
                <a:ea typeface="+mn-ea"/>
                <a:cs typeface="+mn-cs"/>
              </a:rPr>
              <a:t>But lay up for yourselves treasures in heaven, where neither moth nor rust doth corrupt, and where thieves do not break through nor steal:</a:t>
            </a:r>
          </a:p>
          <a:p>
            <a:r>
              <a:rPr lang="en-US" sz="1200" b="1" i="0" u="none" strike="noStrike" kern="1200" baseline="30000" dirty="0">
                <a:solidFill>
                  <a:schemeClr val="tx1"/>
                </a:solidFill>
                <a:effectLst/>
                <a:latin typeface="+mn-lt"/>
                <a:ea typeface="+mn-ea"/>
                <a:cs typeface="+mn-cs"/>
              </a:rPr>
              <a:t>21 </a:t>
            </a:r>
            <a:r>
              <a:rPr lang="en-US" sz="1200" b="0" i="0" u="none" strike="noStrike" kern="1200" dirty="0">
                <a:solidFill>
                  <a:schemeClr val="tx1"/>
                </a:solidFill>
                <a:effectLst/>
                <a:latin typeface="+mn-lt"/>
                <a:ea typeface="+mn-ea"/>
                <a:cs typeface="+mn-cs"/>
              </a:rPr>
              <a:t>For where your treasure is, there will your heart be also.</a:t>
            </a:r>
          </a:p>
          <a:p>
            <a:endParaRPr lang="en-US" dirty="0"/>
          </a:p>
          <a:p>
            <a:r>
              <a:rPr lang="en-US" dirty="0"/>
              <a:t>Where was Lydia’s heart?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 job was not more important than the service of God. Some Christians excuse themselves from worshiping God on the Lord's day by saying their obligations to their job take precedence over their obligations to Jehovah. Lydia was not of that character.</a:t>
            </a:r>
          </a:p>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14</a:t>
            </a:fld>
            <a:endParaRPr lang="en-US"/>
          </a:p>
        </p:txBody>
      </p:sp>
    </p:spTree>
    <p:extLst>
      <p:ext uri="{BB962C8B-B14F-4D97-AF65-F5344CB8AC3E}">
        <p14:creationId xmlns:p14="http://schemas.microsoft.com/office/powerpoint/2010/main" val="2347824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 is described as a "worshiper of God." Lydia worshiped on the Sabbath day. </a:t>
            </a:r>
          </a:p>
          <a:p>
            <a:endParaRPr lang="en-US" dirty="0"/>
          </a:p>
          <a:p>
            <a:r>
              <a:rPr lang="en-US" dirty="0"/>
              <a:t>The significance of that might not impress us at first glance.  300 miles away…</a:t>
            </a:r>
          </a:p>
          <a:p>
            <a:endParaRPr lang="en-US" dirty="0"/>
          </a:p>
          <a:p>
            <a:r>
              <a:rPr lang="en-US" dirty="0"/>
              <a:t>Unlike many who claim to be Christians, Lydia took her worshiping habit with her when she traveled. Some Christians who worship God regularly while at home seem to leave their religion at home when they travel. They go away to some far city and neglect the worship of God. They are too caught up in their business or recreation to find time to worship God. Lydia was not of that character.</a:t>
            </a:r>
          </a:p>
          <a:p>
            <a:endParaRPr lang="en-US" dirty="0"/>
          </a:p>
          <a:p>
            <a:r>
              <a:rPr lang="en-US" dirty="0"/>
              <a:t>She reminds me of Cornelius.  His character: </a:t>
            </a:r>
          </a:p>
          <a:p>
            <a:endParaRPr lang="en-US" dirty="0"/>
          </a:p>
          <a:p>
            <a:r>
              <a:rPr lang="en-US" dirty="0"/>
              <a:t>Sometimes we call attention to the moral character of Cornelius prior to his conversion (Acts 10:1-2). He was a devout man who feared God, gave much alms to the people and prayed to God always. Yet, he was a lost man. </a:t>
            </a:r>
          </a:p>
          <a:p>
            <a:endParaRPr lang="en-US" dirty="0"/>
          </a:p>
          <a:p>
            <a:r>
              <a:rPr lang="en-US" dirty="0"/>
              <a:t>Lydia was a wonderful person - yet lost in her sins.</a:t>
            </a:r>
          </a:p>
          <a:p>
            <a:endParaRPr lang="en-US" dirty="0"/>
          </a:p>
          <a:p>
            <a:r>
              <a:rPr lang="en-US" dirty="0"/>
              <a:t>They both were without Jesus!</a:t>
            </a:r>
          </a:p>
        </p:txBody>
      </p:sp>
      <p:sp>
        <p:nvSpPr>
          <p:cNvPr id="4" name="Slide Number Placeholder 3"/>
          <p:cNvSpPr>
            <a:spLocks noGrp="1"/>
          </p:cNvSpPr>
          <p:nvPr>
            <p:ph type="sldNum" sz="quarter" idx="5"/>
          </p:nvPr>
        </p:nvSpPr>
        <p:spPr/>
        <p:txBody>
          <a:bodyPr/>
          <a:lstStyle/>
          <a:p>
            <a:fld id="{27695604-7AB4-4145-B32F-B2012AC8535E}" type="slidenum">
              <a:rPr lang="en-US" smtClean="0"/>
              <a:t>15</a:t>
            </a:fld>
            <a:endParaRPr lang="en-US"/>
          </a:p>
        </p:txBody>
      </p:sp>
    </p:spTree>
    <p:extLst>
      <p:ext uri="{BB962C8B-B14F-4D97-AF65-F5344CB8AC3E}">
        <p14:creationId xmlns:p14="http://schemas.microsoft.com/office/powerpoint/2010/main" val="3220363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Prayer: Do you make it a priority to pray?</a:t>
            </a:r>
          </a:p>
          <a:p>
            <a:endParaRPr lang="en-US" dirty="0"/>
          </a:p>
          <a:p>
            <a:r>
              <a:rPr lang="en-US" dirty="0"/>
              <a:t>1 Thessalonians 5:17 Pray without ceasing.</a:t>
            </a:r>
          </a:p>
          <a:p>
            <a:endParaRPr lang="en-US" dirty="0"/>
          </a:p>
          <a:p>
            <a:r>
              <a:rPr lang="en-US" dirty="0"/>
              <a:t>Romans 12:12 Rejoicing in hope; patient in tribulation; continuing instant in prayer;</a:t>
            </a:r>
          </a:p>
          <a:p>
            <a:endParaRPr lang="en-US" dirty="0"/>
          </a:p>
          <a:p>
            <a:r>
              <a:rPr lang="en-US" dirty="0"/>
              <a:t>Philippians 4:6 Be careful for nothing; but in every thing by prayer and supplication with thanksgiving let your requests be made known unto God.</a:t>
            </a:r>
          </a:p>
        </p:txBody>
      </p:sp>
      <p:sp>
        <p:nvSpPr>
          <p:cNvPr id="4" name="Slide Number Placeholder 3"/>
          <p:cNvSpPr>
            <a:spLocks noGrp="1"/>
          </p:cNvSpPr>
          <p:nvPr>
            <p:ph type="sldNum" sz="quarter" idx="5"/>
          </p:nvPr>
        </p:nvSpPr>
        <p:spPr/>
        <p:txBody>
          <a:bodyPr/>
          <a:lstStyle/>
          <a:p>
            <a:fld id="{27695604-7AB4-4145-B32F-B2012AC8535E}" type="slidenum">
              <a:rPr lang="en-US" smtClean="0"/>
              <a:t>16</a:t>
            </a:fld>
            <a:endParaRPr lang="en-US"/>
          </a:p>
        </p:txBody>
      </p:sp>
    </p:spTree>
    <p:extLst>
      <p:ext uri="{BB962C8B-B14F-4D97-AF65-F5344CB8AC3E}">
        <p14:creationId xmlns:p14="http://schemas.microsoft.com/office/powerpoint/2010/main" val="2936630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Lydia was a hospitable woman. Hospitable: Given to generous reception of guests, friendly welcoming to guests or visitors.</a:t>
            </a:r>
          </a:p>
          <a:p>
            <a:endParaRPr lang="en-US" dirty="0"/>
          </a:p>
          <a:p>
            <a:r>
              <a:rPr lang="en-US" dirty="0"/>
              <a:t>This is shown by her inviting Silas, Timothy, Luke and Paul to stay in her house during their preaching stay in Philippi. </a:t>
            </a:r>
          </a:p>
          <a:p>
            <a:endParaRPr lang="en-US" dirty="0"/>
          </a:p>
          <a:p>
            <a:r>
              <a:rPr lang="en-US" dirty="0"/>
              <a:t>Are we hospitable? At our homes? Here at church?  Do we go out of our way to make our visitors welcome? Even our own members?  Building each other up? </a:t>
            </a:r>
          </a:p>
          <a:p>
            <a:endParaRPr lang="en-US" dirty="0"/>
          </a:p>
          <a:p>
            <a:r>
              <a:rPr lang="en-US" dirty="0"/>
              <a:t>We see Lydia at the end of Acts 16:</a:t>
            </a:r>
          </a:p>
          <a:p>
            <a:r>
              <a:rPr lang="en-US" dirty="0"/>
              <a:t>When Paul and Silas were released from prison after the conversion of the Philippian jailer, read vs. 40 of chapter 16 to see where they went:</a:t>
            </a:r>
          </a:p>
          <a:p>
            <a:endParaRPr lang="en-US" dirty="0"/>
          </a:p>
          <a:p>
            <a:r>
              <a:rPr lang="en-US" b="1" baseline="30000" dirty="0"/>
              <a:t>40 </a:t>
            </a:r>
            <a:r>
              <a:rPr lang="en-US" dirty="0"/>
              <a:t>When Paul and Silas left the prison, they returned to the home of Lydia. There they met with the believers and encouraged them once more. Then they left town.</a:t>
            </a:r>
            <a:endParaRPr lang="en-US" b="1" dirty="0"/>
          </a:p>
        </p:txBody>
      </p:sp>
      <p:sp>
        <p:nvSpPr>
          <p:cNvPr id="4" name="Slide Number Placeholder 3"/>
          <p:cNvSpPr>
            <a:spLocks noGrp="1"/>
          </p:cNvSpPr>
          <p:nvPr>
            <p:ph type="sldNum" sz="quarter" idx="5"/>
          </p:nvPr>
        </p:nvSpPr>
        <p:spPr/>
        <p:txBody>
          <a:bodyPr/>
          <a:lstStyle/>
          <a:p>
            <a:fld id="{27695604-7AB4-4145-B32F-B2012AC8535E}" type="slidenum">
              <a:rPr lang="en-US" smtClean="0"/>
              <a:t>17</a:t>
            </a:fld>
            <a:endParaRPr lang="en-US"/>
          </a:p>
        </p:txBody>
      </p:sp>
    </p:spTree>
    <p:extLst>
      <p:ext uri="{BB962C8B-B14F-4D97-AF65-F5344CB8AC3E}">
        <p14:creationId xmlns:p14="http://schemas.microsoft.com/office/powerpoint/2010/main" val="3892971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18</a:t>
            </a:fld>
            <a:endParaRPr lang="en-US"/>
          </a:p>
        </p:txBody>
      </p:sp>
    </p:spTree>
    <p:extLst>
      <p:ext uri="{BB962C8B-B14F-4D97-AF65-F5344CB8AC3E}">
        <p14:creationId xmlns:p14="http://schemas.microsoft.com/office/powerpoint/2010/main" val="3349070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Romans 1:16 For I am not ashamed of the gospel of Christ: for it is the power of God unto salvation to every one that believeth; to the Jew first, and also to the Greek.</a:t>
            </a:r>
          </a:p>
          <a:p>
            <a:endParaRPr lang="en-US" dirty="0"/>
          </a:p>
          <a:p>
            <a:r>
              <a:rPr lang="en-US" dirty="0"/>
              <a:t>On the day of Pentecost, Acts 2:37 Now when they heard this, (What did they hear?  Acts 2:36 –God made Jesus whom they had crucified both Lord &amp; Christ) they were pricked in their heart, and said unto Peter and to the rest of the apostles, Men and brethren, what shall we do?</a:t>
            </a:r>
          </a:p>
          <a:p>
            <a:endParaRPr lang="en-US" dirty="0"/>
          </a:p>
          <a:p>
            <a:r>
              <a:rPr lang="en-US" dirty="0"/>
              <a:t>Acts 26:17-18 </a:t>
            </a:r>
          </a:p>
          <a:p>
            <a:r>
              <a:rPr lang="en-US" dirty="0"/>
              <a:t>17 Delivering thee from the people, and from the Gentiles, unto whom now I send thee,</a:t>
            </a:r>
          </a:p>
          <a:p>
            <a:r>
              <a:rPr lang="en-US" dirty="0"/>
              <a:t>18 To open their eyes, and to turn them from darkness to light, and from the power of Satan unto God, that they may receive forgiveness of sins, and inheritance among them which are sanctified by faith that is in me.</a:t>
            </a:r>
          </a:p>
          <a:p>
            <a:endParaRPr lang="en-US" dirty="0"/>
          </a:p>
          <a:p>
            <a:r>
              <a:rPr lang="en-US" dirty="0"/>
              <a:t>The Gospel opens the eyes to the light.  By obeying it, we receive forgiveness of sins.  Being faithful to it, we receive an inheritance.</a:t>
            </a:r>
          </a:p>
        </p:txBody>
      </p:sp>
      <p:sp>
        <p:nvSpPr>
          <p:cNvPr id="4" name="Slide Number Placeholder 3"/>
          <p:cNvSpPr>
            <a:spLocks noGrp="1"/>
          </p:cNvSpPr>
          <p:nvPr>
            <p:ph type="sldNum" sz="quarter" idx="5"/>
          </p:nvPr>
        </p:nvSpPr>
        <p:spPr/>
        <p:txBody>
          <a:bodyPr/>
          <a:lstStyle/>
          <a:p>
            <a:fld id="{27695604-7AB4-4145-B32F-B2012AC8535E}" type="slidenum">
              <a:rPr lang="en-US" smtClean="0"/>
              <a:t>19</a:t>
            </a:fld>
            <a:endParaRPr lang="en-US"/>
          </a:p>
        </p:txBody>
      </p:sp>
    </p:spTree>
    <p:extLst>
      <p:ext uri="{BB962C8B-B14F-4D97-AF65-F5344CB8AC3E}">
        <p14:creationId xmlns:p14="http://schemas.microsoft.com/office/powerpoint/2010/main" val="419502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2</a:t>
            </a:fld>
            <a:endParaRPr lang="en-US"/>
          </a:p>
        </p:txBody>
      </p:sp>
    </p:spTree>
    <p:extLst>
      <p:ext uri="{BB962C8B-B14F-4D97-AF65-F5344CB8AC3E}">
        <p14:creationId xmlns:p14="http://schemas.microsoft.com/office/powerpoint/2010/main" val="3437923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20</a:t>
            </a:fld>
            <a:endParaRPr lang="en-US"/>
          </a:p>
        </p:txBody>
      </p:sp>
    </p:spTree>
    <p:extLst>
      <p:ext uri="{BB962C8B-B14F-4D97-AF65-F5344CB8AC3E}">
        <p14:creationId xmlns:p14="http://schemas.microsoft.com/office/powerpoint/2010/main" val="281638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21</a:t>
            </a:fld>
            <a:endParaRPr lang="en-US"/>
          </a:p>
        </p:txBody>
      </p:sp>
    </p:spTree>
    <p:extLst>
      <p:ext uri="{BB962C8B-B14F-4D97-AF65-F5344CB8AC3E}">
        <p14:creationId xmlns:p14="http://schemas.microsoft.com/office/powerpoint/2010/main" val="3229055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Scriptures teach that the Lord opened Lydia's heart (Acts 16:14). This implies that her heart was previously closed in some sense. </a:t>
            </a:r>
          </a:p>
          <a:p>
            <a:endParaRPr lang="en-US" dirty="0"/>
          </a:p>
          <a:p>
            <a:r>
              <a:rPr lang="en-US" dirty="0"/>
              <a:t>In what sense was Lydia's heart closed? Her heart was closed in the same sense as every other Jewish person's heart was closed toward Christ. Assembling to worship on the Sabbath day is evidence that Lydia was a Jew. As a Jew, she lived in expectation of the coming of the Messiah.  Still waiting for him.</a:t>
            </a:r>
          </a:p>
          <a:p>
            <a:endParaRPr lang="en-US" dirty="0"/>
          </a:p>
          <a:p>
            <a:r>
              <a:rPr lang="en-US" dirty="0"/>
              <a:t>Listen to what Paul said in 1 Corinthians 1:20-24</a:t>
            </a:r>
          </a:p>
          <a:p>
            <a:r>
              <a:rPr lang="en-US" sz="1200" b="1" i="0" u="none" strike="noStrike" kern="1200" baseline="30000" dirty="0">
                <a:solidFill>
                  <a:schemeClr val="tx1"/>
                </a:solidFill>
                <a:effectLst/>
                <a:latin typeface="+mn-lt"/>
                <a:ea typeface="+mn-ea"/>
                <a:cs typeface="+mn-cs"/>
              </a:rPr>
              <a:t>20 </a:t>
            </a:r>
            <a:r>
              <a:rPr lang="en-US" sz="1200" b="0" i="0" u="none" strike="noStrike" kern="1200" dirty="0">
                <a:solidFill>
                  <a:schemeClr val="tx1"/>
                </a:solidFill>
                <a:effectLst/>
                <a:latin typeface="+mn-lt"/>
                <a:ea typeface="+mn-ea"/>
                <a:cs typeface="+mn-cs"/>
              </a:rPr>
              <a:t>Where is the wise? where is the scribe? where is the disputer of this world? hath not God made foolish the wisdom of this world?</a:t>
            </a:r>
          </a:p>
          <a:p>
            <a:r>
              <a:rPr lang="en-US" sz="1200" b="1" i="0" u="none" strike="noStrike" kern="1200" baseline="30000" dirty="0">
                <a:solidFill>
                  <a:schemeClr val="tx1"/>
                </a:solidFill>
                <a:effectLst/>
                <a:latin typeface="+mn-lt"/>
                <a:ea typeface="+mn-ea"/>
                <a:cs typeface="+mn-cs"/>
              </a:rPr>
              <a:t>21 </a:t>
            </a:r>
            <a:r>
              <a:rPr lang="en-US" sz="1200" b="0" i="0" u="none" strike="noStrike" kern="1200" dirty="0">
                <a:solidFill>
                  <a:schemeClr val="tx1"/>
                </a:solidFill>
                <a:effectLst/>
                <a:latin typeface="+mn-lt"/>
                <a:ea typeface="+mn-ea"/>
                <a:cs typeface="+mn-cs"/>
              </a:rPr>
              <a:t>For after that in the wisdom of God the world by wisdom knew not God, it pleased God by the foolishness of preaching to save them that believe.</a:t>
            </a:r>
          </a:p>
          <a:p>
            <a:r>
              <a:rPr lang="en-US" sz="1200" b="1" i="0" u="none" strike="noStrike" kern="1200" baseline="30000" dirty="0">
                <a:solidFill>
                  <a:schemeClr val="tx1"/>
                </a:solidFill>
                <a:effectLst/>
                <a:latin typeface="+mn-lt"/>
                <a:ea typeface="+mn-ea"/>
                <a:cs typeface="+mn-cs"/>
              </a:rPr>
              <a:t>22 </a:t>
            </a:r>
            <a:r>
              <a:rPr lang="en-US" sz="1200" b="0" i="0" u="none" strike="noStrike" kern="1200" dirty="0">
                <a:solidFill>
                  <a:schemeClr val="tx1"/>
                </a:solidFill>
                <a:effectLst/>
                <a:latin typeface="+mn-lt"/>
                <a:ea typeface="+mn-ea"/>
                <a:cs typeface="+mn-cs"/>
              </a:rPr>
              <a:t>For the Jews require a sign, and the Greeks seek after wisdom:</a:t>
            </a:r>
          </a:p>
          <a:p>
            <a:r>
              <a:rPr lang="en-US" sz="1200" b="1" i="0" u="none" strike="noStrike" kern="1200" baseline="30000" dirty="0">
                <a:solidFill>
                  <a:schemeClr val="tx1"/>
                </a:solidFill>
                <a:effectLst/>
                <a:latin typeface="+mn-lt"/>
                <a:ea typeface="+mn-ea"/>
                <a:cs typeface="+mn-cs"/>
              </a:rPr>
              <a:t>23 </a:t>
            </a:r>
            <a:r>
              <a:rPr lang="en-US" sz="1200" b="0" i="0" u="none" strike="noStrike" kern="1200" dirty="0">
                <a:solidFill>
                  <a:schemeClr val="tx1"/>
                </a:solidFill>
                <a:effectLst/>
                <a:latin typeface="+mn-lt"/>
                <a:ea typeface="+mn-ea"/>
                <a:cs typeface="+mn-cs"/>
              </a:rPr>
              <a:t>But we preach Christ crucified, unto the Jews a </a:t>
            </a:r>
            <a:r>
              <a:rPr lang="en-US" sz="1200" b="0" i="0" u="none" strike="noStrike" kern="1200" dirty="0" err="1">
                <a:solidFill>
                  <a:schemeClr val="tx1"/>
                </a:solidFill>
                <a:effectLst/>
                <a:latin typeface="+mn-lt"/>
                <a:ea typeface="+mn-ea"/>
                <a:cs typeface="+mn-cs"/>
              </a:rPr>
              <a:t>stumblingblock</a:t>
            </a:r>
            <a:r>
              <a:rPr lang="en-US" sz="1200" b="0" i="0" u="none" strike="noStrike" kern="1200" dirty="0">
                <a:solidFill>
                  <a:schemeClr val="tx1"/>
                </a:solidFill>
                <a:effectLst/>
                <a:latin typeface="+mn-lt"/>
                <a:ea typeface="+mn-ea"/>
                <a:cs typeface="+mn-cs"/>
              </a:rPr>
              <a:t>, and unto the Greeks foolishness;</a:t>
            </a:r>
          </a:p>
          <a:p>
            <a:r>
              <a:rPr lang="en-US" sz="1200" b="1" i="0" u="none" strike="noStrike" kern="1200" baseline="30000" dirty="0">
                <a:solidFill>
                  <a:schemeClr val="tx1"/>
                </a:solidFill>
                <a:effectLst/>
                <a:latin typeface="+mn-lt"/>
                <a:ea typeface="+mn-ea"/>
                <a:cs typeface="+mn-cs"/>
              </a:rPr>
              <a:t>24 </a:t>
            </a:r>
            <a:r>
              <a:rPr lang="en-US" sz="1200" b="0" i="0" u="none" strike="noStrike" kern="1200" dirty="0">
                <a:solidFill>
                  <a:schemeClr val="tx1"/>
                </a:solidFill>
                <a:effectLst/>
                <a:latin typeface="+mn-lt"/>
                <a:ea typeface="+mn-ea"/>
                <a:cs typeface="+mn-cs"/>
              </a:rPr>
              <a:t>But unto them which are called, both Jews and Greeks, Christ the power of God, and the wisdom of God.</a:t>
            </a:r>
          </a:p>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22</a:t>
            </a:fld>
            <a:endParaRPr lang="en-US"/>
          </a:p>
        </p:txBody>
      </p:sp>
    </p:spTree>
    <p:extLst>
      <p:ext uri="{BB962C8B-B14F-4D97-AF65-F5344CB8AC3E}">
        <p14:creationId xmlns:p14="http://schemas.microsoft.com/office/powerpoint/2010/main" val="1863703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was Lydia's heart opened? Lydia's heart was opened the same way that every other Jew's heart was opened - through the preaching of the gospel. Notice that Lydia heard Paul preaching before her heart was opened. Hence, Paul preached to Lydia.</a:t>
            </a:r>
          </a:p>
        </p:txBody>
      </p:sp>
      <p:sp>
        <p:nvSpPr>
          <p:cNvPr id="4" name="Slide Number Placeholder 3"/>
          <p:cNvSpPr>
            <a:spLocks noGrp="1"/>
          </p:cNvSpPr>
          <p:nvPr>
            <p:ph type="sldNum" sz="quarter" idx="5"/>
          </p:nvPr>
        </p:nvSpPr>
        <p:spPr/>
        <p:txBody>
          <a:bodyPr/>
          <a:lstStyle/>
          <a:p>
            <a:fld id="{27695604-7AB4-4145-B32F-B2012AC8535E}" type="slidenum">
              <a:rPr lang="en-US" smtClean="0"/>
              <a:t>23</a:t>
            </a:fld>
            <a:endParaRPr lang="en-US"/>
          </a:p>
        </p:txBody>
      </p:sp>
    </p:spTree>
    <p:extLst>
      <p:ext uri="{BB962C8B-B14F-4D97-AF65-F5344CB8AC3E}">
        <p14:creationId xmlns:p14="http://schemas.microsoft.com/office/powerpoint/2010/main" val="1488374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read in the scriptures, we see examples of open hearts and closed/hardened hearts.  </a:t>
            </a:r>
          </a:p>
          <a:p>
            <a:endParaRPr lang="en-US" dirty="0"/>
          </a:p>
          <a:p>
            <a:r>
              <a:rPr lang="en-US" dirty="0"/>
              <a:t>Hardened hearts: Exodus 4:21 And the Lord said unto Moses, When thou </a:t>
            </a:r>
            <a:r>
              <a:rPr lang="en-US" dirty="0" err="1"/>
              <a:t>goest</a:t>
            </a:r>
            <a:r>
              <a:rPr lang="en-US" dirty="0"/>
              <a:t> to return into Egypt, see that thou do all those wonders before Pharaoh, which I have put in thine hand: but I will harden his heart, that he shall not let the people go.</a:t>
            </a:r>
          </a:p>
          <a:p>
            <a:endParaRPr lang="en-US" dirty="0"/>
          </a:p>
          <a:p>
            <a:r>
              <a:rPr lang="en-US" dirty="0"/>
              <a:t>Hebrews 3:8 Harden not your hearts, </a:t>
            </a:r>
          </a:p>
          <a:p>
            <a:endParaRPr lang="en-US" dirty="0"/>
          </a:p>
          <a:p>
            <a:r>
              <a:rPr lang="en-US" dirty="0"/>
              <a:t>Opened Hearts </a:t>
            </a:r>
          </a:p>
          <a:p>
            <a:r>
              <a:rPr lang="en-US" dirty="0"/>
              <a:t>Acts 2:37 Now when they heard this, they were pricked in their heart, and said unto Peter and to the rest of the apostles, Men and brethren, what shall we do? 41 Then they that gladly received his word were baptized: and the same day there were added unto them about three thousand souls.</a:t>
            </a:r>
          </a:p>
          <a:p>
            <a:endParaRPr lang="en-US" dirty="0"/>
          </a:p>
          <a:p>
            <a:r>
              <a:rPr lang="en-US" dirty="0"/>
              <a:t>People’s reaction to the gospel is similar to clay and butter:</a:t>
            </a:r>
          </a:p>
          <a:p>
            <a:endParaRPr lang="en-US" dirty="0"/>
          </a:p>
          <a:p>
            <a:r>
              <a:rPr lang="en-US" dirty="0"/>
              <a:t>Same Sun:</a:t>
            </a:r>
          </a:p>
          <a:p>
            <a:r>
              <a:rPr lang="en-US" dirty="0"/>
              <a:t>Hardens clay</a:t>
            </a:r>
          </a:p>
          <a:p>
            <a:r>
              <a:rPr lang="en-US" dirty="0"/>
              <a:t>Melts butter</a:t>
            </a:r>
          </a:p>
          <a:p>
            <a:endParaRPr lang="en-US" dirty="0"/>
          </a:p>
          <a:p>
            <a:r>
              <a:rPr lang="en-US" dirty="0"/>
              <a:t>What kind of heart do you have?</a:t>
            </a:r>
          </a:p>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24</a:t>
            </a:fld>
            <a:endParaRPr lang="en-US"/>
          </a:p>
        </p:txBody>
      </p:sp>
    </p:spTree>
    <p:extLst>
      <p:ext uri="{BB962C8B-B14F-4D97-AF65-F5344CB8AC3E}">
        <p14:creationId xmlns:p14="http://schemas.microsoft.com/office/powerpoint/2010/main" val="1515482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may say that God chooses which heart He wants to open.  Is that what happens?</a:t>
            </a:r>
          </a:p>
          <a:p>
            <a:endParaRPr lang="en-US" dirty="0"/>
          </a:p>
          <a:p>
            <a:r>
              <a:rPr lang="en-US" dirty="0"/>
              <a:t>If so, then He is a respecter of persons, BUT Romans 2:11 For there is no respect of persons with God.</a:t>
            </a:r>
          </a:p>
          <a:p>
            <a:endParaRPr lang="en-US" dirty="0"/>
          </a:p>
          <a:p>
            <a:r>
              <a:rPr lang="en-US" dirty="0"/>
              <a:t>If so, then the Gospel is powerless, BUT Romans 1:16 For I am not ashamed of the gospel of Christ: for it is the power of God unto salvation to every one that believeth; to the Jew first, and also to the Greek.</a:t>
            </a:r>
          </a:p>
          <a:p>
            <a:endParaRPr lang="en-US" dirty="0"/>
          </a:p>
          <a:p>
            <a:r>
              <a:rPr lang="en-US" dirty="0"/>
              <a:t>If so, Christ died for a few, BUT, Hebrews 2:9 But we see Jesus, who was made a little lower than the angels for the suffering of death, crowned with glory and </a:t>
            </a:r>
            <a:r>
              <a:rPr lang="en-US" dirty="0" err="1"/>
              <a:t>honour</a:t>
            </a:r>
            <a:r>
              <a:rPr lang="en-US" dirty="0"/>
              <a:t>; that he by the grace of God should taste death for every man.</a:t>
            </a:r>
          </a:p>
          <a:p>
            <a:endParaRPr lang="en-US" dirty="0"/>
          </a:p>
          <a:p>
            <a:r>
              <a:rPr lang="en-US" dirty="0"/>
              <a:t>If so, we don’t have free will, BUT we do.</a:t>
            </a:r>
          </a:p>
          <a:p>
            <a:endParaRPr lang="en-US" dirty="0"/>
          </a:p>
          <a:p>
            <a:r>
              <a:rPr lang="en-US" dirty="0"/>
              <a:t>If so, if you are lost, it’s God’s fault, BUT it’s not.</a:t>
            </a:r>
          </a:p>
          <a:p>
            <a:endParaRPr lang="en-US" dirty="0"/>
          </a:p>
          <a:p>
            <a:r>
              <a:rPr lang="en-US" dirty="0"/>
              <a:t>2 Thessalonians 2:14 </a:t>
            </a:r>
          </a:p>
          <a:p>
            <a:r>
              <a:rPr lang="en-US" dirty="0"/>
              <a:t>14 Whereunto he called you by our gospel, to the obtaining of the glory of our Lord Jesus Christ.</a:t>
            </a:r>
          </a:p>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25</a:t>
            </a:fld>
            <a:endParaRPr lang="en-US"/>
          </a:p>
        </p:txBody>
      </p:sp>
    </p:spTree>
    <p:extLst>
      <p:ext uri="{BB962C8B-B14F-4D97-AF65-F5344CB8AC3E}">
        <p14:creationId xmlns:p14="http://schemas.microsoft.com/office/powerpoint/2010/main" val="1602646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695604-7AB4-4145-B32F-B2012AC8535E}" type="slidenum">
              <a:rPr lang="en-US" smtClean="0"/>
              <a:t>26</a:t>
            </a:fld>
            <a:endParaRPr lang="en-US"/>
          </a:p>
        </p:txBody>
      </p:sp>
    </p:spTree>
    <p:extLst>
      <p:ext uri="{BB962C8B-B14F-4D97-AF65-F5344CB8AC3E}">
        <p14:creationId xmlns:p14="http://schemas.microsoft.com/office/powerpoint/2010/main" val="2421434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Scriptures report that Lydia "attended unto the things which were spoken of Paul. And when she was baptized. . . " (Acts 16:14-15). The preaching of the gospel leaves. man with things to attend; the preaching which produces faith (Rom. 10:17) directs man to the obedience of faith (Rom. 1:5; 16:26).</a:t>
            </a:r>
          </a:p>
          <a:p>
            <a:endParaRPr lang="en-US" dirty="0"/>
          </a:p>
          <a:p>
            <a:r>
              <a:rPr lang="en-US" dirty="0"/>
              <a:t>When you believe the gospel, a response is necessary.</a:t>
            </a:r>
          </a:p>
          <a:p>
            <a:endParaRPr lang="en-US" dirty="0"/>
          </a:p>
          <a:p>
            <a:r>
              <a:rPr lang="en-US" dirty="0"/>
              <a:t>Why was Lydia baptized? </a:t>
            </a:r>
          </a:p>
          <a:p>
            <a:endParaRPr lang="en-US" dirty="0"/>
          </a:p>
          <a:p>
            <a:r>
              <a:rPr lang="en-US" dirty="0"/>
              <a:t>When Lydia heard Paul preaching, she attended unto the things which were spoken of Paul.</a:t>
            </a:r>
          </a:p>
          <a:p>
            <a:endParaRPr lang="en-US" dirty="0"/>
          </a:p>
          <a:p>
            <a:r>
              <a:rPr lang="en-US" dirty="0"/>
              <a:t>Lydia is not like that group of men who make excuses for not being baptized. She did not put off to the indefinite tomorrow her obligations to God which should be met today. </a:t>
            </a:r>
          </a:p>
          <a:p>
            <a:endParaRPr lang="en-US" dirty="0"/>
          </a:p>
          <a:p>
            <a:r>
              <a:rPr lang="en-US" dirty="0"/>
              <a:t>When she heard the conditions for salvation, she attended to them, being baptized. Her faith led her to obey the gospel.</a:t>
            </a:r>
          </a:p>
        </p:txBody>
      </p:sp>
      <p:sp>
        <p:nvSpPr>
          <p:cNvPr id="4" name="Slide Number Placeholder 3"/>
          <p:cNvSpPr>
            <a:spLocks noGrp="1"/>
          </p:cNvSpPr>
          <p:nvPr>
            <p:ph type="sldNum" sz="quarter" idx="5"/>
          </p:nvPr>
        </p:nvSpPr>
        <p:spPr/>
        <p:txBody>
          <a:bodyPr/>
          <a:lstStyle/>
          <a:p>
            <a:fld id="{27695604-7AB4-4145-B32F-B2012AC8535E}" type="slidenum">
              <a:rPr lang="en-US" smtClean="0"/>
              <a:t>27</a:t>
            </a:fld>
            <a:endParaRPr lang="en-US"/>
          </a:p>
        </p:txBody>
      </p:sp>
    </p:spTree>
    <p:extLst>
      <p:ext uri="{BB962C8B-B14F-4D97-AF65-F5344CB8AC3E}">
        <p14:creationId xmlns:p14="http://schemas.microsoft.com/office/powerpoint/2010/main" val="2535241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695604-7AB4-4145-B32F-B2012AC8535E}" type="slidenum">
              <a:rPr lang="en-US" smtClean="0"/>
              <a:t>28</a:t>
            </a:fld>
            <a:endParaRPr lang="en-US"/>
          </a:p>
        </p:txBody>
      </p:sp>
    </p:spTree>
    <p:extLst>
      <p:ext uri="{BB962C8B-B14F-4D97-AF65-F5344CB8AC3E}">
        <p14:creationId xmlns:p14="http://schemas.microsoft.com/office/powerpoint/2010/main" val="824831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Cornelius and his household</a:t>
            </a:r>
          </a:p>
          <a:p>
            <a:r>
              <a:rPr lang="en-US" dirty="0"/>
              <a:t>The Philippian jailer and his</a:t>
            </a:r>
          </a:p>
          <a:p>
            <a:endParaRPr lang="en-US" dirty="0"/>
          </a:p>
          <a:p>
            <a:r>
              <a:rPr lang="en-US" dirty="0"/>
              <a:t>Mark 16:16 He that believeth and is baptized shall be saved; but he that believeth not shall be damned.</a:t>
            </a:r>
          </a:p>
          <a:p>
            <a:endParaRPr lang="en-US" dirty="0"/>
          </a:p>
          <a:p>
            <a:r>
              <a:rPr lang="en-US" dirty="0"/>
              <a:t>Acts 2:38 Then Peter said unto them, Repent, and be baptized every one of you in the name of Jesus Christ for the remission of sins, and ye shall receive the gift of the Holy Ghost.</a:t>
            </a:r>
          </a:p>
          <a:p>
            <a:endParaRPr lang="en-US" dirty="0"/>
          </a:p>
          <a:p>
            <a:r>
              <a:rPr lang="en-US" dirty="0"/>
              <a:t>Acts 22:16 And now why </a:t>
            </a:r>
            <a:r>
              <a:rPr lang="en-US" dirty="0" err="1"/>
              <a:t>tarriest</a:t>
            </a:r>
            <a:r>
              <a:rPr lang="en-US" dirty="0"/>
              <a:t> thou? arise, and be baptized, and wash away thy sins, calling on the name of the Lord.</a:t>
            </a:r>
          </a:p>
        </p:txBody>
      </p:sp>
      <p:sp>
        <p:nvSpPr>
          <p:cNvPr id="4" name="Slide Number Placeholder 3"/>
          <p:cNvSpPr>
            <a:spLocks noGrp="1"/>
          </p:cNvSpPr>
          <p:nvPr>
            <p:ph type="sldNum" sz="quarter" idx="5"/>
          </p:nvPr>
        </p:nvSpPr>
        <p:spPr/>
        <p:txBody>
          <a:bodyPr/>
          <a:lstStyle/>
          <a:p>
            <a:fld id="{27695604-7AB4-4145-B32F-B2012AC8535E}" type="slidenum">
              <a:rPr lang="en-US" smtClean="0"/>
              <a:t>29</a:t>
            </a:fld>
            <a:endParaRPr lang="en-US"/>
          </a:p>
        </p:txBody>
      </p:sp>
    </p:spTree>
    <p:extLst>
      <p:ext uri="{BB962C8B-B14F-4D97-AF65-F5344CB8AC3E}">
        <p14:creationId xmlns:p14="http://schemas.microsoft.com/office/powerpoint/2010/main" val="3721375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3</a:t>
            </a:fld>
            <a:endParaRPr lang="en-US"/>
          </a:p>
        </p:txBody>
      </p:sp>
    </p:spTree>
    <p:extLst>
      <p:ext uri="{BB962C8B-B14F-4D97-AF65-F5344CB8AC3E}">
        <p14:creationId xmlns:p14="http://schemas.microsoft.com/office/powerpoint/2010/main" val="874877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lessons to be learned from Lydia. </a:t>
            </a:r>
          </a:p>
          <a:p>
            <a:endParaRPr lang="en-US" dirty="0"/>
          </a:p>
          <a:p>
            <a:r>
              <a:rPr lang="en-US" dirty="0"/>
              <a:t>May her example inspire each of us to attend to the things which God would have us to do. </a:t>
            </a:r>
          </a:p>
          <a:p>
            <a:endParaRPr lang="en-US" dirty="0"/>
          </a:p>
          <a:p>
            <a:r>
              <a:rPr lang="en-US" dirty="0"/>
              <a:t>What reason do you have, which God will accept, for not obeying the gospel? </a:t>
            </a:r>
          </a:p>
          <a:p>
            <a:endParaRPr lang="en-US" dirty="0"/>
          </a:p>
          <a:p>
            <a:r>
              <a:rPr lang="en-US" dirty="0"/>
              <a:t>2 Thessalonians 1:7-9 </a:t>
            </a:r>
          </a:p>
          <a:p>
            <a:r>
              <a:rPr lang="en-US" dirty="0"/>
              <a:t>7 And to you who are troubled rest with us, when the Lord Jesus shall be revealed from heaven with his mighty angels,</a:t>
            </a:r>
          </a:p>
          <a:p>
            <a:r>
              <a:rPr lang="en-US" dirty="0"/>
              <a:t>8 In flaming fire taking vengeance on them that know not God, and that obey not the gospel of our Lord Jesus Christ:</a:t>
            </a:r>
          </a:p>
          <a:p>
            <a:r>
              <a:rPr lang="en-US" dirty="0"/>
              <a:t>9 Who shall be punished with everlasting destruction from the presence of the Lord, and from the glory of his power;</a:t>
            </a:r>
          </a:p>
          <a:p>
            <a:endParaRPr lang="en-US" dirty="0"/>
          </a:p>
          <a:p>
            <a:r>
              <a:rPr lang="en-US" dirty="0"/>
              <a:t>Just like surviving the flood was easy—God gives direction—it’s up to us to follow it.</a:t>
            </a:r>
          </a:p>
          <a:p>
            <a:endParaRPr lang="en-US" dirty="0"/>
          </a:p>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30</a:t>
            </a:fld>
            <a:endParaRPr lang="en-US"/>
          </a:p>
        </p:txBody>
      </p:sp>
    </p:spTree>
    <p:extLst>
      <p:ext uri="{BB962C8B-B14F-4D97-AF65-F5344CB8AC3E}">
        <p14:creationId xmlns:p14="http://schemas.microsoft.com/office/powerpoint/2010/main" val="314554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4</a:t>
            </a:fld>
            <a:endParaRPr lang="en-US"/>
          </a:p>
        </p:txBody>
      </p:sp>
    </p:spTree>
    <p:extLst>
      <p:ext uri="{BB962C8B-B14F-4D97-AF65-F5344CB8AC3E}">
        <p14:creationId xmlns:p14="http://schemas.microsoft.com/office/powerpoint/2010/main" val="3320524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5</a:t>
            </a:fld>
            <a:endParaRPr lang="en-US"/>
          </a:p>
        </p:txBody>
      </p:sp>
    </p:spTree>
    <p:extLst>
      <p:ext uri="{BB962C8B-B14F-4D97-AF65-F5344CB8AC3E}">
        <p14:creationId xmlns:p14="http://schemas.microsoft.com/office/powerpoint/2010/main" val="759578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6</a:t>
            </a:fld>
            <a:endParaRPr lang="en-US"/>
          </a:p>
        </p:txBody>
      </p:sp>
    </p:spTree>
    <p:extLst>
      <p:ext uri="{BB962C8B-B14F-4D97-AF65-F5344CB8AC3E}">
        <p14:creationId xmlns:p14="http://schemas.microsoft.com/office/powerpoint/2010/main" val="2553873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think of capable, worthy women of the Bible, who comes to mind?</a:t>
            </a:r>
          </a:p>
          <a:p>
            <a:endParaRPr lang="en-US" dirty="0"/>
          </a:p>
          <a:p>
            <a:r>
              <a:rPr lang="en-US" dirty="0"/>
              <a:t>Deborah who led Israel in battle against </a:t>
            </a:r>
            <a:r>
              <a:rPr lang="en-US" dirty="0" err="1"/>
              <a:t>Sisera</a:t>
            </a:r>
            <a:r>
              <a:rPr lang="en-US" dirty="0"/>
              <a:t>, captain of the Canaanites, </a:t>
            </a:r>
          </a:p>
          <a:p>
            <a:r>
              <a:rPr lang="en-US" dirty="0"/>
              <a:t>Esther who saved her nation from extinction under wicked Haman, </a:t>
            </a:r>
          </a:p>
          <a:p>
            <a:r>
              <a:rPr lang="en-US" dirty="0"/>
              <a:t>Rahab who declared her faith in Jehovah's ability to conquer Canaan by hiding the two spies, </a:t>
            </a:r>
          </a:p>
          <a:p>
            <a:r>
              <a:rPr lang="en-US" dirty="0"/>
              <a:t>Elizabeth the mother of John the Baptist</a:t>
            </a:r>
          </a:p>
          <a:p>
            <a:r>
              <a:rPr lang="en-US" dirty="0"/>
              <a:t>Mary who gave birth to Jesus,</a:t>
            </a:r>
          </a:p>
          <a:p>
            <a:r>
              <a:rPr lang="en-US" dirty="0"/>
              <a:t>Mary &amp; Martha—sisters of Lazarus, who loved Jesus</a:t>
            </a:r>
          </a:p>
          <a:p>
            <a:r>
              <a:rPr lang="en-US" dirty="0"/>
              <a:t>Naomi &amp; Ruth, and many others - all of whom are significant and important people.</a:t>
            </a:r>
          </a:p>
          <a:p>
            <a:r>
              <a:rPr lang="en-US" dirty="0"/>
              <a:t>And the one who we are talking about tonight--Lydia</a:t>
            </a:r>
          </a:p>
        </p:txBody>
      </p:sp>
      <p:sp>
        <p:nvSpPr>
          <p:cNvPr id="4" name="Slide Number Placeholder 3"/>
          <p:cNvSpPr>
            <a:spLocks noGrp="1"/>
          </p:cNvSpPr>
          <p:nvPr>
            <p:ph type="sldNum" sz="quarter" idx="5"/>
          </p:nvPr>
        </p:nvSpPr>
        <p:spPr/>
        <p:txBody>
          <a:bodyPr/>
          <a:lstStyle/>
          <a:p>
            <a:fld id="{27695604-7AB4-4145-B32F-B2012AC8535E}" type="slidenum">
              <a:rPr lang="en-US" smtClean="0"/>
              <a:t>7</a:t>
            </a:fld>
            <a:endParaRPr lang="en-US"/>
          </a:p>
        </p:txBody>
      </p:sp>
    </p:spTree>
    <p:extLst>
      <p:ext uri="{BB962C8B-B14F-4D97-AF65-F5344CB8AC3E}">
        <p14:creationId xmlns:p14="http://schemas.microsoft.com/office/powerpoint/2010/main" val="1459080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Acts 15:40, Paul and Silas began their second missionary journey from Antioch of Syria. When they came to </a:t>
            </a:r>
            <a:r>
              <a:rPr lang="en-US" dirty="0" err="1"/>
              <a:t>Derbe</a:t>
            </a:r>
            <a:r>
              <a:rPr lang="en-US" dirty="0"/>
              <a:t> and Lystra, Timothy joined them (Acts 16:1). After going throughout Phrygia and Galatia, they wanted to go to Asia, but the Holy Spirit forbade them (Acts 16:6). They traveled to </a:t>
            </a:r>
            <a:r>
              <a:rPr lang="en-US" dirty="0" err="1"/>
              <a:t>Mysia</a:t>
            </a:r>
            <a:r>
              <a:rPr lang="en-US" dirty="0"/>
              <a:t>, intending to preach in Bithynia "but the Spirit suffered them not" (Acts 16.7). </a:t>
            </a:r>
          </a:p>
          <a:p>
            <a:endParaRPr lang="en-US" dirty="0"/>
          </a:p>
          <a:p>
            <a:r>
              <a:rPr lang="en-US" dirty="0"/>
              <a:t>From thence, they came to Troas where Luke joined them and Paul had a vision of a man of Macedonia crying, "Come over into Macedonia, and help us" (Acts 16:9). </a:t>
            </a:r>
          </a:p>
          <a:p>
            <a:endParaRPr lang="en-US" dirty="0"/>
          </a:p>
          <a:p>
            <a:r>
              <a:rPr lang="en-US" dirty="0"/>
              <a:t>10 And after he had seen the vision, immediately we </a:t>
            </a:r>
            <a:r>
              <a:rPr lang="en-US" dirty="0" err="1"/>
              <a:t>endeavoured</a:t>
            </a:r>
            <a:r>
              <a:rPr lang="en-US" dirty="0"/>
              <a:t> to go into Macedonia, assuredly gathering that the Lord had called us for to preach the gospel unto them.</a:t>
            </a:r>
          </a:p>
          <a:p>
            <a:r>
              <a:rPr lang="en-US" dirty="0"/>
              <a:t>11 Therefore loosing from Troas, we came with a straight course to </a:t>
            </a:r>
            <a:r>
              <a:rPr lang="en-US" dirty="0" err="1"/>
              <a:t>Samothracia</a:t>
            </a:r>
            <a:r>
              <a:rPr lang="en-US" dirty="0"/>
              <a:t>, and the next day to Neapolis;</a:t>
            </a:r>
          </a:p>
          <a:p>
            <a:r>
              <a:rPr lang="en-US" dirty="0"/>
              <a:t>12 And from thence to Philippi, which is the chief city of that part of Macedonia, and a colony: and we were in that city abiding certain days.</a:t>
            </a:r>
          </a:p>
        </p:txBody>
      </p:sp>
      <p:sp>
        <p:nvSpPr>
          <p:cNvPr id="4" name="Slide Number Placeholder 3"/>
          <p:cNvSpPr>
            <a:spLocks noGrp="1"/>
          </p:cNvSpPr>
          <p:nvPr>
            <p:ph type="sldNum" sz="quarter" idx="5"/>
          </p:nvPr>
        </p:nvSpPr>
        <p:spPr/>
        <p:txBody>
          <a:bodyPr/>
          <a:lstStyle/>
          <a:p>
            <a:fld id="{27695604-7AB4-4145-B32F-B2012AC8535E}" type="slidenum">
              <a:rPr lang="en-US" smtClean="0"/>
              <a:t>8</a:t>
            </a:fld>
            <a:endParaRPr lang="en-US"/>
          </a:p>
        </p:txBody>
      </p:sp>
    </p:spTree>
    <p:extLst>
      <p:ext uri="{BB962C8B-B14F-4D97-AF65-F5344CB8AC3E}">
        <p14:creationId xmlns:p14="http://schemas.microsoft.com/office/powerpoint/2010/main" val="2907075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Wont= customarily made</a:t>
            </a:r>
          </a:p>
          <a:p>
            <a:endParaRPr lang="en-US" dirty="0"/>
          </a:p>
          <a:p>
            <a:endParaRPr lang="en-US" dirty="0"/>
          </a:p>
        </p:txBody>
      </p:sp>
      <p:sp>
        <p:nvSpPr>
          <p:cNvPr id="4" name="Slide Number Placeholder 3"/>
          <p:cNvSpPr>
            <a:spLocks noGrp="1"/>
          </p:cNvSpPr>
          <p:nvPr>
            <p:ph type="sldNum" sz="quarter" idx="5"/>
          </p:nvPr>
        </p:nvSpPr>
        <p:spPr/>
        <p:txBody>
          <a:bodyPr/>
          <a:lstStyle/>
          <a:p>
            <a:fld id="{27695604-7AB4-4145-B32F-B2012AC8535E}" type="slidenum">
              <a:rPr lang="en-US" smtClean="0"/>
              <a:t>9</a:t>
            </a:fld>
            <a:endParaRPr lang="en-US"/>
          </a:p>
        </p:txBody>
      </p:sp>
    </p:spTree>
    <p:extLst>
      <p:ext uri="{BB962C8B-B14F-4D97-AF65-F5344CB8AC3E}">
        <p14:creationId xmlns:p14="http://schemas.microsoft.com/office/powerpoint/2010/main" val="723681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74FD650-D042-4447-813E-1012009281F6}"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866DCF0D-5738-40B8-86D9-3B1E24A6CBE2}"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FD650-D042-4447-813E-1012009281F6}"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DCF0D-5738-40B8-86D9-3B1E24A6CBE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FD650-D042-4447-813E-1012009281F6}"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DCF0D-5738-40B8-86D9-3B1E24A6CBE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20"/>
            <a:ext cx="7772400" cy="1469571"/>
          </a:xfrm>
        </p:spPr>
        <p:txBody>
          <a:bodyPr/>
          <a:lstStyle/>
          <a:p>
            <a:r>
              <a:rPr lang="en-US"/>
              <a:t>Click to edit Master title style</a:t>
            </a:r>
          </a:p>
        </p:txBody>
      </p:sp>
      <p:sp>
        <p:nvSpPr>
          <p:cNvPr id="3" name="Subtitle 2"/>
          <p:cNvSpPr>
            <a:spLocks noGrp="1"/>
          </p:cNvSpPr>
          <p:nvPr>
            <p:ph type="subTitle" idx="1"/>
          </p:nvPr>
        </p:nvSpPr>
        <p:spPr>
          <a:xfrm>
            <a:off x="1371600" y="3886541"/>
            <a:ext cx="6400800" cy="175192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E15191-C47B-4F4E-B051-B14EAE1FFD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49683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2BEE79-1CF8-4288-B7CE-C1073CC31B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11168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4"/>
            <a:ext cx="7772400" cy="136241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82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1955800-04F8-4C6C-95B2-4FE5801802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23828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C8793D-6342-408B-A2CD-E77DAF1549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36313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4"/>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907"/>
            <a:ext cx="4040188"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5442"/>
            <a:ext cx="4040188"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907"/>
            <a:ext cx="4041775"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5442"/>
            <a:ext cx="4041775"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E298CC1-7D0B-4F5B-90F4-C6C4D951D3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16265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6D66CFA-E6F2-4C5A-A179-21E7287417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36040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4A9D94-3825-4A24-B95E-803BCC7175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7803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844"/>
            <a:ext cx="3008313" cy="116170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845"/>
            <a:ext cx="5111750" cy="5852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55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B6A63E-CC7F-4451-B3BD-6F6BEDF81D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65024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FD650-D042-4447-813E-1012009281F6}"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DCF0D-5738-40B8-86D9-3B1E24A6CBE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99920"/>
            <a:ext cx="5486400" cy="56809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322"/>
            <a:ext cx="5486400" cy="4114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8018"/>
            <a:ext cx="5486400" cy="8045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AC440F4-7ECD-4F16-A6A3-A2CA13D177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38227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E46459-1134-4F6E-A65A-2D5F79AD4E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39132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3286"/>
            <a:ext cx="1943100" cy="593271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63286"/>
            <a:ext cx="5676900" cy="5932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C1B117-8B0F-43C4-983A-7E28145820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13967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74FD650-D042-4447-813E-1012009281F6}" type="datetimeFigureOut">
              <a:rPr lang="en-US" smtClean="0"/>
              <a:t>2/24/2019</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DCF0D-5738-40B8-86D9-3B1E24A6CBE2}"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4FD650-D042-4447-813E-1012009281F6}"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DCF0D-5738-40B8-86D9-3B1E24A6CBE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4FD650-D042-4447-813E-1012009281F6}"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6DCF0D-5738-40B8-86D9-3B1E24A6CBE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4FD650-D042-4447-813E-1012009281F6}"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6DCF0D-5738-40B8-86D9-3B1E24A6CBE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74FD650-D042-4447-813E-1012009281F6}"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6DCF0D-5738-40B8-86D9-3B1E24A6CBE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4FD650-D042-4447-813E-1012009281F6}"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DCF0D-5738-40B8-86D9-3B1E24A6CBE2}"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974FD650-D042-4447-813E-1012009281F6}" type="datetimeFigureOut">
              <a:rPr lang="en-US" smtClean="0"/>
              <a:t>2/24/2019</a:t>
            </a:fld>
            <a:endParaRPr lang="en-US"/>
          </a:p>
        </p:txBody>
      </p:sp>
      <p:sp>
        <p:nvSpPr>
          <p:cNvPr id="7" name="Slide Number Placeholder 6"/>
          <p:cNvSpPr>
            <a:spLocks noGrp="1"/>
          </p:cNvSpPr>
          <p:nvPr>
            <p:ph type="sldNum" sz="quarter" idx="12"/>
          </p:nvPr>
        </p:nvSpPr>
        <p:spPr/>
        <p:txBody>
          <a:bodyPr/>
          <a:lstStyle/>
          <a:p>
            <a:fld id="{866DCF0D-5738-40B8-86D9-3B1E24A6CBE2}"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974FD650-D042-4447-813E-1012009281F6}" type="datetimeFigureOut">
              <a:rPr lang="en-US" smtClean="0"/>
              <a:t>2/24/2019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866DCF0D-5738-40B8-86D9-3B1E24A6CBE2}"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63286"/>
            <a:ext cx="7772400" cy="32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541"/>
            <a:ext cx="7772400" cy="41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9081"/>
            <a:ext cx="1905000" cy="45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9081"/>
            <a:ext cx="2895600" cy="45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9081"/>
            <a:ext cx="1905000" cy="45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B1E8910-9B01-49D5-8D02-59D9AEA60563}"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88659971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rtl="0" fontAlgn="base">
        <a:spcBef>
          <a:spcPct val="0"/>
        </a:spcBef>
        <a:spcAft>
          <a:spcPct val="0"/>
        </a:spcAft>
        <a:defRPr sz="800">
          <a:solidFill>
            <a:schemeClr val="tx1"/>
          </a:solidFill>
          <a:latin typeface="+mj-lt"/>
          <a:ea typeface="+mj-ea"/>
          <a:cs typeface="+mj-cs"/>
        </a:defRPr>
      </a:lvl1pPr>
      <a:lvl2pPr algn="ctr" rtl="0" fontAlgn="base">
        <a:spcBef>
          <a:spcPct val="0"/>
        </a:spcBef>
        <a:spcAft>
          <a:spcPct val="0"/>
        </a:spcAft>
        <a:defRPr sz="800">
          <a:solidFill>
            <a:schemeClr val="tx1"/>
          </a:solidFill>
          <a:latin typeface="Trajan" pitchFamily="18" charset="0"/>
        </a:defRPr>
      </a:lvl2pPr>
      <a:lvl3pPr algn="ctr" rtl="0" fontAlgn="base">
        <a:spcBef>
          <a:spcPct val="0"/>
        </a:spcBef>
        <a:spcAft>
          <a:spcPct val="0"/>
        </a:spcAft>
        <a:defRPr sz="800">
          <a:solidFill>
            <a:schemeClr val="tx1"/>
          </a:solidFill>
          <a:latin typeface="Trajan" pitchFamily="18" charset="0"/>
        </a:defRPr>
      </a:lvl3pPr>
      <a:lvl4pPr algn="ctr" rtl="0" fontAlgn="base">
        <a:spcBef>
          <a:spcPct val="0"/>
        </a:spcBef>
        <a:spcAft>
          <a:spcPct val="0"/>
        </a:spcAft>
        <a:defRPr sz="800">
          <a:solidFill>
            <a:schemeClr val="tx1"/>
          </a:solidFill>
          <a:latin typeface="Trajan" pitchFamily="18" charset="0"/>
        </a:defRPr>
      </a:lvl4pPr>
      <a:lvl5pPr algn="ctr" rtl="0" fontAlgn="base">
        <a:spcBef>
          <a:spcPct val="0"/>
        </a:spcBef>
        <a:spcAft>
          <a:spcPct val="0"/>
        </a:spcAft>
        <a:defRPr sz="800">
          <a:solidFill>
            <a:schemeClr val="tx1"/>
          </a:solidFill>
          <a:latin typeface="Trajan" pitchFamily="18" charset="0"/>
        </a:defRPr>
      </a:lvl5pPr>
      <a:lvl6pPr marL="457200" algn="ctr" rtl="0" fontAlgn="base">
        <a:spcBef>
          <a:spcPct val="0"/>
        </a:spcBef>
        <a:spcAft>
          <a:spcPct val="0"/>
        </a:spcAft>
        <a:defRPr sz="800">
          <a:solidFill>
            <a:schemeClr val="tx1"/>
          </a:solidFill>
          <a:latin typeface="Trajan" pitchFamily="18" charset="0"/>
        </a:defRPr>
      </a:lvl6pPr>
      <a:lvl7pPr marL="914400" algn="ctr" rtl="0" fontAlgn="base">
        <a:spcBef>
          <a:spcPct val="0"/>
        </a:spcBef>
        <a:spcAft>
          <a:spcPct val="0"/>
        </a:spcAft>
        <a:defRPr sz="800">
          <a:solidFill>
            <a:schemeClr val="tx1"/>
          </a:solidFill>
          <a:latin typeface="Trajan" pitchFamily="18" charset="0"/>
        </a:defRPr>
      </a:lvl7pPr>
      <a:lvl8pPr marL="1371600" algn="ctr" rtl="0" fontAlgn="base">
        <a:spcBef>
          <a:spcPct val="0"/>
        </a:spcBef>
        <a:spcAft>
          <a:spcPct val="0"/>
        </a:spcAft>
        <a:defRPr sz="800">
          <a:solidFill>
            <a:schemeClr val="tx1"/>
          </a:solidFill>
          <a:latin typeface="Trajan" pitchFamily="18" charset="0"/>
        </a:defRPr>
      </a:lvl8pPr>
      <a:lvl9pPr marL="1828800" algn="ctr" rtl="0" fontAlgn="base">
        <a:spcBef>
          <a:spcPct val="0"/>
        </a:spcBef>
        <a:spcAft>
          <a:spcPct val="0"/>
        </a:spcAft>
        <a:defRPr sz="800">
          <a:solidFill>
            <a:schemeClr val="tx1"/>
          </a:solidFill>
          <a:latin typeface="Traj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2560D-EB6D-4F46-9DE0-EAD68CCE4BE7}"/>
              </a:ext>
            </a:extLst>
          </p:cNvPr>
          <p:cNvSpPr>
            <a:spLocks noGrp="1"/>
          </p:cNvSpPr>
          <p:nvPr>
            <p:ph type="title"/>
          </p:nvPr>
        </p:nvSpPr>
        <p:spPr>
          <a:xfrm>
            <a:off x="165100" y="407437"/>
            <a:ext cx="8813800" cy="1079500"/>
          </a:xfrm>
        </p:spPr>
        <p:txBody>
          <a:bodyPr>
            <a:noAutofit/>
          </a:bodyPr>
          <a:lstStyle/>
          <a:p>
            <a:r>
              <a:rPr lang="en-US" sz="4800" b="1" dirty="0">
                <a:solidFill>
                  <a:schemeClr val="bg1"/>
                </a:solidFill>
              </a:rPr>
              <a:t>March Sermon Series</a:t>
            </a:r>
          </a:p>
        </p:txBody>
      </p:sp>
      <p:sp>
        <p:nvSpPr>
          <p:cNvPr id="3" name="Content Placeholder 2">
            <a:extLst>
              <a:ext uri="{FF2B5EF4-FFF2-40B4-BE49-F238E27FC236}">
                <a16:creationId xmlns:a16="http://schemas.microsoft.com/office/drawing/2014/main" id="{E20F8A81-8704-4CF5-9EEE-3F01E8286268}"/>
              </a:ext>
            </a:extLst>
          </p:cNvPr>
          <p:cNvSpPr>
            <a:spLocks noGrp="1"/>
          </p:cNvSpPr>
          <p:nvPr>
            <p:ph idx="1"/>
          </p:nvPr>
        </p:nvSpPr>
        <p:spPr>
          <a:xfrm>
            <a:off x="332417" y="1734198"/>
            <a:ext cx="8529966" cy="4711700"/>
          </a:xfrm>
        </p:spPr>
        <p:txBody>
          <a:bodyPr>
            <a:normAutofit/>
          </a:bodyPr>
          <a:lstStyle/>
          <a:p>
            <a:r>
              <a:rPr lang="en-US" sz="5400" b="1" u="sng" dirty="0">
                <a:solidFill>
                  <a:schemeClr val="tx1"/>
                </a:solidFill>
                <a:latin typeface="+mj-lt"/>
              </a:rPr>
              <a:t>Looking to Jesus</a:t>
            </a:r>
          </a:p>
          <a:p>
            <a:pPr lvl="1"/>
            <a:r>
              <a:rPr lang="en-US" sz="3600" b="1" dirty="0">
                <a:latin typeface="+mj-lt"/>
              </a:rPr>
              <a:t>Authority, Right Living, Hope, Mercy, Forgiveness, True Church, Salvation, and Restoring the Church</a:t>
            </a:r>
          </a:p>
          <a:p>
            <a:pPr lvl="1"/>
            <a:r>
              <a:rPr lang="en-US" sz="4000" b="1" dirty="0">
                <a:solidFill>
                  <a:schemeClr val="bg1"/>
                </a:solidFill>
                <a:latin typeface="+mj-lt"/>
              </a:rPr>
              <a:t>Mark your calendars for our Spring Gospel Meeting on March 3-6.</a:t>
            </a:r>
            <a:endParaRPr lang="en-US" sz="3600" b="1" dirty="0">
              <a:solidFill>
                <a:schemeClr val="bg1"/>
              </a:solidFill>
              <a:latin typeface="+mj-lt"/>
            </a:endParaRPr>
          </a:p>
        </p:txBody>
      </p:sp>
    </p:spTree>
    <p:extLst>
      <p:ext uri="{BB962C8B-B14F-4D97-AF65-F5344CB8AC3E}">
        <p14:creationId xmlns:p14="http://schemas.microsoft.com/office/powerpoint/2010/main" val="39303600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41243"/>
            <a:ext cx="8229600" cy="1754326"/>
          </a:xfrm>
          <a:prstGeom prst="rect">
            <a:avLst/>
          </a:prstGeom>
          <a:noFill/>
        </p:spPr>
        <p:txBody>
          <a:bodyPr wrap="square" rtlCol="0">
            <a:spAutoFit/>
          </a:bodyPr>
          <a:lstStyle/>
          <a:p>
            <a:pPr algn="ctr"/>
            <a:r>
              <a:rPr lang="en-US" sz="5400" b="1" dirty="0">
                <a:effectLst>
                  <a:outerShdw blurRad="38100" dist="38100" dir="2700000" algn="tl">
                    <a:srgbClr val="000000">
                      <a:alpha val="43137"/>
                    </a:srgbClr>
                  </a:outerShdw>
                </a:effectLst>
                <a:latin typeface="+mj-lt"/>
              </a:rPr>
              <a:t>What we know about Lydia</a:t>
            </a:r>
          </a:p>
        </p:txBody>
      </p:sp>
      <p:sp>
        <p:nvSpPr>
          <p:cNvPr id="2" name="TextBox 1"/>
          <p:cNvSpPr txBox="1"/>
          <p:nvPr/>
        </p:nvSpPr>
        <p:spPr>
          <a:xfrm>
            <a:off x="762000" y="2467360"/>
            <a:ext cx="7315200" cy="3416320"/>
          </a:xfrm>
          <a:prstGeom prst="rect">
            <a:avLst/>
          </a:prstGeom>
          <a:noFill/>
        </p:spPr>
        <p:txBody>
          <a:bodyPr wrap="square" rtlCol="0">
            <a:spAutoFit/>
          </a:bodyPr>
          <a:lstStyle/>
          <a:p>
            <a:pPr marL="571500" indent="-571500">
              <a:buFont typeface="Arial" panose="020B0604020202020204" pitchFamily="34" charset="0"/>
              <a:buChar char="•"/>
            </a:pPr>
            <a:r>
              <a:rPr lang="en-US" sz="3600" b="1" dirty="0">
                <a:latin typeface="+mj-lt"/>
              </a:rPr>
              <a:t>Where she was from</a:t>
            </a:r>
          </a:p>
          <a:p>
            <a:pPr marL="571500" indent="-571500">
              <a:buFont typeface="Arial" panose="020B0604020202020204" pitchFamily="34" charset="0"/>
              <a:buChar char="•"/>
            </a:pPr>
            <a:r>
              <a:rPr lang="en-US" sz="3600" b="1" dirty="0">
                <a:latin typeface="+mj-lt"/>
              </a:rPr>
              <a:t>The work she did</a:t>
            </a:r>
          </a:p>
          <a:p>
            <a:pPr marL="571500" indent="-571500">
              <a:buFont typeface="Arial" panose="020B0604020202020204" pitchFamily="34" charset="0"/>
              <a:buChar char="•"/>
            </a:pPr>
            <a:r>
              <a:rPr lang="en-US" sz="3600" b="1" dirty="0">
                <a:latin typeface="+mj-lt"/>
              </a:rPr>
              <a:t>Her character</a:t>
            </a:r>
          </a:p>
          <a:p>
            <a:pPr marL="571500" indent="-571500">
              <a:buFont typeface="Arial" panose="020B0604020202020204" pitchFamily="34" charset="0"/>
              <a:buChar char="•"/>
            </a:pPr>
            <a:r>
              <a:rPr lang="en-US" sz="3600" b="1" dirty="0">
                <a:latin typeface="+mj-lt"/>
              </a:rPr>
              <a:t>The heart she had</a:t>
            </a:r>
          </a:p>
          <a:p>
            <a:pPr marL="571500" indent="-571500">
              <a:buFont typeface="Arial" panose="020B0604020202020204" pitchFamily="34" charset="0"/>
              <a:buChar char="•"/>
            </a:pPr>
            <a:r>
              <a:rPr lang="en-US" sz="3600" b="1" dirty="0">
                <a:latin typeface="+mj-lt"/>
              </a:rPr>
              <a:t>The influence she had</a:t>
            </a:r>
          </a:p>
          <a:p>
            <a:pPr marL="571500" indent="-571500">
              <a:buFont typeface="Arial" panose="020B0604020202020204" pitchFamily="34" charset="0"/>
              <a:buChar char="•"/>
            </a:pPr>
            <a:r>
              <a:rPr lang="en-US" sz="3600" b="1" dirty="0">
                <a:latin typeface="+mj-lt"/>
              </a:rPr>
              <a:t>The obedience she gave</a:t>
            </a:r>
          </a:p>
        </p:txBody>
      </p:sp>
    </p:spTree>
    <p:extLst>
      <p:ext uri="{BB962C8B-B14F-4D97-AF65-F5344CB8AC3E}">
        <p14:creationId xmlns:p14="http://schemas.microsoft.com/office/powerpoint/2010/main" val="841871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3148" y="358677"/>
            <a:ext cx="6930103" cy="2308324"/>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dirty="0">
                <a:effectLst>
                  <a:outerShdw blurRad="38100" dist="38100" dir="2700000" algn="tl">
                    <a:srgbClr val="000000">
                      <a:alpha val="43137"/>
                    </a:srgbClr>
                  </a:outerShdw>
                </a:effectLst>
                <a:latin typeface="+mj-lt"/>
              </a:rPr>
              <a:t>The Conversion</a:t>
            </a:r>
          </a:p>
          <a:p>
            <a:pPr algn="ctr"/>
            <a:r>
              <a:rPr lang="en-US" sz="7200" b="1" dirty="0">
                <a:effectLst>
                  <a:outerShdw blurRad="38100" dist="38100" dir="2700000" algn="tl">
                    <a:srgbClr val="000000">
                      <a:alpha val="43137"/>
                    </a:srgbClr>
                  </a:outerShdw>
                </a:effectLst>
                <a:latin typeface="+mj-lt"/>
              </a:rPr>
              <a:t>of Lydia</a:t>
            </a:r>
          </a:p>
        </p:txBody>
      </p:sp>
      <p:sp>
        <p:nvSpPr>
          <p:cNvPr id="5" name="Bevel 4"/>
          <p:cNvSpPr/>
          <p:nvPr/>
        </p:nvSpPr>
        <p:spPr>
          <a:xfrm>
            <a:off x="838200" y="2743201"/>
            <a:ext cx="7543799"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4000" b="1" dirty="0">
                <a:solidFill>
                  <a:schemeClr val="tx2">
                    <a:lumMod val="10000"/>
                  </a:schemeClr>
                </a:solidFill>
                <a:effectLst>
                  <a:outerShdw blurRad="38100" dist="38100" dir="2700000" algn="tl">
                    <a:srgbClr val="000000">
                      <a:alpha val="43137"/>
                    </a:srgbClr>
                  </a:outerShdw>
                </a:effectLst>
                <a:latin typeface="+mj-lt"/>
              </a:rPr>
              <a:t>The Prospect: Lydia</a:t>
            </a:r>
          </a:p>
        </p:txBody>
      </p:sp>
    </p:spTree>
    <p:extLst>
      <p:ext uri="{BB962C8B-B14F-4D97-AF65-F5344CB8AC3E}">
        <p14:creationId xmlns:p14="http://schemas.microsoft.com/office/powerpoint/2010/main" val="3312863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1295400" y="5334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4000" b="1" dirty="0">
                <a:solidFill>
                  <a:schemeClr val="tx2">
                    <a:lumMod val="10000"/>
                  </a:schemeClr>
                </a:solidFill>
                <a:effectLst>
                  <a:outerShdw blurRad="38100" dist="38100" dir="2700000" algn="tl">
                    <a:srgbClr val="000000">
                      <a:alpha val="43137"/>
                    </a:srgbClr>
                  </a:outerShdw>
                </a:effectLst>
                <a:latin typeface="+mj-lt"/>
              </a:rPr>
              <a:t>The Prospect: Lydia</a:t>
            </a:r>
          </a:p>
        </p:txBody>
      </p:sp>
      <p:sp>
        <p:nvSpPr>
          <p:cNvPr id="5" name="TextBox 4"/>
          <p:cNvSpPr txBox="1"/>
          <p:nvPr/>
        </p:nvSpPr>
        <p:spPr>
          <a:xfrm>
            <a:off x="685800" y="1534180"/>
            <a:ext cx="7924800" cy="3170099"/>
          </a:xfrm>
          <a:prstGeom prst="rect">
            <a:avLst/>
          </a:prstGeom>
          <a:noFill/>
        </p:spPr>
        <p:txBody>
          <a:bodyPr wrap="square" rtlCol="0">
            <a:spAutoFit/>
          </a:bodyPr>
          <a:lstStyle/>
          <a:p>
            <a:pPr marL="514350" indent="-514350">
              <a:buFont typeface="+mj-lt"/>
              <a:buAutoNum type="alphaUcPeriod"/>
            </a:pPr>
            <a:r>
              <a:rPr lang="en-US" sz="4000" b="1" dirty="0">
                <a:latin typeface="+mj-lt"/>
              </a:rPr>
              <a:t> </a:t>
            </a:r>
            <a:r>
              <a:rPr lang="en-US" sz="3600" b="1" u="sng" dirty="0">
                <a:latin typeface="+mj-lt"/>
              </a:rPr>
              <a:t>Of Thyatira</a:t>
            </a:r>
            <a:r>
              <a:rPr lang="en-US" sz="3600" b="1" dirty="0">
                <a:latin typeface="+mj-lt"/>
              </a:rPr>
              <a:t> (v. 14)</a:t>
            </a:r>
          </a:p>
          <a:p>
            <a:pPr marL="971550" lvl="1" indent="-514350">
              <a:buFont typeface="+mj-lt"/>
              <a:buAutoNum type="arabicPeriod"/>
            </a:pPr>
            <a:r>
              <a:rPr lang="en-US" sz="3200" b="1" dirty="0">
                <a:latin typeface="+mj-lt"/>
              </a:rPr>
              <a:t>In Asia (Rev. 1:11)</a:t>
            </a:r>
          </a:p>
          <a:p>
            <a:pPr marL="971550" lvl="1" indent="-514350">
              <a:buFont typeface="+mj-lt"/>
              <a:buAutoNum type="arabicPeriod"/>
            </a:pPr>
            <a:r>
              <a:rPr lang="en-US" sz="3200" b="1" dirty="0">
                <a:latin typeface="+mj-lt"/>
              </a:rPr>
              <a:t>300 Miles away</a:t>
            </a:r>
          </a:p>
          <a:p>
            <a:pPr marL="971550" lvl="1" indent="-514350">
              <a:buFont typeface="+mj-lt"/>
              <a:buAutoNum type="arabicPeriod"/>
            </a:pPr>
            <a:r>
              <a:rPr lang="en-US" sz="3200" b="1" dirty="0">
                <a:latin typeface="+mj-lt"/>
              </a:rPr>
              <a:t>What brings her here? </a:t>
            </a:r>
          </a:p>
          <a:p>
            <a:pPr marL="971550" lvl="1" indent="-514350">
              <a:buFont typeface="+mj-lt"/>
              <a:buAutoNum type="arabicPeriod"/>
            </a:pPr>
            <a:r>
              <a:rPr lang="en-US" sz="3200" b="1" dirty="0">
                <a:latin typeface="+mj-lt"/>
              </a:rPr>
              <a:t>From province where Paul forbidden to go</a:t>
            </a:r>
          </a:p>
        </p:txBody>
      </p:sp>
    </p:spTree>
    <p:extLst>
      <p:ext uri="{BB962C8B-B14F-4D97-AF65-F5344CB8AC3E}">
        <p14:creationId xmlns:p14="http://schemas.microsoft.com/office/powerpoint/2010/main" val="1558899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1295400" y="5334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4000" b="1" dirty="0">
                <a:solidFill>
                  <a:schemeClr val="tx2">
                    <a:lumMod val="10000"/>
                  </a:schemeClr>
                </a:solidFill>
                <a:effectLst>
                  <a:outerShdw blurRad="38100" dist="38100" dir="2700000" algn="tl">
                    <a:srgbClr val="000000">
                      <a:alpha val="43137"/>
                    </a:srgbClr>
                  </a:outerShdw>
                </a:effectLst>
                <a:latin typeface="+mj-lt"/>
              </a:rPr>
              <a:t>The Prospect: Lydia</a:t>
            </a:r>
          </a:p>
        </p:txBody>
      </p:sp>
      <p:sp>
        <p:nvSpPr>
          <p:cNvPr id="5" name="TextBox 4"/>
          <p:cNvSpPr txBox="1"/>
          <p:nvPr/>
        </p:nvSpPr>
        <p:spPr>
          <a:xfrm>
            <a:off x="685800" y="1534180"/>
            <a:ext cx="7924800" cy="3662541"/>
          </a:xfrm>
          <a:prstGeom prst="rect">
            <a:avLst/>
          </a:prstGeom>
          <a:noFill/>
        </p:spPr>
        <p:txBody>
          <a:bodyPr wrap="square" rtlCol="0">
            <a:spAutoFit/>
          </a:bodyPr>
          <a:lstStyle/>
          <a:p>
            <a:pPr marL="514350" indent="-514350">
              <a:buFont typeface="+mj-lt"/>
              <a:buAutoNum type="alphaUcPeriod"/>
            </a:pPr>
            <a:r>
              <a:rPr lang="en-US" sz="3600" dirty="0">
                <a:latin typeface="+mj-lt"/>
              </a:rPr>
              <a:t>Of Thyatira (v. 14)</a:t>
            </a:r>
          </a:p>
          <a:p>
            <a:pPr marL="514350" indent="-514350">
              <a:buFont typeface="+mj-lt"/>
              <a:buAutoNum type="alphaUcPeriod"/>
            </a:pPr>
            <a:r>
              <a:rPr lang="en-US" sz="3600" b="1" u="sng" dirty="0">
                <a:latin typeface="+mj-lt"/>
              </a:rPr>
              <a:t>Seller of Purple </a:t>
            </a:r>
            <a:r>
              <a:rPr lang="en-US" sz="3600" dirty="0">
                <a:latin typeface="+mj-lt"/>
              </a:rPr>
              <a:t>(v. 14)</a:t>
            </a:r>
          </a:p>
          <a:p>
            <a:pPr marL="971550" lvl="1" indent="-514350">
              <a:buFont typeface="+mj-lt"/>
              <a:buAutoNum type="arabicPeriod"/>
            </a:pPr>
            <a:r>
              <a:rPr lang="en-US" sz="3200" b="1" dirty="0">
                <a:latin typeface="+mj-lt"/>
              </a:rPr>
              <a:t>Either cloth or dye</a:t>
            </a:r>
          </a:p>
          <a:p>
            <a:pPr marL="1428750" lvl="2" indent="-514350">
              <a:buFont typeface="+mj-lt"/>
              <a:buAutoNum type="alphaLcPeriod"/>
            </a:pPr>
            <a:r>
              <a:rPr lang="en-US" sz="3200" b="1" dirty="0">
                <a:latin typeface="+mj-lt"/>
              </a:rPr>
              <a:t>Very expensive (wear name of dye – not cloth)</a:t>
            </a:r>
          </a:p>
          <a:p>
            <a:pPr marL="1428750" lvl="2" indent="-514350">
              <a:buFont typeface="+mj-lt"/>
              <a:buAutoNum type="alphaLcPeriod"/>
            </a:pPr>
            <a:r>
              <a:rPr lang="en-US" sz="3200" b="1" dirty="0">
                <a:latin typeface="+mj-lt"/>
              </a:rPr>
              <a:t>Associated with royalty (Luke 16:19)</a:t>
            </a:r>
            <a:endParaRPr lang="en-US" sz="2400" b="1" dirty="0">
              <a:latin typeface="+mj-lt"/>
            </a:endParaRPr>
          </a:p>
        </p:txBody>
      </p:sp>
    </p:spTree>
    <p:extLst>
      <p:ext uri="{BB962C8B-B14F-4D97-AF65-F5344CB8AC3E}">
        <p14:creationId xmlns:p14="http://schemas.microsoft.com/office/powerpoint/2010/main" val="4079591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1295400" y="5334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4000" b="1" dirty="0">
                <a:solidFill>
                  <a:schemeClr val="tx2">
                    <a:lumMod val="10000"/>
                  </a:schemeClr>
                </a:solidFill>
                <a:effectLst>
                  <a:outerShdw blurRad="38100" dist="38100" dir="2700000" algn="tl">
                    <a:srgbClr val="000000">
                      <a:alpha val="43137"/>
                    </a:srgbClr>
                  </a:outerShdw>
                </a:effectLst>
                <a:latin typeface="+mj-lt"/>
              </a:rPr>
              <a:t>The Prospect: Lydia</a:t>
            </a:r>
          </a:p>
        </p:txBody>
      </p:sp>
      <p:sp>
        <p:nvSpPr>
          <p:cNvPr id="5" name="TextBox 4"/>
          <p:cNvSpPr txBox="1"/>
          <p:nvPr/>
        </p:nvSpPr>
        <p:spPr>
          <a:xfrm>
            <a:off x="685799" y="1534180"/>
            <a:ext cx="8283205" cy="5139869"/>
          </a:xfrm>
          <a:prstGeom prst="rect">
            <a:avLst/>
          </a:prstGeom>
          <a:noFill/>
        </p:spPr>
        <p:txBody>
          <a:bodyPr wrap="square" rtlCol="0">
            <a:spAutoFit/>
          </a:bodyPr>
          <a:lstStyle/>
          <a:p>
            <a:pPr marL="514350" indent="-514350">
              <a:buFont typeface="+mj-lt"/>
              <a:buAutoNum type="alphaUcPeriod"/>
            </a:pPr>
            <a:r>
              <a:rPr lang="en-US" sz="3600" dirty="0">
                <a:latin typeface="+mj-lt"/>
              </a:rPr>
              <a:t>Of Thyatira (v. 14)</a:t>
            </a:r>
          </a:p>
          <a:p>
            <a:pPr marL="514350" indent="-514350">
              <a:buFont typeface="+mj-lt"/>
              <a:buAutoNum type="alphaUcPeriod"/>
            </a:pPr>
            <a:r>
              <a:rPr lang="en-US" sz="3600" b="1" u="sng" dirty="0">
                <a:latin typeface="+mj-lt"/>
              </a:rPr>
              <a:t>Seller of Purple </a:t>
            </a:r>
            <a:r>
              <a:rPr lang="en-US" sz="3600" dirty="0">
                <a:latin typeface="+mj-lt"/>
              </a:rPr>
              <a:t>(v. 14)</a:t>
            </a:r>
          </a:p>
          <a:p>
            <a:pPr marL="971550" lvl="1" indent="-514350">
              <a:buFont typeface="+mj-lt"/>
              <a:buAutoNum type="arabicPeriod"/>
            </a:pPr>
            <a:r>
              <a:rPr lang="en-US" sz="3200" dirty="0">
                <a:latin typeface="+mj-lt"/>
              </a:rPr>
              <a:t>Either cloth or dye</a:t>
            </a:r>
          </a:p>
          <a:p>
            <a:pPr marL="971550" lvl="1" indent="-514350">
              <a:buFont typeface="+mj-lt"/>
              <a:buAutoNum type="arabicPeriod"/>
            </a:pPr>
            <a:r>
              <a:rPr lang="en-US" sz="3200" b="1" dirty="0">
                <a:latin typeface="+mj-lt"/>
              </a:rPr>
              <a:t>Successful business woman</a:t>
            </a:r>
          </a:p>
          <a:p>
            <a:pPr marL="1428750" lvl="2" indent="-514350">
              <a:buFont typeface="+mj-lt"/>
              <a:buAutoNum type="alphaLcPeriod"/>
            </a:pPr>
            <a:r>
              <a:rPr lang="en-US" sz="3200" b="1" dirty="0">
                <a:latin typeface="+mj-lt"/>
              </a:rPr>
              <a:t>Such a business would require some capital</a:t>
            </a:r>
          </a:p>
          <a:p>
            <a:pPr marL="1428750" lvl="2" indent="-514350">
              <a:buFont typeface="+mj-lt"/>
              <a:buAutoNum type="alphaLcPeriod"/>
            </a:pPr>
            <a:r>
              <a:rPr lang="en-US" sz="3200" b="1" dirty="0">
                <a:latin typeface="+mj-lt"/>
              </a:rPr>
              <a:t>Success &amp; spirituality are not enemies</a:t>
            </a:r>
          </a:p>
          <a:p>
            <a:pPr marL="1428750" lvl="2" indent="-514350">
              <a:buFont typeface="+mj-lt"/>
              <a:buAutoNum type="alphaLcPeriod"/>
            </a:pPr>
            <a:r>
              <a:rPr lang="en-US" sz="3200" b="1" dirty="0">
                <a:latin typeface="+mj-lt"/>
              </a:rPr>
              <a:t>Business / Work &amp; spirituality are not enemies</a:t>
            </a:r>
            <a:endParaRPr lang="en-US" sz="2400" b="1" dirty="0">
              <a:latin typeface="+mj-lt"/>
            </a:endParaRPr>
          </a:p>
        </p:txBody>
      </p:sp>
    </p:spTree>
    <p:extLst>
      <p:ext uri="{BB962C8B-B14F-4D97-AF65-F5344CB8AC3E}">
        <p14:creationId xmlns:p14="http://schemas.microsoft.com/office/powerpoint/2010/main" val="924048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1295400" y="5334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4000" b="1" dirty="0">
                <a:solidFill>
                  <a:srgbClr val="ECEDD1">
                    <a:lumMod val="10000"/>
                  </a:srgbClr>
                </a:solidFill>
                <a:effectLst>
                  <a:outerShdw blurRad="38100" dist="38100" dir="2700000" algn="tl">
                    <a:srgbClr val="000000">
                      <a:alpha val="43137"/>
                    </a:srgbClr>
                  </a:outerShdw>
                </a:effectLst>
                <a:latin typeface="Book Antiqua"/>
              </a:rPr>
              <a:t>The Prospect: Lydia</a:t>
            </a:r>
          </a:p>
        </p:txBody>
      </p:sp>
      <p:sp>
        <p:nvSpPr>
          <p:cNvPr id="5" name="TextBox 4"/>
          <p:cNvSpPr txBox="1"/>
          <p:nvPr/>
        </p:nvSpPr>
        <p:spPr>
          <a:xfrm>
            <a:off x="685800" y="1534180"/>
            <a:ext cx="7924800" cy="3600986"/>
          </a:xfrm>
          <a:prstGeom prst="rect">
            <a:avLst/>
          </a:prstGeom>
          <a:noFill/>
        </p:spPr>
        <p:txBody>
          <a:bodyPr wrap="square" rtlCol="0">
            <a:spAutoFit/>
          </a:bodyPr>
          <a:lstStyle/>
          <a:p>
            <a:pPr marL="514350" indent="-514350">
              <a:buFont typeface="+mj-lt"/>
              <a:buAutoNum type="alphaUcPeriod"/>
            </a:pPr>
            <a:r>
              <a:rPr lang="en-US" sz="4000" dirty="0">
                <a:latin typeface="+mj-lt"/>
              </a:rPr>
              <a:t> Of Thyatira (v. 14)</a:t>
            </a:r>
          </a:p>
          <a:p>
            <a:pPr marL="514350" indent="-514350">
              <a:buFont typeface="+mj-lt"/>
              <a:buAutoNum type="alphaUcPeriod"/>
            </a:pPr>
            <a:r>
              <a:rPr lang="en-US" sz="4000" dirty="0">
                <a:latin typeface="+mj-lt"/>
              </a:rPr>
              <a:t> Seller of Purple (v. 14)</a:t>
            </a:r>
          </a:p>
          <a:p>
            <a:pPr marL="514350" indent="-514350">
              <a:buFont typeface="+mj-lt"/>
              <a:buAutoNum type="alphaUcPeriod"/>
            </a:pPr>
            <a:r>
              <a:rPr lang="en-US" sz="4000" b="1" dirty="0">
                <a:latin typeface="+mj-lt"/>
              </a:rPr>
              <a:t> </a:t>
            </a:r>
            <a:r>
              <a:rPr lang="en-US" sz="4000" b="1" u="sng" dirty="0">
                <a:latin typeface="+mj-lt"/>
              </a:rPr>
              <a:t>Religious</a:t>
            </a:r>
            <a:r>
              <a:rPr lang="en-US" sz="4000" b="1" dirty="0">
                <a:latin typeface="+mj-lt"/>
              </a:rPr>
              <a:t> (v. 14)</a:t>
            </a:r>
          </a:p>
          <a:p>
            <a:pPr marL="971550" lvl="1" indent="-514350">
              <a:buFont typeface="+mj-lt"/>
              <a:buAutoNum type="arabicPeriod"/>
            </a:pPr>
            <a:r>
              <a:rPr lang="en-US" sz="3600" b="1" dirty="0">
                <a:latin typeface="+mj-lt"/>
              </a:rPr>
              <a:t>Worshiped God </a:t>
            </a:r>
          </a:p>
          <a:p>
            <a:pPr marL="1428750" lvl="2" indent="-514350">
              <a:buFont typeface="+mj-lt"/>
              <a:buAutoNum type="alphaLcPeriod"/>
            </a:pPr>
            <a:r>
              <a:rPr lang="en-US" sz="3600" b="1" dirty="0">
                <a:latin typeface="+mj-lt"/>
              </a:rPr>
              <a:t>God fearing (Acts. 13:16)</a:t>
            </a:r>
          </a:p>
          <a:p>
            <a:pPr marL="1428750" lvl="2" indent="-514350">
              <a:buFont typeface="+mj-lt"/>
              <a:buAutoNum type="alphaLcPeriod"/>
            </a:pPr>
            <a:r>
              <a:rPr lang="en-US" sz="3600" b="1" dirty="0">
                <a:latin typeface="+mj-lt"/>
              </a:rPr>
              <a:t>Like Cornelius</a:t>
            </a:r>
          </a:p>
        </p:txBody>
      </p:sp>
    </p:spTree>
    <p:extLst>
      <p:ext uri="{BB962C8B-B14F-4D97-AF65-F5344CB8AC3E}">
        <p14:creationId xmlns:p14="http://schemas.microsoft.com/office/powerpoint/2010/main" val="4241048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1295400" y="5334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4000" b="1" dirty="0">
                <a:solidFill>
                  <a:srgbClr val="ECEDD1">
                    <a:lumMod val="10000"/>
                  </a:srgbClr>
                </a:solidFill>
                <a:effectLst>
                  <a:outerShdw blurRad="38100" dist="38100" dir="2700000" algn="tl">
                    <a:srgbClr val="000000">
                      <a:alpha val="43137"/>
                    </a:srgbClr>
                  </a:outerShdw>
                </a:effectLst>
                <a:latin typeface="Book Antiqua"/>
              </a:rPr>
              <a:t>The Prospect: Lydia</a:t>
            </a:r>
          </a:p>
        </p:txBody>
      </p:sp>
      <p:sp>
        <p:nvSpPr>
          <p:cNvPr id="5" name="TextBox 4"/>
          <p:cNvSpPr txBox="1"/>
          <p:nvPr/>
        </p:nvSpPr>
        <p:spPr>
          <a:xfrm>
            <a:off x="685800" y="1534180"/>
            <a:ext cx="7924800" cy="3046988"/>
          </a:xfrm>
          <a:prstGeom prst="rect">
            <a:avLst/>
          </a:prstGeom>
          <a:noFill/>
        </p:spPr>
        <p:txBody>
          <a:bodyPr wrap="square" rtlCol="0">
            <a:spAutoFit/>
          </a:bodyPr>
          <a:lstStyle/>
          <a:p>
            <a:pPr marL="514350" indent="-514350">
              <a:buFont typeface="+mj-lt"/>
              <a:buAutoNum type="alphaUcPeriod"/>
            </a:pPr>
            <a:r>
              <a:rPr lang="en-US" sz="4000" dirty="0">
                <a:solidFill>
                  <a:prstClr val="white"/>
                </a:solidFill>
                <a:latin typeface="+mj-lt"/>
              </a:rPr>
              <a:t> Of Thyatira (v. 14)</a:t>
            </a:r>
          </a:p>
          <a:p>
            <a:pPr marL="514350" indent="-514350">
              <a:buFont typeface="+mj-lt"/>
              <a:buAutoNum type="alphaUcPeriod"/>
            </a:pPr>
            <a:r>
              <a:rPr lang="en-US" sz="4000" dirty="0">
                <a:solidFill>
                  <a:prstClr val="white"/>
                </a:solidFill>
                <a:latin typeface="+mj-lt"/>
              </a:rPr>
              <a:t> Seller of Purple (v. 14)</a:t>
            </a:r>
          </a:p>
          <a:p>
            <a:pPr marL="514350" indent="-514350">
              <a:buFont typeface="+mj-lt"/>
              <a:buAutoNum type="alphaUcPeriod"/>
            </a:pPr>
            <a:r>
              <a:rPr lang="en-US" sz="4000" b="1" u="sng" dirty="0">
                <a:solidFill>
                  <a:prstClr val="white"/>
                </a:solidFill>
                <a:latin typeface="+mj-lt"/>
              </a:rPr>
              <a:t> Religious</a:t>
            </a:r>
            <a:r>
              <a:rPr lang="en-US" sz="4000" b="1" dirty="0">
                <a:solidFill>
                  <a:prstClr val="white"/>
                </a:solidFill>
                <a:latin typeface="+mj-lt"/>
              </a:rPr>
              <a:t> (v. 14)</a:t>
            </a:r>
          </a:p>
          <a:p>
            <a:pPr marL="971550" lvl="1" indent="-514350">
              <a:buFont typeface="+mj-lt"/>
              <a:buAutoNum type="arabicPeriod"/>
            </a:pPr>
            <a:r>
              <a:rPr lang="en-US" sz="3600" dirty="0">
                <a:solidFill>
                  <a:prstClr val="white"/>
                </a:solidFill>
                <a:latin typeface="+mj-lt"/>
              </a:rPr>
              <a:t>Worshiped God </a:t>
            </a:r>
          </a:p>
          <a:p>
            <a:pPr marL="971550" lvl="1" indent="-514350">
              <a:buFont typeface="+mj-lt"/>
              <a:buAutoNum type="arabicPeriod"/>
            </a:pPr>
            <a:r>
              <a:rPr lang="en-US" sz="3600" b="1" dirty="0">
                <a:solidFill>
                  <a:prstClr val="white"/>
                </a:solidFill>
                <a:latin typeface="+mj-lt"/>
              </a:rPr>
              <a:t>Prayed</a:t>
            </a:r>
          </a:p>
        </p:txBody>
      </p:sp>
    </p:spTree>
    <p:extLst>
      <p:ext uri="{BB962C8B-B14F-4D97-AF65-F5344CB8AC3E}">
        <p14:creationId xmlns:p14="http://schemas.microsoft.com/office/powerpoint/2010/main" val="3127280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1295400" y="5334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4000" b="1" dirty="0">
                <a:solidFill>
                  <a:srgbClr val="ECEDD1">
                    <a:lumMod val="10000"/>
                  </a:srgbClr>
                </a:solidFill>
                <a:effectLst>
                  <a:outerShdw blurRad="38100" dist="38100" dir="2700000" algn="tl">
                    <a:srgbClr val="000000">
                      <a:alpha val="43137"/>
                    </a:srgbClr>
                  </a:outerShdw>
                </a:effectLst>
                <a:latin typeface="Book Antiqua"/>
              </a:rPr>
              <a:t>The Prospect: Lydia</a:t>
            </a:r>
          </a:p>
        </p:txBody>
      </p:sp>
      <p:sp>
        <p:nvSpPr>
          <p:cNvPr id="5" name="TextBox 4"/>
          <p:cNvSpPr txBox="1"/>
          <p:nvPr/>
        </p:nvSpPr>
        <p:spPr>
          <a:xfrm>
            <a:off x="685800" y="1534180"/>
            <a:ext cx="7924800" cy="3662541"/>
          </a:xfrm>
          <a:prstGeom prst="rect">
            <a:avLst/>
          </a:prstGeom>
          <a:noFill/>
        </p:spPr>
        <p:txBody>
          <a:bodyPr wrap="square" rtlCol="0">
            <a:spAutoFit/>
          </a:bodyPr>
          <a:lstStyle/>
          <a:p>
            <a:pPr marL="514350" indent="-514350">
              <a:buFont typeface="+mj-lt"/>
              <a:buAutoNum type="alphaUcPeriod"/>
            </a:pPr>
            <a:r>
              <a:rPr lang="en-US" sz="4000" dirty="0">
                <a:solidFill>
                  <a:prstClr val="white"/>
                </a:solidFill>
                <a:latin typeface="+mj-lt"/>
              </a:rPr>
              <a:t> Of Thyatira (v. 14)</a:t>
            </a:r>
          </a:p>
          <a:p>
            <a:pPr marL="514350" indent="-514350">
              <a:buFont typeface="+mj-lt"/>
              <a:buAutoNum type="alphaUcPeriod"/>
            </a:pPr>
            <a:r>
              <a:rPr lang="en-US" sz="4000" dirty="0">
                <a:solidFill>
                  <a:prstClr val="white"/>
                </a:solidFill>
                <a:latin typeface="+mj-lt"/>
              </a:rPr>
              <a:t> Seller of Purple (v. 14)</a:t>
            </a:r>
          </a:p>
          <a:p>
            <a:pPr marL="514350" indent="-514350">
              <a:buFont typeface="+mj-lt"/>
              <a:buAutoNum type="alphaUcPeriod"/>
            </a:pPr>
            <a:r>
              <a:rPr lang="en-US" sz="4000" dirty="0">
                <a:solidFill>
                  <a:prstClr val="white"/>
                </a:solidFill>
                <a:latin typeface="+mj-lt"/>
              </a:rPr>
              <a:t> Religious (v. 15)</a:t>
            </a:r>
          </a:p>
          <a:p>
            <a:pPr marL="514350" indent="-514350">
              <a:buFont typeface="+mj-lt"/>
              <a:buAutoNum type="alphaUcPeriod"/>
            </a:pPr>
            <a:r>
              <a:rPr lang="en-US" sz="4000" b="1" dirty="0">
                <a:solidFill>
                  <a:prstClr val="white"/>
                </a:solidFill>
                <a:latin typeface="+mj-lt"/>
              </a:rPr>
              <a:t> </a:t>
            </a:r>
            <a:r>
              <a:rPr lang="en-US" sz="4000" b="1" u="sng" dirty="0">
                <a:solidFill>
                  <a:prstClr val="white"/>
                </a:solidFill>
                <a:latin typeface="+mj-lt"/>
              </a:rPr>
              <a:t>Hospitable</a:t>
            </a:r>
            <a:r>
              <a:rPr lang="en-US" sz="4000" dirty="0">
                <a:solidFill>
                  <a:prstClr val="white"/>
                </a:solidFill>
                <a:latin typeface="+mj-lt"/>
              </a:rPr>
              <a:t> (v. 15)</a:t>
            </a:r>
          </a:p>
          <a:p>
            <a:pPr marL="971550" lvl="1" indent="-514350">
              <a:buFont typeface="+mj-lt"/>
              <a:buAutoNum type="arabicPeriod"/>
            </a:pPr>
            <a:r>
              <a:rPr lang="en-US" sz="3600" b="1" dirty="0">
                <a:solidFill>
                  <a:prstClr val="white"/>
                </a:solidFill>
                <a:latin typeface="+mj-lt"/>
              </a:rPr>
              <a:t>“If you have…”</a:t>
            </a:r>
          </a:p>
          <a:p>
            <a:pPr marL="971550" lvl="1" indent="-514350">
              <a:buFont typeface="+mj-lt"/>
              <a:buAutoNum type="arabicPeriod"/>
            </a:pPr>
            <a:r>
              <a:rPr lang="en-US" sz="3600" b="1" dirty="0">
                <a:solidFill>
                  <a:prstClr val="white"/>
                </a:solidFill>
                <a:latin typeface="+mj-lt"/>
              </a:rPr>
              <a:t>Insisted – constrained them</a:t>
            </a:r>
          </a:p>
        </p:txBody>
      </p:sp>
    </p:spTree>
    <p:extLst>
      <p:ext uri="{BB962C8B-B14F-4D97-AF65-F5344CB8AC3E}">
        <p14:creationId xmlns:p14="http://schemas.microsoft.com/office/powerpoint/2010/main" val="3197323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3148" y="358677"/>
            <a:ext cx="6930103" cy="2308324"/>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dirty="0">
                <a:effectLst>
                  <a:outerShdw blurRad="38100" dist="38100" dir="2700000" algn="tl">
                    <a:srgbClr val="000000">
                      <a:alpha val="43137"/>
                    </a:srgbClr>
                  </a:outerShdw>
                </a:effectLst>
                <a:latin typeface="+mj-lt"/>
              </a:rPr>
              <a:t>The Conversion</a:t>
            </a:r>
          </a:p>
          <a:p>
            <a:pPr algn="ctr"/>
            <a:r>
              <a:rPr lang="en-US" sz="7200" b="1" dirty="0">
                <a:effectLst>
                  <a:outerShdw blurRad="38100" dist="38100" dir="2700000" algn="tl">
                    <a:srgbClr val="000000">
                      <a:alpha val="43137"/>
                    </a:srgbClr>
                  </a:outerShdw>
                </a:effectLst>
                <a:latin typeface="+mj-lt"/>
              </a:rPr>
              <a:t>of Lydia</a:t>
            </a:r>
          </a:p>
        </p:txBody>
      </p:sp>
      <p:sp>
        <p:nvSpPr>
          <p:cNvPr id="5" name="Bevel 4"/>
          <p:cNvSpPr/>
          <p:nvPr/>
        </p:nvSpPr>
        <p:spPr>
          <a:xfrm>
            <a:off x="838200" y="2743201"/>
            <a:ext cx="7543799"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4000" b="1" dirty="0">
                <a:solidFill>
                  <a:srgbClr val="7030A0"/>
                </a:solidFill>
                <a:effectLst>
                  <a:outerShdw blurRad="38100" dist="38100" dir="2700000" algn="tl">
                    <a:srgbClr val="000000">
                      <a:alpha val="43137"/>
                    </a:srgbClr>
                  </a:outerShdw>
                </a:effectLst>
                <a:latin typeface="+mj-lt"/>
              </a:rPr>
              <a:t>The Prospect: Lydia</a:t>
            </a:r>
          </a:p>
        </p:txBody>
      </p:sp>
      <p:sp>
        <p:nvSpPr>
          <p:cNvPr id="10" name="Bevel 9"/>
          <p:cNvSpPr/>
          <p:nvPr/>
        </p:nvSpPr>
        <p:spPr>
          <a:xfrm>
            <a:off x="838200" y="3657601"/>
            <a:ext cx="7543799"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4000" b="1" dirty="0">
                <a:solidFill>
                  <a:schemeClr val="tx2">
                    <a:lumMod val="10000"/>
                  </a:schemeClr>
                </a:solidFill>
                <a:effectLst>
                  <a:outerShdw blurRad="38100" dist="38100" dir="2700000" algn="tl">
                    <a:srgbClr val="000000">
                      <a:alpha val="43137"/>
                    </a:srgbClr>
                  </a:outerShdw>
                </a:effectLst>
                <a:latin typeface="+mj-lt"/>
              </a:rPr>
              <a:t> Her Heart: Opened</a:t>
            </a:r>
          </a:p>
        </p:txBody>
      </p:sp>
    </p:spTree>
    <p:extLst>
      <p:ext uri="{BB962C8B-B14F-4D97-AF65-F5344CB8AC3E}">
        <p14:creationId xmlns:p14="http://schemas.microsoft.com/office/powerpoint/2010/main" val="3335733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1295400" y="3810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4000" b="1" dirty="0">
                <a:solidFill>
                  <a:schemeClr val="tx2">
                    <a:lumMod val="10000"/>
                  </a:schemeClr>
                </a:solidFill>
                <a:effectLst>
                  <a:outerShdw blurRad="38100" dist="38100" dir="2700000" algn="tl">
                    <a:srgbClr val="000000">
                      <a:alpha val="43137"/>
                    </a:srgbClr>
                  </a:outerShdw>
                </a:effectLst>
                <a:latin typeface="+mj-lt"/>
              </a:rPr>
              <a:t> Her Heart: Opened</a:t>
            </a:r>
          </a:p>
        </p:txBody>
      </p:sp>
      <p:sp>
        <p:nvSpPr>
          <p:cNvPr id="6" name="TextBox 5"/>
          <p:cNvSpPr txBox="1"/>
          <p:nvPr/>
        </p:nvSpPr>
        <p:spPr>
          <a:xfrm>
            <a:off x="685800" y="1534180"/>
            <a:ext cx="7924800" cy="5201424"/>
          </a:xfrm>
          <a:prstGeom prst="rect">
            <a:avLst/>
          </a:prstGeom>
          <a:noFill/>
        </p:spPr>
        <p:txBody>
          <a:bodyPr wrap="square" rtlCol="0">
            <a:spAutoFit/>
          </a:bodyPr>
          <a:lstStyle/>
          <a:p>
            <a:pPr marL="514350" indent="-514350">
              <a:buFont typeface="+mj-lt"/>
              <a:buAutoNum type="alphaUcPeriod"/>
            </a:pPr>
            <a:r>
              <a:rPr lang="en-US" sz="4000" b="1" dirty="0">
                <a:latin typeface="+mj-lt"/>
              </a:rPr>
              <a:t> </a:t>
            </a:r>
            <a:r>
              <a:rPr lang="en-US" sz="4000" b="1" u="sng" dirty="0">
                <a:latin typeface="+mj-lt"/>
              </a:rPr>
              <a:t>How Does The Lord Operate on Heart?</a:t>
            </a:r>
            <a:endParaRPr lang="en-US" sz="4000" b="1" dirty="0">
              <a:latin typeface="+mj-lt"/>
            </a:endParaRPr>
          </a:p>
          <a:p>
            <a:pPr marL="971550" lvl="1" indent="-514350">
              <a:buFont typeface="+mj-lt"/>
              <a:buAutoNum type="arabicPeriod"/>
            </a:pPr>
            <a:r>
              <a:rPr lang="en-US" sz="3600" b="1" dirty="0">
                <a:latin typeface="+mj-lt"/>
              </a:rPr>
              <a:t>Gospel is power to salvation (Rom. 1:16)</a:t>
            </a:r>
          </a:p>
          <a:p>
            <a:pPr marL="971550" lvl="1" indent="-514350">
              <a:buFont typeface="+mj-lt"/>
              <a:buAutoNum type="arabicPeriod"/>
            </a:pPr>
            <a:r>
              <a:rPr lang="en-US" sz="3600" b="1" dirty="0">
                <a:latin typeface="+mj-lt"/>
              </a:rPr>
              <a:t>What did the Gospel do? (Acts 2:37)</a:t>
            </a:r>
          </a:p>
          <a:p>
            <a:pPr marL="971550" lvl="1" indent="-514350">
              <a:buFont typeface="+mj-lt"/>
              <a:buAutoNum type="arabicPeriod"/>
            </a:pPr>
            <a:r>
              <a:rPr lang="en-US" sz="3600" b="1" dirty="0">
                <a:latin typeface="+mj-lt"/>
              </a:rPr>
              <a:t>Preaching of Paul was to open the hearts of Gentiles (Acts 26:17-18)</a:t>
            </a:r>
          </a:p>
        </p:txBody>
      </p:sp>
    </p:spTree>
    <p:extLst>
      <p:ext uri="{BB962C8B-B14F-4D97-AF65-F5344CB8AC3E}">
        <p14:creationId xmlns:p14="http://schemas.microsoft.com/office/powerpoint/2010/main" val="2409283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458200"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mj-lt"/>
              </a:rPr>
              <a:t>Proverbs 31:10-31</a:t>
            </a:r>
            <a:endParaRPr lang="en-US" sz="4000" b="1" dirty="0">
              <a:effectLst>
                <a:outerShdw blurRad="38100" dist="38100" dir="2700000" algn="tl">
                  <a:srgbClr val="000000">
                    <a:alpha val="43137"/>
                  </a:srgbClr>
                </a:outerShdw>
              </a:effectLst>
              <a:latin typeface="+mj-lt"/>
            </a:endParaRPr>
          </a:p>
        </p:txBody>
      </p:sp>
      <p:sp>
        <p:nvSpPr>
          <p:cNvPr id="5" name="TextBox 4"/>
          <p:cNvSpPr txBox="1"/>
          <p:nvPr/>
        </p:nvSpPr>
        <p:spPr>
          <a:xfrm>
            <a:off x="76200" y="762000"/>
            <a:ext cx="8991600" cy="6186309"/>
          </a:xfrm>
          <a:prstGeom prst="rect">
            <a:avLst/>
          </a:prstGeom>
          <a:noFill/>
        </p:spPr>
        <p:txBody>
          <a:bodyPr wrap="square" rtlCol="0">
            <a:spAutoFit/>
          </a:bodyPr>
          <a:lstStyle/>
          <a:p>
            <a:r>
              <a:rPr lang="en-US" sz="3500" b="1" dirty="0">
                <a:latin typeface="+mj-lt"/>
              </a:rPr>
              <a:t>10 Who can find a virtuous woman? for her price is far above rubies.</a:t>
            </a:r>
          </a:p>
          <a:p>
            <a:r>
              <a:rPr lang="en-US" sz="3500" b="1" dirty="0">
                <a:latin typeface="+mj-lt"/>
              </a:rPr>
              <a:t>11 The heart of her husband doth safely trust in her, so that he shall have no need of spoil.</a:t>
            </a:r>
          </a:p>
          <a:p>
            <a:r>
              <a:rPr lang="en-US" sz="3500" b="1" dirty="0">
                <a:latin typeface="+mj-lt"/>
              </a:rPr>
              <a:t>12 She will do him good and not evil all the days of her life.</a:t>
            </a:r>
          </a:p>
          <a:p>
            <a:r>
              <a:rPr lang="en-US" sz="3500" b="1" dirty="0">
                <a:latin typeface="+mj-lt"/>
              </a:rPr>
              <a:t>13 She </a:t>
            </a:r>
            <a:r>
              <a:rPr lang="en-US" sz="3500" b="1" dirty="0" err="1">
                <a:latin typeface="+mj-lt"/>
              </a:rPr>
              <a:t>seeketh</a:t>
            </a:r>
            <a:r>
              <a:rPr lang="en-US" sz="3500" b="1" dirty="0">
                <a:latin typeface="+mj-lt"/>
              </a:rPr>
              <a:t> wool, and flax, and worketh willingly with her hands.</a:t>
            </a:r>
          </a:p>
          <a:p>
            <a:r>
              <a:rPr lang="en-US" sz="3500" b="1" dirty="0">
                <a:latin typeface="+mj-lt"/>
              </a:rPr>
              <a:t>14 She is like the merchants' ships; she bringeth her food from afar.</a:t>
            </a:r>
          </a:p>
        </p:txBody>
      </p:sp>
    </p:spTree>
    <p:extLst>
      <p:ext uri="{BB962C8B-B14F-4D97-AF65-F5344CB8AC3E}">
        <p14:creationId xmlns:p14="http://schemas.microsoft.com/office/powerpoint/2010/main" val="1215704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1295400" y="3810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4000" b="1" dirty="0">
                <a:solidFill>
                  <a:schemeClr val="tx2">
                    <a:lumMod val="10000"/>
                  </a:schemeClr>
                </a:solidFill>
                <a:effectLst>
                  <a:outerShdw blurRad="38100" dist="38100" dir="2700000" algn="tl">
                    <a:srgbClr val="000000">
                      <a:alpha val="43137"/>
                    </a:srgbClr>
                  </a:outerShdw>
                </a:effectLst>
                <a:latin typeface="+mj-lt"/>
              </a:rPr>
              <a:t> Her Heart: Opened</a:t>
            </a:r>
          </a:p>
        </p:txBody>
      </p:sp>
      <p:sp>
        <p:nvSpPr>
          <p:cNvPr id="6" name="TextBox 5"/>
          <p:cNvSpPr txBox="1"/>
          <p:nvPr/>
        </p:nvSpPr>
        <p:spPr>
          <a:xfrm>
            <a:off x="685800" y="1534180"/>
            <a:ext cx="7924800" cy="4154984"/>
          </a:xfrm>
          <a:prstGeom prst="rect">
            <a:avLst/>
          </a:prstGeom>
          <a:noFill/>
        </p:spPr>
        <p:txBody>
          <a:bodyPr wrap="square" rtlCol="0">
            <a:spAutoFit/>
          </a:bodyPr>
          <a:lstStyle/>
          <a:p>
            <a:pPr marL="514350" indent="-514350">
              <a:buFont typeface="+mj-lt"/>
              <a:buAutoNum type="alphaUcPeriod"/>
            </a:pPr>
            <a:r>
              <a:rPr lang="en-US" sz="4000" dirty="0">
                <a:latin typeface="+mj-lt"/>
              </a:rPr>
              <a:t> How Does The Lord Operate on Heart?</a:t>
            </a:r>
          </a:p>
          <a:p>
            <a:pPr marL="514350" indent="-514350">
              <a:buFont typeface="+mj-lt"/>
              <a:buAutoNum type="alphaUcPeriod"/>
            </a:pPr>
            <a:r>
              <a:rPr lang="en-US" sz="4000" b="1" dirty="0">
                <a:latin typeface="+mj-lt"/>
              </a:rPr>
              <a:t> </a:t>
            </a:r>
            <a:r>
              <a:rPr lang="en-US" sz="4000" b="1" u="sng" dirty="0">
                <a:latin typeface="+mj-lt"/>
              </a:rPr>
              <a:t>Context Tells Us How</a:t>
            </a:r>
            <a:endParaRPr lang="en-US" sz="4000" b="1" dirty="0">
              <a:latin typeface="+mj-lt"/>
            </a:endParaRPr>
          </a:p>
          <a:p>
            <a:pPr marL="971550" lvl="1" indent="-514350">
              <a:buFont typeface="+mj-lt"/>
              <a:buAutoNum type="arabicPeriod"/>
            </a:pPr>
            <a:r>
              <a:rPr lang="en-US" sz="3600" b="1" dirty="0">
                <a:latin typeface="+mj-lt"/>
              </a:rPr>
              <a:t>“Heard us” – before heart opened</a:t>
            </a:r>
          </a:p>
          <a:p>
            <a:pPr marL="971550" lvl="1" indent="-514350">
              <a:buFont typeface="+mj-lt"/>
              <a:buAutoNum type="arabicPeriod"/>
            </a:pPr>
            <a:r>
              <a:rPr lang="en-US" sz="3600" b="1" dirty="0">
                <a:latin typeface="+mj-lt"/>
              </a:rPr>
              <a:t>“Lord opened heart”</a:t>
            </a:r>
          </a:p>
          <a:p>
            <a:pPr marL="971550" lvl="1" indent="-514350">
              <a:buFont typeface="+mj-lt"/>
              <a:buAutoNum type="arabicPeriod"/>
            </a:pPr>
            <a:r>
              <a:rPr lang="en-US" sz="3600" b="1" dirty="0">
                <a:latin typeface="+mj-lt"/>
              </a:rPr>
              <a:t>“Gave heed…”</a:t>
            </a:r>
          </a:p>
        </p:txBody>
      </p:sp>
    </p:spTree>
    <p:extLst>
      <p:ext uri="{BB962C8B-B14F-4D97-AF65-F5344CB8AC3E}">
        <p14:creationId xmlns:p14="http://schemas.microsoft.com/office/powerpoint/2010/main" val="1181143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533400"/>
            <a:ext cx="8458200" cy="5878532"/>
          </a:xfrm>
          <a:prstGeom prst="rect">
            <a:avLst/>
          </a:prstGeom>
          <a:solidFill>
            <a:schemeClr val="tx1"/>
          </a:solidFill>
          <a:ln>
            <a:solidFill>
              <a:schemeClr val="bg1"/>
            </a:solidFill>
          </a:ln>
        </p:spPr>
        <p:txBody>
          <a:bodyPr wrap="square" rtlCol="0">
            <a:spAutoFit/>
          </a:bodyPr>
          <a:lstStyle/>
          <a:p>
            <a:pPr algn="ctr"/>
            <a:r>
              <a:rPr lang="en-US" sz="4400" b="1" u="sng" dirty="0">
                <a:solidFill>
                  <a:schemeClr val="bg1"/>
                </a:solidFill>
                <a:latin typeface="+mj-lt"/>
              </a:rPr>
              <a:t>Acts 16:14-15 NKJ</a:t>
            </a:r>
          </a:p>
          <a:p>
            <a:pPr algn="ctr"/>
            <a:endParaRPr lang="en-US" sz="1600" b="1" u="sng" dirty="0">
              <a:solidFill>
                <a:schemeClr val="bg1"/>
              </a:solidFill>
              <a:latin typeface="+mj-lt"/>
            </a:endParaRPr>
          </a:p>
          <a:p>
            <a:r>
              <a:rPr lang="en-US" sz="3200" dirty="0">
                <a:solidFill>
                  <a:schemeClr val="bg1"/>
                </a:solidFill>
                <a:latin typeface="+mj-lt"/>
              </a:rPr>
              <a:t>14 Now a certain woman named Lydia </a:t>
            </a:r>
            <a:r>
              <a:rPr lang="en-US" sz="3200" dirty="0">
                <a:solidFill>
                  <a:srgbClr val="0070C0"/>
                </a:solidFill>
                <a:latin typeface="+mj-lt"/>
              </a:rPr>
              <a:t>heard us</a:t>
            </a:r>
            <a:r>
              <a:rPr lang="en-US" sz="3200" dirty="0">
                <a:solidFill>
                  <a:schemeClr val="bg1"/>
                </a:solidFill>
                <a:latin typeface="+mj-lt"/>
              </a:rPr>
              <a:t>. She was a seller of purple from the city of Thyatira, who worshiped God. </a:t>
            </a:r>
            <a:r>
              <a:rPr lang="en-US" sz="3200" dirty="0">
                <a:solidFill>
                  <a:srgbClr val="C00000"/>
                </a:solidFill>
                <a:latin typeface="+mj-lt"/>
              </a:rPr>
              <a:t>The Lord opened her heart </a:t>
            </a:r>
            <a:r>
              <a:rPr lang="en-US" sz="3200" dirty="0">
                <a:solidFill>
                  <a:schemeClr val="bg1"/>
                </a:solidFill>
                <a:latin typeface="+mj-lt"/>
              </a:rPr>
              <a:t>to heed the things spoken by Paul. </a:t>
            </a:r>
          </a:p>
          <a:p>
            <a:endParaRPr lang="en-US" sz="2800" dirty="0">
              <a:solidFill>
                <a:schemeClr val="bg1"/>
              </a:solidFill>
              <a:latin typeface="+mj-lt"/>
            </a:endParaRPr>
          </a:p>
          <a:p>
            <a:r>
              <a:rPr lang="en-US" sz="3200" dirty="0">
                <a:solidFill>
                  <a:schemeClr val="bg1"/>
                </a:solidFill>
                <a:latin typeface="+mj-lt"/>
              </a:rPr>
              <a:t>15 And when she and her household were baptized, she begged us, saying, "If you have judged me to be faithful to the Lord, come to my house and stay." So she persuaded us. </a:t>
            </a:r>
          </a:p>
        </p:txBody>
      </p:sp>
    </p:spTree>
    <p:extLst>
      <p:ext uri="{BB962C8B-B14F-4D97-AF65-F5344CB8AC3E}">
        <p14:creationId xmlns:p14="http://schemas.microsoft.com/office/powerpoint/2010/main" val="3915500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1295400" y="3810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4000" b="1" dirty="0">
                <a:solidFill>
                  <a:schemeClr val="tx2">
                    <a:lumMod val="10000"/>
                  </a:schemeClr>
                </a:solidFill>
                <a:effectLst>
                  <a:outerShdw blurRad="38100" dist="38100" dir="2700000" algn="tl">
                    <a:srgbClr val="000000">
                      <a:alpha val="43137"/>
                    </a:srgbClr>
                  </a:outerShdw>
                </a:effectLst>
                <a:latin typeface="+mj-lt"/>
              </a:rPr>
              <a:t> Her Heart: Opened</a:t>
            </a:r>
          </a:p>
        </p:txBody>
      </p:sp>
      <p:sp>
        <p:nvSpPr>
          <p:cNvPr id="6" name="TextBox 5"/>
          <p:cNvSpPr txBox="1"/>
          <p:nvPr/>
        </p:nvSpPr>
        <p:spPr>
          <a:xfrm>
            <a:off x="685800" y="1534180"/>
            <a:ext cx="7924800" cy="4154984"/>
          </a:xfrm>
          <a:prstGeom prst="rect">
            <a:avLst/>
          </a:prstGeom>
          <a:noFill/>
        </p:spPr>
        <p:txBody>
          <a:bodyPr wrap="square" rtlCol="0">
            <a:spAutoFit/>
          </a:bodyPr>
          <a:lstStyle/>
          <a:p>
            <a:pPr marL="514350" indent="-514350">
              <a:buFont typeface="+mj-lt"/>
              <a:buAutoNum type="alphaUcPeriod"/>
            </a:pPr>
            <a:r>
              <a:rPr lang="en-US" sz="4000" b="1" dirty="0">
                <a:latin typeface="+mj-lt"/>
              </a:rPr>
              <a:t> </a:t>
            </a:r>
            <a:r>
              <a:rPr lang="en-US" sz="4000" dirty="0">
                <a:latin typeface="+mj-lt"/>
              </a:rPr>
              <a:t>How Does The Lord Operate on Heart?</a:t>
            </a:r>
          </a:p>
          <a:p>
            <a:pPr marL="514350" indent="-514350">
              <a:buFont typeface="+mj-lt"/>
              <a:buAutoNum type="alphaUcPeriod"/>
            </a:pPr>
            <a:r>
              <a:rPr lang="en-US" sz="4000" b="1" dirty="0">
                <a:latin typeface="+mj-lt"/>
              </a:rPr>
              <a:t> </a:t>
            </a:r>
            <a:r>
              <a:rPr lang="en-US" sz="4000" b="1" u="sng" dirty="0">
                <a:latin typeface="+mj-lt"/>
              </a:rPr>
              <a:t>Context Tells Us How</a:t>
            </a:r>
            <a:endParaRPr lang="en-US" sz="4000" dirty="0">
              <a:latin typeface="+mj-lt"/>
            </a:endParaRPr>
          </a:p>
          <a:p>
            <a:pPr marL="971550" lvl="1" indent="-514350">
              <a:buFont typeface="+mj-lt"/>
              <a:buAutoNum type="arabicPeriod"/>
            </a:pPr>
            <a:r>
              <a:rPr lang="en-US" sz="3600" b="1" dirty="0">
                <a:latin typeface="+mj-lt"/>
              </a:rPr>
              <a:t>“Heard us” – before heart opened</a:t>
            </a:r>
          </a:p>
          <a:p>
            <a:pPr marL="971550" lvl="1" indent="-514350">
              <a:buFont typeface="+mj-lt"/>
              <a:buAutoNum type="arabicPeriod"/>
            </a:pPr>
            <a:r>
              <a:rPr lang="en-US" sz="3600" b="1" dirty="0">
                <a:latin typeface="+mj-lt"/>
              </a:rPr>
              <a:t>“Lord opened heart”</a:t>
            </a:r>
          </a:p>
          <a:p>
            <a:pPr marL="971550" lvl="1" indent="-514350">
              <a:buFont typeface="+mj-lt"/>
              <a:buAutoNum type="arabicPeriod"/>
            </a:pPr>
            <a:r>
              <a:rPr lang="en-US" sz="3600" b="1" dirty="0">
                <a:latin typeface="+mj-lt"/>
              </a:rPr>
              <a:t>“Gave heed…”</a:t>
            </a:r>
            <a:endParaRPr lang="en-US" sz="2400" b="1" dirty="0">
              <a:latin typeface="+mj-lt"/>
            </a:endParaRPr>
          </a:p>
        </p:txBody>
      </p:sp>
    </p:spTree>
    <p:extLst>
      <p:ext uri="{BB962C8B-B14F-4D97-AF65-F5344CB8AC3E}">
        <p14:creationId xmlns:p14="http://schemas.microsoft.com/office/powerpoint/2010/main" val="1419329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1295400" y="3810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4000" b="1" dirty="0">
                <a:solidFill>
                  <a:schemeClr val="tx2">
                    <a:lumMod val="10000"/>
                  </a:schemeClr>
                </a:solidFill>
                <a:effectLst>
                  <a:outerShdw blurRad="38100" dist="38100" dir="2700000" algn="tl">
                    <a:srgbClr val="000000">
                      <a:alpha val="43137"/>
                    </a:srgbClr>
                  </a:outerShdw>
                </a:effectLst>
                <a:latin typeface="+mj-lt"/>
              </a:rPr>
              <a:t> Her Heart: Opened</a:t>
            </a:r>
          </a:p>
        </p:txBody>
      </p:sp>
      <p:sp>
        <p:nvSpPr>
          <p:cNvPr id="2" name="TextBox 1"/>
          <p:cNvSpPr txBox="1"/>
          <p:nvPr/>
        </p:nvSpPr>
        <p:spPr>
          <a:xfrm>
            <a:off x="1409700" y="1720840"/>
            <a:ext cx="6324600" cy="3416320"/>
          </a:xfrm>
          <a:prstGeom prst="rect">
            <a:avLst/>
          </a:prstGeom>
          <a:noFill/>
        </p:spPr>
        <p:txBody>
          <a:bodyPr wrap="square" rtlCol="0">
            <a:spAutoFit/>
          </a:bodyPr>
          <a:lstStyle/>
          <a:p>
            <a:pPr algn="ctr"/>
            <a:r>
              <a:rPr lang="en-US" sz="3600" b="1" dirty="0">
                <a:latin typeface="+mj-lt"/>
              </a:rPr>
              <a:t>Not opened so she would listen – already heard!</a:t>
            </a:r>
          </a:p>
          <a:p>
            <a:pPr algn="ctr"/>
            <a:endParaRPr lang="en-US" sz="3600" b="1" dirty="0">
              <a:latin typeface="+mj-lt"/>
            </a:endParaRPr>
          </a:p>
          <a:p>
            <a:pPr algn="ctr"/>
            <a:r>
              <a:rPr lang="en-US" sz="3600" b="1" dirty="0">
                <a:latin typeface="+mj-lt"/>
              </a:rPr>
              <a:t>Means: Gospel pricked her heart – so she willingly obeyed</a:t>
            </a:r>
          </a:p>
        </p:txBody>
      </p:sp>
    </p:spTree>
    <p:extLst>
      <p:ext uri="{BB962C8B-B14F-4D97-AF65-F5344CB8AC3E}">
        <p14:creationId xmlns:p14="http://schemas.microsoft.com/office/powerpoint/2010/main" val="2666715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1295400" y="3810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4000" b="1" dirty="0">
                <a:solidFill>
                  <a:schemeClr val="tx2">
                    <a:lumMod val="10000"/>
                  </a:schemeClr>
                </a:solidFill>
                <a:effectLst>
                  <a:outerShdw blurRad="38100" dist="38100" dir="2700000" algn="tl">
                    <a:srgbClr val="000000">
                      <a:alpha val="43137"/>
                    </a:srgbClr>
                  </a:outerShdw>
                </a:effectLst>
                <a:latin typeface="+mj-lt"/>
              </a:rPr>
              <a:t> Her Heart: Opened</a:t>
            </a:r>
          </a:p>
        </p:txBody>
      </p:sp>
      <p:sp>
        <p:nvSpPr>
          <p:cNvPr id="6" name="TextBox 5"/>
          <p:cNvSpPr txBox="1"/>
          <p:nvPr/>
        </p:nvSpPr>
        <p:spPr>
          <a:xfrm>
            <a:off x="762000" y="1295400"/>
            <a:ext cx="7924800" cy="4524315"/>
          </a:xfrm>
          <a:prstGeom prst="rect">
            <a:avLst/>
          </a:prstGeom>
          <a:noFill/>
        </p:spPr>
        <p:txBody>
          <a:bodyPr wrap="square" rtlCol="0">
            <a:spAutoFit/>
          </a:bodyPr>
          <a:lstStyle/>
          <a:p>
            <a:pPr marL="514350" indent="-514350">
              <a:buFont typeface="+mj-lt"/>
              <a:buAutoNum type="alphaUcPeriod"/>
            </a:pPr>
            <a:r>
              <a:rPr lang="en-US" sz="3200" dirty="0">
                <a:latin typeface="+mj-lt"/>
              </a:rPr>
              <a:t>How Does The Lord Operate on Heart?</a:t>
            </a:r>
          </a:p>
          <a:p>
            <a:pPr marL="514350" indent="-514350">
              <a:buFont typeface="+mj-lt"/>
              <a:buAutoNum type="alphaUcPeriod"/>
            </a:pPr>
            <a:r>
              <a:rPr lang="en-US" sz="3200" dirty="0">
                <a:latin typeface="+mj-lt"/>
              </a:rPr>
              <a:t>Context Tells Us How</a:t>
            </a:r>
          </a:p>
          <a:p>
            <a:pPr marL="514350" indent="-514350">
              <a:buFont typeface="+mj-lt"/>
              <a:buAutoNum type="alphaUcPeriod"/>
            </a:pPr>
            <a:r>
              <a:rPr lang="en-US" sz="3600" b="1" u="sng" dirty="0">
                <a:latin typeface="+mj-lt"/>
              </a:rPr>
              <a:t>Hardening &amp; Opening of Heart – Depends upon the Heart</a:t>
            </a:r>
            <a:endParaRPr lang="en-US" sz="3600" dirty="0">
              <a:latin typeface="+mj-lt"/>
            </a:endParaRPr>
          </a:p>
          <a:p>
            <a:pPr marL="971550" lvl="1" indent="-514350">
              <a:buFont typeface="+mj-lt"/>
              <a:buAutoNum type="arabicPeriod"/>
            </a:pPr>
            <a:r>
              <a:rPr lang="en-US" sz="3200" b="1" dirty="0">
                <a:latin typeface="+mj-lt"/>
              </a:rPr>
              <a:t>Hardened –</a:t>
            </a:r>
          </a:p>
          <a:p>
            <a:pPr marL="1428750" lvl="2" indent="-514350">
              <a:buFont typeface="+mj-lt"/>
              <a:buAutoNum type="alphaLcPeriod"/>
            </a:pPr>
            <a:r>
              <a:rPr lang="en-US" sz="2800" b="1" dirty="0">
                <a:latin typeface="+mj-lt"/>
              </a:rPr>
              <a:t>Pharaoh (Ex. 4:21; 8:32)</a:t>
            </a:r>
          </a:p>
          <a:p>
            <a:pPr marL="1428750" lvl="2" indent="-514350">
              <a:buFont typeface="+mj-lt"/>
              <a:buAutoNum type="alphaLcPeriod"/>
            </a:pPr>
            <a:r>
              <a:rPr lang="en-US" sz="2800" b="1" dirty="0">
                <a:latin typeface="+mj-lt"/>
              </a:rPr>
              <a:t> Heb. 3:8</a:t>
            </a:r>
          </a:p>
          <a:p>
            <a:pPr marL="971550" lvl="1" indent="-514350">
              <a:buFont typeface="+mj-lt"/>
              <a:buAutoNum type="arabicPeriod"/>
            </a:pPr>
            <a:r>
              <a:rPr lang="en-US" sz="3200" b="1" dirty="0">
                <a:latin typeface="+mj-lt"/>
              </a:rPr>
              <a:t>Opened – (Acts 2:37, 41)</a:t>
            </a:r>
          </a:p>
          <a:p>
            <a:pPr marL="971550" lvl="1" indent="-514350">
              <a:buFont typeface="+mj-lt"/>
              <a:buAutoNum type="arabicPeriod"/>
            </a:pPr>
            <a:r>
              <a:rPr lang="en-US" sz="3200" b="1" dirty="0">
                <a:latin typeface="+mj-lt"/>
              </a:rPr>
              <a:t>Same Sun</a:t>
            </a:r>
          </a:p>
        </p:txBody>
      </p:sp>
    </p:spTree>
    <p:extLst>
      <p:ext uri="{BB962C8B-B14F-4D97-AF65-F5344CB8AC3E}">
        <p14:creationId xmlns:p14="http://schemas.microsoft.com/office/powerpoint/2010/main" val="4190955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1295400" y="381000"/>
            <a:ext cx="65532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4000" b="1" dirty="0">
                <a:solidFill>
                  <a:schemeClr val="tx2">
                    <a:lumMod val="10000"/>
                  </a:schemeClr>
                </a:solidFill>
                <a:effectLst>
                  <a:outerShdw blurRad="38100" dist="38100" dir="2700000" algn="tl">
                    <a:srgbClr val="000000">
                      <a:alpha val="43137"/>
                    </a:srgbClr>
                  </a:outerShdw>
                </a:effectLst>
                <a:latin typeface="+mj-lt"/>
              </a:rPr>
              <a:t> Her Heart: Opened</a:t>
            </a:r>
          </a:p>
        </p:txBody>
      </p:sp>
      <p:sp>
        <p:nvSpPr>
          <p:cNvPr id="6" name="TextBox 5"/>
          <p:cNvSpPr txBox="1"/>
          <p:nvPr/>
        </p:nvSpPr>
        <p:spPr>
          <a:xfrm>
            <a:off x="685800" y="1295400"/>
            <a:ext cx="8305800" cy="5386090"/>
          </a:xfrm>
          <a:prstGeom prst="rect">
            <a:avLst/>
          </a:prstGeom>
          <a:noFill/>
        </p:spPr>
        <p:txBody>
          <a:bodyPr wrap="square" rtlCol="0">
            <a:spAutoFit/>
          </a:bodyPr>
          <a:lstStyle/>
          <a:p>
            <a:pPr marL="514350" indent="-514350">
              <a:buFont typeface="+mj-lt"/>
              <a:buAutoNum type="alphaUcPeriod"/>
            </a:pPr>
            <a:r>
              <a:rPr lang="en-US" sz="2800" dirty="0">
                <a:latin typeface="+mj-lt"/>
              </a:rPr>
              <a:t>How Does The Lord Operate on Heart?</a:t>
            </a:r>
          </a:p>
          <a:p>
            <a:pPr marL="514350" indent="-514350">
              <a:buFont typeface="+mj-lt"/>
              <a:buAutoNum type="alphaUcPeriod"/>
            </a:pPr>
            <a:r>
              <a:rPr lang="en-US" sz="2800" dirty="0">
                <a:latin typeface="+mj-lt"/>
              </a:rPr>
              <a:t>Context Tells Us How</a:t>
            </a:r>
          </a:p>
          <a:p>
            <a:pPr marL="514350" indent="-514350">
              <a:buFont typeface="+mj-lt"/>
              <a:buAutoNum type="alphaUcPeriod"/>
            </a:pPr>
            <a:r>
              <a:rPr lang="en-US" sz="2800" dirty="0">
                <a:latin typeface="+mj-lt"/>
              </a:rPr>
              <a:t>Hardening &amp; Opening of Heart – Depends upon the Heart</a:t>
            </a:r>
          </a:p>
          <a:p>
            <a:pPr marL="514350" indent="-514350">
              <a:buFont typeface="+mj-lt"/>
              <a:buAutoNum type="alphaUcPeriod"/>
            </a:pPr>
            <a:r>
              <a:rPr lang="en-US" sz="3600" b="1" u="sng" dirty="0">
                <a:latin typeface="+mj-lt"/>
              </a:rPr>
              <a:t>Consequences of Arbitrary Opening One Heart &amp; Not Another</a:t>
            </a:r>
            <a:endParaRPr lang="en-US" sz="3600" b="1" dirty="0">
              <a:latin typeface="+mj-lt"/>
            </a:endParaRPr>
          </a:p>
          <a:p>
            <a:pPr marL="971550" lvl="1" indent="-514350">
              <a:buFont typeface="+mj-lt"/>
              <a:buAutoNum type="arabicPeriod"/>
            </a:pPr>
            <a:r>
              <a:rPr lang="en-US" sz="3200" b="1" dirty="0">
                <a:latin typeface="+mj-lt"/>
              </a:rPr>
              <a:t>Respecter of persons (Rom. 2:11)</a:t>
            </a:r>
          </a:p>
          <a:p>
            <a:pPr marL="971550" lvl="1" indent="-514350">
              <a:buFont typeface="+mj-lt"/>
              <a:buAutoNum type="arabicPeriod"/>
            </a:pPr>
            <a:r>
              <a:rPr lang="en-US" sz="3200" b="1" dirty="0">
                <a:latin typeface="+mj-lt"/>
              </a:rPr>
              <a:t>Gospel powerless (Rom. 1:16)</a:t>
            </a:r>
          </a:p>
          <a:p>
            <a:pPr marL="971550" lvl="1" indent="-514350">
              <a:buFont typeface="+mj-lt"/>
              <a:buAutoNum type="arabicPeriod"/>
            </a:pPr>
            <a:r>
              <a:rPr lang="en-US" sz="3200" b="1" dirty="0">
                <a:latin typeface="+mj-lt"/>
              </a:rPr>
              <a:t>Christ didn’t die for all (Heb. 2:9)</a:t>
            </a:r>
          </a:p>
          <a:p>
            <a:pPr marL="971550" lvl="1" indent="-514350">
              <a:buFont typeface="+mj-lt"/>
              <a:buAutoNum type="arabicPeriod"/>
            </a:pPr>
            <a:r>
              <a:rPr lang="en-US" sz="3200" b="1" dirty="0">
                <a:latin typeface="+mj-lt"/>
              </a:rPr>
              <a:t>No free will (Rom. 6)</a:t>
            </a:r>
          </a:p>
          <a:p>
            <a:pPr marL="971550" lvl="1" indent="-514350">
              <a:buFont typeface="+mj-lt"/>
              <a:buAutoNum type="arabicPeriod"/>
            </a:pPr>
            <a:r>
              <a:rPr lang="en-US" sz="3200" b="1" dirty="0">
                <a:latin typeface="+mj-lt"/>
              </a:rPr>
              <a:t>If heart not opened – God’s fault!</a:t>
            </a:r>
          </a:p>
        </p:txBody>
      </p:sp>
    </p:spTree>
    <p:extLst>
      <p:ext uri="{BB962C8B-B14F-4D97-AF65-F5344CB8AC3E}">
        <p14:creationId xmlns:p14="http://schemas.microsoft.com/office/powerpoint/2010/main" val="2835843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3148" y="358677"/>
            <a:ext cx="6930103" cy="2308324"/>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dirty="0">
                <a:effectLst>
                  <a:outerShdw blurRad="38100" dist="38100" dir="2700000" algn="tl">
                    <a:srgbClr val="000000">
                      <a:alpha val="43137"/>
                    </a:srgbClr>
                  </a:outerShdw>
                </a:effectLst>
                <a:latin typeface="+mj-lt"/>
              </a:rPr>
              <a:t>The Conversion</a:t>
            </a:r>
          </a:p>
          <a:p>
            <a:pPr algn="ctr"/>
            <a:r>
              <a:rPr lang="en-US" sz="7200" b="1" dirty="0">
                <a:effectLst>
                  <a:outerShdw blurRad="38100" dist="38100" dir="2700000" algn="tl">
                    <a:srgbClr val="000000">
                      <a:alpha val="43137"/>
                    </a:srgbClr>
                  </a:outerShdw>
                </a:effectLst>
                <a:latin typeface="+mj-lt"/>
              </a:rPr>
              <a:t>of Lydia</a:t>
            </a:r>
          </a:p>
        </p:txBody>
      </p:sp>
      <p:sp>
        <p:nvSpPr>
          <p:cNvPr id="5" name="Bevel 4"/>
          <p:cNvSpPr/>
          <p:nvPr/>
        </p:nvSpPr>
        <p:spPr>
          <a:xfrm>
            <a:off x="838200" y="2743201"/>
            <a:ext cx="7543799"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4000" b="1" dirty="0">
                <a:solidFill>
                  <a:srgbClr val="7030A0"/>
                </a:solidFill>
                <a:effectLst>
                  <a:outerShdw blurRad="38100" dist="38100" dir="2700000" algn="tl">
                    <a:srgbClr val="000000">
                      <a:alpha val="43137"/>
                    </a:srgbClr>
                  </a:outerShdw>
                </a:effectLst>
                <a:latin typeface="+mj-lt"/>
              </a:rPr>
              <a:t>The Prospect: Lydia</a:t>
            </a:r>
          </a:p>
        </p:txBody>
      </p:sp>
      <p:sp>
        <p:nvSpPr>
          <p:cNvPr id="10" name="Bevel 9"/>
          <p:cNvSpPr/>
          <p:nvPr/>
        </p:nvSpPr>
        <p:spPr>
          <a:xfrm>
            <a:off x="838200" y="3657601"/>
            <a:ext cx="7543799"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4000" b="1" dirty="0">
                <a:solidFill>
                  <a:srgbClr val="7030A0"/>
                </a:solidFill>
                <a:effectLst>
                  <a:outerShdw blurRad="38100" dist="38100" dir="2700000" algn="tl">
                    <a:srgbClr val="000000">
                      <a:alpha val="43137"/>
                    </a:srgbClr>
                  </a:outerShdw>
                </a:effectLst>
                <a:latin typeface="+mj-lt"/>
              </a:rPr>
              <a:t> Her Heart: Opened</a:t>
            </a:r>
          </a:p>
        </p:txBody>
      </p:sp>
      <p:sp>
        <p:nvSpPr>
          <p:cNvPr id="11" name="Bevel 10"/>
          <p:cNvSpPr/>
          <p:nvPr/>
        </p:nvSpPr>
        <p:spPr>
          <a:xfrm>
            <a:off x="838200" y="4572001"/>
            <a:ext cx="7543799"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4000" b="1" dirty="0">
                <a:solidFill>
                  <a:schemeClr val="tx2">
                    <a:lumMod val="10000"/>
                  </a:schemeClr>
                </a:solidFill>
                <a:effectLst>
                  <a:outerShdw blurRad="38100" dist="38100" dir="2700000" algn="tl">
                    <a:srgbClr val="000000">
                      <a:alpha val="43137"/>
                    </a:srgbClr>
                  </a:outerShdw>
                </a:effectLst>
                <a:latin typeface="+mj-lt"/>
              </a:rPr>
              <a:t> Her Response: Obedience</a:t>
            </a:r>
          </a:p>
        </p:txBody>
      </p:sp>
    </p:spTree>
    <p:extLst>
      <p:ext uri="{BB962C8B-B14F-4D97-AF65-F5344CB8AC3E}">
        <p14:creationId xmlns:p14="http://schemas.microsoft.com/office/powerpoint/2010/main" val="305834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990600" y="381000"/>
            <a:ext cx="72390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4000" b="1" dirty="0">
                <a:solidFill>
                  <a:schemeClr val="tx2">
                    <a:lumMod val="10000"/>
                  </a:schemeClr>
                </a:solidFill>
                <a:effectLst>
                  <a:outerShdw blurRad="38100" dist="38100" dir="2700000" algn="tl">
                    <a:srgbClr val="000000">
                      <a:alpha val="43137"/>
                    </a:srgbClr>
                  </a:outerShdw>
                </a:effectLst>
                <a:latin typeface="+mj-lt"/>
              </a:rPr>
              <a:t> Her Response: Obedience</a:t>
            </a:r>
          </a:p>
        </p:txBody>
      </p:sp>
      <p:sp>
        <p:nvSpPr>
          <p:cNvPr id="5" name="TextBox 4"/>
          <p:cNvSpPr txBox="1"/>
          <p:nvPr/>
        </p:nvSpPr>
        <p:spPr>
          <a:xfrm>
            <a:off x="685800" y="1534180"/>
            <a:ext cx="8229600" cy="4708981"/>
          </a:xfrm>
          <a:prstGeom prst="rect">
            <a:avLst/>
          </a:prstGeom>
          <a:noFill/>
          <a:effectLst/>
        </p:spPr>
        <p:txBody>
          <a:bodyPr wrap="square" rtlCol="0">
            <a:spAutoFit/>
          </a:bodyPr>
          <a:lstStyle/>
          <a:p>
            <a:pPr marL="514350" indent="-514350">
              <a:buFont typeface="+mj-lt"/>
              <a:buAutoNum type="alphaUcPeriod"/>
            </a:pPr>
            <a:r>
              <a:rPr lang="en-US" sz="3600" b="1" dirty="0">
                <a:latin typeface="+mj-lt"/>
              </a:rPr>
              <a:t>Heard (v. 14)</a:t>
            </a:r>
          </a:p>
          <a:p>
            <a:pPr marL="514350" indent="-514350">
              <a:buFont typeface="+mj-lt"/>
              <a:buAutoNum type="alphaUcPeriod"/>
            </a:pPr>
            <a:r>
              <a:rPr lang="en-US" sz="3600" b="1" dirty="0">
                <a:latin typeface="+mj-lt"/>
              </a:rPr>
              <a:t>Believed (v. 14)</a:t>
            </a:r>
          </a:p>
          <a:p>
            <a:pPr marL="914400" lvl="1" indent="-457200">
              <a:buFont typeface="+mj-lt"/>
              <a:buAutoNum type="arabicPeriod"/>
            </a:pPr>
            <a:r>
              <a:rPr lang="en-US" sz="2400" b="1" i="1" u="sng" dirty="0">
                <a:latin typeface="+mj-lt"/>
              </a:rPr>
              <a:t>“that she attended unto the things which were spoken of Paul.” KJV</a:t>
            </a:r>
          </a:p>
          <a:p>
            <a:pPr marL="914400" lvl="1" indent="-457200">
              <a:buFont typeface="+mj-lt"/>
              <a:buAutoNum type="arabicPeriod"/>
            </a:pPr>
            <a:r>
              <a:rPr lang="en-US" sz="2400" b="1" i="1" u="sng" dirty="0">
                <a:latin typeface="+mj-lt"/>
              </a:rPr>
              <a:t>The Lord opened her heart to respond to Paul’s message. NIV</a:t>
            </a:r>
          </a:p>
          <a:p>
            <a:pPr marL="914400" lvl="1" indent="-457200">
              <a:buFont typeface="+mj-lt"/>
              <a:buAutoNum type="arabicPeriod"/>
            </a:pPr>
            <a:r>
              <a:rPr lang="en-US" sz="2400" b="1" i="1" u="sng" dirty="0">
                <a:latin typeface="+mj-lt"/>
              </a:rPr>
              <a:t>whose heart the Lord opened to give heed unto the things which were spoken by Paul. ASV</a:t>
            </a:r>
          </a:p>
          <a:p>
            <a:pPr marL="914400" lvl="1" indent="-457200">
              <a:buFont typeface="+mj-lt"/>
              <a:buAutoNum type="arabicPeriod"/>
            </a:pPr>
            <a:r>
              <a:rPr lang="en-US" sz="2400" b="1" i="1" u="sng" dirty="0">
                <a:latin typeface="+mj-lt"/>
              </a:rPr>
              <a:t>As she listened to us, the Lord opened her heart, and she accepted what Paul was saying. NLT</a:t>
            </a:r>
          </a:p>
          <a:p>
            <a:pPr marL="514350" indent="-514350">
              <a:buFont typeface="+mj-lt"/>
              <a:buAutoNum type="alphaUcPeriod"/>
            </a:pPr>
            <a:r>
              <a:rPr lang="en-US" sz="3600" b="1" dirty="0">
                <a:latin typeface="+mj-lt"/>
              </a:rPr>
              <a:t>Baptized (v. 15)</a:t>
            </a:r>
          </a:p>
        </p:txBody>
      </p:sp>
    </p:spTree>
    <p:extLst>
      <p:ext uri="{BB962C8B-B14F-4D97-AF65-F5344CB8AC3E}">
        <p14:creationId xmlns:p14="http://schemas.microsoft.com/office/powerpoint/2010/main" val="2948111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3148" y="358677"/>
            <a:ext cx="6930103" cy="2308324"/>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dirty="0">
                <a:effectLst>
                  <a:outerShdw blurRad="38100" dist="38100" dir="2700000" algn="tl">
                    <a:srgbClr val="000000">
                      <a:alpha val="43137"/>
                    </a:srgbClr>
                  </a:outerShdw>
                </a:effectLst>
                <a:latin typeface="+mj-lt"/>
              </a:rPr>
              <a:t>The Conversion</a:t>
            </a:r>
          </a:p>
          <a:p>
            <a:pPr algn="ctr"/>
            <a:r>
              <a:rPr lang="en-US" sz="7200" b="1" dirty="0">
                <a:effectLst>
                  <a:outerShdw blurRad="38100" dist="38100" dir="2700000" algn="tl">
                    <a:srgbClr val="000000">
                      <a:alpha val="43137"/>
                    </a:srgbClr>
                  </a:outerShdw>
                </a:effectLst>
                <a:latin typeface="+mj-lt"/>
              </a:rPr>
              <a:t>of Lydia</a:t>
            </a:r>
          </a:p>
        </p:txBody>
      </p:sp>
      <p:sp>
        <p:nvSpPr>
          <p:cNvPr id="5" name="Bevel 4"/>
          <p:cNvSpPr/>
          <p:nvPr/>
        </p:nvSpPr>
        <p:spPr>
          <a:xfrm>
            <a:off x="838200" y="2743201"/>
            <a:ext cx="76200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4000" b="1" dirty="0">
                <a:solidFill>
                  <a:srgbClr val="7030A0"/>
                </a:solidFill>
                <a:effectLst>
                  <a:outerShdw blurRad="38100" dist="38100" dir="2700000" algn="tl">
                    <a:srgbClr val="000000">
                      <a:alpha val="43137"/>
                    </a:srgbClr>
                  </a:outerShdw>
                </a:effectLst>
                <a:latin typeface="+mj-lt"/>
              </a:rPr>
              <a:t>The Prospect: Lydia</a:t>
            </a:r>
          </a:p>
        </p:txBody>
      </p:sp>
      <p:sp>
        <p:nvSpPr>
          <p:cNvPr id="10" name="Bevel 9"/>
          <p:cNvSpPr/>
          <p:nvPr/>
        </p:nvSpPr>
        <p:spPr>
          <a:xfrm>
            <a:off x="838200" y="3657601"/>
            <a:ext cx="76200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4000" b="1" dirty="0">
                <a:solidFill>
                  <a:srgbClr val="7030A0"/>
                </a:solidFill>
                <a:effectLst>
                  <a:outerShdw blurRad="38100" dist="38100" dir="2700000" algn="tl">
                    <a:srgbClr val="000000">
                      <a:alpha val="43137"/>
                    </a:srgbClr>
                  </a:outerShdw>
                </a:effectLst>
                <a:latin typeface="+mj-lt"/>
              </a:rPr>
              <a:t> Her Heart: Opened</a:t>
            </a:r>
          </a:p>
        </p:txBody>
      </p:sp>
      <p:sp>
        <p:nvSpPr>
          <p:cNvPr id="11" name="Bevel 10"/>
          <p:cNvSpPr/>
          <p:nvPr/>
        </p:nvSpPr>
        <p:spPr>
          <a:xfrm>
            <a:off x="838200" y="4572001"/>
            <a:ext cx="76200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4000" b="1" dirty="0">
                <a:solidFill>
                  <a:srgbClr val="7030A0"/>
                </a:solidFill>
                <a:effectLst>
                  <a:outerShdw blurRad="38100" dist="38100" dir="2700000" algn="tl">
                    <a:srgbClr val="000000">
                      <a:alpha val="43137"/>
                    </a:srgbClr>
                  </a:outerShdw>
                </a:effectLst>
                <a:latin typeface="+mj-lt"/>
              </a:rPr>
              <a:t> Her Response: Obedience</a:t>
            </a:r>
          </a:p>
        </p:txBody>
      </p:sp>
      <p:sp>
        <p:nvSpPr>
          <p:cNvPr id="12" name="Bevel 11"/>
          <p:cNvSpPr/>
          <p:nvPr/>
        </p:nvSpPr>
        <p:spPr>
          <a:xfrm>
            <a:off x="838200" y="5486401"/>
            <a:ext cx="76200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4"/>
            </a:pPr>
            <a:r>
              <a:rPr lang="en-US" sz="4000" b="1" dirty="0">
                <a:solidFill>
                  <a:schemeClr val="tx2">
                    <a:lumMod val="10000"/>
                  </a:schemeClr>
                </a:solidFill>
                <a:effectLst>
                  <a:outerShdw blurRad="38100" dist="38100" dir="2700000" algn="tl">
                    <a:srgbClr val="000000">
                      <a:alpha val="43137"/>
                    </a:srgbClr>
                  </a:outerShdw>
                </a:effectLst>
                <a:latin typeface="+mj-lt"/>
              </a:rPr>
              <a:t> Her Household: Influenced</a:t>
            </a:r>
          </a:p>
        </p:txBody>
      </p:sp>
    </p:spTree>
    <p:extLst>
      <p:ext uri="{BB962C8B-B14F-4D97-AF65-F5344CB8AC3E}">
        <p14:creationId xmlns:p14="http://schemas.microsoft.com/office/powerpoint/2010/main" val="1219746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762000" y="381000"/>
            <a:ext cx="76200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4"/>
            </a:pPr>
            <a:r>
              <a:rPr lang="en-US" sz="4000" b="1" dirty="0">
                <a:solidFill>
                  <a:schemeClr val="tx2">
                    <a:lumMod val="10000"/>
                  </a:schemeClr>
                </a:solidFill>
                <a:effectLst>
                  <a:outerShdw blurRad="38100" dist="38100" dir="2700000" algn="tl">
                    <a:srgbClr val="000000">
                      <a:alpha val="43137"/>
                    </a:srgbClr>
                  </a:outerShdw>
                </a:effectLst>
                <a:latin typeface="+mj-lt"/>
              </a:rPr>
              <a:t> Her Household: Influenced</a:t>
            </a:r>
          </a:p>
        </p:txBody>
      </p:sp>
      <p:sp>
        <p:nvSpPr>
          <p:cNvPr id="5" name="TextBox 4"/>
          <p:cNvSpPr txBox="1"/>
          <p:nvPr/>
        </p:nvSpPr>
        <p:spPr>
          <a:xfrm>
            <a:off x="685800" y="1534180"/>
            <a:ext cx="7924800" cy="4093428"/>
          </a:xfrm>
          <a:prstGeom prst="rect">
            <a:avLst/>
          </a:prstGeom>
          <a:noFill/>
        </p:spPr>
        <p:txBody>
          <a:bodyPr wrap="square" rtlCol="0">
            <a:spAutoFit/>
          </a:bodyPr>
          <a:lstStyle/>
          <a:p>
            <a:pPr marL="514350" indent="-514350">
              <a:buFont typeface="+mj-lt"/>
              <a:buAutoNum type="alphaUcPeriod"/>
            </a:pPr>
            <a:r>
              <a:rPr lang="en-US" sz="4400" b="1" dirty="0">
                <a:latin typeface="+mj-lt"/>
              </a:rPr>
              <a:t> </a:t>
            </a:r>
            <a:r>
              <a:rPr lang="en-US" sz="4000" b="1" u="sng" dirty="0">
                <a:latin typeface="+mj-lt"/>
              </a:rPr>
              <a:t>Influence on her Family</a:t>
            </a:r>
            <a:endParaRPr lang="en-US" sz="1400" b="1" u="sng" dirty="0">
              <a:latin typeface="+mj-lt"/>
            </a:endParaRPr>
          </a:p>
          <a:p>
            <a:pPr marL="971550" lvl="1" indent="-514350">
              <a:buFont typeface="+mj-lt"/>
              <a:buAutoNum type="arabicPeriod"/>
            </a:pPr>
            <a:r>
              <a:rPr lang="en-US" sz="3600" b="1" i="1" baseline="30000" dirty="0">
                <a:latin typeface="+mj-lt"/>
              </a:rPr>
              <a:t>15 </a:t>
            </a:r>
            <a:r>
              <a:rPr lang="en-US" sz="3600" b="1" i="1" dirty="0">
                <a:latin typeface="+mj-lt"/>
              </a:rPr>
              <a:t>And when she was baptized, and </a:t>
            </a:r>
            <a:r>
              <a:rPr lang="en-US" sz="3600" b="1" i="1" u="sng" dirty="0">
                <a:latin typeface="+mj-lt"/>
              </a:rPr>
              <a:t>her household …</a:t>
            </a:r>
          </a:p>
          <a:p>
            <a:pPr marL="971550" lvl="1" indent="-514350">
              <a:buFont typeface="+mj-lt"/>
              <a:buAutoNum type="arabicPeriod"/>
            </a:pPr>
            <a:r>
              <a:rPr lang="en-US" sz="3600" b="1" dirty="0">
                <a:latin typeface="+mj-lt"/>
              </a:rPr>
              <a:t>Those who were to be baptized:</a:t>
            </a:r>
          </a:p>
          <a:p>
            <a:pPr marL="1428750" lvl="2" indent="-514350">
              <a:buFont typeface="+mj-lt"/>
              <a:buAutoNum type="alphaLcPeriod"/>
            </a:pPr>
            <a:r>
              <a:rPr lang="en-US" sz="3600" b="1" dirty="0">
                <a:latin typeface="+mj-lt"/>
              </a:rPr>
              <a:t>Believers (Mk. 16:16)</a:t>
            </a:r>
          </a:p>
          <a:p>
            <a:pPr marL="1428750" lvl="2" indent="-514350">
              <a:buFont typeface="+mj-lt"/>
              <a:buAutoNum type="alphaLcPeriod"/>
            </a:pPr>
            <a:r>
              <a:rPr lang="en-US" sz="3600" b="1" dirty="0">
                <a:latin typeface="+mj-lt"/>
              </a:rPr>
              <a:t>Repent (Acts 2:38)</a:t>
            </a:r>
          </a:p>
          <a:p>
            <a:pPr marL="1428750" lvl="2" indent="-514350">
              <a:buFont typeface="+mj-lt"/>
              <a:buAutoNum type="alphaLcPeriod"/>
            </a:pPr>
            <a:r>
              <a:rPr lang="en-US" sz="3600" b="1" dirty="0">
                <a:latin typeface="+mj-lt"/>
              </a:rPr>
              <a:t>Sinners (Acts 22:16)</a:t>
            </a:r>
          </a:p>
        </p:txBody>
      </p:sp>
    </p:spTree>
    <p:extLst>
      <p:ext uri="{BB962C8B-B14F-4D97-AF65-F5344CB8AC3E}">
        <p14:creationId xmlns:p14="http://schemas.microsoft.com/office/powerpoint/2010/main" val="1996155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458200"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mj-lt"/>
              </a:rPr>
              <a:t>Proverbs 31:10-31</a:t>
            </a:r>
            <a:endParaRPr lang="en-US" sz="4000" b="1" dirty="0">
              <a:effectLst>
                <a:outerShdw blurRad="38100" dist="38100" dir="2700000" algn="tl">
                  <a:srgbClr val="000000">
                    <a:alpha val="43137"/>
                  </a:srgbClr>
                </a:outerShdw>
              </a:effectLst>
              <a:latin typeface="+mj-lt"/>
            </a:endParaRPr>
          </a:p>
        </p:txBody>
      </p:sp>
      <p:sp>
        <p:nvSpPr>
          <p:cNvPr id="5" name="TextBox 4"/>
          <p:cNvSpPr txBox="1"/>
          <p:nvPr/>
        </p:nvSpPr>
        <p:spPr>
          <a:xfrm>
            <a:off x="76200" y="762000"/>
            <a:ext cx="8991600" cy="5678478"/>
          </a:xfrm>
          <a:prstGeom prst="rect">
            <a:avLst/>
          </a:prstGeom>
          <a:noFill/>
        </p:spPr>
        <p:txBody>
          <a:bodyPr wrap="square" rtlCol="0">
            <a:spAutoFit/>
          </a:bodyPr>
          <a:lstStyle/>
          <a:p>
            <a:r>
              <a:rPr lang="en-US" sz="3300" b="1" dirty="0">
                <a:latin typeface="+mj-lt"/>
              </a:rPr>
              <a:t>15 She </a:t>
            </a:r>
            <a:r>
              <a:rPr lang="en-US" sz="3300" b="1" dirty="0" err="1">
                <a:latin typeface="+mj-lt"/>
              </a:rPr>
              <a:t>riseth</a:t>
            </a:r>
            <a:r>
              <a:rPr lang="en-US" sz="3300" b="1" dirty="0">
                <a:latin typeface="+mj-lt"/>
              </a:rPr>
              <a:t> also while it is yet night, and giveth meat to her household, and a portion to her maidens.</a:t>
            </a:r>
          </a:p>
          <a:p>
            <a:r>
              <a:rPr lang="en-US" sz="3300" b="1" dirty="0">
                <a:latin typeface="+mj-lt"/>
              </a:rPr>
              <a:t>16 She </a:t>
            </a:r>
            <a:r>
              <a:rPr lang="en-US" sz="3300" b="1" dirty="0" err="1">
                <a:latin typeface="+mj-lt"/>
              </a:rPr>
              <a:t>considereth</a:t>
            </a:r>
            <a:r>
              <a:rPr lang="en-US" sz="3300" b="1" dirty="0">
                <a:latin typeface="+mj-lt"/>
              </a:rPr>
              <a:t> a field, and </a:t>
            </a:r>
            <a:r>
              <a:rPr lang="en-US" sz="3300" b="1" dirty="0" err="1">
                <a:latin typeface="+mj-lt"/>
              </a:rPr>
              <a:t>buyeth</a:t>
            </a:r>
            <a:r>
              <a:rPr lang="en-US" sz="3300" b="1" dirty="0">
                <a:latin typeface="+mj-lt"/>
              </a:rPr>
              <a:t> it: with the fruit of her hands she </a:t>
            </a:r>
            <a:r>
              <a:rPr lang="en-US" sz="3300" b="1" dirty="0" err="1">
                <a:latin typeface="+mj-lt"/>
              </a:rPr>
              <a:t>planteth</a:t>
            </a:r>
            <a:r>
              <a:rPr lang="en-US" sz="3300" b="1" dirty="0">
                <a:latin typeface="+mj-lt"/>
              </a:rPr>
              <a:t> a vineyard.</a:t>
            </a:r>
          </a:p>
          <a:p>
            <a:r>
              <a:rPr lang="en-US" sz="3300" b="1" dirty="0">
                <a:latin typeface="+mj-lt"/>
              </a:rPr>
              <a:t>17 She </a:t>
            </a:r>
            <a:r>
              <a:rPr lang="en-US" sz="3300" b="1" dirty="0" err="1">
                <a:latin typeface="+mj-lt"/>
              </a:rPr>
              <a:t>girdeth</a:t>
            </a:r>
            <a:r>
              <a:rPr lang="en-US" sz="3300" b="1" dirty="0">
                <a:latin typeface="+mj-lt"/>
              </a:rPr>
              <a:t> her loins with strength, and </a:t>
            </a:r>
            <a:r>
              <a:rPr lang="en-US" sz="3300" b="1" dirty="0" err="1">
                <a:latin typeface="+mj-lt"/>
              </a:rPr>
              <a:t>strengtheneth</a:t>
            </a:r>
            <a:r>
              <a:rPr lang="en-US" sz="3300" b="1" dirty="0">
                <a:latin typeface="+mj-lt"/>
              </a:rPr>
              <a:t> her arms.</a:t>
            </a:r>
          </a:p>
          <a:p>
            <a:r>
              <a:rPr lang="en-US" sz="3300" b="1" dirty="0">
                <a:latin typeface="+mj-lt"/>
              </a:rPr>
              <a:t>18 She </a:t>
            </a:r>
            <a:r>
              <a:rPr lang="en-US" sz="3300" b="1" dirty="0" err="1">
                <a:latin typeface="+mj-lt"/>
              </a:rPr>
              <a:t>perceiveth</a:t>
            </a:r>
            <a:r>
              <a:rPr lang="en-US" sz="3300" b="1" dirty="0">
                <a:latin typeface="+mj-lt"/>
              </a:rPr>
              <a:t> that her merchandise is good: her candle </a:t>
            </a:r>
            <a:r>
              <a:rPr lang="en-US" sz="3300" b="1" dirty="0" err="1">
                <a:latin typeface="+mj-lt"/>
              </a:rPr>
              <a:t>goeth</a:t>
            </a:r>
            <a:r>
              <a:rPr lang="en-US" sz="3300" b="1" dirty="0">
                <a:latin typeface="+mj-lt"/>
              </a:rPr>
              <a:t> not out by night.</a:t>
            </a:r>
          </a:p>
          <a:p>
            <a:r>
              <a:rPr lang="en-US" sz="3300" b="1" dirty="0">
                <a:latin typeface="+mj-lt"/>
              </a:rPr>
              <a:t>19 She </a:t>
            </a:r>
            <a:r>
              <a:rPr lang="en-US" sz="3300" b="1" dirty="0" err="1">
                <a:latin typeface="+mj-lt"/>
              </a:rPr>
              <a:t>layeth</a:t>
            </a:r>
            <a:r>
              <a:rPr lang="en-US" sz="3300" b="1" dirty="0">
                <a:latin typeface="+mj-lt"/>
              </a:rPr>
              <a:t> her hands to the spindle, and her hands hold the distaff.</a:t>
            </a:r>
          </a:p>
        </p:txBody>
      </p:sp>
    </p:spTree>
    <p:extLst>
      <p:ext uri="{BB962C8B-B14F-4D97-AF65-F5344CB8AC3E}">
        <p14:creationId xmlns:p14="http://schemas.microsoft.com/office/powerpoint/2010/main" val="4051698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3148" y="358677"/>
            <a:ext cx="6930103" cy="2308324"/>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dirty="0">
                <a:effectLst>
                  <a:outerShdw blurRad="38100" dist="38100" dir="2700000" algn="tl">
                    <a:srgbClr val="000000">
                      <a:alpha val="43137"/>
                    </a:srgbClr>
                  </a:outerShdw>
                </a:effectLst>
                <a:latin typeface="+mj-lt"/>
              </a:rPr>
              <a:t>The Conversion</a:t>
            </a:r>
          </a:p>
          <a:p>
            <a:pPr algn="ctr"/>
            <a:r>
              <a:rPr lang="en-US" sz="7200" b="1" dirty="0">
                <a:effectLst>
                  <a:outerShdw blurRad="38100" dist="38100" dir="2700000" algn="tl">
                    <a:srgbClr val="000000">
                      <a:alpha val="43137"/>
                    </a:srgbClr>
                  </a:outerShdw>
                </a:effectLst>
                <a:latin typeface="+mj-lt"/>
              </a:rPr>
              <a:t>of Lydia</a:t>
            </a:r>
          </a:p>
        </p:txBody>
      </p:sp>
      <p:sp>
        <p:nvSpPr>
          <p:cNvPr id="5" name="Bevel 4"/>
          <p:cNvSpPr/>
          <p:nvPr/>
        </p:nvSpPr>
        <p:spPr>
          <a:xfrm>
            <a:off x="838200" y="2743201"/>
            <a:ext cx="76200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4000" b="1" dirty="0">
                <a:solidFill>
                  <a:schemeClr val="tx2">
                    <a:lumMod val="10000"/>
                  </a:schemeClr>
                </a:solidFill>
                <a:effectLst>
                  <a:outerShdw blurRad="38100" dist="38100" dir="2700000" algn="tl">
                    <a:srgbClr val="000000">
                      <a:alpha val="43137"/>
                    </a:srgbClr>
                  </a:outerShdw>
                </a:effectLst>
                <a:latin typeface="+mj-lt"/>
              </a:rPr>
              <a:t>The Prospect: Lydia</a:t>
            </a:r>
          </a:p>
        </p:txBody>
      </p:sp>
      <p:sp>
        <p:nvSpPr>
          <p:cNvPr id="10" name="Bevel 9"/>
          <p:cNvSpPr/>
          <p:nvPr/>
        </p:nvSpPr>
        <p:spPr>
          <a:xfrm>
            <a:off x="838200" y="3657601"/>
            <a:ext cx="76200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4000" b="1" dirty="0">
                <a:solidFill>
                  <a:schemeClr val="tx2">
                    <a:lumMod val="10000"/>
                  </a:schemeClr>
                </a:solidFill>
                <a:effectLst>
                  <a:outerShdw blurRad="38100" dist="38100" dir="2700000" algn="tl">
                    <a:srgbClr val="000000">
                      <a:alpha val="43137"/>
                    </a:srgbClr>
                  </a:outerShdw>
                </a:effectLst>
                <a:latin typeface="+mj-lt"/>
              </a:rPr>
              <a:t> Her Heart: Opened</a:t>
            </a:r>
          </a:p>
        </p:txBody>
      </p:sp>
      <p:sp>
        <p:nvSpPr>
          <p:cNvPr id="11" name="Bevel 10"/>
          <p:cNvSpPr/>
          <p:nvPr/>
        </p:nvSpPr>
        <p:spPr>
          <a:xfrm>
            <a:off x="838200" y="4572001"/>
            <a:ext cx="76200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4000" b="1" dirty="0">
                <a:solidFill>
                  <a:schemeClr val="tx2">
                    <a:lumMod val="10000"/>
                  </a:schemeClr>
                </a:solidFill>
                <a:effectLst>
                  <a:outerShdw blurRad="38100" dist="38100" dir="2700000" algn="tl">
                    <a:srgbClr val="000000">
                      <a:alpha val="43137"/>
                    </a:srgbClr>
                  </a:outerShdw>
                </a:effectLst>
                <a:latin typeface="+mj-lt"/>
              </a:rPr>
              <a:t> Her Response: Obedience</a:t>
            </a:r>
          </a:p>
        </p:txBody>
      </p:sp>
      <p:sp>
        <p:nvSpPr>
          <p:cNvPr id="12" name="Bevel 11"/>
          <p:cNvSpPr/>
          <p:nvPr/>
        </p:nvSpPr>
        <p:spPr>
          <a:xfrm>
            <a:off x="838200" y="5486401"/>
            <a:ext cx="7620000" cy="761999"/>
          </a:xfrm>
          <a:prstGeom prst="bevel">
            <a:avLst/>
          </a:prstGeom>
          <a:solidFill>
            <a:schemeClr val="tx1"/>
          </a:solidFill>
          <a:ln w="127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4"/>
            </a:pPr>
            <a:r>
              <a:rPr lang="en-US" sz="4000" b="1" dirty="0">
                <a:solidFill>
                  <a:schemeClr val="tx2">
                    <a:lumMod val="10000"/>
                  </a:schemeClr>
                </a:solidFill>
                <a:effectLst>
                  <a:outerShdw blurRad="38100" dist="38100" dir="2700000" algn="tl">
                    <a:srgbClr val="000000">
                      <a:alpha val="43137"/>
                    </a:srgbClr>
                  </a:outerShdw>
                </a:effectLst>
                <a:latin typeface="+mj-lt"/>
              </a:rPr>
              <a:t> Her Household: Influenced</a:t>
            </a:r>
          </a:p>
        </p:txBody>
      </p:sp>
    </p:spTree>
    <p:extLst>
      <p:ext uri="{BB962C8B-B14F-4D97-AF65-F5344CB8AC3E}">
        <p14:creationId xmlns:p14="http://schemas.microsoft.com/office/powerpoint/2010/main" val="993361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458200"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mj-lt"/>
              </a:rPr>
              <a:t>Proverbs 31:10-31</a:t>
            </a:r>
            <a:endParaRPr lang="en-US" sz="4000" b="1" dirty="0">
              <a:effectLst>
                <a:outerShdw blurRad="38100" dist="38100" dir="2700000" algn="tl">
                  <a:srgbClr val="000000">
                    <a:alpha val="43137"/>
                  </a:srgbClr>
                </a:outerShdw>
              </a:effectLst>
              <a:latin typeface="+mj-lt"/>
            </a:endParaRPr>
          </a:p>
        </p:txBody>
      </p:sp>
      <p:sp>
        <p:nvSpPr>
          <p:cNvPr id="5" name="TextBox 4"/>
          <p:cNvSpPr txBox="1"/>
          <p:nvPr/>
        </p:nvSpPr>
        <p:spPr>
          <a:xfrm>
            <a:off x="76200" y="762000"/>
            <a:ext cx="8991600" cy="5509200"/>
          </a:xfrm>
          <a:prstGeom prst="rect">
            <a:avLst/>
          </a:prstGeom>
          <a:noFill/>
        </p:spPr>
        <p:txBody>
          <a:bodyPr wrap="square" rtlCol="0">
            <a:spAutoFit/>
          </a:bodyPr>
          <a:lstStyle/>
          <a:p>
            <a:r>
              <a:rPr lang="en-US" sz="3200" b="1" dirty="0">
                <a:latin typeface="+mj-lt"/>
              </a:rPr>
              <a:t>20 She </a:t>
            </a:r>
            <a:r>
              <a:rPr lang="en-US" sz="3200" b="1" dirty="0" err="1">
                <a:latin typeface="+mj-lt"/>
              </a:rPr>
              <a:t>stretcheth</a:t>
            </a:r>
            <a:r>
              <a:rPr lang="en-US" sz="3200" b="1" dirty="0">
                <a:latin typeface="+mj-lt"/>
              </a:rPr>
              <a:t> out her hand to the poor; yea, she </a:t>
            </a:r>
            <a:r>
              <a:rPr lang="en-US" sz="3200" b="1" dirty="0" err="1">
                <a:latin typeface="+mj-lt"/>
              </a:rPr>
              <a:t>reacheth</a:t>
            </a:r>
            <a:r>
              <a:rPr lang="en-US" sz="3200" b="1" dirty="0">
                <a:latin typeface="+mj-lt"/>
              </a:rPr>
              <a:t> forth her hands to the needy.</a:t>
            </a:r>
          </a:p>
          <a:p>
            <a:r>
              <a:rPr lang="en-US" sz="3200" b="1" dirty="0">
                <a:latin typeface="+mj-lt"/>
              </a:rPr>
              <a:t>21 She is not afraid of the snow for her household: for all her household are clothed with scarlet.</a:t>
            </a:r>
          </a:p>
          <a:p>
            <a:r>
              <a:rPr lang="en-US" sz="3200" b="1" dirty="0">
                <a:latin typeface="+mj-lt"/>
              </a:rPr>
              <a:t>22 She </a:t>
            </a:r>
            <a:r>
              <a:rPr lang="en-US" sz="3200" b="1" dirty="0" err="1">
                <a:latin typeface="+mj-lt"/>
              </a:rPr>
              <a:t>maketh</a:t>
            </a:r>
            <a:r>
              <a:rPr lang="en-US" sz="3200" b="1" dirty="0">
                <a:latin typeface="+mj-lt"/>
              </a:rPr>
              <a:t> herself coverings of tapestry; her clothing is silk and purple.</a:t>
            </a:r>
          </a:p>
          <a:p>
            <a:r>
              <a:rPr lang="en-US" sz="3200" b="1" dirty="0">
                <a:latin typeface="+mj-lt"/>
              </a:rPr>
              <a:t>23 Her husband is known in the gates, when he </a:t>
            </a:r>
            <a:r>
              <a:rPr lang="en-US" sz="3200" b="1" dirty="0" err="1">
                <a:latin typeface="+mj-lt"/>
              </a:rPr>
              <a:t>sitteth</a:t>
            </a:r>
            <a:r>
              <a:rPr lang="en-US" sz="3200" b="1" dirty="0">
                <a:latin typeface="+mj-lt"/>
              </a:rPr>
              <a:t> among the elders of the land.</a:t>
            </a:r>
          </a:p>
          <a:p>
            <a:r>
              <a:rPr lang="en-US" sz="3200" b="1" dirty="0">
                <a:latin typeface="+mj-lt"/>
              </a:rPr>
              <a:t>24 She </a:t>
            </a:r>
            <a:r>
              <a:rPr lang="en-US" sz="3200" b="1" dirty="0" err="1">
                <a:latin typeface="+mj-lt"/>
              </a:rPr>
              <a:t>maketh</a:t>
            </a:r>
            <a:r>
              <a:rPr lang="en-US" sz="3200" b="1" dirty="0">
                <a:latin typeface="+mj-lt"/>
              </a:rPr>
              <a:t> fine linen, and </a:t>
            </a:r>
            <a:r>
              <a:rPr lang="en-US" sz="3200" b="1" dirty="0" err="1">
                <a:latin typeface="+mj-lt"/>
              </a:rPr>
              <a:t>selleth</a:t>
            </a:r>
            <a:r>
              <a:rPr lang="en-US" sz="3200" b="1" dirty="0">
                <a:latin typeface="+mj-lt"/>
              </a:rPr>
              <a:t> it; and </a:t>
            </a:r>
            <a:r>
              <a:rPr lang="en-US" sz="3200" b="1" dirty="0" err="1">
                <a:latin typeface="+mj-lt"/>
              </a:rPr>
              <a:t>delivereth</a:t>
            </a:r>
            <a:r>
              <a:rPr lang="en-US" sz="3200" b="1" dirty="0">
                <a:latin typeface="+mj-lt"/>
              </a:rPr>
              <a:t> girdles unto the merchant.</a:t>
            </a:r>
          </a:p>
        </p:txBody>
      </p:sp>
    </p:spTree>
    <p:extLst>
      <p:ext uri="{BB962C8B-B14F-4D97-AF65-F5344CB8AC3E}">
        <p14:creationId xmlns:p14="http://schemas.microsoft.com/office/powerpoint/2010/main" val="1259887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458200"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mj-lt"/>
              </a:rPr>
              <a:t>Proverbs 31:10-31</a:t>
            </a:r>
            <a:endParaRPr lang="en-US" sz="4000" b="1" dirty="0">
              <a:effectLst>
                <a:outerShdw blurRad="38100" dist="38100" dir="2700000" algn="tl">
                  <a:srgbClr val="000000">
                    <a:alpha val="43137"/>
                  </a:srgbClr>
                </a:outerShdw>
              </a:effectLst>
              <a:latin typeface="+mj-lt"/>
            </a:endParaRPr>
          </a:p>
        </p:txBody>
      </p:sp>
      <p:sp>
        <p:nvSpPr>
          <p:cNvPr id="5" name="TextBox 4"/>
          <p:cNvSpPr txBox="1"/>
          <p:nvPr/>
        </p:nvSpPr>
        <p:spPr>
          <a:xfrm>
            <a:off x="76200" y="762000"/>
            <a:ext cx="8991600" cy="5509200"/>
          </a:xfrm>
          <a:prstGeom prst="rect">
            <a:avLst/>
          </a:prstGeom>
          <a:noFill/>
        </p:spPr>
        <p:txBody>
          <a:bodyPr wrap="square" rtlCol="0">
            <a:spAutoFit/>
          </a:bodyPr>
          <a:lstStyle/>
          <a:p>
            <a:r>
              <a:rPr lang="en-US" sz="3200" b="1" dirty="0">
                <a:latin typeface="+mj-lt"/>
              </a:rPr>
              <a:t>25 Strength and </a:t>
            </a:r>
            <a:r>
              <a:rPr lang="en-US" sz="3200" b="1" dirty="0" err="1">
                <a:latin typeface="+mj-lt"/>
              </a:rPr>
              <a:t>honour</a:t>
            </a:r>
            <a:r>
              <a:rPr lang="en-US" sz="3200" b="1" dirty="0">
                <a:latin typeface="+mj-lt"/>
              </a:rPr>
              <a:t> are her clothing; and she shall rejoice in time to come.</a:t>
            </a:r>
          </a:p>
          <a:p>
            <a:r>
              <a:rPr lang="en-US" sz="3200" b="1" dirty="0">
                <a:latin typeface="+mj-lt"/>
              </a:rPr>
              <a:t>26 She </a:t>
            </a:r>
            <a:r>
              <a:rPr lang="en-US" sz="3200" b="1" dirty="0" err="1">
                <a:latin typeface="+mj-lt"/>
              </a:rPr>
              <a:t>openeth</a:t>
            </a:r>
            <a:r>
              <a:rPr lang="en-US" sz="3200" b="1" dirty="0">
                <a:latin typeface="+mj-lt"/>
              </a:rPr>
              <a:t> her mouth with wisdom; and in her tongue is the law of kindness.</a:t>
            </a:r>
          </a:p>
          <a:p>
            <a:r>
              <a:rPr lang="en-US" sz="3200" b="1" dirty="0">
                <a:latin typeface="+mj-lt"/>
              </a:rPr>
              <a:t>27 She </a:t>
            </a:r>
            <a:r>
              <a:rPr lang="en-US" sz="3200" b="1" dirty="0" err="1">
                <a:latin typeface="+mj-lt"/>
              </a:rPr>
              <a:t>looketh</a:t>
            </a:r>
            <a:r>
              <a:rPr lang="en-US" sz="3200" b="1" dirty="0">
                <a:latin typeface="+mj-lt"/>
              </a:rPr>
              <a:t> well to the ways of her household, and </a:t>
            </a:r>
            <a:r>
              <a:rPr lang="en-US" sz="3200" b="1" dirty="0" err="1">
                <a:latin typeface="+mj-lt"/>
              </a:rPr>
              <a:t>eateth</a:t>
            </a:r>
            <a:r>
              <a:rPr lang="en-US" sz="3200" b="1" dirty="0">
                <a:latin typeface="+mj-lt"/>
              </a:rPr>
              <a:t> not the bread of idleness.</a:t>
            </a:r>
          </a:p>
          <a:p>
            <a:r>
              <a:rPr lang="en-US" sz="3200" b="1" dirty="0">
                <a:latin typeface="+mj-lt"/>
              </a:rPr>
              <a:t>28 Her children arise up, and call her blessed; her husband also, and he </a:t>
            </a:r>
            <a:r>
              <a:rPr lang="en-US" sz="3200" b="1" dirty="0" err="1">
                <a:latin typeface="+mj-lt"/>
              </a:rPr>
              <a:t>praiseth</a:t>
            </a:r>
            <a:r>
              <a:rPr lang="en-US" sz="3200" b="1" dirty="0">
                <a:latin typeface="+mj-lt"/>
              </a:rPr>
              <a:t> her.</a:t>
            </a:r>
          </a:p>
          <a:p>
            <a:r>
              <a:rPr lang="en-US" sz="3200" b="1" dirty="0">
                <a:latin typeface="+mj-lt"/>
              </a:rPr>
              <a:t>29 Many daughters have done virtuously, but thou </a:t>
            </a:r>
            <a:r>
              <a:rPr lang="en-US" sz="3200" b="1" dirty="0" err="1">
                <a:latin typeface="+mj-lt"/>
              </a:rPr>
              <a:t>excellest</a:t>
            </a:r>
            <a:r>
              <a:rPr lang="en-US" sz="3200" b="1" dirty="0">
                <a:latin typeface="+mj-lt"/>
              </a:rPr>
              <a:t> them all.</a:t>
            </a:r>
          </a:p>
        </p:txBody>
      </p:sp>
    </p:spTree>
    <p:extLst>
      <p:ext uri="{BB962C8B-B14F-4D97-AF65-F5344CB8AC3E}">
        <p14:creationId xmlns:p14="http://schemas.microsoft.com/office/powerpoint/2010/main" val="701945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458200"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mj-lt"/>
              </a:rPr>
              <a:t>Proverbs 31:10-31</a:t>
            </a:r>
            <a:endParaRPr lang="en-US" sz="4000" b="1" dirty="0">
              <a:effectLst>
                <a:outerShdw blurRad="38100" dist="38100" dir="2700000" algn="tl">
                  <a:srgbClr val="000000">
                    <a:alpha val="43137"/>
                  </a:srgbClr>
                </a:outerShdw>
              </a:effectLst>
              <a:latin typeface="+mj-lt"/>
            </a:endParaRPr>
          </a:p>
        </p:txBody>
      </p:sp>
      <p:sp>
        <p:nvSpPr>
          <p:cNvPr id="5" name="TextBox 4"/>
          <p:cNvSpPr txBox="1"/>
          <p:nvPr/>
        </p:nvSpPr>
        <p:spPr>
          <a:xfrm>
            <a:off x="76200" y="874455"/>
            <a:ext cx="8991600" cy="2554545"/>
          </a:xfrm>
          <a:prstGeom prst="rect">
            <a:avLst/>
          </a:prstGeom>
          <a:noFill/>
        </p:spPr>
        <p:txBody>
          <a:bodyPr wrap="square" rtlCol="0">
            <a:spAutoFit/>
          </a:bodyPr>
          <a:lstStyle/>
          <a:p>
            <a:r>
              <a:rPr lang="en-US" sz="3200" b="1" dirty="0">
                <a:latin typeface="+mj-lt"/>
              </a:rPr>
              <a:t>30 </a:t>
            </a:r>
            <a:r>
              <a:rPr lang="en-US" sz="3200" b="1" dirty="0" err="1">
                <a:latin typeface="+mj-lt"/>
              </a:rPr>
              <a:t>Favour</a:t>
            </a:r>
            <a:r>
              <a:rPr lang="en-US" sz="3200" b="1" dirty="0">
                <a:latin typeface="+mj-lt"/>
              </a:rPr>
              <a:t> is deceitful, and beauty is vain: but a woman that </a:t>
            </a:r>
            <a:r>
              <a:rPr lang="en-US" sz="3200" b="1" dirty="0" err="1">
                <a:latin typeface="+mj-lt"/>
              </a:rPr>
              <a:t>feareth</a:t>
            </a:r>
            <a:r>
              <a:rPr lang="en-US" sz="3200" b="1" dirty="0">
                <a:latin typeface="+mj-lt"/>
              </a:rPr>
              <a:t> the Lord, she shall be praised.</a:t>
            </a:r>
          </a:p>
          <a:p>
            <a:r>
              <a:rPr lang="en-US" sz="3200" b="1" dirty="0">
                <a:latin typeface="+mj-lt"/>
              </a:rPr>
              <a:t>31 Give her of the fruit of her hands; and let her own works praise her in the gates.</a:t>
            </a:r>
          </a:p>
        </p:txBody>
      </p:sp>
    </p:spTree>
    <p:extLst>
      <p:ext uri="{BB962C8B-B14F-4D97-AF65-F5344CB8AC3E}">
        <p14:creationId xmlns:p14="http://schemas.microsoft.com/office/powerpoint/2010/main" val="2537194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 y="1350526"/>
            <a:ext cx="8458200" cy="3754874"/>
          </a:xfrm>
          <a:prstGeom prst="rect">
            <a:avLst/>
          </a:prstGeom>
          <a:noFill/>
        </p:spPr>
        <p:txBody>
          <a:bodyPr wrap="square" rtlCol="0">
            <a:spAutoFit/>
          </a:bodyPr>
          <a:lstStyle/>
          <a:p>
            <a:pPr algn="ctr"/>
            <a:r>
              <a:rPr lang="en-US" sz="7200" b="1" dirty="0">
                <a:effectLst>
                  <a:outerShdw blurRad="38100" dist="38100" dir="2700000" algn="tl">
                    <a:srgbClr val="000000">
                      <a:alpha val="43137"/>
                    </a:srgbClr>
                  </a:outerShdw>
                </a:effectLst>
                <a:latin typeface="+mj-lt"/>
              </a:rPr>
              <a:t>The Conversion of </a:t>
            </a:r>
          </a:p>
          <a:p>
            <a:pPr algn="ctr"/>
            <a:r>
              <a:rPr lang="en-US" sz="16600" b="1" dirty="0">
                <a:effectLst>
                  <a:outerShdw blurRad="38100" dist="38100" dir="2700000" algn="tl">
                    <a:srgbClr val="000000">
                      <a:alpha val="43137"/>
                    </a:srgbClr>
                  </a:outerShdw>
                </a:effectLst>
                <a:latin typeface="+mj-lt"/>
              </a:rPr>
              <a:t>Lydia</a:t>
            </a:r>
            <a:endParaRPr lang="en-US" sz="138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872023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D:\Projectr\GIFFiles\Paul 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571500"/>
            <a:ext cx="8437563" cy="58986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1" y="5555796"/>
            <a:ext cx="28194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Acts 16-18</a:t>
            </a:r>
          </a:p>
        </p:txBody>
      </p:sp>
      <p:sp>
        <p:nvSpPr>
          <p:cNvPr id="5" name="Oval 4"/>
          <p:cNvSpPr/>
          <p:nvPr/>
        </p:nvSpPr>
        <p:spPr>
          <a:xfrm>
            <a:off x="7162800" y="3657600"/>
            <a:ext cx="457200" cy="3810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423886" y="740229"/>
            <a:ext cx="4981145" cy="3120571"/>
          </a:xfrm>
          <a:custGeom>
            <a:avLst/>
            <a:gdLst>
              <a:gd name="connsiteX0" fmla="*/ 4905828 w 4981145"/>
              <a:gd name="connsiteY0" fmla="*/ 3120571 h 3120571"/>
              <a:gd name="connsiteX1" fmla="*/ 4949371 w 4981145"/>
              <a:gd name="connsiteY1" fmla="*/ 2931885 h 3120571"/>
              <a:gd name="connsiteX2" fmla="*/ 4963885 w 4981145"/>
              <a:gd name="connsiteY2" fmla="*/ 2888342 h 3120571"/>
              <a:gd name="connsiteX3" fmla="*/ 4978400 w 4981145"/>
              <a:gd name="connsiteY3" fmla="*/ 2844800 h 3120571"/>
              <a:gd name="connsiteX4" fmla="*/ 4934857 w 4981145"/>
              <a:gd name="connsiteY4" fmla="*/ 2569028 h 3120571"/>
              <a:gd name="connsiteX5" fmla="*/ 4891314 w 4981145"/>
              <a:gd name="connsiteY5" fmla="*/ 2540000 h 3120571"/>
              <a:gd name="connsiteX6" fmla="*/ 4833257 w 4981145"/>
              <a:gd name="connsiteY6" fmla="*/ 2525485 h 3120571"/>
              <a:gd name="connsiteX7" fmla="*/ 4557485 w 4981145"/>
              <a:gd name="connsiteY7" fmla="*/ 2554514 h 3120571"/>
              <a:gd name="connsiteX8" fmla="*/ 4513943 w 4981145"/>
              <a:gd name="connsiteY8" fmla="*/ 2569028 h 3120571"/>
              <a:gd name="connsiteX9" fmla="*/ 4470400 w 4981145"/>
              <a:gd name="connsiteY9" fmla="*/ 2598057 h 3120571"/>
              <a:gd name="connsiteX10" fmla="*/ 4383314 w 4981145"/>
              <a:gd name="connsiteY10" fmla="*/ 2670628 h 3120571"/>
              <a:gd name="connsiteX11" fmla="*/ 4339771 w 4981145"/>
              <a:gd name="connsiteY11" fmla="*/ 2685142 h 3120571"/>
              <a:gd name="connsiteX12" fmla="*/ 4267200 w 4981145"/>
              <a:gd name="connsiteY12" fmla="*/ 2467428 h 3120571"/>
              <a:gd name="connsiteX13" fmla="*/ 4252685 w 4981145"/>
              <a:gd name="connsiteY13" fmla="*/ 2423885 h 3120571"/>
              <a:gd name="connsiteX14" fmla="*/ 4238171 w 4981145"/>
              <a:gd name="connsiteY14" fmla="*/ 2380342 h 3120571"/>
              <a:gd name="connsiteX15" fmla="*/ 4194628 w 4981145"/>
              <a:gd name="connsiteY15" fmla="*/ 2293257 h 3120571"/>
              <a:gd name="connsiteX16" fmla="*/ 4078514 w 4981145"/>
              <a:gd name="connsiteY16" fmla="*/ 2322285 h 3120571"/>
              <a:gd name="connsiteX17" fmla="*/ 3947885 w 4981145"/>
              <a:gd name="connsiteY17" fmla="*/ 2380342 h 3120571"/>
              <a:gd name="connsiteX18" fmla="*/ 3802743 w 4981145"/>
              <a:gd name="connsiteY18" fmla="*/ 2394857 h 3120571"/>
              <a:gd name="connsiteX19" fmla="*/ 3744685 w 4981145"/>
              <a:gd name="connsiteY19" fmla="*/ 2409371 h 3120571"/>
              <a:gd name="connsiteX20" fmla="*/ 3643085 w 4981145"/>
              <a:gd name="connsiteY20" fmla="*/ 2423885 h 3120571"/>
              <a:gd name="connsiteX21" fmla="*/ 3570514 w 4981145"/>
              <a:gd name="connsiteY21" fmla="*/ 2438400 h 3120571"/>
              <a:gd name="connsiteX22" fmla="*/ 3526971 w 4981145"/>
              <a:gd name="connsiteY22" fmla="*/ 2467428 h 3120571"/>
              <a:gd name="connsiteX23" fmla="*/ 3439885 w 4981145"/>
              <a:gd name="connsiteY23" fmla="*/ 2423885 h 3120571"/>
              <a:gd name="connsiteX24" fmla="*/ 3338285 w 4981145"/>
              <a:gd name="connsiteY24" fmla="*/ 2365828 h 3120571"/>
              <a:gd name="connsiteX25" fmla="*/ 3309257 w 4981145"/>
              <a:gd name="connsiteY25" fmla="*/ 2249714 h 3120571"/>
              <a:gd name="connsiteX26" fmla="*/ 3367314 w 4981145"/>
              <a:gd name="connsiteY26" fmla="*/ 2162628 h 3120571"/>
              <a:gd name="connsiteX27" fmla="*/ 3352800 w 4981145"/>
              <a:gd name="connsiteY27" fmla="*/ 2046514 h 3120571"/>
              <a:gd name="connsiteX28" fmla="*/ 3106057 w 4981145"/>
              <a:gd name="connsiteY28" fmla="*/ 2075542 h 3120571"/>
              <a:gd name="connsiteX29" fmla="*/ 2975428 w 4981145"/>
              <a:gd name="connsiteY29" fmla="*/ 2032000 h 3120571"/>
              <a:gd name="connsiteX30" fmla="*/ 2931885 w 4981145"/>
              <a:gd name="connsiteY30" fmla="*/ 2017485 h 3120571"/>
              <a:gd name="connsiteX31" fmla="*/ 2902857 w 4981145"/>
              <a:gd name="connsiteY31" fmla="*/ 1915885 h 3120571"/>
              <a:gd name="connsiteX32" fmla="*/ 2815771 w 4981145"/>
              <a:gd name="connsiteY32" fmla="*/ 1857828 h 3120571"/>
              <a:gd name="connsiteX33" fmla="*/ 2786743 w 4981145"/>
              <a:gd name="connsiteY33" fmla="*/ 1770742 h 3120571"/>
              <a:gd name="connsiteX34" fmla="*/ 2772228 w 4981145"/>
              <a:gd name="connsiteY34" fmla="*/ 1712685 h 3120571"/>
              <a:gd name="connsiteX35" fmla="*/ 2728685 w 4981145"/>
              <a:gd name="connsiteY35" fmla="*/ 1683657 h 3120571"/>
              <a:gd name="connsiteX36" fmla="*/ 2598057 w 4981145"/>
              <a:gd name="connsiteY36" fmla="*/ 1625600 h 3120571"/>
              <a:gd name="connsiteX37" fmla="*/ 2569028 w 4981145"/>
              <a:gd name="connsiteY37" fmla="*/ 1538514 h 3120571"/>
              <a:gd name="connsiteX38" fmla="*/ 2525485 w 4981145"/>
              <a:gd name="connsiteY38" fmla="*/ 1494971 h 3120571"/>
              <a:gd name="connsiteX39" fmla="*/ 2496457 w 4981145"/>
              <a:gd name="connsiteY39" fmla="*/ 1451428 h 3120571"/>
              <a:gd name="connsiteX40" fmla="*/ 2394857 w 4981145"/>
              <a:gd name="connsiteY40" fmla="*/ 1393371 h 3120571"/>
              <a:gd name="connsiteX41" fmla="*/ 2351314 w 4981145"/>
              <a:gd name="connsiteY41" fmla="*/ 1364342 h 3120571"/>
              <a:gd name="connsiteX42" fmla="*/ 2307771 w 4981145"/>
              <a:gd name="connsiteY42" fmla="*/ 1349828 h 3120571"/>
              <a:gd name="connsiteX43" fmla="*/ 2264228 w 4981145"/>
              <a:gd name="connsiteY43" fmla="*/ 1320800 h 3120571"/>
              <a:gd name="connsiteX44" fmla="*/ 2220685 w 4981145"/>
              <a:gd name="connsiteY44" fmla="*/ 1306285 h 3120571"/>
              <a:gd name="connsiteX45" fmla="*/ 2075543 w 4981145"/>
              <a:gd name="connsiteY45" fmla="*/ 1277257 h 3120571"/>
              <a:gd name="connsiteX46" fmla="*/ 1988457 w 4981145"/>
              <a:gd name="connsiteY46" fmla="*/ 1233714 h 3120571"/>
              <a:gd name="connsiteX47" fmla="*/ 1944914 w 4981145"/>
              <a:gd name="connsiteY47" fmla="*/ 1204685 h 3120571"/>
              <a:gd name="connsiteX48" fmla="*/ 1886857 w 4981145"/>
              <a:gd name="connsiteY48" fmla="*/ 1117600 h 3120571"/>
              <a:gd name="connsiteX49" fmla="*/ 1814285 w 4981145"/>
              <a:gd name="connsiteY49" fmla="*/ 1030514 h 3120571"/>
              <a:gd name="connsiteX50" fmla="*/ 1770743 w 4981145"/>
              <a:gd name="connsiteY50" fmla="*/ 1016000 h 3120571"/>
              <a:gd name="connsiteX51" fmla="*/ 1640114 w 4981145"/>
              <a:gd name="connsiteY51" fmla="*/ 1001485 h 3120571"/>
              <a:gd name="connsiteX52" fmla="*/ 1480457 w 4981145"/>
              <a:gd name="connsiteY52" fmla="*/ 957942 h 3120571"/>
              <a:gd name="connsiteX53" fmla="*/ 1277257 w 4981145"/>
              <a:gd name="connsiteY53" fmla="*/ 943428 h 3120571"/>
              <a:gd name="connsiteX54" fmla="*/ 1146628 w 4981145"/>
              <a:gd name="connsiteY54" fmla="*/ 914400 h 3120571"/>
              <a:gd name="connsiteX55" fmla="*/ 798285 w 4981145"/>
              <a:gd name="connsiteY55" fmla="*/ 885371 h 3120571"/>
              <a:gd name="connsiteX56" fmla="*/ 711200 w 4981145"/>
              <a:gd name="connsiteY56" fmla="*/ 798285 h 3120571"/>
              <a:gd name="connsiteX57" fmla="*/ 624114 w 4981145"/>
              <a:gd name="connsiteY57" fmla="*/ 740228 h 3120571"/>
              <a:gd name="connsiteX58" fmla="*/ 580571 w 4981145"/>
              <a:gd name="connsiteY58" fmla="*/ 696685 h 3120571"/>
              <a:gd name="connsiteX59" fmla="*/ 493485 w 4981145"/>
              <a:gd name="connsiteY59" fmla="*/ 638628 h 3120571"/>
              <a:gd name="connsiteX60" fmla="*/ 464457 w 4981145"/>
              <a:gd name="connsiteY60" fmla="*/ 595085 h 3120571"/>
              <a:gd name="connsiteX61" fmla="*/ 420914 w 4981145"/>
              <a:gd name="connsiteY61" fmla="*/ 551542 h 3120571"/>
              <a:gd name="connsiteX62" fmla="*/ 391885 w 4981145"/>
              <a:gd name="connsiteY62" fmla="*/ 464457 h 3120571"/>
              <a:gd name="connsiteX63" fmla="*/ 348343 w 4981145"/>
              <a:gd name="connsiteY63" fmla="*/ 290285 h 3120571"/>
              <a:gd name="connsiteX64" fmla="*/ 319314 w 4981145"/>
              <a:gd name="connsiteY64" fmla="*/ 246742 h 3120571"/>
              <a:gd name="connsiteX65" fmla="*/ 261257 w 4981145"/>
              <a:gd name="connsiteY65" fmla="*/ 159657 h 3120571"/>
              <a:gd name="connsiteX66" fmla="*/ 246743 w 4981145"/>
              <a:gd name="connsiteY66" fmla="*/ 116114 h 3120571"/>
              <a:gd name="connsiteX67" fmla="*/ 159657 w 4981145"/>
              <a:gd name="connsiteY67" fmla="*/ 87085 h 3120571"/>
              <a:gd name="connsiteX68" fmla="*/ 116114 w 4981145"/>
              <a:gd name="connsiteY68" fmla="*/ 72571 h 3120571"/>
              <a:gd name="connsiteX69" fmla="*/ 72571 w 4981145"/>
              <a:gd name="connsiteY69" fmla="*/ 58057 h 3120571"/>
              <a:gd name="connsiteX70" fmla="*/ 43543 w 4981145"/>
              <a:gd name="connsiteY70" fmla="*/ 14514 h 3120571"/>
              <a:gd name="connsiteX71" fmla="*/ 0 w 4981145"/>
              <a:gd name="connsiteY71" fmla="*/ 0 h 312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981145" h="3120571">
                <a:moveTo>
                  <a:pt x="4905828" y="3120571"/>
                </a:moveTo>
                <a:cubicBezTo>
                  <a:pt x="4924671" y="2988680"/>
                  <a:pt x="4909525" y="3051426"/>
                  <a:pt x="4949371" y="2931885"/>
                </a:cubicBezTo>
                <a:lnTo>
                  <a:pt x="4963885" y="2888342"/>
                </a:lnTo>
                <a:lnTo>
                  <a:pt x="4978400" y="2844800"/>
                </a:lnTo>
                <a:cubicBezTo>
                  <a:pt x="4973477" y="2766030"/>
                  <a:pt x="5004505" y="2638676"/>
                  <a:pt x="4934857" y="2569028"/>
                </a:cubicBezTo>
                <a:cubicBezTo>
                  <a:pt x="4922522" y="2556693"/>
                  <a:pt x="4907347" y="2546872"/>
                  <a:pt x="4891314" y="2540000"/>
                </a:cubicBezTo>
                <a:cubicBezTo>
                  <a:pt x="4872979" y="2532142"/>
                  <a:pt x="4852609" y="2530323"/>
                  <a:pt x="4833257" y="2525485"/>
                </a:cubicBezTo>
                <a:cubicBezTo>
                  <a:pt x="4757849" y="2531769"/>
                  <a:pt x="4638742" y="2538263"/>
                  <a:pt x="4557485" y="2554514"/>
                </a:cubicBezTo>
                <a:cubicBezTo>
                  <a:pt x="4542483" y="2557514"/>
                  <a:pt x="4528457" y="2564190"/>
                  <a:pt x="4513943" y="2569028"/>
                </a:cubicBezTo>
                <a:cubicBezTo>
                  <a:pt x="4499429" y="2578704"/>
                  <a:pt x="4483801" y="2586890"/>
                  <a:pt x="4470400" y="2598057"/>
                </a:cubicBezTo>
                <a:cubicBezTo>
                  <a:pt x="4422250" y="2638182"/>
                  <a:pt x="4437369" y="2643601"/>
                  <a:pt x="4383314" y="2670628"/>
                </a:cubicBezTo>
                <a:cubicBezTo>
                  <a:pt x="4369630" y="2677470"/>
                  <a:pt x="4354285" y="2680304"/>
                  <a:pt x="4339771" y="2685142"/>
                </a:cubicBezTo>
                <a:lnTo>
                  <a:pt x="4267200" y="2467428"/>
                </a:lnTo>
                <a:lnTo>
                  <a:pt x="4252685" y="2423885"/>
                </a:lnTo>
                <a:cubicBezTo>
                  <a:pt x="4247847" y="2409371"/>
                  <a:pt x="4246658" y="2393072"/>
                  <a:pt x="4238171" y="2380342"/>
                </a:cubicBezTo>
                <a:cubicBezTo>
                  <a:pt x="4200656" y="2324070"/>
                  <a:pt x="4214659" y="2353348"/>
                  <a:pt x="4194628" y="2293257"/>
                </a:cubicBezTo>
                <a:cubicBezTo>
                  <a:pt x="4167028" y="2298777"/>
                  <a:pt x="4108267" y="2307409"/>
                  <a:pt x="4078514" y="2322285"/>
                </a:cubicBezTo>
                <a:cubicBezTo>
                  <a:pt x="4015221" y="2353931"/>
                  <a:pt x="4041504" y="2370980"/>
                  <a:pt x="3947885" y="2380342"/>
                </a:cubicBezTo>
                <a:lnTo>
                  <a:pt x="3802743" y="2394857"/>
                </a:lnTo>
                <a:cubicBezTo>
                  <a:pt x="3783390" y="2399695"/>
                  <a:pt x="3764311" y="2405803"/>
                  <a:pt x="3744685" y="2409371"/>
                </a:cubicBezTo>
                <a:cubicBezTo>
                  <a:pt x="3711026" y="2415491"/>
                  <a:pt x="3676830" y="2418261"/>
                  <a:pt x="3643085" y="2423885"/>
                </a:cubicBezTo>
                <a:cubicBezTo>
                  <a:pt x="3618751" y="2427941"/>
                  <a:pt x="3594704" y="2433562"/>
                  <a:pt x="3570514" y="2438400"/>
                </a:cubicBezTo>
                <a:cubicBezTo>
                  <a:pt x="3556000" y="2448076"/>
                  <a:pt x="3544178" y="2464560"/>
                  <a:pt x="3526971" y="2467428"/>
                </a:cubicBezTo>
                <a:cubicBezTo>
                  <a:pt x="3503652" y="2471314"/>
                  <a:pt x="3454230" y="2434131"/>
                  <a:pt x="3439885" y="2423885"/>
                </a:cubicBezTo>
                <a:cubicBezTo>
                  <a:pt x="3362999" y="2368966"/>
                  <a:pt x="3408945" y="2389381"/>
                  <a:pt x="3338285" y="2365828"/>
                </a:cubicBezTo>
                <a:cubicBezTo>
                  <a:pt x="3282351" y="2328539"/>
                  <a:pt x="3271470" y="2340403"/>
                  <a:pt x="3309257" y="2249714"/>
                </a:cubicBezTo>
                <a:cubicBezTo>
                  <a:pt x="3322675" y="2217510"/>
                  <a:pt x="3367314" y="2162628"/>
                  <a:pt x="3367314" y="2162628"/>
                </a:cubicBezTo>
                <a:cubicBezTo>
                  <a:pt x="3362476" y="2123923"/>
                  <a:pt x="3387688" y="2063958"/>
                  <a:pt x="3352800" y="2046514"/>
                </a:cubicBezTo>
                <a:cubicBezTo>
                  <a:pt x="3304668" y="2022448"/>
                  <a:pt x="3174575" y="2058413"/>
                  <a:pt x="3106057" y="2075542"/>
                </a:cubicBezTo>
                <a:lnTo>
                  <a:pt x="2975428" y="2032000"/>
                </a:lnTo>
                <a:lnTo>
                  <a:pt x="2931885" y="2017485"/>
                </a:lnTo>
                <a:cubicBezTo>
                  <a:pt x="2931760" y="2016983"/>
                  <a:pt x="2909797" y="1922825"/>
                  <a:pt x="2902857" y="1915885"/>
                </a:cubicBezTo>
                <a:cubicBezTo>
                  <a:pt x="2878187" y="1891215"/>
                  <a:pt x="2815771" y="1857828"/>
                  <a:pt x="2815771" y="1857828"/>
                </a:cubicBezTo>
                <a:cubicBezTo>
                  <a:pt x="2806095" y="1828799"/>
                  <a:pt x="2794165" y="1800427"/>
                  <a:pt x="2786743" y="1770742"/>
                </a:cubicBezTo>
                <a:cubicBezTo>
                  <a:pt x="2781905" y="1751390"/>
                  <a:pt x="2783293" y="1729283"/>
                  <a:pt x="2772228" y="1712685"/>
                </a:cubicBezTo>
                <a:cubicBezTo>
                  <a:pt x="2762552" y="1698171"/>
                  <a:pt x="2742880" y="1693796"/>
                  <a:pt x="2728685" y="1683657"/>
                </a:cubicBezTo>
                <a:cubicBezTo>
                  <a:pt x="2645489" y="1624232"/>
                  <a:pt x="2699859" y="1645960"/>
                  <a:pt x="2598057" y="1625600"/>
                </a:cubicBezTo>
                <a:cubicBezTo>
                  <a:pt x="2588381" y="1596571"/>
                  <a:pt x="2590665" y="1560151"/>
                  <a:pt x="2569028" y="1538514"/>
                </a:cubicBezTo>
                <a:cubicBezTo>
                  <a:pt x="2554514" y="1524000"/>
                  <a:pt x="2538626" y="1510740"/>
                  <a:pt x="2525485" y="1494971"/>
                </a:cubicBezTo>
                <a:cubicBezTo>
                  <a:pt x="2514318" y="1481570"/>
                  <a:pt x="2508792" y="1463763"/>
                  <a:pt x="2496457" y="1451428"/>
                </a:cubicBezTo>
                <a:cubicBezTo>
                  <a:pt x="2472885" y="1427856"/>
                  <a:pt x="2421415" y="1408547"/>
                  <a:pt x="2394857" y="1393371"/>
                </a:cubicBezTo>
                <a:cubicBezTo>
                  <a:pt x="2379711" y="1384716"/>
                  <a:pt x="2366916" y="1372143"/>
                  <a:pt x="2351314" y="1364342"/>
                </a:cubicBezTo>
                <a:cubicBezTo>
                  <a:pt x="2337630" y="1357500"/>
                  <a:pt x="2321455" y="1356670"/>
                  <a:pt x="2307771" y="1349828"/>
                </a:cubicBezTo>
                <a:cubicBezTo>
                  <a:pt x="2292169" y="1342027"/>
                  <a:pt x="2279830" y="1328601"/>
                  <a:pt x="2264228" y="1320800"/>
                </a:cubicBezTo>
                <a:cubicBezTo>
                  <a:pt x="2250544" y="1313958"/>
                  <a:pt x="2235396" y="1310488"/>
                  <a:pt x="2220685" y="1306285"/>
                </a:cubicBezTo>
                <a:cubicBezTo>
                  <a:pt x="2160065" y="1288965"/>
                  <a:pt x="2143966" y="1288661"/>
                  <a:pt x="2075543" y="1277257"/>
                </a:cubicBezTo>
                <a:cubicBezTo>
                  <a:pt x="1950754" y="1194064"/>
                  <a:pt x="2108641" y="1293806"/>
                  <a:pt x="1988457" y="1233714"/>
                </a:cubicBezTo>
                <a:cubicBezTo>
                  <a:pt x="1972855" y="1225913"/>
                  <a:pt x="1959428" y="1214361"/>
                  <a:pt x="1944914" y="1204685"/>
                </a:cubicBezTo>
                <a:cubicBezTo>
                  <a:pt x="1919407" y="1128163"/>
                  <a:pt x="1947258" y="1190081"/>
                  <a:pt x="1886857" y="1117600"/>
                </a:cubicBezTo>
                <a:cubicBezTo>
                  <a:pt x="1853388" y="1077438"/>
                  <a:pt x="1861990" y="1062317"/>
                  <a:pt x="1814285" y="1030514"/>
                </a:cubicBezTo>
                <a:cubicBezTo>
                  <a:pt x="1801555" y="1022028"/>
                  <a:pt x="1785834" y="1018515"/>
                  <a:pt x="1770743" y="1016000"/>
                </a:cubicBezTo>
                <a:cubicBezTo>
                  <a:pt x="1727528" y="1008797"/>
                  <a:pt x="1683657" y="1006323"/>
                  <a:pt x="1640114" y="1001485"/>
                </a:cubicBezTo>
                <a:cubicBezTo>
                  <a:pt x="1582481" y="982274"/>
                  <a:pt x="1540418" y="964254"/>
                  <a:pt x="1480457" y="957942"/>
                </a:cubicBezTo>
                <a:cubicBezTo>
                  <a:pt x="1412924" y="950833"/>
                  <a:pt x="1344990" y="948266"/>
                  <a:pt x="1277257" y="943428"/>
                </a:cubicBezTo>
                <a:cubicBezTo>
                  <a:pt x="1231023" y="931870"/>
                  <a:pt x="1194541" y="921771"/>
                  <a:pt x="1146628" y="914400"/>
                </a:cubicBezTo>
                <a:cubicBezTo>
                  <a:pt x="1014512" y="894074"/>
                  <a:pt x="948230" y="894742"/>
                  <a:pt x="798285" y="885371"/>
                </a:cubicBezTo>
                <a:cubicBezTo>
                  <a:pt x="769257" y="856342"/>
                  <a:pt x="745358" y="821057"/>
                  <a:pt x="711200" y="798285"/>
                </a:cubicBezTo>
                <a:cubicBezTo>
                  <a:pt x="682171" y="778933"/>
                  <a:pt x="648784" y="764898"/>
                  <a:pt x="624114" y="740228"/>
                </a:cubicBezTo>
                <a:cubicBezTo>
                  <a:pt x="609600" y="725714"/>
                  <a:pt x="596774" y="709287"/>
                  <a:pt x="580571" y="696685"/>
                </a:cubicBezTo>
                <a:cubicBezTo>
                  <a:pt x="553032" y="675266"/>
                  <a:pt x="493485" y="638628"/>
                  <a:pt x="493485" y="638628"/>
                </a:cubicBezTo>
                <a:cubicBezTo>
                  <a:pt x="483809" y="624114"/>
                  <a:pt x="475624" y="608486"/>
                  <a:pt x="464457" y="595085"/>
                </a:cubicBezTo>
                <a:cubicBezTo>
                  <a:pt x="451316" y="579316"/>
                  <a:pt x="430883" y="569485"/>
                  <a:pt x="420914" y="551542"/>
                </a:cubicBezTo>
                <a:cubicBezTo>
                  <a:pt x="406054" y="524794"/>
                  <a:pt x="391885" y="464457"/>
                  <a:pt x="391885" y="464457"/>
                </a:cubicBezTo>
                <a:cubicBezTo>
                  <a:pt x="384631" y="420929"/>
                  <a:pt x="373899" y="328618"/>
                  <a:pt x="348343" y="290285"/>
                </a:cubicBezTo>
                <a:lnTo>
                  <a:pt x="319314" y="246742"/>
                </a:lnTo>
                <a:cubicBezTo>
                  <a:pt x="284803" y="143209"/>
                  <a:pt x="333739" y="268380"/>
                  <a:pt x="261257" y="159657"/>
                </a:cubicBezTo>
                <a:cubicBezTo>
                  <a:pt x="252770" y="146927"/>
                  <a:pt x="259193" y="125007"/>
                  <a:pt x="246743" y="116114"/>
                </a:cubicBezTo>
                <a:cubicBezTo>
                  <a:pt x="221844" y="98329"/>
                  <a:pt x="188686" y="96761"/>
                  <a:pt x="159657" y="87085"/>
                </a:cubicBezTo>
                <a:lnTo>
                  <a:pt x="116114" y="72571"/>
                </a:lnTo>
                <a:lnTo>
                  <a:pt x="72571" y="58057"/>
                </a:lnTo>
                <a:cubicBezTo>
                  <a:pt x="62895" y="43543"/>
                  <a:pt x="57164" y="25411"/>
                  <a:pt x="43543" y="14514"/>
                </a:cubicBezTo>
                <a:cubicBezTo>
                  <a:pt x="31596" y="4957"/>
                  <a:pt x="0" y="0"/>
                  <a:pt x="0" y="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006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458200"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mj-lt"/>
              </a:rPr>
              <a:t>Acts 16:13-15</a:t>
            </a:r>
            <a:endParaRPr lang="en-US" sz="4000" b="1" dirty="0">
              <a:effectLst>
                <a:outerShdw blurRad="38100" dist="38100" dir="2700000" algn="tl">
                  <a:srgbClr val="000000">
                    <a:alpha val="43137"/>
                  </a:srgbClr>
                </a:outerShdw>
              </a:effectLst>
              <a:latin typeface="+mj-lt"/>
            </a:endParaRPr>
          </a:p>
        </p:txBody>
      </p:sp>
      <p:sp>
        <p:nvSpPr>
          <p:cNvPr id="5" name="TextBox 4"/>
          <p:cNvSpPr txBox="1"/>
          <p:nvPr/>
        </p:nvSpPr>
        <p:spPr>
          <a:xfrm>
            <a:off x="76200" y="762000"/>
            <a:ext cx="8991600" cy="6093976"/>
          </a:xfrm>
          <a:prstGeom prst="rect">
            <a:avLst/>
          </a:prstGeom>
          <a:noFill/>
        </p:spPr>
        <p:txBody>
          <a:bodyPr wrap="square" rtlCol="0">
            <a:spAutoFit/>
          </a:bodyPr>
          <a:lstStyle/>
          <a:p>
            <a:r>
              <a:rPr lang="en-US" sz="3000" b="1" baseline="30000" dirty="0">
                <a:latin typeface="+mj-lt"/>
              </a:rPr>
              <a:t>13 </a:t>
            </a:r>
            <a:r>
              <a:rPr lang="en-US" sz="3000" b="1" dirty="0">
                <a:latin typeface="+mj-lt"/>
              </a:rPr>
              <a:t>And on the sabbath we went out of the city by a river side, where prayer was wont to be made; and we sat down, and </a:t>
            </a:r>
            <a:r>
              <a:rPr lang="en-US" sz="3000" b="1" dirty="0" err="1">
                <a:latin typeface="+mj-lt"/>
              </a:rPr>
              <a:t>spake</a:t>
            </a:r>
            <a:r>
              <a:rPr lang="en-US" sz="3000" b="1" dirty="0">
                <a:latin typeface="+mj-lt"/>
              </a:rPr>
              <a:t> unto the women which resorted thither.</a:t>
            </a:r>
          </a:p>
          <a:p>
            <a:r>
              <a:rPr lang="en-US" sz="3000" b="1" baseline="30000" dirty="0">
                <a:latin typeface="+mj-lt"/>
              </a:rPr>
              <a:t>14 </a:t>
            </a:r>
            <a:r>
              <a:rPr lang="en-US" sz="3000" b="1" dirty="0">
                <a:latin typeface="+mj-lt"/>
              </a:rPr>
              <a:t>And a certain woman named Lydia, a seller of purple, of the city of Thyatira, which worshipped God, heard us: whose heart the Lord opened, that she attended unto the things which were spoken of Paul.</a:t>
            </a:r>
          </a:p>
          <a:p>
            <a:r>
              <a:rPr lang="en-US" sz="3000" b="1" baseline="30000" dirty="0">
                <a:latin typeface="+mj-lt"/>
              </a:rPr>
              <a:t>15 </a:t>
            </a:r>
            <a:r>
              <a:rPr lang="en-US" sz="3000" b="1" dirty="0">
                <a:latin typeface="+mj-lt"/>
              </a:rPr>
              <a:t>And when she was baptized, and her household, she besought us, saying, If ye have judged me to be faithful to the Lord, come into my house, and abide there. And she constrained us.</a:t>
            </a:r>
          </a:p>
        </p:txBody>
      </p:sp>
    </p:spTree>
    <p:extLst>
      <p:ext uri="{BB962C8B-B14F-4D97-AF65-F5344CB8AC3E}">
        <p14:creationId xmlns:p14="http://schemas.microsoft.com/office/powerpoint/2010/main" val="21207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aj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357</TotalTime>
  <Words>3394</Words>
  <Application>Microsoft Office PowerPoint</Application>
  <PresentationFormat>On-screen Show (4:3)</PresentationFormat>
  <Paragraphs>356</Paragraphs>
  <Slides>30</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Book Antiqua</vt:lpstr>
      <vt:lpstr>Arial</vt:lpstr>
      <vt:lpstr>Trajan</vt:lpstr>
      <vt:lpstr>Times New Roman</vt:lpstr>
      <vt:lpstr>Calibri</vt:lpstr>
      <vt:lpstr>Century Gothic</vt:lpstr>
      <vt:lpstr>Apothecary</vt:lpstr>
      <vt:lpstr>Default Design</vt:lpstr>
      <vt:lpstr>March Sermon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DonnieV</dc:creator>
  <cp:lastModifiedBy>Auditorium</cp:lastModifiedBy>
  <cp:revision>49</cp:revision>
  <cp:lastPrinted>2019-02-24T19:13:03Z</cp:lastPrinted>
  <dcterms:created xsi:type="dcterms:W3CDTF">2011-05-15T02:13:31Z</dcterms:created>
  <dcterms:modified xsi:type="dcterms:W3CDTF">2019-02-24T19:13:15Z</dcterms:modified>
</cp:coreProperties>
</file>