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7" r:id="rId1"/>
  </p:sldMasterIdLst>
  <p:notesMasterIdLst>
    <p:notesMasterId r:id="rId37"/>
  </p:notesMasterIdLst>
  <p:sldIdLst>
    <p:sldId id="258" r:id="rId2"/>
    <p:sldId id="259" r:id="rId3"/>
    <p:sldId id="256" r:id="rId4"/>
    <p:sldId id="282" r:id="rId5"/>
    <p:sldId id="275" r:id="rId6"/>
    <p:sldId id="276" r:id="rId7"/>
    <p:sldId id="277" r:id="rId8"/>
    <p:sldId id="278" r:id="rId9"/>
    <p:sldId id="261" r:id="rId10"/>
    <p:sldId id="262" r:id="rId11"/>
    <p:sldId id="283" r:id="rId12"/>
    <p:sldId id="280" r:id="rId13"/>
    <p:sldId id="284" r:id="rId14"/>
    <p:sldId id="281" r:id="rId15"/>
    <p:sldId id="285" r:id="rId16"/>
    <p:sldId id="279" r:id="rId17"/>
    <p:sldId id="260" r:id="rId18"/>
    <p:sldId id="263" r:id="rId19"/>
    <p:sldId id="274" r:id="rId20"/>
    <p:sldId id="273" r:id="rId21"/>
    <p:sldId id="267" r:id="rId22"/>
    <p:sldId id="265" r:id="rId23"/>
    <p:sldId id="266" r:id="rId24"/>
    <p:sldId id="264" r:id="rId25"/>
    <p:sldId id="268" r:id="rId26"/>
    <p:sldId id="272" r:id="rId27"/>
    <p:sldId id="269" r:id="rId28"/>
    <p:sldId id="270" r:id="rId29"/>
    <p:sldId id="271" r:id="rId30"/>
    <p:sldId id="286" r:id="rId31"/>
    <p:sldId id="287" r:id="rId32"/>
    <p:sldId id="288" r:id="rId33"/>
    <p:sldId id="290" r:id="rId34"/>
    <p:sldId id="291" r:id="rId35"/>
    <p:sldId id="292" r:id="rId3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63270" autoAdjust="0"/>
  </p:normalViewPr>
  <p:slideViewPr>
    <p:cSldViewPr snapToGrid="0">
      <p:cViewPr varScale="1">
        <p:scale>
          <a:sx n="99" d="100"/>
          <a:sy n="99" d="100"/>
        </p:scale>
        <p:origin x="7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D892E3-4510-40FF-9490-A4DF2903A4F3}" type="doc">
      <dgm:prSet loTypeId="urn:microsoft.com/office/officeart/2005/8/layout/vProcess5" loCatId="process" qsTypeId="urn:microsoft.com/office/officeart/2005/8/quickstyle/simple2" qsCatId="simple" csTypeId="urn:microsoft.com/office/officeart/2005/8/colors/accent4_1" csCatId="accent4" phldr="1"/>
      <dgm:spPr/>
      <dgm:t>
        <a:bodyPr/>
        <a:lstStyle/>
        <a:p>
          <a:endParaRPr lang="en-US"/>
        </a:p>
      </dgm:t>
    </dgm:pt>
    <dgm:pt modelId="{EC643C03-E3B0-4641-8438-7EE2BCD99C4B}">
      <dgm:prSet custT="1"/>
      <dgm:spPr/>
      <dgm:t>
        <a:bodyPr/>
        <a:lstStyle/>
        <a:p>
          <a:r>
            <a:rPr lang="en-US" sz="3600" dirty="0"/>
            <a:t>how that Christ died for our sins</a:t>
          </a:r>
        </a:p>
      </dgm:t>
    </dgm:pt>
    <dgm:pt modelId="{79A8FC6F-9A33-4A05-8B90-AACDD5EF8307}" type="parTrans" cxnId="{834912F7-10BB-45A1-A6A8-4023E79F9332}">
      <dgm:prSet/>
      <dgm:spPr/>
      <dgm:t>
        <a:bodyPr/>
        <a:lstStyle/>
        <a:p>
          <a:endParaRPr lang="en-US"/>
        </a:p>
      </dgm:t>
    </dgm:pt>
    <dgm:pt modelId="{0A1088F6-73CB-43A2-9A6B-2A7A29BB313E}" type="sibTrans" cxnId="{834912F7-10BB-45A1-A6A8-4023E79F9332}">
      <dgm:prSet/>
      <dgm:spPr>
        <a:solidFill>
          <a:schemeClr val="accent1">
            <a:alpha val="90000"/>
          </a:schemeClr>
        </a:solidFill>
      </dgm:spPr>
      <dgm:t>
        <a:bodyPr/>
        <a:lstStyle/>
        <a:p>
          <a:endParaRPr lang="en-US"/>
        </a:p>
      </dgm:t>
    </dgm:pt>
    <dgm:pt modelId="{92EB448E-8EED-4026-97B3-3C054C273F40}">
      <dgm:prSet custT="1"/>
      <dgm:spPr/>
      <dgm:t>
        <a:bodyPr/>
        <a:lstStyle/>
        <a:p>
          <a:r>
            <a:rPr lang="en-US" sz="3600" dirty="0"/>
            <a:t>he was buried</a:t>
          </a:r>
        </a:p>
      </dgm:t>
    </dgm:pt>
    <dgm:pt modelId="{F34945A5-C82D-4079-A9DD-8BE70A3C64F8}" type="parTrans" cxnId="{6E384990-841A-4576-8956-1E8583515CDA}">
      <dgm:prSet/>
      <dgm:spPr/>
      <dgm:t>
        <a:bodyPr/>
        <a:lstStyle/>
        <a:p>
          <a:endParaRPr lang="en-US"/>
        </a:p>
      </dgm:t>
    </dgm:pt>
    <dgm:pt modelId="{9011B955-E2DB-4406-8690-1E5811070827}" type="sibTrans" cxnId="{6E384990-841A-4576-8956-1E8583515CDA}">
      <dgm:prSet/>
      <dgm:spPr>
        <a:solidFill>
          <a:schemeClr val="accent1">
            <a:alpha val="90000"/>
          </a:schemeClr>
        </a:solidFill>
      </dgm:spPr>
      <dgm:t>
        <a:bodyPr/>
        <a:lstStyle/>
        <a:p>
          <a:endParaRPr lang="en-US"/>
        </a:p>
      </dgm:t>
    </dgm:pt>
    <dgm:pt modelId="{7A68ED6B-B184-4C88-A0A7-4FCFEA36E707}">
      <dgm:prSet custT="1"/>
      <dgm:spPr/>
      <dgm:t>
        <a:bodyPr/>
        <a:lstStyle/>
        <a:p>
          <a:r>
            <a:rPr lang="en-US" sz="3600" dirty="0"/>
            <a:t>he rose again the third day</a:t>
          </a:r>
        </a:p>
      </dgm:t>
    </dgm:pt>
    <dgm:pt modelId="{1ED3D0D6-1DDF-4D93-96FC-5357C3C9632E}" type="parTrans" cxnId="{ECCDEC40-721F-4392-8A39-C5D9B649A249}">
      <dgm:prSet/>
      <dgm:spPr/>
      <dgm:t>
        <a:bodyPr/>
        <a:lstStyle/>
        <a:p>
          <a:endParaRPr lang="en-US"/>
        </a:p>
      </dgm:t>
    </dgm:pt>
    <dgm:pt modelId="{EFE7C09D-E677-4454-BF1C-2D415E1EF089}" type="sibTrans" cxnId="{ECCDEC40-721F-4392-8A39-C5D9B649A249}">
      <dgm:prSet/>
      <dgm:spPr/>
      <dgm:t>
        <a:bodyPr/>
        <a:lstStyle/>
        <a:p>
          <a:endParaRPr lang="en-US"/>
        </a:p>
      </dgm:t>
    </dgm:pt>
    <dgm:pt modelId="{275CF0F8-011A-43B1-9C66-46E6BCB7F4D4}" type="pres">
      <dgm:prSet presAssocID="{F8D892E3-4510-40FF-9490-A4DF2903A4F3}" presName="outerComposite" presStyleCnt="0">
        <dgm:presLayoutVars>
          <dgm:chMax val="5"/>
          <dgm:dir/>
          <dgm:resizeHandles val="exact"/>
        </dgm:presLayoutVars>
      </dgm:prSet>
      <dgm:spPr/>
    </dgm:pt>
    <dgm:pt modelId="{29FA5E83-B134-44F6-86FF-7D1097F5A3A0}" type="pres">
      <dgm:prSet presAssocID="{F8D892E3-4510-40FF-9490-A4DF2903A4F3}" presName="dummyMaxCanvas" presStyleCnt="0">
        <dgm:presLayoutVars/>
      </dgm:prSet>
      <dgm:spPr/>
    </dgm:pt>
    <dgm:pt modelId="{1935AFB7-1000-4554-8266-AF58BC944510}" type="pres">
      <dgm:prSet presAssocID="{F8D892E3-4510-40FF-9490-A4DF2903A4F3}" presName="ThreeNodes_1" presStyleLbl="node1" presStyleIdx="0" presStyleCnt="3">
        <dgm:presLayoutVars>
          <dgm:bulletEnabled val="1"/>
        </dgm:presLayoutVars>
      </dgm:prSet>
      <dgm:spPr/>
    </dgm:pt>
    <dgm:pt modelId="{42973B5F-E4B2-4B9C-8CC1-DE9185BB1714}" type="pres">
      <dgm:prSet presAssocID="{F8D892E3-4510-40FF-9490-A4DF2903A4F3}" presName="ThreeNodes_2" presStyleLbl="node1" presStyleIdx="1" presStyleCnt="3">
        <dgm:presLayoutVars>
          <dgm:bulletEnabled val="1"/>
        </dgm:presLayoutVars>
      </dgm:prSet>
      <dgm:spPr/>
    </dgm:pt>
    <dgm:pt modelId="{8D265816-8D20-4FF0-8985-EC8A54F25EC3}" type="pres">
      <dgm:prSet presAssocID="{F8D892E3-4510-40FF-9490-A4DF2903A4F3}" presName="ThreeNodes_3" presStyleLbl="node1" presStyleIdx="2" presStyleCnt="3">
        <dgm:presLayoutVars>
          <dgm:bulletEnabled val="1"/>
        </dgm:presLayoutVars>
      </dgm:prSet>
      <dgm:spPr/>
    </dgm:pt>
    <dgm:pt modelId="{99DD53ED-6D9E-4583-8994-2BFFF5C9A349}" type="pres">
      <dgm:prSet presAssocID="{F8D892E3-4510-40FF-9490-A4DF2903A4F3}" presName="ThreeConn_1-2" presStyleLbl="fgAccFollowNode1" presStyleIdx="0" presStyleCnt="2">
        <dgm:presLayoutVars>
          <dgm:bulletEnabled val="1"/>
        </dgm:presLayoutVars>
      </dgm:prSet>
      <dgm:spPr/>
    </dgm:pt>
    <dgm:pt modelId="{0AB90525-8D20-4E9B-9CA1-68815EF3A361}" type="pres">
      <dgm:prSet presAssocID="{F8D892E3-4510-40FF-9490-A4DF2903A4F3}" presName="ThreeConn_2-3" presStyleLbl="fgAccFollowNode1" presStyleIdx="1" presStyleCnt="2">
        <dgm:presLayoutVars>
          <dgm:bulletEnabled val="1"/>
        </dgm:presLayoutVars>
      </dgm:prSet>
      <dgm:spPr/>
    </dgm:pt>
    <dgm:pt modelId="{4C81F589-B10A-4DEE-8567-67AA4E4D407D}" type="pres">
      <dgm:prSet presAssocID="{F8D892E3-4510-40FF-9490-A4DF2903A4F3}" presName="ThreeNodes_1_text" presStyleLbl="node1" presStyleIdx="2" presStyleCnt="3">
        <dgm:presLayoutVars>
          <dgm:bulletEnabled val="1"/>
        </dgm:presLayoutVars>
      </dgm:prSet>
      <dgm:spPr/>
    </dgm:pt>
    <dgm:pt modelId="{0C9B85D8-0F68-4161-9C11-FA807DE0A73A}" type="pres">
      <dgm:prSet presAssocID="{F8D892E3-4510-40FF-9490-A4DF2903A4F3}" presName="ThreeNodes_2_text" presStyleLbl="node1" presStyleIdx="2" presStyleCnt="3">
        <dgm:presLayoutVars>
          <dgm:bulletEnabled val="1"/>
        </dgm:presLayoutVars>
      </dgm:prSet>
      <dgm:spPr/>
    </dgm:pt>
    <dgm:pt modelId="{E811EB52-F0D5-429D-B6AA-35D3390F7733}" type="pres">
      <dgm:prSet presAssocID="{F8D892E3-4510-40FF-9490-A4DF2903A4F3}" presName="ThreeNodes_3_text" presStyleLbl="node1" presStyleIdx="2" presStyleCnt="3">
        <dgm:presLayoutVars>
          <dgm:bulletEnabled val="1"/>
        </dgm:presLayoutVars>
      </dgm:prSet>
      <dgm:spPr/>
    </dgm:pt>
  </dgm:ptLst>
  <dgm:cxnLst>
    <dgm:cxn modelId="{E6BF0F3C-A04D-4D2B-A4F9-A63A7460CCFD}" type="presOf" srcId="{7A68ED6B-B184-4C88-A0A7-4FCFEA36E707}" destId="{E811EB52-F0D5-429D-B6AA-35D3390F7733}" srcOrd="1" destOrd="0" presId="urn:microsoft.com/office/officeart/2005/8/layout/vProcess5"/>
    <dgm:cxn modelId="{ECCDEC40-721F-4392-8A39-C5D9B649A249}" srcId="{F8D892E3-4510-40FF-9490-A4DF2903A4F3}" destId="{7A68ED6B-B184-4C88-A0A7-4FCFEA36E707}" srcOrd="2" destOrd="0" parTransId="{1ED3D0D6-1DDF-4D93-96FC-5357C3C9632E}" sibTransId="{EFE7C09D-E677-4454-BF1C-2D415E1EF089}"/>
    <dgm:cxn modelId="{C5E9FB43-2BA5-43E2-A19B-4D2A7874D4C7}" type="presOf" srcId="{EC643C03-E3B0-4641-8438-7EE2BCD99C4B}" destId="{1935AFB7-1000-4554-8266-AF58BC944510}" srcOrd="0" destOrd="0" presId="urn:microsoft.com/office/officeart/2005/8/layout/vProcess5"/>
    <dgm:cxn modelId="{11394287-B62F-4422-A84B-201B461A6BD2}" type="presOf" srcId="{9011B955-E2DB-4406-8690-1E5811070827}" destId="{0AB90525-8D20-4E9B-9CA1-68815EF3A361}" srcOrd="0" destOrd="0" presId="urn:microsoft.com/office/officeart/2005/8/layout/vProcess5"/>
    <dgm:cxn modelId="{6E384990-841A-4576-8956-1E8583515CDA}" srcId="{F8D892E3-4510-40FF-9490-A4DF2903A4F3}" destId="{92EB448E-8EED-4026-97B3-3C054C273F40}" srcOrd="1" destOrd="0" parTransId="{F34945A5-C82D-4079-A9DD-8BE70A3C64F8}" sibTransId="{9011B955-E2DB-4406-8690-1E5811070827}"/>
    <dgm:cxn modelId="{4AA59A95-2D96-4A63-B3AE-864305B201BB}" type="presOf" srcId="{F8D892E3-4510-40FF-9490-A4DF2903A4F3}" destId="{275CF0F8-011A-43B1-9C66-46E6BCB7F4D4}" srcOrd="0" destOrd="0" presId="urn:microsoft.com/office/officeart/2005/8/layout/vProcess5"/>
    <dgm:cxn modelId="{392A6797-A108-4511-ABD4-DBFC7E712D04}" type="presOf" srcId="{EC643C03-E3B0-4641-8438-7EE2BCD99C4B}" destId="{4C81F589-B10A-4DEE-8567-67AA4E4D407D}" srcOrd="1" destOrd="0" presId="urn:microsoft.com/office/officeart/2005/8/layout/vProcess5"/>
    <dgm:cxn modelId="{E62049A0-17BC-4F0D-98DC-612EC731D092}" type="presOf" srcId="{7A68ED6B-B184-4C88-A0A7-4FCFEA36E707}" destId="{8D265816-8D20-4FF0-8985-EC8A54F25EC3}" srcOrd="0" destOrd="0" presId="urn:microsoft.com/office/officeart/2005/8/layout/vProcess5"/>
    <dgm:cxn modelId="{5ED523C7-53F7-4CA2-AA72-CCDECA82491C}" type="presOf" srcId="{92EB448E-8EED-4026-97B3-3C054C273F40}" destId="{0C9B85D8-0F68-4161-9C11-FA807DE0A73A}" srcOrd="1" destOrd="0" presId="urn:microsoft.com/office/officeart/2005/8/layout/vProcess5"/>
    <dgm:cxn modelId="{098EFCCE-6ADB-4606-9AE2-AE2D6DD4EBD6}" type="presOf" srcId="{92EB448E-8EED-4026-97B3-3C054C273F40}" destId="{42973B5F-E4B2-4B9C-8CC1-DE9185BB1714}" srcOrd="0" destOrd="0" presId="urn:microsoft.com/office/officeart/2005/8/layout/vProcess5"/>
    <dgm:cxn modelId="{43BC23F1-C2E2-424E-947D-BAD38A5B41AE}" type="presOf" srcId="{0A1088F6-73CB-43A2-9A6B-2A7A29BB313E}" destId="{99DD53ED-6D9E-4583-8994-2BFFF5C9A349}" srcOrd="0" destOrd="0" presId="urn:microsoft.com/office/officeart/2005/8/layout/vProcess5"/>
    <dgm:cxn modelId="{834912F7-10BB-45A1-A6A8-4023E79F9332}" srcId="{F8D892E3-4510-40FF-9490-A4DF2903A4F3}" destId="{EC643C03-E3B0-4641-8438-7EE2BCD99C4B}" srcOrd="0" destOrd="0" parTransId="{79A8FC6F-9A33-4A05-8B90-AACDD5EF8307}" sibTransId="{0A1088F6-73CB-43A2-9A6B-2A7A29BB313E}"/>
    <dgm:cxn modelId="{8D05D472-843D-4EB0-A696-577BC42DA03B}" type="presParOf" srcId="{275CF0F8-011A-43B1-9C66-46E6BCB7F4D4}" destId="{29FA5E83-B134-44F6-86FF-7D1097F5A3A0}" srcOrd="0" destOrd="0" presId="urn:microsoft.com/office/officeart/2005/8/layout/vProcess5"/>
    <dgm:cxn modelId="{5996B48B-8E5A-4BC7-8E68-21340E144E94}" type="presParOf" srcId="{275CF0F8-011A-43B1-9C66-46E6BCB7F4D4}" destId="{1935AFB7-1000-4554-8266-AF58BC944510}" srcOrd="1" destOrd="0" presId="urn:microsoft.com/office/officeart/2005/8/layout/vProcess5"/>
    <dgm:cxn modelId="{3112D756-DDB6-40A3-9BB9-B9E9648AB58E}" type="presParOf" srcId="{275CF0F8-011A-43B1-9C66-46E6BCB7F4D4}" destId="{42973B5F-E4B2-4B9C-8CC1-DE9185BB1714}" srcOrd="2" destOrd="0" presId="urn:microsoft.com/office/officeart/2005/8/layout/vProcess5"/>
    <dgm:cxn modelId="{B1AE227D-1C77-46A3-8F1E-F0A2B318D1CB}" type="presParOf" srcId="{275CF0F8-011A-43B1-9C66-46E6BCB7F4D4}" destId="{8D265816-8D20-4FF0-8985-EC8A54F25EC3}" srcOrd="3" destOrd="0" presId="urn:microsoft.com/office/officeart/2005/8/layout/vProcess5"/>
    <dgm:cxn modelId="{81DE3352-63D0-410C-8DE3-2620ADC7BD6C}" type="presParOf" srcId="{275CF0F8-011A-43B1-9C66-46E6BCB7F4D4}" destId="{99DD53ED-6D9E-4583-8994-2BFFF5C9A349}" srcOrd="4" destOrd="0" presId="urn:microsoft.com/office/officeart/2005/8/layout/vProcess5"/>
    <dgm:cxn modelId="{7E5099BE-4E2B-47E2-B8F6-D6B9C4F02875}" type="presParOf" srcId="{275CF0F8-011A-43B1-9C66-46E6BCB7F4D4}" destId="{0AB90525-8D20-4E9B-9CA1-68815EF3A361}" srcOrd="5" destOrd="0" presId="urn:microsoft.com/office/officeart/2005/8/layout/vProcess5"/>
    <dgm:cxn modelId="{42E49E3C-21EF-4D5B-BA35-80C465B7AD2B}" type="presParOf" srcId="{275CF0F8-011A-43B1-9C66-46E6BCB7F4D4}" destId="{4C81F589-B10A-4DEE-8567-67AA4E4D407D}" srcOrd="6" destOrd="0" presId="urn:microsoft.com/office/officeart/2005/8/layout/vProcess5"/>
    <dgm:cxn modelId="{1844D01D-9BE0-4468-BE6C-3F37E54E2E6A}" type="presParOf" srcId="{275CF0F8-011A-43B1-9C66-46E6BCB7F4D4}" destId="{0C9B85D8-0F68-4161-9C11-FA807DE0A73A}" srcOrd="7" destOrd="0" presId="urn:microsoft.com/office/officeart/2005/8/layout/vProcess5"/>
    <dgm:cxn modelId="{B36385DE-A5CA-40E0-B8E6-2661D670491B}" type="presParOf" srcId="{275CF0F8-011A-43B1-9C66-46E6BCB7F4D4}" destId="{E811EB52-F0D5-429D-B6AA-35D3390F7733}"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35AFB7-1000-4554-8266-AF58BC944510}">
      <dsp:nvSpPr>
        <dsp:cNvPr id="0" name=""/>
        <dsp:cNvSpPr/>
      </dsp:nvSpPr>
      <dsp:spPr>
        <a:xfrm>
          <a:off x="0" y="0"/>
          <a:ext cx="6703695" cy="1305401"/>
        </a:xfrm>
        <a:prstGeom prst="roundRect">
          <a:avLst>
            <a:gd name="adj" fmla="val 10000"/>
          </a:avLst>
        </a:prstGeom>
        <a:solidFill>
          <a:schemeClr val="lt1">
            <a:hueOff val="0"/>
            <a:satOff val="0"/>
            <a:lumOff val="0"/>
            <a:alphaOff val="0"/>
          </a:schemeClr>
        </a:solidFill>
        <a:ln w="25400" cap="rnd" cmpd="sng" algn="ctr">
          <a:solidFill>
            <a:schemeClr val="accent4">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how that Christ died for our sins</a:t>
          </a:r>
        </a:p>
      </dsp:txBody>
      <dsp:txXfrm>
        <a:off x="38234" y="38234"/>
        <a:ext cx="5295064" cy="1228933"/>
      </dsp:txXfrm>
    </dsp:sp>
    <dsp:sp modelId="{42973B5F-E4B2-4B9C-8CC1-DE9185BB1714}">
      <dsp:nvSpPr>
        <dsp:cNvPr id="0" name=""/>
        <dsp:cNvSpPr/>
      </dsp:nvSpPr>
      <dsp:spPr>
        <a:xfrm>
          <a:off x="591502" y="1522968"/>
          <a:ext cx="6703695" cy="1305401"/>
        </a:xfrm>
        <a:prstGeom prst="roundRect">
          <a:avLst>
            <a:gd name="adj" fmla="val 10000"/>
          </a:avLst>
        </a:prstGeom>
        <a:solidFill>
          <a:schemeClr val="lt1">
            <a:hueOff val="0"/>
            <a:satOff val="0"/>
            <a:lumOff val="0"/>
            <a:alphaOff val="0"/>
          </a:schemeClr>
        </a:solidFill>
        <a:ln w="25400" cap="rnd" cmpd="sng" algn="ctr">
          <a:solidFill>
            <a:schemeClr val="accent4">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he was buried</a:t>
          </a:r>
        </a:p>
      </dsp:txBody>
      <dsp:txXfrm>
        <a:off x="629736" y="1561202"/>
        <a:ext cx="5187213" cy="1228933"/>
      </dsp:txXfrm>
    </dsp:sp>
    <dsp:sp modelId="{8D265816-8D20-4FF0-8985-EC8A54F25EC3}">
      <dsp:nvSpPr>
        <dsp:cNvPr id="0" name=""/>
        <dsp:cNvSpPr/>
      </dsp:nvSpPr>
      <dsp:spPr>
        <a:xfrm>
          <a:off x="1183004" y="3045936"/>
          <a:ext cx="6703695" cy="1305401"/>
        </a:xfrm>
        <a:prstGeom prst="roundRect">
          <a:avLst>
            <a:gd name="adj" fmla="val 10000"/>
          </a:avLst>
        </a:prstGeom>
        <a:solidFill>
          <a:schemeClr val="lt1">
            <a:hueOff val="0"/>
            <a:satOff val="0"/>
            <a:lumOff val="0"/>
            <a:alphaOff val="0"/>
          </a:schemeClr>
        </a:solidFill>
        <a:ln w="25400" cap="rnd" cmpd="sng" algn="ctr">
          <a:solidFill>
            <a:schemeClr val="accent4">
              <a:shade val="80000"/>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kern="1200" dirty="0"/>
            <a:t>he rose again the third day</a:t>
          </a:r>
        </a:p>
      </dsp:txBody>
      <dsp:txXfrm>
        <a:off x="1221238" y="3084170"/>
        <a:ext cx="5187213" cy="1228933"/>
      </dsp:txXfrm>
    </dsp:sp>
    <dsp:sp modelId="{99DD53ED-6D9E-4583-8994-2BFFF5C9A349}">
      <dsp:nvSpPr>
        <dsp:cNvPr id="0" name=""/>
        <dsp:cNvSpPr/>
      </dsp:nvSpPr>
      <dsp:spPr>
        <a:xfrm>
          <a:off x="5855184" y="989929"/>
          <a:ext cx="848510" cy="848510"/>
        </a:xfrm>
        <a:prstGeom prst="downArrow">
          <a:avLst>
            <a:gd name="adj1" fmla="val 55000"/>
            <a:gd name="adj2" fmla="val 45000"/>
          </a:avLst>
        </a:prstGeom>
        <a:solidFill>
          <a:schemeClr val="accent1">
            <a:alpha val="90000"/>
          </a:schemeClr>
        </a:solidFill>
        <a:ln w="15875" cap="rnd"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046099" y="989929"/>
        <a:ext cx="466680" cy="638504"/>
      </dsp:txXfrm>
    </dsp:sp>
    <dsp:sp modelId="{0AB90525-8D20-4E9B-9CA1-68815EF3A361}">
      <dsp:nvSpPr>
        <dsp:cNvPr id="0" name=""/>
        <dsp:cNvSpPr/>
      </dsp:nvSpPr>
      <dsp:spPr>
        <a:xfrm>
          <a:off x="6446686" y="2504195"/>
          <a:ext cx="848510" cy="848510"/>
        </a:xfrm>
        <a:prstGeom prst="downArrow">
          <a:avLst>
            <a:gd name="adj1" fmla="val 55000"/>
            <a:gd name="adj2" fmla="val 45000"/>
          </a:avLst>
        </a:prstGeom>
        <a:solidFill>
          <a:schemeClr val="accent1">
            <a:alpha val="90000"/>
          </a:schemeClr>
        </a:solidFill>
        <a:ln w="15875" cap="rnd" cmpd="sng" algn="ctr">
          <a:solidFill>
            <a:schemeClr val="accent4">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6637601" y="2504195"/>
        <a:ext cx="466680" cy="63850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F0B7427-2B1C-4308-85E1-DCFBBAB7A104}" type="datetimeFigureOut">
              <a:rPr lang="en-US" smtClean="0"/>
              <a:t>1/27/2019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F72A7D35-B7AC-4E3E-B556-D7D4F537C221}" type="slidenum">
              <a:rPr lang="en-US" smtClean="0"/>
              <a:t>‹#›</a:t>
            </a:fld>
            <a:endParaRPr lang="en-US"/>
          </a:p>
        </p:txBody>
      </p:sp>
    </p:spTree>
    <p:extLst>
      <p:ext uri="{BB962C8B-B14F-4D97-AF65-F5344CB8AC3E}">
        <p14:creationId xmlns:p14="http://schemas.microsoft.com/office/powerpoint/2010/main" val="2755557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pPr defTabSz="931774">
              <a:defRPr/>
            </a:pPr>
            <a:r>
              <a:rPr lang="en-US" dirty="0"/>
              <a:t>We complete our January sermon series tonight on working for the Lord with the sermon: Converting the Lost.</a:t>
            </a:r>
          </a:p>
          <a:p>
            <a:pPr defTabSz="931774">
              <a:defRPr/>
            </a:pPr>
            <a:endParaRPr lang="en-US" dirty="0"/>
          </a:p>
          <a:p>
            <a:pPr defTabSz="931774">
              <a:defRPr/>
            </a:pPr>
            <a:r>
              <a:rPr lang="en-US" dirty="0"/>
              <a:t>We started our series this month with resolving to make Jesus King of our Lives.  When we indeed do that, we are compelled out of the love of our Father to show compassion to other by Helping the Poor.  We are led to do more of His work on a personal level.  Part of that work we learned involves visiting the sick—checking on them.  Letting them know we love them.  By making Jesus King of our Lives we are determined to know His word by studying His words and knowing His plans.  When our brothers and sisters err from the truth, we are grieved for them and we will make opportunities to encourage them—to help them see the err of their way and bring them back to God.  Not only are we concerned with our brothers and sisters, we are compelled to let others know about God’s grace—about His mercy—about how we—sinners—can be saved.  We spread the good news—we share Jesus with others—we plant seeds, we water seeds, so that His word will not come back void.  We do everything in our power to not let Jesus’ sacrifice be in vain.  We put on Jesus and this compels us to covert those in this world who are lost.</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a:t>
            </a:fld>
            <a:endParaRPr lang="en-US"/>
          </a:p>
        </p:txBody>
      </p:sp>
    </p:spTree>
    <p:extLst>
      <p:ext uri="{BB962C8B-B14F-4D97-AF65-F5344CB8AC3E}">
        <p14:creationId xmlns:p14="http://schemas.microsoft.com/office/powerpoint/2010/main" val="4527524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The lost has a need and that need is Jesus!!  This leads us to the 2</a:t>
            </a:r>
            <a:r>
              <a:rPr lang="en-US" baseline="30000" dirty="0"/>
              <a:t>nd</a:t>
            </a:r>
            <a:r>
              <a:rPr lang="en-US" dirty="0"/>
              <a:t> point of the passage: </a:t>
            </a:r>
          </a:p>
          <a:p>
            <a:endParaRPr lang="en-US" dirty="0"/>
          </a:p>
          <a:p>
            <a:r>
              <a:rPr lang="en-US" dirty="0"/>
              <a:t>Victory of the Cross</a:t>
            </a:r>
          </a:p>
        </p:txBody>
      </p:sp>
      <p:sp>
        <p:nvSpPr>
          <p:cNvPr id="4" name="Slide Number Placeholder 3"/>
          <p:cNvSpPr>
            <a:spLocks noGrp="1"/>
          </p:cNvSpPr>
          <p:nvPr>
            <p:ph type="sldNum" sz="quarter" idx="5"/>
          </p:nvPr>
        </p:nvSpPr>
        <p:spPr/>
        <p:txBody>
          <a:bodyPr/>
          <a:lstStyle/>
          <a:p>
            <a:fld id="{F72A7D35-B7AC-4E3E-B556-D7D4F537C221}" type="slidenum">
              <a:rPr lang="en-US" smtClean="0"/>
              <a:t>12</a:t>
            </a:fld>
            <a:endParaRPr lang="en-US"/>
          </a:p>
        </p:txBody>
      </p:sp>
    </p:spTree>
    <p:extLst>
      <p:ext uri="{BB962C8B-B14F-4D97-AF65-F5344CB8AC3E}">
        <p14:creationId xmlns:p14="http://schemas.microsoft.com/office/powerpoint/2010/main" val="29978254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Satan is defeated in 31 but honest hearts are drawn vs. 32</a:t>
            </a:r>
          </a:p>
          <a:p>
            <a:endParaRPr lang="en-US" dirty="0"/>
          </a:p>
          <a:p>
            <a:r>
              <a:rPr lang="en-US" b="1" dirty="0"/>
              <a:t>Satan thought he had won in the cross</a:t>
            </a:r>
            <a:r>
              <a:rPr lang="en-US" dirty="0"/>
              <a:t>, but it was through the cross that the Victory is won!  Remember Gen. 3:15</a:t>
            </a:r>
          </a:p>
          <a:p>
            <a:endParaRPr lang="en-US" dirty="0"/>
          </a:p>
          <a:p>
            <a:r>
              <a:rPr lang="en-US" dirty="0"/>
              <a:t>NOW is the time to believe!  Now is the judgement of the world!! Vs. 31  Quit denying the evidence</a:t>
            </a:r>
          </a:p>
          <a:p>
            <a:endParaRPr lang="en-US" dirty="0"/>
          </a:p>
          <a:p>
            <a:r>
              <a:rPr lang="en-US" dirty="0"/>
              <a:t>The cross is the Means of Salvation</a:t>
            </a:r>
          </a:p>
          <a:p>
            <a:r>
              <a:rPr lang="en-US" dirty="0"/>
              <a:t>Satan cast out--Dethroned, but the Son of Man—Jesus—crowned King of Kings and Lord of Lords</a:t>
            </a:r>
          </a:p>
          <a:p>
            <a:endParaRPr lang="en-US" b="1" dirty="0"/>
          </a:p>
          <a:p>
            <a:r>
              <a:rPr lang="en-US" dirty="0"/>
              <a:t>IF we have an honest heart, we will be drawn</a:t>
            </a:r>
          </a:p>
          <a:p>
            <a:r>
              <a:rPr lang="en-US" dirty="0"/>
              <a:t>Vs. 35  Walk while you have the light….they knew He was the light—He motivated them.</a:t>
            </a:r>
          </a:p>
          <a:p>
            <a:endParaRPr lang="en-US" dirty="0"/>
          </a:p>
          <a:p>
            <a:r>
              <a:rPr lang="en-US" dirty="0"/>
              <a:t>Romans 2: Goodness of God motivates us to repentance.</a:t>
            </a:r>
          </a:p>
          <a:p>
            <a:r>
              <a:rPr lang="en-US" dirty="0"/>
              <a:t>The message is clear; The Choice is Ours; Honest heart responds</a:t>
            </a:r>
          </a:p>
          <a:p>
            <a:endParaRPr lang="en-US" dirty="0"/>
          </a:p>
          <a:p>
            <a:r>
              <a:rPr lang="en-US" dirty="0"/>
              <a:t>Dishonest heart drawn away vs. 44  Who are you rejecting?  GOD!</a:t>
            </a:r>
          </a:p>
          <a:p>
            <a:endParaRPr lang="en-US" dirty="0"/>
          </a:p>
          <a:p>
            <a:r>
              <a:rPr lang="en-US" dirty="0"/>
              <a:t>People </a:t>
            </a:r>
            <a:r>
              <a:rPr lang="en-US" dirty="0" err="1"/>
              <a:t>seeked</a:t>
            </a:r>
            <a:r>
              <a:rPr lang="en-US" dirty="0"/>
              <a:t> signs and miracles, but we have to have the right HEART.  Victory is in the Cross</a:t>
            </a:r>
          </a:p>
          <a:p>
            <a:endParaRPr lang="en-US" b="1" dirty="0"/>
          </a:p>
        </p:txBody>
      </p:sp>
      <p:sp>
        <p:nvSpPr>
          <p:cNvPr id="4" name="Slide Number Placeholder 3"/>
          <p:cNvSpPr>
            <a:spLocks noGrp="1"/>
          </p:cNvSpPr>
          <p:nvPr>
            <p:ph type="sldNum" sz="quarter" idx="5"/>
          </p:nvPr>
        </p:nvSpPr>
        <p:spPr/>
        <p:txBody>
          <a:bodyPr/>
          <a:lstStyle/>
          <a:p>
            <a:fld id="{F72A7D35-B7AC-4E3E-B556-D7D4F537C221}" type="slidenum">
              <a:rPr lang="en-US" smtClean="0"/>
              <a:t>13</a:t>
            </a:fld>
            <a:endParaRPr lang="en-US"/>
          </a:p>
        </p:txBody>
      </p:sp>
    </p:spTree>
    <p:extLst>
      <p:ext uri="{BB962C8B-B14F-4D97-AF65-F5344CB8AC3E}">
        <p14:creationId xmlns:p14="http://schemas.microsoft.com/office/powerpoint/2010/main" val="990696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Pull it together</a:t>
            </a:r>
          </a:p>
          <a:p>
            <a:r>
              <a:rPr lang="en-US" dirty="0"/>
              <a:t>Need of the Lost</a:t>
            </a:r>
          </a:p>
          <a:p>
            <a:r>
              <a:rPr lang="en-US" dirty="0"/>
              <a:t>Victory of the Cross</a:t>
            </a:r>
          </a:p>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14</a:t>
            </a:fld>
            <a:endParaRPr lang="en-US"/>
          </a:p>
        </p:txBody>
      </p:sp>
    </p:spTree>
    <p:extLst>
      <p:ext uri="{BB962C8B-B14F-4D97-AF65-F5344CB8AC3E}">
        <p14:creationId xmlns:p14="http://schemas.microsoft.com/office/powerpoint/2010/main" val="6131810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will it cost? John 12:24-26</a:t>
            </a:r>
          </a:p>
          <a:p>
            <a:endParaRPr lang="en-US" dirty="0"/>
          </a:p>
          <a:p>
            <a:r>
              <a:rPr lang="en-US" dirty="0"/>
              <a:t>Summed up with 4 words:</a:t>
            </a:r>
          </a:p>
          <a:p>
            <a:r>
              <a:rPr lang="en-US" b="1" dirty="0"/>
              <a:t>Death</a:t>
            </a:r>
            <a:r>
              <a:rPr lang="en-US" dirty="0"/>
              <a:t>-surrendering my life to follow God—Give up life that I have and give it to God—I’m a reflection of Christ</a:t>
            </a:r>
          </a:p>
          <a:p>
            <a:r>
              <a:rPr lang="en-US" b="1" dirty="0"/>
              <a:t>Loss; Follow; </a:t>
            </a:r>
            <a:r>
              <a:rPr lang="en-US" dirty="0"/>
              <a:t>Cross</a:t>
            </a:r>
          </a:p>
          <a:p>
            <a:endParaRPr lang="en-US" dirty="0"/>
          </a:p>
          <a:p>
            <a:r>
              <a:rPr lang="en-US" dirty="0"/>
              <a:t>Convert: to turn myself toward Christ—not facing away—not turned to the world—not turned to preacher—book—creed—church</a:t>
            </a:r>
          </a:p>
          <a:p>
            <a:r>
              <a:rPr lang="en-US" dirty="0"/>
              <a:t>Not converted to O’Neal---you were converted to CHRIST!  We are turning to His words, His law.  I’m submitting to Him and become a part of His church and will respect the ones in His church who spread His word.   </a:t>
            </a:r>
            <a:r>
              <a:rPr lang="en-US" b="1" dirty="0"/>
              <a:t>The message is to convert the Lost to HIM!</a:t>
            </a:r>
            <a:r>
              <a:rPr lang="en-US" dirty="0"/>
              <a:t>  </a:t>
            </a:r>
          </a:p>
          <a:p>
            <a:endParaRPr lang="en-US" dirty="0"/>
          </a:p>
          <a:p>
            <a:r>
              <a:rPr lang="en-US" dirty="0"/>
              <a:t>When I am in sin, I must die to that life.</a:t>
            </a:r>
          </a:p>
          <a:p>
            <a:r>
              <a:rPr lang="en-US" dirty="0"/>
              <a:t>I lose the old man and become a new one.</a:t>
            </a:r>
          </a:p>
          <a:p>
            <a:r>
              <a:rPr lang="en-US" dirty="0"/>
              <a:t>We follow our Lord and Savior.</a:t>
            </a:r>
          </a:p>
          <a:p>
            <a:r>
              <a:rPr lang="en-US" dirty="0"/>
              <a:t>We follow Him to cross where His blood was shed once and for all!</a:t>
            </a:r>
          </a:p>
          <a:p>
            <a:r>
              <a:rPr lang="en-US" dirty="0"/>
              <a:t>It’s in the watery grave where we come in contact with His blood that was shed!   Have you?</a:t>
            </a:r>
          </a:p>
        </p:txBody>
      </p:sp>
      <p:sp>
        <p:nvSpPr>
          <p:cNvPr id="4" name="Slide Number Placeholder 3"/>
          <p:cNvSpPr>
            <a:spLocks noGrp="1"/>
          </p:cNvSpPr>
          <p:nvPr>
            <p:ph type="sldNum" sz="quarter" idx="5"/>
          </p:nvPr>
        </p:nvSpPr>
        <p:spPr/>
        <p:txBody>
          <a:bodyPr/>
          <a:lstStyle/>
          <a:p>
            <a:fld id="{F72A7D35-B7AC-4E3E-B556-D7D4F537C221}" type="slidenum">
              <a:rPr lang="en-US" smtClean="0"/>
              <a:t>15</a:t>
            </a:fld>
            <a:endParaRPr lang="en-US"/>
          </a:p>
        </p:txBody>
      </p:sp>
    </p:spTree>
    <p:extLst>
      <p:ext uri="{BB962C8B-B14F-4D97-AF65-F5344CB8AC3E}">
        <p14:creationId xmlns:p14="http://schemas.microsoft.com/office/powerpoint/2010/main" val="33011916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16</a:t>
            </a:fld>
            <a:endParaRPr lang="en-US"/>
          </a:p>
        </p:txBody>
      </p:sp>
    </p:spTree>
    <p:extLst>
      <p:ext uri="{BB962C8B-B14F-4D97-AF65-F5344CB8AC3E}">
        <p14:creationId xmlns:p14="http://schemas.microsoft.com/office/powerpoint/2010/main" val="25996113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17</a:t>
            </a:fld>
            <a:endParaRPr lang="en-US"/>
          </a:p>
        </p:txBody>
      </p:sp>
    </p:spTree>
    <p:extLst>
      <p:ext uri="{BB962C8B-B14F-4D97-AF65-F5344CB8AC3E}">
        <p14:creationId xmlns:p14="http://schemas.microsoft.com/office/powerpoint/2010/main" val="18144434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18</a:t>
            </a:fld>
            <a:endParaRPr lang="en-US"/>
          </a:p>
        </p:txBody>
      </p:sp>
    </p:spTree>
    <p:extLst>
      <p:ext uri="{BB962C8B-B14F-4D97-AF65-F5344CB8AC3E}">
        <p14:creationId xmlns:p14="http://schemas.microsoft.com/office/powerpoint/2010/main" val="28365792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19</a:t>
            </a:fld>
            <a:endParaRPr lang="en-US"/>
          </a:p>
        </p:txBody>
      </p:sp>
    </p:spTree>
    <p:extLst>
      <p:ext uri="{BB962C8B-B14F-4D97-AF65-F5344CB8AC3E}">
        <p14:creationId xmlns:p14="http://schemas.microsoft.com/office/powerpoint/2010/main" val="34007544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20</a:t>
            </a:fld>
            <a:endParaRPr lang="en-US"/>
          </a:p>
        </p:txBody>
      </p:sp>
    </p:spTree>
    <p:extLst>
      <p:ext uri="{BB962C8B-B14F-4D97-AF65-F5344CB8AC3E}">
        <p14:creationId xmlns:p14="http://schemas.microsoft.com/office/powerpoint/2010/main" val="9009995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21</a:t>
            </a:fld>
            <a:endParaRPr lang="en-US"/>
          </a:p>
        </p:txBody>
      </p:sp>
    </p:spTree>
    <p:extLst>
      <p:ext uri="{BB962C8B-B14F-4D97-AF65-F5344CB8AC3E}">
        <p14:creationId xmlns:p14="http://schemas.microsoft.com/office/powerpoint/2010/main" val="4094091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focus is on Christ!</a:t>
            </a:r>
          </a:p>
          <a:p>
            <a:endParaRPr lang="en-US" dirty="0"/>
          </a:p>
          <a:p>
            <a:r>
              <a:rPr lang="en-US" b="1" dirty="0"/>
              <a:t>Focus on converting the Lost to JESUS!</a:t>
            </a:r>
          </a:p>
          <a:p>
            <a:endParaRPr lang="en-US" dirty="0"/>
          </a:p>
          <a:p>
            <a:r>
              <a:rPr lang="en-US" dirty="0"/>
              <a:t>Emphasis is converting the lost to Christ!</a:t>
            </a:r>
          </a:p>
          <a:p>
            <a:endParaRPr lang="en-US" dirty="0"/>
          </a:p>
          <a:p>
            <a:r>
              <a:rPr lang="en-US" dirty="0"/>
              <a:t>In John 12</a:t>
            </a:r>
          </a:p>
          <a:p>
            <a:endParaRPr lang="en-US" dirty="0"/>
          </a:p>
          <a:p>
            <a:r>
              <a:rPr lang="en-US" dirty="0"/>
              <a:t>Context: Jesus has made His way to Jerusalem to observe the </a:t>
            </a:r>
            <a:r>
              <a:rPr lang="en-US" dirty="0" err="1"/>
              <a:t>passover</a:t>
            </a:r>
            <a:r>
              <a:rPr lang="en-US" dirty="0"/>
              <a:t>.  This is the final week of Christ earthly life.  At the end of the week, He will be crucified, buried, and 3 days later He will arise.</a:t>
            </a:r>
          </a:p>
          <a:p>
            <a:endParaRPr lang="en-US" dirty="0"/>
          </a:p>
          <a:p>
            <a:r>
              <a:rPr lang="en-US" dirty="0"/>
              <a:t>John 12:20-21</a:t>
            </a:r>
          </a:p>
          <a:p>
            <a:r>
              <a:rPr lang="en-US" dirty="0"/>
              <a:t>We are told that Greeks or Gentiles have come up to worship at the feast.  They came to Philip and desired to see Jesus.  </a:t>
            </a:r>
          </a:p>
          <a:p>
            <a:endParaRPr lang="en-US" dirty="0"/>
          </a:p>
          <a:p>
            <a:r>
              <a:rPr lang="en-US" dirty="0"/>
              <a:t>Phillip tells Andrew in vs. 22.  Then they tell Jesus.   Notice: They didn’t tell Jesus—you shouldn’t talk to these people because they aren’t Jews.</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4</a:t>
            </a:fld>
            <a:endParaRPr lang="en-US"/>
          </a:p>
        </p:txBody>
      </p:sp>
    </p:spTree>
    <p:extLst>
      <p:ext uri="{BB962C8B-B14F-4D97-AF65-F5344CB8AC3E}">
        <p14:creationId xmlns:p14="http://schemas.microsoft.com/office/powerpoint/2010/main" val="195302026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22</a:t>
            </a:fld>
            <a:endParaRPr lang="en-US"/>
          </a:p>
        </p:txBody>
      </p:sp>
    </p:spTree>
    <p:extLst>
      <p:ext uri="{BB962C8B-B14F-4D97-AF65-F5344CB8AC3E}">
        <p14:creationId xmlns:p14="http://schemas.microsoft.com/office/powerpoint/2010/main" val="38700501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23</a:t>
            </a:fld>
            <a:endParaRPr lang="en-US"/>
          </a:p>
        </p:txBody>
      </p:sp>
    </p:spTree>
    <p:extLst>
      <p:ext uri="{BB962C8B-B14F-4D97-AF65-F5344CB8AC3E}">
        <p14:creationId xmlns:p14="http://schemas.microsoft.com/office/powerpoint/2010/main" val="1630227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24</a:t>
            </a:fld>
            <a:endParaRPr lang="en-US"/>
          </a:p>
        </p:txBody>
      </p:sp>
    </p:spTree>
    <p:extLst>
      <p:ext uri="{BB962C8B-B14F-4D97-AF65-F5344CB8AC3E}">
        <p14:creationId xmlns:p14="http://schemas.microsoft.com/office/powerpoint/2010/main" val="134313922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25</a:t>
            </a:fld>
            <a:endParaRPr lang="en-US"/>
          </a:p>
        </p:txBody>
      </p:sp>
    </p:spTree>
    <p:extLst>
      <p:ext uri="{BB962C8B-B14F-4D97-AF65-F5344CB8AC3E}">
        <p14:creationId xmlns:p14="http://schemas.microsoft.com/office/powerpoint/2010/main" val="102683590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26</a:t>
            </a:fld>
            <a:endParaRPr lang="en-US"/>
          </a:p>
        </p:txBody>
      </p:sp>
    </p:spTree>
    <p:extLst>
      <p:ext uri="{BB962C8B-B14F-4D97-AF65-F5344CB8AC3E}">
        <p14:creationId xmlns:p14="http://schemas.microsoft.com/office/powerpoint/2010/main" val="2763737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27</a:t>
            </a:fld>
            <a:endParaRPr lang="en-US"/>
          </a:p>
        </p:txBody>
      </p:sp>
    </p:spTree>
    <p:extLst>
      <p:ext uri="{BB962C8B-B14F-4D97-AF65-F5344CB8AC3E}">
        <p14:creationId xmlns:p14="http://schemas.microsoft.com/office/powerpoint/2010/main" val="41945286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28</a:t>
            </a:fld>
            <a:endParaRPr lang="en-US"/>
          </a:p>
        </p:txBody>
      </p:sp>
    </p:spTree>
    <p:extLst>
      <p:ext uri="{BB962C8B-B14F-4D97-AF65-F5344CB8AC3E}">
        <p14:creationId xmlns:p14="http://schemas.microsoft.com/office/powerpoint/2010/main" val="1850037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29</a:t>
            </a:fld>
            <a:endParaRPr lang="en-US"/>
          </a:p>
        </p:txBody>
      </p:sp>
    </p:spTree>
    <p:extLst>
      <p:ext uri="{BB962C8B-B14F-4D97-AF65-F5344CB8AC3E}">
        <p14:creationId xmlns:p14="http://schemas.microsoft.com/office/powerpoint/2010/main" val="17665066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When we are converted to Jesus, He is our Lord and Savior!  We are compelled to serve Him faithfully and to do His will.</a:t>
            </a:r>
          </a:p>
          <a:p>
            <a:endParaRPr lang="en-US" dirty="0"/>
          </a:p>
          <a:p>
            <a:r>
              <a:rPr lang="en-US" dirty="0"/>
              <a:t>Matthew 28:18-20 </a:t>
            </a:r>
          </a:p>
          <a:p>
            <a:r>
              <a:rPr lang="en-US" dirty="0"/>
              <a:t>18 And Jesus came and </a:t>
            </a:r>
            <a:r>
              <a:rPr lang="en-US" dirty="0" err="1"/>
              <a:t>spake</a:t>
            </a:r>
            <a:r>
              <a:rPr lang="en-US" dirty="0"/>
              <a:t> unto them, saying, All power is given unto me in heaven and in earth.</a:t>
            </a:r>
          </a:p>
          <a:p>
            <a:r>
              <a:rPr lang="en-US" dirty="0"/>
              <a:t>19 </a:t>
            </a:r>
            <a:r>
              <a:rPr lang="en-US" b="1" dirty="0"/>
              <a:t>Go </a:t>
            </a:r>
            <a:r>
              <a:rPr lang="en-US" dirty="0"/>
              <a:t>ye therefore, and teach all nations, baptizing them in the name of the Father, and of the Son, and of the Holy Ghost:</a:t>
            </a:r>
          </a:p>
          <a:p>
            <a:r>
              <a:rPr lang="en-US" dirty="0"/>
              <a:t>20 Teaching them to observe all things whatsoever I have commanded you: and, lo, I am with you always, even unto the end of the world. Amen.</a:t>
            </a:r>
          </a:p>
          <a:p>
            <a:endParaRPr lang="en-US" dirty="0"/>
          </a:p>
          <a:p>
            <a:r>
              <a:rPr lang="en-US" dirty="0"/>
              <a:t>Mark 16:15-16</a:t>
            </a:r>
          </a:p>
          <a:p>
            <a:r>
              <a:rPr lang="en-US" dirty="0"/>
              <a:t>15 And he said unto them, </a:t>
            </a:r>
            <a:r>
              <a:rPr lang="en-US" b="1" dirty="0"/>
              <a:t>Go</a:t>
            </a:r>
            <a:r>
              <a:rPr lang="en-US" dirty="0"/>
              <a:t> ye into all the world, and preach the gospel to every creature.</a:t>
            </a:r>
          </a:p>
          <a:p>
            <a:r>
              <a:rPr lang="en-US" dirty="0"/>
              <a:t>16 He that believeth and is baptized shall be saved; but he that believeth not shall be damned.</a:t>
            </a:r>
          </a:p>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30</a:t>
            </a:fld>
            <a:endParaRPr lang="en-US"/>
          </a:p>
        </p:txBody>
      </p:sp>
    </p:spTree>
    <p:extLst>
      <p:ext uri="{BB962C8B-B14F-4D97-AF65-F5344CB8AC3E}">
        <p14:creationId xmlns:p14="http://schemas.microsoft.com/office/powerpoint/2010/main" val="36374824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31</a:t>
            </a:fld>
            <a:endParaRPr lang="en-US"/>
          </a:p>
        </p:txBody>
      </p:sp>
    </p:spTree>
    <p:extLst>
      <p:ext uri="{BB962C8B-B14F-4D97-AF65-F5344CB8AC3E}">
        <p14:creationId xmlns:p14="http://schemas.microsoft.com/office/powerpoint/2010/main" val="605029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hour has come.  John’s account alludes to the hour that has not come.  </a:t>
            </a:r>
          </a:p>
          <a:p>
            <a:endParaRPr lang="en-US" dirty="0"/>
          </a:p>
          <a:p>
            <a:r>
              <a:rPr lang="en-US" dirty="0"/>
              <a:t>In this verse in 23, Jesus says His hour is come….come for what?  That the Son of Man may be glorified.</a:t>
            </a:r>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5</a:t>
            </a:fld>
            <a:endParaRPr lang="en-US"/>
          </a:p>
        </p:txBody>
      </p:sp>
    </p:spTree>
    <p:extLst>
      <p:ext uri="{BB962C8B-B14F-4D97-AF65-F5344CB8AC3E}">
        <p14:creationId xmlns:p14="http://schemas.microsoft.com/office/powerpoint/2010/main" val="153177007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32</a:t>
            </a:fld>
            <a:endParaRPr lang="en-US"/>
          </a:p>
        </p:txBody>
      </p:sp>
    </p:spTree>
    <p:extLst>
      <p:ext uri="{BB962C8B-B14F-4D97-AF65-F5344CB8AC3E}">
        <p14:creationId xmlns:p14="http://schemas.microsoft.com/office/powerpoint/2010/main" val="16236649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CED589-98F3-41D0-A5CF-06EDD9B9C8C8}" type="slidenum">
              <a:rPr lang="en-US" smtClean="0"/>
              <a:t>33</a:t>
            </a:fld>
            <a:endParaRPr lang="en-US"/>
          </a:p>
        </p:txBody>
      </p:sp>
    </p:spTree>
    <p:extLst>
      <p:ext uri="{BB962C8B-B14F-4D97-AF65-F5344CB8AC3E}">
        <p14:creationId xmlns:p14="http://schemas.microsoft.com/office/powerpoint/2010/main" val="35404516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34</a:t>
            </a:fld>
            <a:endParaRPr lang="en-US"/>
          </a:p>
        </p:txBody>
      </p:sp>
    </p:spTree>
    <p:extLst>
      <p:ext uri="{BB962C8B-B14F-4D97-AF65-F5344CB8AC3E}">
        <p14:creationId xmlns:p14="http://schemas.microsoft.com/office/powerpoint/2010/main" val="21551989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35</a:t>
            </a:fld>
            <a:endParaRPr lang="en-US"/>
          </a:p>
        </p:txBody>
      </p:sp>
    </p:spTree>
    <p:extLst>
      <p:ext uri="{BB962C8B-B14F-4D97-AF65-F5344CB8AC3E}">
        <p14:creationId xmlns:p14="http://schemas.microsoft.com/office/powerpoint/2010/main" val="3519086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24-32….Jesus is talking to them 24-28</a:t>
            </a:r>
          </a:p>
        </p:txBody>
      </p:sp>
      <p:sp>
        <p:nvSpPr>
          <p:cNvPr id="4" name="Slide Number Placeholder 3"/>
          <p:cNvSpPr>
            <a:spLocks noGrp="1"/>
          </p:cNvSpPr>
          <p:nvPr>
            <p:ph type="sldNum" sz="quarter" idx="5"/>
          </p:nvPr>
        </p:nvSpPr>
        <p:spPr/>
        <p:txBody>
          <a:bodyPr/>
          <a:lstStyle/>
          <a:p>
            <a:fld id="{F72A7D35-B7AC-4E3E-B556-D7D4F537C221}" type="slidenum">
              <a:rPr lang="en-US" smtClean="0"/>
              <a:t>6</a:t>
            </a:fld>
            <a:endParaRPr lang="en-US"/>
          </a:p>
        </p:txBody>
      </p:sp>
    </p:spTree>
    <p:extLst>
      <p:ext uri="{BB962C8B-B14F-4D97-AF65-F5344CB8AC3E}">
        <p14:creationId xmlns:p14="http://schemas.microsoft.com/office/powerpoint/2010/main" val="3338212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7</a:t>
            </a:fld>
            <a:endParaRPr lang="en-US"/>
          </a:p>
        </p:txBody>
      </p:sp>
    </p:spTree>
    <p:extLst>
      <p:ext uri="{BB962C8B-B14F-4D97-AF65-F5344CB8AC3E}">
        <p14:creationId xmlns:p14="http://schemas.microsoft.com/office/powerpoint/2010/main" val="42896154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8</a:t>
            </a:fld>
            <a:endParaRPr lang="en-US"/>
          </a:p>
        </p:txBody>
      </p:sp>
    </p:spTree>
    <p:extLst>
      <p:ext uri="{BB962C8B-B14F-4D97-AF65-F5344CB8AC3E}">
        <p14:creationId xmlns:p14="http://schemas.microsoft.com/office/powerpoint/2010/main" val="2180431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r>
              <a:rPr lang="en-US" dirty="0"/>
              <a:t>3 points from this text</a:t>
            </a:r>
          </a:p>
          <a:p>
            <a:endParaRPr lang="en-US" dirty="0"/>
          </a:p>
          <a:p>
            <a:r>
              <a:rPr lang="en-US" dirty="0"/>
              <a:t>1. Need of the Lost</a:t>
            </a:r>
          </a:p>
          <a:p>
            <a:r>
              <a:rPr lang="en-US" dirty="0"/>
              <a:t>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9</a:t>
            </a:fld>
            <a:endParaRPr lang="en-US"/>
          </a:p>
        </p:txBody>
      </p:sp>
    </p:spTree>
    <p:extLst>
      <p:ext uri="{BB962C8B-B14F-4D97-AF65-F5344CB8AC3E}">
        <p14:creationId xmlns:p14="http://schemas.microsoft.com/office/powerpoint/2010/main" val="3309251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Those who truly do not have the Lord</a:t>
            </a:r>
          </a:p>
          <a:p>
            <a:r>
              <a:rPr lang="en-US" dirty="0"/>
              <a:t>		2 different people</a:t>
            </a:r>
          </a:p>
          <a:p>
            <a:r>
              <a:rPr lang="en-US" dirty="0"/>
              <a:t>			Those seeking Him vs. 21-22</a:t>
            </a:r>
          </a:p>
          <a:p>
            <a:r>
              <a:rPr lang="en-US" dirty="0"/>
              <a:t>			Those rejecting Him vs. 37 Referring to the Jews</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F72A7D35-B7AC-4E3E-B556-D7D4F537C221}" type="slidenum">
              <a:rPr lang="en-US" smtClean="0"/>
              <a:t>10</a:t>
            </a:fld>
            <a:endParaRPr lang="en-US"/>
          </a:p>
        </p:txBody>
      </p:sp>
    </p:spTree>
    <p:extLst>
      <p:ext uri="{BB962C8B-B14F-4D97-AF65-F5344CB8AC3E}">
        <p14:creationId xmlns:p14="http://schemas.microsoft.com/office/powerpoint/2010/main" val="28061511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Vs. 38-39 Isaiah 53:1  Can’t believe something you can not see</a:t>
            </a:r>
          </a:p>
          <a:p>
            <a:r>
              <a:rPr lang="en-US" dirty="0"/>
              <a:t>Vs. 40 </a:t>
            </a:r>
          </a:p>
          <a:p>
            <a:endParaRPr lang="en-US" dirty="0"/>
          </a:p>
          <a:p>
            <a:r>
              <a:rPr lang="en-US" dirty="0"/>
              <a:t>These people couldn’t turn to Jesus because they had hardened hearts—blinded their eyes from seeing truth.</a:t>
            </a:r>
          </a:p>
        </p:txBody>
      </p:sp>
      <p:sp>
        <p:nvSpPr>
          <p:cNvPr id="4" name="Slide Number Placeholder 3"/>
          <p:cNvSpPr>
            <a:spLocks noGrp="1"/>
          </p:cNvSpPr>
          <p:nvPr>
            <p:ph type="sldNum" sz="quarter" idx="5"/>
          </p:nvPr>
        </p:nvSpPr>
        <p:spPr/>
        <p:txBody>
          <a:bodyPr/>
          <a:lstStyle/>
          <a:p>
            <a:fld id="{F72A7D35-B7AC-4E3E-B556-D7D4F537C221}" type="slidenum">
              <a:rPr lang="en-US" smtClean="0"/>
              <a:t>11</a:t>
            </a:fld>
            <a:endParaRPr lang="en-US"/>
          </a:p>
        </p:txBody>
      </p:sp>
    </p:spTree>
    <p:extLst>
      <p:ext uri="{BB962C8B-B14F-4D97-AF65-F5344CB8AC3E}">
        <p14:creationId xmlns:p14="http://schemas.microsoft.com/office/powerpoint/2010/main" val="1839245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0725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04863" y="5367338"/>
            <a:ext cx="7526337"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9101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490658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1/27/2019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617664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93946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9" name="AutoShape 4"/>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6307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21576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1/27/2019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1277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84695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1/27/2019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8074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1/27/2019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4727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1/27/2019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3192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1/27/2019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47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09996" y="2344684"/>
            <a:ext cx="350154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2914357" y="6041361"/>
            <a:ext cx="732659" cy="365125"/>
          </a:xfrm>
        </p:spPr>
        <p:txBody>
          <a:bodyPr/>
          <a:lstStyle/>
          <a:p>
            <a:fld id="{18C79C5D-2A6F-F04D-97DA-BEF2467B64E4}" type="datetimeFigureOut">
              <a:rPr lang="en-US" smtClean="0"/>
              <a:pPr/>
              <a:t>1/27/2019</a:t>
            </a:fld>
            <a:endParaRPr lang="en-US" dirty="0"/>
          </a:p>
        </p:txBody>
      </p:sp>
      <p:sp>
        <p:nvSpPr>
          <p:cNvPr id="6" name="Footer Placeholder 5"/>
          <p:cNvSpPr>
            <a:spLocks noGrp="1"/>
          </p:cNvSpPr>
          <p:nvPr>
            <p:ph type="ftr" sz="quarter" idx="11"/>
          </p:nvPr>
        </p:nvSpPr>
        <p:spPr>
          <a:xfrm>
            <a:off x="442797" y="6041361"/>
            <a:ext cx="2471560" cy="365125"/>
          </a:xfrm>
        </p:spPr>
        <p:txBody>
          <a:bodyPr/>
          <a:lstStyle/>
          <a:p>
            <a:endParaRPr lang="en-US" dirty="0"/>
          </a:p>
        </p:txBody>
      </p:sp>
      <p:sp>
        <p:nvSpPr>
          <p:cNvPr id="7" name="Slide Number Placeholder 6"/>
          <p:cNvSpPr>
            <a:spLocks noGrp="1"/>
          </p:cNvSpPr>
          <p:nvPr>
            <p:ph type="sldNum" sz="quarter" idx="12"/>
          </p:nvPr>
        </p:nvSpPr>
        <p:spPr>
          <a:xfrm>
            <a:off x="3647017" y="5915887"/>
            <a:ext cx="796616"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26338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09997" y="447188"/>
            <a:ext cx="7524003"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09997" y="2184400"/>
            <a:ext cx="7524003"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42797" y="6041361"/>
            <a:ext cx="6289532"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6911422" y="6041361"/>
            <a:ext cx="993161"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1/27/2019</a:t>
            </a:fld>
            <a:endParaRPr lang="en-US" dirty="0"/>
          </a:p>
        </p:txBody>
      </p:sp>
      <p:sp>
        <p:nvSpPr>
          <p:cNvPr id="6" name="Slide Number Placeholder 5"/>
          <p:cNvSpPr>
            <a:spLocks noGrp="1"/>
          </p:cNvSpPr>
          <p:nvPr>
            <p:ph type="sldNum" sz="quarter" idx="4"/>
          </p:nvPr>
        </p:nvSpPr>
        <p:spPr>
          <a:xfrm>
            <a:off x="7904584" y="5915887"/>
            <a:ext cx="796616"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38020832"/>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560D-EB6D-4F46-9DE0-EAD68CCE4BE7}"/>
              </a:ext>
            </a:extLst>
          </p:cNvPr>
          <p:cNvSpPr>
            <a:spLocks noGrp="1"/>
          </p:cNvSpPr>
          <p:nvPr>
            <p:ph type="title"/>
          </p:nvPr>
        </p:nvSpPr>
        <p:spPr>
          <a:xfrm>
            <a:off x="139700" y="584200"/>
            <a:ext cx="8788400" cy="1104900"/>
          </a:xfrm>
        </p:spPr>
        <p:txBody>
          <a:bodyPr/>
          <a:lstStyle/>
          <a:p>
            <a:r>
              <a:rPr lang="en-US" sz="6000" dirty="0"/>
              <a:t>February Sermon Series</a:t>
            </a:r>
          </a:p>
        </p:txBody>
      </p:sp>
      <p:sp>
        <p:nvSpPr>
          <p:cNvPr id="3" name="Content Placeholder 2">
            <a:extLst>
              <a:ext uri="{FF2B5EF4-FFF2-40B4-BE49-F238E27FC236}">
                <a16:creationId xmlns:a16="http://schemas.microsoft.com/office/drawing/2014/main" id="{E20F8A81-8704-4CF5-9EEE-3F01E8286268}"/>
              </a:ext>
            </a:extLst>
          </p:cNvPr>
          <p:cNvSpPr>
            <a:spLocks noGrp="1"/>
          </p:cNvSpPr>
          <p:nvPr>
            <p:ph idx="1"/>
          </p:nvPr>
        </p:nvSpPr>
        <p:spPr>
          <a:xfrm>
            <a:off x="614034" y="2225040"/>
            <a:ext cx="8314066" cy="4480560"/>
          </a:xfrm>
        </p:spPr>
        <p:txBody>
          <a:bodyPr>
            <a:normAutofit fontScale="77500" lnSpcReduction="20000"/>
          </a:bodyPr>
          <a:lstStyle/>
          <a:p>
            <a:r>
              <a:rPr lang="en-US" sz="4600" b="1" dirty="0">
                <a:solidFill>
                  <a:schemeClr val="accent1"/>
                </a:solidFill>
              </a:rPr>
              <a:t>People of the Bible</a:t>
            </a:r>
          </a:p>
          <a:p>
            <a:pPr lvl="1"/>
            <a:r>
              <a:rPr lang="en-US" sz="4000" b="1" dirty="0"/>
              <a:t>Gideon: February 3</a:t>
            </a:r>
          </a:p>
          <a:p>
            <a:pPr lvl="1"/>
            <a:r>
              <a:rPr lang="en-US" sz="4000" b="1" dirty="0"/>
              <a:t>Cornelius: February 10</a:t>
            </a:r>
          </a:p>
          <a:p>
            <a:pPr lvl="1"/>
            <a:r>
              <a:rPr lang="en-US" sz="4000" b="1" dirty="0"/>
              <a:t>Nebuchadnezzar: February 10</a:t>
            </a:r>
          </a:p>
          <a:p>
            <a:pPr lvl="1"/>
            <a:r>
              <a:rPr lang="en-US" sz="4000" b="1" dirty="0"/>
              <a:t>Moses: February 17</a:t>
            </a:r>
          </a:p>
          <a:p>
            <a:pPr lvl="1"/>
            <a:r>
              <a:rPr lang="en-US" sz="4000" b="1" dirty="0"/>
              <a:t>Aaron: February 17</a:t>
            </a:r>
          </a:p>
          <a:p>
            <a:pPr lvl="1"/>
            <a:r>
              <a:rPr lang="en-US" sz="4000" b="1" dirty="0"/>
              <a:t>Noah: February 24</a:t>
            </a:r>
          </a:p>
          <a:p>
            <a:pPr lvl="1"/>
            <a:r>
              <a:rPr lang="en-US" sz="4000" b="1" dirty="0"/>
              <a:t>Lydia: February 24</a:t>
            </a:r>
            <a:endParaRPr lang="en-US" sz="2800" b="1" dirty="0"/>
          </a:p>
        </p:txBody>
      </p:sp>
    </p:spTree>
    <p:extLst>
      <p:ext uri="{BB962C8B-B14F-4D97-AF65-F5344CB8AC3E}">
        <p14:creationId xmlns:p14="http://schemas.microsoft.com/office/powerpoint/2010/main" val="542444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2 Kinds of Lost People</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Vs. 21-22: Those seeking Him</a:t>
            </a:r>
          </a:p>
          <a:p>
            <a:r>
              <a:rPr lang="en-US" sz="4000" b="1" dirty="0"/>
              <a:t>Vs. 37: Those who don’t believe Him</a:t>
            </a:r>
          </a:p>
          <a:p>
            <a:r>
              <a:rPr lang="en-US" sz="4000" b="1" dirty="0"/>
              <a:t>37 But though he had done so many miracles before them, yet they believed not on him:</a:t>
            </a:r>
          </a:p>
        </p:txBody>
      </p:sp>
    </p:spTree>
    <p:extLst>
      <p:ext uri="{BB962C8B-B14F-4D97-AF65-F5344CB8AC3E}">
        <p14:creationId xmlns:p14="http://schemas.microsoft.com/office/powerpoint/2010/main" val="25001806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12:38-40</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728477" cy="4613435"/>
          </a:xfrm>
        </p:spPr>
        <p:txBody>
          <a:bodyPr anchor="t">
            <a:normAutofit fontScale="92500" lnSpcReduction="20000"/>
          </a:bodyPr>
          <a:lstStyle/>
          <a:p>
            <a:r>
              <a:rPr lang="en-US" sz="3200" b="1" dirty="0"/>
              <a:t>38 That the saying of Esaias the prophet might be fulfilled, which he </a:t>
            </a:r>
            <a:r>
              <a:rPr lang="en-US" sz="3200" b="1" dirty="0" err="1"/>
              <a:t>spake</a:t>
            </a:r>
            <a:r>
              <a:rPr lang="en-US" sz="3200" b="1" dirty="0"/>
              <a:t>, Lord, who hath believed our report? and to whom hath the arm of the Lord been revealed?</a:t>
            </a:r>
          </a:p>
          <a:p>
            <a:r>
              <a:rPr lang="en-US" sz="3200" b="1" dirty="0"/>
              <a:t>39 Therefore they could not believe, because that Esaias said again,</a:t>
            </a:r>
          </a:p>
          <a:p>
            <a:r>
              <a:rPr lang="en-US" sz="3200" b="1" dirty="0"/>
              <a:t>40 He hath blinded their eyes, and hardened their heart; that they should not see with their eyes, nor understand with their heart, and be converted, and I should heal them.</a:t>
            </a:r>
          </a:p>
        </p:txBody>
      </p:sp>
    </p:spTree>
    <p:extLst>
      <p:ext uri="{BB962C8B-B14F-4D97-AF65-F5344CB8AC3E}">
        <p14:creationId xmlns:p14="http://schemas.microsoft.com/office/powerpoint/2010/main" val="285755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Victory in the Cross</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2</a:t>
            </a:r>
          </a:p>
        </p:txBody>
      </p:sp>
    </p:spTree>
    <p:extLst>
      <p:ext uri="{BB962C8B-B14F-4D97-AF65-F5344CB8AC3E}">
        <p14:creationId xmlns:p14="http://schemas.microsoft.com/office/powerpoint/2010/main" val="3886307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12:31-32</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728477" cy="4613435"/>
          </a:xfrm>
        </p:spPr>
        <p:txBody>
          <a:bodyPr anchor="t">
            <a:normAutofit/>
          </a:bodyPr>
          <a:lstStyle/>
          <a:p>
            <a:r>
              <a:rPr lang="en-US" sz="3600" b="1" dirty="0"/>
              <a:t>31 Now is the judgment of this world: now shall the prince of this world be cast out.</a:t>
            </a:r>
          </a:p>
          <a:p>
            <a:r>
              <a:rPr lang="en-US" sz="3600" b="1" dirty="0"/>
              <a:t>32 And I, if I be lifted up from the earth, will draw all men unto me.</a:t>
            </a:r>
          </a:p>
        </p:txBody>
      </p:sp>
    </p:spTree>
    <p:extLst>
      <p:ext uri="{BB962C8B-B14F-4D97-AF65-F5344CB8AC3E}">
        <p14:creationId xmlns:p14="http://schemas.microsoft.com/office/powerpoint/2010/main" val="3155643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Have You Counted the Cost?</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3</a:t>
            </a:r>
          </a:p>
        </p:txBody>
      </p:sp>
    </p:spTree>
    <p:extLst>
      <p:ext uri="{BB962C8B-B14F-4D97-AF65-F5344CB8AC3E}">
        <p14:creationId xmlns:p14="http://schemas.microsoft.com/office/powerpoint/2010/main" val="2873970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12:24-26</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fontScale="70000" lnSpcReduction="20000"/>
          </a:bodyPr>
          <a:lstStyle/>
          <a:p>
            <a:r>
              <a:rPr lang="en-US" sz="4000" b="1" dirty="0"/>
              <a:t>24 Verily, verily, I say unto you, Except a corn of wheat fall into the ground and die, it </a:t>
            </a:r>
            <a:r>
              <a:rPr lang="en-US" sz="4000" b="1" dirty="0" err="1"/>
              <a:t>abideth</a:t>
            </a:r>
            <a:r>
              <a:rPr lang="en-US" sz="4000" b="1" dirty="0"/>
              <a:t> alone: but if it </a:t>
            </a:r>
            <a:r>
              <a:rPr lang="en-US" sz="4000" b="1" dirty="0">
                <a:solidFill>
                  <a:schemeClr val="accent1"/>
                </a:solidFill>
              </a:rPr>
              <a:t>die</a:t>
            </a:r>
            <a:r>
              <a:rPr lang="en-US" sz="4000" b="1" dirty="0"/>
              <a:t>, it bringeth forth much fruit.</a:t>
            </a:r>
          </a:p>
          <a:p>
            <a:r>
              <a:rPr lang="en-US" sz="4000" b="1" dirty="0"/>
              <a:t>25 He that loveth his life shall </a:t>
            </a:r>
            <a:r>
              <a:rPr lang="en-US" sz="4000" b="1" dirty="0">
                <a:solidFill>
                  <a:schemeClr val="accent1"/>
                </a:solidFill>
              </a:rPr>
              <a:t>lose</a:t>
            </a:r>
            <a:r>
              <a:rPr lang="en-US" sz="4000" b="1" dirty="0"/>
              <a:t> it; and he that </a:t>
            </a:r>
            <a:r>
              <a:rPr lang="en-US" sz="4000" b="1" dirty="0" err="1"/>
              <a:t>hateth</a:t>
            </a:r>
            <a:r>
              <a:rPr lang="en-US" sz="4000" b="1" dirty="0"/>
              <a:t> his life in this world shall keep it unto life eternal.</a:t>
            </a:r>
          </a:p>
          <a:p>
            <a:r>
              <a:rPr lang="en-US" sz="4000" b="1" dirty="0"/>
              <a:t>26 If any man serve me, let him </a:t>
            </a:r>
            <a:r>
              <a:rPr lang="en-US" sz="4000" b="1" dirty="0">
                <a:solidFill>
                  <a:schemeClr val="accent1"/>
                </a:solidFill>
              </a:rPr>
              <a:t>follow</a:t>
            </a:r>
            <a:r>
              <a:rPr lang="en-US" sz="4000" b="1" dirty="0"/>
              <a:t> me; and where I am, there shall also my servant be: if any man serve me, him will my Father </a:t>
            </a:r>
            <a:r>
              <a:rPr lang="en-US" sz="4000" b="1" dirty="0" err="1"/>
              <a:t>honour</a:t>
            </a:r>
            <a:r>
              <a:rPr lang="en-US" sz="4000" b="1" dirty="0"/>
              <a:t>.</a:t>
            </a:r>
          </a:p>
        </p:txBody>
      </p:sp>
    </p:spTree>
    <p:extLst>
      <p:ext uri="{BB962C8B-B14F-4D97-AF65-F5344CB8AC3E}">
        <p14:creationId xmlns:p14="http://schemas.microsoft.com/office/powerpoint/2010/main" val="680226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Why Did Jesus Come to Earth?</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Luke 19:10</a:t>
            </a:r>
          </a:p>
        </p:txBody>
      </p:sp>
    </p:spTree>
    <p:extLst>
      <p:ext uri="{BB962C8B-B14F-4D97-AF65-F5344CB8AC3E}">
        <p14:creationId xmlns:p14="http://schemas.microsoft.com/office/powerpoint/2010/main" val="34486583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Luke 19:10</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For the Son of man is come to seek and to save that which was lost.</a:t>
            </a:r>
          </a:p>
        </p:txBody>
      </p:sp>
    </p:spTree>
    <p:extLst>
      <p:ext uri="{BB962C8B-B14F-4D97-AF65-F5344CB8AC3E}">
        <p14:creationId xmlns:p14="http://schemas.microsoft.com/office/powerpoint/2010/main" val="32597526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16600" dirty="0"/>
              <a:t>WHAT?</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endParaRPr lang="en-US" sz="4000" b="1" dirty="0"/>
          </a:p>
        </p:txBody>
      </p:sp>
    </p:spTree>
    <p:extLst>
      <p:ext uri="{BB962C8B-B14F-4D97-AF65-F5344CB8AC3E}">
        <p14:creationId xmlns:p14="http://schemas.microsoft.com/office/powerpoint/2010/main" val="6065025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2 Corinthians 5:15</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And that he died for all, that they which live should not henceforth live unto themselves, but unto him which died for them, and rose again.</a:t>
            </a:r>
          </a:p>
        </p:txBody>
      </p:sp>
    </p:spTree>
    <p:extLst>
      <p:ext uri="{BB962C8B-B14F-4D97-AF65-F5344CB8AC3E}">
        <p14:creationId xmlns:p14="http://schemas.microsoft.com/office/powerpoint/2010/main" val="1047160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2560D-EB6D-4F46-9DE0-EAD68CCE4BE7}"/>
              </a:ext>
            </a:extLst>
          </p:cNvPr>
          <p:cNvSpPr>
            <a:spLocks noGrp="1"/>
          </p:cNvSpPr>
          <p:nvPr>
            <p:ph type="title"/>
          </p:nvPr>
        </p:nvSpPr>
        <p:spPr>
          <a:xfrm>
            <a:off x="190500" y="685800"/>
            <a:ext cx="8813800" cy="1079500"/>
          </a:xfrm>
        </p:spPr>
        <p:txBody>
          <a:bodyPr/>
          <a:lstStyle/>
          <a:p>
            <a:r>
              <a:rPr lang="en-US" sz="6000" dirty="0"/>
              <a:t>March Sermon Series</a:t>
            </a:r>
          </a:p>
        </p:txBody>
      </p:sp>
      <p:sp>
        <p:nvSpPr>
          <p:cNvPr id="3" name="Content Placeholder 2">
            <a:extLst>
              <a:ext uri="{FF2B5EF4-FFF2-40B4-BE49-F238E27FC236}">
                <a16:creationId xmlns:a16="http://schemas.microsoft.com/office/drawing/2014/main" id="{E20F8A81-8704-4CF5-9EEE-3F01E8286268}"/>
              </a:ext>
            </a:extLst>
          </p:cNvPr>
          <p:cNvSpPr>
            <a:spLocks noGrp="1"/>
          </p:cNvSpPr>
          <p:nvPr>
            <p:ph idx="1"/>
          </p:nvPr>
        </p:nvSpPr>
        <p:spPr>
          <a:xfrm>
            <a:off x="614034" y="2146300"/>
            <a:ext cx="8529966" cy="4711700"/>
          </a:xfrm>
        </p:spPr>
        <p:txBody>
          <a:bodyPr>
            <a:normAutofit lnSpcReduction="10000"/>
          </a:bodyPr>
          <a:lstStyle/>
          <a:p>
            <a:r>
              <a:rPr lang="en-US" sz="4400" b="1" dirty="0">
                <a:solidFill>
                  <a:schemeClr val="accent1"/>
                </a:solidFill>
              </a:rPr>
              <a:t>Looking to Jesus</a:t>
            </a:r>
          </a:p>
          <a:p>
            <a:pPr lvl="1"/>
            <a:r>
              <a:rPr lang="en-US" sz="3600" b="1" dirty="0"/>
              <a:t>Authority, Right Living, Hope, Mercy, Forgiveness, True Church, Salvation, and Restoring the Church</a:t>
            </a:r>
          </a:p>
          <a:p>
            <a:pPr lvl="1"/>
            <a:r>
              <a:rPr lang="en-US" sz="4000" b="1" dirty="0">
                <a:solidFill>
                  <a:schemeClr val="accent1"/>
                </a:solidFill>
              </a:rPr>
              <a:t>Mark your calendars for our Spring Gospel Meeting on March 3-6.</a:t>
            </a:r>
            <a:endParaRPr lang="en-US" sz="3600" b="1" dirty="0">
              <a:solidFill>
                <a:schemeClr val="accent1"/>
              </a:solidFill>
            </a:endParaRPr>
          </a:p>
        </p:txBody>
      </p:sp>
    </p:spTree>
    <p:extLst>
      <p:ext uri="{BB962C8B-B14F-4D97-AF65-F5344CB8AC3E}">
        <p14:creationId xmlns:p14="http://schemas.microsoft.com/office/powerpoint/2010/main" val="39303600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16600" dirty="0"/>
              <a:t>WHY?</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endParaRPr lang="en-US" sz="4000" b="1" dirty="0"/>
          </a:p>
        </p:txBody>
      </p:sp>
    </p:spTree>
    <p:extLst>
      <p:ext uri="{BB962C8B-B14F-4D97-AF65-F5344CB8AC3E}">
        <p14:creationId xmlns:p14="http://schemas.microsoft.com/office/powerpoint/2010/main" val="24096597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3:16-17</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fontScale="92500" lnSpcReduction="20000"/>
          </a:bodyPr>
          <a:lstStyle/>
          <a:p>
            <a:r>
              <a:rPr lang="en-US" sz="4000" b="1" dirty="0"/>
              <a:t>16 For God so loved the world, that He gave His only begotten Son, that whosoever believeth in Him should not perish, but have everlasting life.</a:t>
            </a:r>
          </a:p>
          <a:p>
            <a:r>
              <a:rPr lang="en-US" sz="4000" b="1" dirty="0"/>
              <a:t>17 For God sent not His Son into the world to condemn the world; but that the world through Him might be saved.</a:t>
            </a:r>
          </a:p>
        </p:txBody>
      </p:sp>
    </p:spTree>
    <p:extLst>
      <p:ext uri="{BB962C8B-B14F-4D97-AF65-F5344CB8AC3E}">
        <p14:creationId xmlns:p14="http://schemas.microsoft.com/office/powerpoint/2010/main" val="17079939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Romans 5:6</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For when we were yet without strength, in due time Christ died for the ungodly.</a:t>
            </a:r>
          </a:p>
        </p:txBody>
      </p:sp>
    </p:spTree>
    <p:extLst>
      <p:ext uri="{BB962C8B-B14F-4D97-AF65-F5344CB8AC3E}">
        <p14:creationId xmlns:p14="http://schemas.microsoft.com/office/powerpoint/2010/main" val="11594928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Romans 5:8</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But God </a:t>
            </a:r>
            <a:r>
              <a:rPr lang="en-US" sz="4000" b="1" dirty="0" err="1"/>
              <a:t>commendeth</a:t>
            </a:r>
            <a:r>
              <a:rPr lang="en-US" sz="4000" b="1" dirty="0"/>
              <a:t> his love toward us, in that, while we were yet sinners, Christ died for us.</a:t>
            </a:r>
          </a:p>
        </p:txBody>
      </p:sp>
    </p:spTree>
    <p:extLst>
      <p:ext uri="{BB962C8B-B14F-4D97-AF65-F5344CB8AC3E}">
        <p14:creationId xmlns:p14="http://schemas.microsoft.com/office/powerpoint/2010/main" val="37126711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Romans 4:25</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He was delivered over to death for our sins and was raised to life for our justification.</a:t>
            </a:r>
          </a:p>
        </p:txBody>
      </p:sp>
    </p:spTree>
    <p:extLst>
      <p:ext uri="{BB962C8B-B14F-4D97-AF65-F5344CB8AC3E}">
        <p14:creationId xmlns:p14="http://schemas.microsoft.com/office/powerpoint/2010/main" val="30987118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Galatians 1:4</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Who gave himself for our sins, that he might deliver us from this present evil world, according to the will of God and our Father:</a:t>
            </a:r>
          </a:p>
        </p:txBody>
      </p:sp>
    </p:spTree>
    <p:extLst>
      <p:ext uri="{BB962C8B-B14F-4D97-AF65-F5344CB8AC3E}">
        <p14:creationId xmlns:p14="http://schemas.microsoft.com/office/powerpoint/2010/main" val="1020915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Ephesians 5:2</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And walk in love, as Christ also hath loved us, and hath given himself for us an offering and a sacrifice to God for a sweet smelling </a:t>
            </a:r>
            <a:r>
              <a:rPr lang="en-US" sz="4000" b="1" dirty="0" err="1"/>
              <a:t>savour</a:t>
            </a:r>
            <a:r>
              <a:rPr lang="en-US" sz="4000" b="1" dirty="0"/>
              <a:t>.</a:t>
            </a:r>
          </a:p>
        </p:txBody>
      </p:sp>
    </p:spTree>
    <p:extLst>
      <p:ext uri="{BB962C8B-B14F-4D97-AF65-F5344CB8AC3E}">
        <p14:creationId xmlns:p14="http://schemas.microsoft.com/office/powerpoint/2010/main" val="1741967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Titus 2:14</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Who gave himself for us, that he might redeem us from all iniquity, and purify unto himself a peculiar people, zealous of good works.</a:t>
            </a:r>
          </a:p>
        </p:txBody>
      </p:sp>
    </p:spTree>
    <p:extLst>
      <p:ext uri="{BB962C8B-B14F-4D97-AF65-F5344CB8AC3E}">
        <p14:creationId xmlns:p14="http://schemas.microsoft.com/office/powerpoint/2010/main" val="20037200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1 Peter 2:24</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Who his own self bare our sins in his own body on the tree, that we, being dead to sins, should live unto righteousness: by whose stripes ye were healed.</a:t>
            </a:r>
          </a:p>
        </p:txBody>
      </p:sp>
    </p:spTree>
    <p:extLst>
      <p:ext uri="{BB962C8B-B14F-4D97-AF65-F5344CB8AC3E}">
        <p14:creationId xmlns:p14="http://schemas.microsoft.com/office/powerpoint/2010/main" val="10881532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1 Peter 3:18</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For Christ also hath once suffered for sins, the just for the unjust, that he might bring us to God, being put to death in the flesh, but quickened by the Spirit:</a:t>
            </a:r>
          </a:p>
        </p:txBody>
      </p:sp>
    </p:spTree>
    <p:extLst>
      <p:ext uri="{BB962C8B-B14F-4D97-AF65-F5344CB8AC3E}">
        <p14:creationId xmlns:p14="http://schemas.microsoft.com/office/powerpoint/2010/main" val="1657640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Converting </a:t>
            </a:r>
            <a:br>
              <a:rPr lang="en-US" sz="8000" dirty="0"/>
            </a:br>
            <a:r>
              <a:rPr lang="en-US" sz="8000" dirty="0"/>
              <a:t>the Lost</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John 12</a:t>
            </a:r>
          </a:p>
        </p:txBody>
      </p:sp>
    </p:spTree>
    <p:extLst>
      <p:ext uri="{BB962C8B-B14F-4D97-AF65-F5344CB8AC3E}">
        <p14:creationId xmlns:p14="http://schemas.microsoft.com/office/powerpoint/2010/main" val="28809910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16600" dirty="0"/>
              <a:t>GO!</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fontScale="92500"/>
          </a:bodyPr>
          <a:lstStyle/>
          <a:p>
            <a:r>
              <a:rPr lang="en-US" sz="4000" b="1" dirty="0"/>
              <a:t>Matthew 28:18-20; Mark 16:15-16</a:t>
            </a:r>
          </a:p>
        </p:txBody>
      </p:sp>
    </p:spTree>
    <p:extLst>
      <p:ext uri="{BB962C8B-B14F-4D97-AF65-F5344CB8AC3E}">
        <p14:creationId xmlns:p14="http://schemas.microsoft.com/office/powerpoint/2010/main" val="1521254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52400"/>
            <a:ext cx="8521931" cy="4267797"/>
          </a:xfrm>
        </p:spPr>
        <p:txBody>
          <a:bodyPr/>
          <a:lstStyle/>
          <a:p>
            <a:r>
              <a:rPr lang="en-US" sz="11500" dirty="0"/>
              <a:t>The</a:t>
            </a:r>
            <a:r>
              <a:rPr lang="en-US" sz="16600" dirty="0"/>
              <a:t> Gospel</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What is it?</a:t>
            </a:r>
          </a:p>
        </p:txBody>
      </p:sp>
    </p:spTree>
    <p:extLst>
      <p:ext uri="{BB962C8B-B14F-4D97-AF65-F5344CB8AC3E}">
        <p14:creationId xmlns:p14="http://schemas.microsoft.com/office/powerpoint/2010/main" val="5230135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1 Corinthians 15:3-4</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lnSpcReduction="10000"/>
          </a:bodyPr>
          <a:lstStyle/>
          <a:p>
            <a:r>
              <a:rPr lang="en-US" sz="4000" b="1" dirty="0"/>
              <a:t>3 For I delivered unto you first of all that which I also received, how that Christ died for our sins according to the scriptures;</a:t>
            </a:r>
          </a:p>
          <a:p>
            <a:r>
              <a:rPr lang="en-US" sz="4000" b="1" dirty="0"/>
              <a:t>4 And that he was buried, and that he rose again the third day according to the scriptures:</a:t>
            </a:r>
          </a:p>
        </p:txBody>
      </p:sp>
    </p:spTree>
    <p:extLst>
      <p:ext uri="{BB962C8B-B14F-4D97-AF65-F5344CB8AC3E}">
        <p14:creationId xmlns:p14="http://schemas.microsoft.com/office/powerpoint/2010/main" val="4505845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C24BFF-5140-4265-BA6F-3A1F3FC020E7}"/>
              </a:ext>
            </a:extLst>
          </p:cNvPr>
          <p:cNvSpPr>
            <a:spLocks noGrp="1"/>
          </p:cNvSpPr>
          <p:nvPr>
            <p:ph type="title"/>
          </p:nvPr>
        </p:nvSpPr>
        <p:spPr>
          <a:xfrm>
            <a:off x="628650" y="365126"/>
            <a:ext cx="7886700" cy="1325563"/>
          </a:xfrm>
        </p:spPr>
        <p:txBody>
          <a:bodyPr>
            <a:normAutofit/>
          </a:bodyPr>
          <a:lstStyle/>
          <a:p>
            <a:r>
              <a:rPr lang="en-US" sz="5400" b="1" dirty="0"/>
              <a:t>The Gospel is….</a:t>
            </a:r>
          </a:p>
        </p:txBody>
      </p:sp>
      <p:graphicFrame>
        <p:nvGraphicFramePr>
          <p:cNvPr id="5" name="Content Placeholder 2">
            <a:extLst>
              <a:ext uri="{FF2B5EF4-FFF2-40B4-BE49-F238E27FC236}">
                <a16:creationId xmlns:a16="http://schemas.microsoft.com/office/drawing/2014/main" id="{158B02EC-7B5C-43BD-A4A6-6723EE3CB5BB}"/>
              </a:ext>
            </a:extLst>
          </p:cNvPr>
          <p:cNvGraphicFramePr>
            <a:graphicFrameLocks noGrp="1"/>
          </p:cNvGraphicFramePr>
          <p:nvPr>
            <p:ph idx="1"/>
            <p:extLst>
              <p:ext uri="{D42A27DB-BD31-4B8C-83A1-F6EECF244321}">
                <p14:modId xmlns:p14="http://schemas.microsoft.com/office/powerpoint/2010/main" val="1717206351"/>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14623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52400"/>
            <a:ext cx="8521931" cy="4267797"/>
          </a:xfrm>
        </p:spPr>
        <p:txBody>
          <a:bodyPr/>
          <a:lstStyle/>
          <a:p>
            <a:r>
              <a:rPr lang="en-US" sz="11500" dirty="0"/>
              <a:t>Are you a Christian?</a:t>
            </a:r>
            <a:endParaRPr lang="en-US" sz="16600" dirty="0"/>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Why not?</a:t>
            </a:r>
          </a:p>
        </p:txBody>
      </p:sp>
    </p:spTree>
    <p:extLst>
      <p:ext uri="{BB962C8B-B14F-4D97-AF65-F5344CB8AC3E}">
        <p14:creationId xmlns:p14="http://schemas.microsoft.com/office/powerpoint/2010/main" val="37953506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Be Converted to Jesus</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400" b="1" dirty="0"/>
              <a:t>Hear</a:t>
            </a:r>
          </a:p>
          <a:p>
            <a:pPr lvl="1"/>
            <a:r>
              <a:rPr lang="en-US" sz="4400" b="1" dirty="0"/>
              <a:t>Believe</a:t>
            </a:r>
          </a:p>
          <a:p>
            <a:pPr lvl="2"/>
            <a:r>
              <a:rPr lang="en-US" sz="4400" b="1" dirty="0"/>
              <a:t>Repent</a:t>
            </a:r>
          </a:p>
          <a:p>
            <a:pPr lvl="3"/>
            <a:r>
              <a:rPr lang="en-US" sz="4400" b="1" dirty="0"/>
              <a:t>Confess</a:t>
            </a:r>
          </a:p>
          <a:p>
            <a:pPr lvl="4"/>
            <a:r>
              <a:rPr lang="en-US" sz="4400" b="1" dirty="0"/>
              <a:t>Be Baptized</a:t>
            </a:r>
          </a:p>
        </p:txBody>
      </p:sp>
    </p:spTree>
    <p:extLst>
      <p:ext uri="{BB962C8B-B14F-4D97-AF65-F5344CB8AC3E}">
        <p14:creationId xmlns:p14="http://schemas.microsoft.com/office/powerpoint/2010/main" val="246956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12:21-22</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lnSpcReduction="10000"/>
          </a:bodyPr>
          <a:lstStyle/>
          <a:p>
            <a:r>
              <a:rPr lang="en-US" sz="4000" b="1" dirty="0"/>
              <a:t>21 The same came therefore to Philip, which was of Bethsaida of Galilee, and desired him, saying, Sir, we would see Jesus.</a:t>
            </a:r>
          </a:p>
          <a:p>
            <a:r>
              <a:rPr lang="en-US" sz="4000" b="1" dirty="0"/>
              <a:t>22 Philip cometh and </a:t>
            </a:r>
            <a:r>
              <a:rPr lang="en-US" sz="4000" b="1" dirty="0" err="1"/>
              <a:t>telleth</a:t>
            </a:r>
            <a:r>
              <a:rPr lang="en-US" sz="4000" b="1" dirty="0"/>
              <a:t> Andrew: and again Andrew and Philip tell Jesus.</a:t>
            </a:r>
          </a:p>
        </p:txBody>
      </p:sp>
    </p:spTree>
    <p:extLst>
      <p:ext uri="{BB962C8B-B14F-4D97-AF65-F5344CB8AC3E}">
        <p14:creationId xmlns:p14="http://schemas.microsoft.com/office/powerpoint/2010/main" val="1437120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12:23</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a:bodyPr>
          <a:lstStyle/>
          <a:p>
            <a:r>
              <a:rPr lang="en-US" sz="4000" b="1" dirty="0"/>
              <a:t>23 And Jesus answered them, saying, The hour is come, that the Son of man should be glorified.</a:t>
            </a:r>
          </a:p>
        </p:txBody>
      </p:sp>
    </p:spTree>
    <p:extLst>
      <p:ext uri="{BB962C8B-B14F-4D97-AF65-F5344CB8AC3E}">
        <p14:creationId xmlns:p14="http://schemas.microsoft.com/office/powerpoint/2010/main" val="3662415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12:24-26</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fontScale="70000" lnSpcReduction="20000"/>
          </a:bodyPr>
          <a:lstStyle/>
          <a:p>
            <a:r>
              <a:rPr lang="en-US" sz="4000" b="1" dirty="0"/>
              <a:t>24 Verily, verily, I say unto you, Except a corn of wheat fall into the ground and die, it </a:t>
            </a:r>
            <a:r>
              <a:rPr lang="en-US" sz="4000" b="1" dirty="0" err="1"/>
              <a:t>abideth</a:t>
            </a:r>
            <a:r>
              <a:rPr lang="en-US" sz="4000" b="1" dirty="0"/>
              <a:t> alone: but if it die, it bringeth forth much fruit.</a:t>
            </a:r>
          </a:p>
          <a:p>
            <a:r>
              <a:rPr lang="en-US" sz="4000" b="1" dirty="0"/>
              <a:t>25 He that loveth his life shall lose it; and he that </a:t>
            </a:r>
            <a:r>
              <a:rPr lang="en-US" sz="4000" b="1" dirty="0" err="1"/>
              <a:t>hateth</a:t>
            </a:r>
            <a:r>
              <a:rPr lang="en-US" sz="4000" b="1" dirty="0"/>
              <a:t> his life in this world shall keep it unto life eternal.</a:t>
            </a:r>
          </a:p>
          <a:p>
            <a:r>
              <a:rPr lang="en-US" sz="4000" b="1" dirty="0"/>
              <a:t>26 If any man serve me, let him follow me; and where I am, there shall also my servant be: if any man serve me, him will my Father </a:t>
            </a:r>
            <a:r>
              <a:rPr lang="en-US" sz="4000" b="1" dirty="0" err="1"/>
              <a:t>honour</a:t>
            </a:r>
            <a:r>
              <a:rPr lang="en-US" sz="4000" b="1" dirty="0"/>
              <a:t>.</a:t>
            </a:r>
          </a:p>
        </p:txBody>
      </p:sp>
    </p:spTree>
    <p:extLst>
      <p:ext uri="{BB962C8B-B14F-4D97-AF65-F5344CB8AC3E}">
        <p14:creationId xmlns:p14="http://schemas.microsoft.com/office/powerpoint/2010/main" val="2674475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12:27-29</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fontScale="77500" lnSpcReduction="20000"/>
          </a:bodyPr>
          <a:lstStyle/>
          <a:p>
            <a:r>
              <a:rPr lang="en-US" sz="4000" b="1" dirty="0"/>
              <a:t>27 Now is my soul troubled; and what shall I say? Father, save me from this hour: but for this cause came I unto this hour.</a:t>
            </a:r>
          </a:p>
          <a:p>
            <a:r>
              <a:rPr lang="en-US" sz="4000" b="1" dirty="0"/>
              <a:t>28 Father, glorify thy name. Then came there a voice from heaven, saying, I have both glorified it, and will glorify it again.</a:t>
            </a:r>
          </a:p>
          <a:p>
            <a:r>
              <a:rPr lang="en-US" sz="4000" b="1" dirty="0"/>
              <a:t>29 The people therefore, that stood by, and heard it, said that it thundered: others said, An angel </a:t>
            </a:r>
            <a:r>
              <a:rPr lang="en-US" sz="4000" b="1" dirty="0" err="1"/>
              <a:t>spake</a:t>
            </a:r>
            <a:r>
              <a:rPr lang="en-US" sz="4000" b="1" dirty="0"/>
              <a:t> to him.</a:t>
            </a:r>
          </a:p>
        </p:txBody>
      </p:sp>
    </p:spTree>
    <p:extLst>
      <p:ext uri="{BB962C8B-B14F-4D97-AF65-F5344CB8AC3E}">
        <p14:creationId xmlns:p14="http://schemas.microsoft.com/office/powerpoint/2010/main" val="281664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E16E8-6AC7-4720-B9D9-4ED340894233}"/>
              </a:ext>
            </a:extLst>
          </p:cNvPr>
          <p:cNvSpPr>
            <a:spLocks noGrp="1"/>
          </p:cNvSpPr>
          <p:nvPr>
            <p:ph type="title"/>
          </p:nvPr>
        </p:nvSpPr>
        <p:spPr>
          <a:xfrm>
            <a:off x="207761" y="713888"/>
            <a:ext cx="8728477" cy="970450"/>
          </a:xfrm>
        </p:spPr>
        <p:txBody>
          <a:bodyPr/>
          <a:lstStyle/>
          <a:p>
            <a:r>
              <a:rPr lang="en-US" sz="6000" dirty="0"/>
              <a:t>John 12:30-32</a:t>
            </a:r>
          </a:p>
        </p:txBody>
      </p:sp>
      <p:sp>
        <p:nvSpPr>
          <p:cNvPr id="3" name="Content Placeholder 2">
            <a:extLst>
              <a:ext uri="{FF2B5EF4-FFF2-40B4-BE49-F238E27FC236}">
                <a16:creationId xmlns:a16="http://schemas.microsoft.com/office/drawing/2014/main" id="{9712ED6E-7EC9-4EE2-9E2F-7F61CAF33513}"/>
              </a:ext>
            </a:extLst>
          </p:cNvPr>
          <p:cNvSpPr>
            <a:spLocks noGrp="1"/>
          </p:cNvSpPr>
          <p:nvPr>
            <p:ph idx="1"/>
          </p:nvPr>
        </p:nvSpPr>
        <p:spPr>
          <a:xfrm>
            <a:off x="406827" y="2244565"/>
            <a:ext cx="8537549" cy="4410235"/>
          </a:xfrm>
        </p:spPr>
        <p:txBody>
          <a:bodyPr anchor="t">
            <a:normAutofit fontScale="92500" lnSpcReduction="20000"/>
          </a:bodyPr>
          <a:lstStyle/>
          <a:p>
            <a:r>
              <a:rPr lang="en-US" sz="4000" b="1" dirty="0"/>
              <a:t>30 Jesus answered and said, This voice came not because of me, but for your sakes.</a:t>
            </a:r>
          </a:p>
          <a:p>
            <a:r>
              <a:rPr lang="en-US" sz="4000" b="1" dirty="0"/>
              <a:t>31 Now is the judgment of this world: now shall the prince of this world be cast out.</a:t>
            </a:r>
          </a:p>
          <a:p>
            <a:r>
              <a:rPr lang="en-US" sz="4000" b="1" dirty="0"/>
              <a:t>32 And I, if I be lifted up from the earth, will draw all men unto me.</a:t>
            </a:r>
          </a:p>
        </p:txBody>
      </p:sp>
    </p:spTree>
    <p:extLst>
      <p:ext uri="{BB962C8B-B14F-4D97-AF65-F5344CB8AC3E}">
        <p14:creationId xmlns:p14="http://schemas.microsoft.com/office/powerpoint/2010/main" val="2381212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AF07F-B29D-4277-A617-AF534E247A0D}"/>
              </a:ext>
            </a:extLst>
          </p:cNvPr>
          <p:cNvSpPr>
            <a:spLocks noGrp="1"/>
          </p:cNvSpPr>
          <p:nvPr>
            <p:ph type="ctrTitle"/>
          </p:nvPr>
        </p:nvSpPr>
        <p:spPr>
          <a:xfrm>
            <a:off x="406168" y="1449146"/>
            <a:ext cx="8521931" cy="2971051"/>
          </a:xfrm>
        </p:spPr>
        <p:txBody>
          <a:bodyPr/>
          <a:lstStyle/>
          <a:p>
            <a:r>
              <a:rPr lang="en-US" sz="8000" dirty="0"/>
              <a:t>Need of the Lost</a:t>
            </a:r>
          </a:p>
        </p:txBody>
      </p:sp>
      <p:sp>
        <p:nvSpPr>
          <p:cNvPr id="3" name="Subtitle 2">
            <a:extLst>
              <a:ext uri="{FF2B5EF4-FFF2-40B4-BE49-F238E27FC236}">
                <a16:creationId xmlns:a16="http://schemas.microsoft.com/office/drawing/2014/main" id="{F4B3BFEE-0BBC-4F93-AC72-D17A31F4D7CE}"/>
              </a:ext>
            </a:extLst>
          </p:cNvPr>
          <p:cNvSpPr>
            <a:spLocks noGrp="1"/>
          </p:cNvSpPr>
          <p:nvPr>
            <p:ph type="subTitle" idx="1"/>
          </p:nvPr>
        </p:nvSpPr>
        <p:spPr>
          <a:xfrm>
            <a:off x="607500" y="5331308"/>
            <a:ext cx="7929000" cy="866292"/>
          </a:xfrm>
        </p:spPr>
        <p:txBody>
          <a:bodyPr>
            <a:normAutofit/>
          </a:bodyPr>
          <a:lstStyle/>
          <a:p>
            <a:r>
              <a:rPr lang="en-US" sz="4000" b="1" dirty="0"/>
              <a:t>1</a:t>
            </a:r>
          </a:p>
        </p:txBody>
      </p:sp>
    </p:spTree>
    <p:extLst>
      <p:ext uri="{BB962C8B-B14F-4D97-AF65-F5344CB8AC3E}">
        <p14:creationId xmlns:p14="http://schemas.microsoft.com/office/powerpoint/2010/main" val="30322853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462</TotalTime>
  <Words>2189</Words>
  <Application>Microsoft Office PowerPoint</Application>
  <PresentationFormat>On-screen Show (4:3)</PresentationFormat>
  <Paragraphs>216</Paragraphs>
  <Slides>35</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Calibri</vt:lpstr>
      <vt:lpstr>Century Gothic</vt:lpstr>
      <vt:lpstr>Wingdings 2</vt:lpstr>
      <vt:lpstr>Quotable</vt:lpstr>
      <vt:lpstr>February Sermon Series</vt:lpstr>
      <vt:lpstr>March Sermon Series</vt:lpstr>
      <vt:lpstr>Converting  the Lost</vt:lpstr>
      <vt:lpstr>John 12:21-22</vt:lpstr>
      <vt:lpstr>John 12:23</vt:lpstr>
      <vt:lpstr>John 12:24-26</vt:lpstr>
      <vt:lpstr>John 12:27-29</vt:lpstr>
      <vt:lpstr>John 12:30-32</vt:lpstr>
      <vt:lpstr>Need of the Lost</vt:lpstr>
      <vt:lpstr>2 Kinds of Lost People</vt:lpstr>
      <vt:lpstr>John 12:38-40</vt:lpstr>
      <vt:lpstr>Victory in the Cross</vt:lpstr>
      <vt:lpstr>John 12:31-32</vt:lpstr>
      <vt:lpstr>Have You Counted the Cost?</vt:lpstr>
      <vt:lpstr>John 12:24-26</vt:lpstr>
      <vt:lpstr>Why Did Jesus Come to Earth?</vt:lpstr>
      <vt:lpstr>Luke 19:10</vt:lpstr>
      <vt:lpstr>WHAT?</vt:lpstr>
      <vt:lpstr>2 Corinthians 5:15</vt:lpstr>
      <vt:lpstr>WHY?</vt:lpstr>
      <vt:lpstr>John 3:16-17</vt:lpstr>
      <vt:lpstr>Romans 5:6</vt:lpstr>
      <vt:lpstr>Romans 5:8</vt:lpstr>
      <vt:lpstr>Romans 4:25</vt:lpstr>
      <vt:lpstr>Galatians 1:4</vt:lpstr>
      <vt:lpstr>Ephesians 5:2</vt:lpstr>
      <vt:lpstr>Titus 2:14</vt:lpstr>
      <vt:lpstr>1 Peter 2:24</vt:lpstr>
      <vt:lpstr>1 Peter 3:18</vt:lpstr>
      <vt:lpstr>GO!</vt:lpstr>
      <vt:lpstr>The Gospel</vt:lpstr>
      <vt:lpstr>1 Corinthians 15:3-4</vt:lpstr>
      <vt:lpstr>The Gospel is….</vt:lpstr>
      <vt:lpstr>Are you a Christian?</vt:lpstr>
      <vt:lpstr>Be Converted to Jesus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for the Lord Series</dc:title>
  <dc:creator>Auditorium</dc:creator>
  <cp:lastModifiedBy>Auditorium</cp:lastModifiedBy>
  <cp:revision>52</cp:revision>
  <cp:lastPrinted>2019-01-27T03:59:26Z</cp:lastPrinted>
  <dcterms:created xsi:type="dcterms:W3CDTF">2019-01-12T14:46:03Z</dcterms:created>
  <dcterms:modified xsi:type="dcterms:W3CDTF">2019-01-27T21:19:36Z</dcterms:modified>
</cp:coreProperties>
</file>