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73" r:id="rId2"/>
    <p:sldId id="258" r:id="rId3"/>
    <p:sldId id="278" r:id="rId4"/>
    <p:sldId id="265" r:id="rId5"/>
    <p:sldId id="269" r:id="rId6"/>
    <p:sldId id="267" r:id="rId7"/>
    <p:sldId id="262" r:id="rId8"/>
    <p:sldId id="272" r:id="rId9"/>
    <p:sldId id="266" r:id="rId10"/>
    <p:sldId id="281" r:id="rId11"/>
    <p:sldId id="285" r:id="rId12"/>
    <p:sldId id="286" r:id="rId13"/>
    <p:sldId id="287" r:id="rId14"/>
    <p:sldId id="263" r:id="rId15"/>
    <p:sldId id="276" r:id="rId16"/>
    <p:sldId id="275" r:id="rId17"/>
    <p:sldId id="274" r:id="rId18"/>
    <p:sldId id="259" r:id="rId19"/>
    <p:sldId id="277" r:id="rId20"/>
    <p:sldId id="284" r:id="rId21"/>
    <p:sldId id="288" r:id="rId22"/>
    <p:sldId id="279"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175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Objects="1">
      <p:cViewPr varScale="1">
        <p:scale>
          <a:sx n="60" d="100"/>
          <a:sy n="60" d="100"/>
        </p:scale>
        <p:origin x="73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D1A91F4-9CA8-5743-9AE8-82C8F0F55F63}" type="datetimeFigureOut">
              <a:rPr lang="en-US" smtClean="0"/>
              <a:t>10/30/2016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7C188E1-6540-234D-9DE0-5E6C5375FD2B}" type="slidenum">
              <a:rPr lang="en-US" smtClean="0"/>
              <a:t>‹#›</a:t>
            </a:fld>
            <a:endParaRPr lang="en-US"/>
          </a:p>
        </p:txBody>
      </p:sp>
    </p:spTree>
    <p:extLst>
      <p:ext uri="{BB962C8B-B14F-4D97-AF65-F5344CB8AC3E}">
        <p14:creationId xmlns:p14="http://schemas.microsoft.com/office/powerpoint/2010/main" val="2464041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F3AD29-CBCC-0143-8FCF-6971414A8322}" type="datetimeFigureOut">
              <a:rPr lang="en-US" smtClean="0"/>
              <a:t>10/30/2016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CFAD70-458D-F749-BFA8-DD4A29B24C28}" type="slidenum">
              <a:rPr lang="en-US" smtClean="0"/>
              <a:t>‹#›</a:t>
            </a:fld>
            <a:endParaRPr lang="en-US"/>
          </a:p>
        </p:txBody>
      </p:sp>
    </p:spTree>
    <p:extLst>
      <p:ext uri="{BB962C8B-B14F-4D97-AF65-F5344CB8AC3E}">
        <p14:creationId xmlns:p14="http://schemas.microsoft.com/office/powerpoint/2010/main" val="309864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E745C1B-D285-4A8B-AA80-D478E12BB2C6}" type="datetime1">
              <a:rPr lang="en-US" smtClean="0"/>
              <a:t>10/30/2016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447475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9F8D68-26D4-4E54-9298-D57FCC081028}" type="datetime1">
              <a:rPr lang="en-US" smtClean="0"/>
              <a:t>10/30/2016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4073667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8C8D76-76A1-4CB5-8DB2-4CEB45FC46C6}" type="datetime1">
              <a:rPr lang="en-US" smtClean="0"/>
              <a:t>10/30/2016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931305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1A248F-CDCE-4188-9197-9A53A1970E3F}" type="datetime1">
              <a:rPr lang="en-US" smtClean="0"/>
              <a:t>10/30/2016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750866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FC9787-F827-49A0-8734-F6358C0F3739}" type="datetime1">
              <a:rPr lang="en-US" smtClean="0"/>
              <a:t>10/30/2016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821125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1DC8098-05B2-4C56-8237-23BD50E41313}" type="datetime1">
              <a:rPr lang="en-US" smtClean="0"/>
              <a:t>10/30/2016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895167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5E3DE06-CEF0-45A8-8F43-34781E7C3562}" type="datetime1">
              <a:rPr lang="en-US" smtClean="0"/>
              <a:t>10/30/2016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880514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65024A6-973D-4214-B375-8DC663A7C80A}" type="datetime1">
              <a:rPr lang="en-US" smtClean="0"/>
              <a:t>10/30/2016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205484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5687B0-7526-4F5B-98C0-E0DE27DEF2CD}" type="datetime1">
              <a:rPr lang="en-US" smtClean="0"/>
              <a:t>10/30/2016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32112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D232C3-0AC8-40C2-9C11-57443653DDF9}" type="datetime1">
              <a:rPr lang="en-US" smtClean="0"/>
              <a:t>10/30/2016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4167681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3F57DF2-BDAE-4857-A26A-D9745AAA5804}" type="datetime1">
              <a:rPr lang="en-US" smtClean="0"/>
              <a:t>10/30/2016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453901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D59EEB-DDC5-41D2-938F-874DDE57598C}" type="datetime1">
              <a:rPr lang="en-US" smtClean="0"/>
              <a:t>10/30/2016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smtClean="0"/>
              <a:t>‹#›</a:t>
            </a:fld>
            <a:endParaRPr lang="en-US"/>
          </a:p>
        </p:txBody>
      </p:sp>
    </p:spTree>
    <p:extLst>
      <p:ext uri="{BB962C8B-B14F-4D97-AF65-F5344CB8AC3E}">
        <p14:creationId xmlns:p14="http://schemas.microsoft.com/office/powerpoint/2010/main" val="17120598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email">
            <a:extLst>
              <a:ext uri="{BEBA8EAE-BF5A-486C-A8C5-ECC9F3942E4B}">
                <a14:imgProps xmlns:a14="http://schemas.microsoft.com/office/drawing/2010/main">
                  <a14:imgLayer r:embed="rId3">
                    <a14:imgEffect>
                      <a14:sharpenSoften amount="-25000"/>
                    </a14:imgEffect>
                    <a14:imgEffect>
                      <a14:colorTemperature colorTemp="4700"/>
                    </a14:imgEffect>
                    <a14:imgEffect>
                      <a14:saturation sat="33000"/>
                    </a14:imgEffect>
                    <a14:imgEffect>
                      <a14:brightnessContrast bright="40000"/>
                    </a14:imgEffect>
                  </a14:imgLayer>
                </a14:imgProps>
              </a:ext>
              <a:ext uri="{28A0092B-C50C-407E-A947-70E740481C1C}">
                <a14:useLocalDpi xmlns:a14="http://schemas.microsoft.com/office/drawing/2010/main"/>
              </a:ext>
            </a:extLst>
          </a:blip>
          <a:stretch>
            <a:fillRect/>
          </a:stretch>
        </p:blipFill>
        <p:spPr>
          <a:xfrm flipH="1">
            <a:off x="4724400" y="594881"/>
            <a:ext cx="3362239" cy="5881231"/>
          </a:xfrm>
          <a:prstGeom prst="rect">
            <a:avLst/>
          </a:prstGeom>
        </p:spPr>
      </p:pic>
      <p:pic>
        <p:nvPicPr>
          <p:cNvPr id="4" name="Picture 3"/>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057400" y="1106749"/>
            <a:ext cx="2387112" cy="4857496"/>
          </a:xfrm>
          <a:prstGeom prst="rect">
            <a:avLst/>
          </a:prstGeom>
        </p:spPr>
      </p:pic>
      <p:sp>
        <p:nvSpPr>
          <p:cNvPr id="2" name="Rectangle 1"/>
          <p:cNvSpPr/>
          <p:nvPr/>
        </p:nvSpPr>
        <p:spPr>
          <a:xfrm>
            <a:off x="914400" y="3886200"/>
            <a:ext cx="7315200" cy="1676400"/>
          </a:xfrm>
          <a:prstGeom prst="rect">
            <a:avLst/>
          </a:prstGeom>
          <a:solidFill>
            <a:schemeClr val="bg1"/>
          </a:solidFill>
          <a:ln w="76200">
            <a:solidFill>
              <a:srgbClr val="CB17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a:solidFill>
                  <a:srgbClr val="CB1757"/>
                </a:solidFill>
                <a:latin typeface="Comic Sans MS" charset="0"/>
                <a:ea typeface="Comic Sans MS" charset="0"/>
                <a:cs typeface="Comic Sans MS" charset="0"/>
              </a:rPr>
              <a:t>Costumed Christianity</a:t>
            </a:r>
            <a:endParaRPr lang="en-US" sz="4800" dirty="0">
              <a:solidFill>
                <a:srgbClr val="CB1757"/>
              </a:solidFill>
            </a:endParaRPr>
          </a:p>
        </p:txBody>
      </p:sp>
      <p:sp>
        <p:nvSpPr>
          <p:cNvPr id="3" name="Slide Number Placeholder 2"/>
          <p:cNvSpPr>
            <a:spLocks noGrp="1"/>
          </p:cNvSpPr>
          <p:nvPr>
            <p:ph type="sldNum" sz="quarter" idx="12"/>
          </p:nvPr>
        </p:nvSpPr>
        <p:spPr/>
        <p:txBody>
          <a:bodyPr/>
          <a:lstStyle/>
          <a:p>
            <a:fld id="{48F63A3B-78C7-47BE-AE5E-E10140E04643}" type="slidenum">
              <a:rPr lang="en-US" smtClean="0"/>
              <a:t>1</a:t>
            </a:fld>
            <a:endParaRPr lang="en-US"/>
          </a:p>
        </p:txBody>
      </p:sp>
    </p:spTree>
    <p:extLst>
      <p:ext uri="{BB962C8B-B14F-4D97-AF65-F5344CB8AC3E}">
        <p14:creationId xmlns:p14="http://schemas.microsoft.com/office/powerpoint/2010/main" val="1479118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4000" fill="hold"/>
                                        <p:tgtEl>
                                          <p:spTgt spid="5"/>
                                        </p:tgtEl>
                                        <p:attrNameLst>
                                          <p:attrName>ppt_x</p:attrName>
                                        </p:attrNameLst>
                                      </p:cBhvr>
                                      <p:tavLst>
                                        <p:tav tm="0">
                                          <p:val>
                                            <p:strVal val="1+#ppt_w/2"/>
                                          </p:val>
                                        </p:tav>
                                        <p:tav tm="100000">
                                          <p:val>
                                            <p:strVal val="#ppt_x"/>
                                          </p:val>
                                        </p:tav>
                                      </p:tavLst>
                                    </p:anim>
                                    <p:anim calcmode="lin" valueType="num">
                                      <p:cBhvr additive="base">
                                        <p:cTn id="13" dur="4000" fill="hold"/>
                                        <p:tgtEl>
                                          <p:spTgt spid="5"/>
                                        </p:tgtEl>
                                        <p:attrNameLst>
                                          <p:attrName>ppt_y</p:attrName>
                                        </p:attrNameLst>
                                      </p:cBhvr>
                                      <p:tavLst>
                                        <p:tav tm="0">
                                          <p:val>
                                            <p:strVal val="#ppt_y"/>
                                          </p:val>
                                        </p:tav>
                                        <p:tav tm="100000">
                                          <p:val>
                                            <p:strVal val="#ppt_y"/>
                                          </p:val>
                                        </p:tav>
                                      </p:tavLst>
                                    </p:anim>
                                  </p:childTnLst>
                                </p:cTn>
                              </p:par>
                              <p:par>
                                <p:cTn id="14" presetID="32" presetClass="emph" presetSubtype="0" fill="hold" nodeType="withEffect">
                                  <p:stCondLst>
                                    <p:cond delay="0"/>
                                  </p:stCondLst>
                                  <p:childTnLst>
                                    <p:animRot by="120000">
                                      <p:cBhvr>
                                        <p:cTn id="15" dur="400" fill="hold">
                                          <p:stCondLst>
                                            <p:cond delay="0"/>
                                          </p:stCondLst>
                                        </p:cTn>
                                        <p:tgtEl>
                                          <p:spTgt spid="5"/>
                                        </p:tgtEl>
                                        <p:attrNameLst>
                                          <p:attrName>r</p:attrName>
                                        </p:attrNameLst>
                                      </p:cBhvr>
                                    </p:animRot>
                                    <p:animRot by="-240000">
                                      <p:cBhvr>
                                        <p:cTn id="16" dur="800" fill="hold">
                                          <p:stCondLst>
                                            <p:cond delay="800"/>
                                          </p:stCondLst>
                                        </p:cTn>
                                        <p:tgtEl>
                                          <p:spTgt spid="5"/>
                                        </p:tgtEl>
                                        <p:attrNameLst>
                                          <p:attrName>r</p:attrName>
                                        </p:attrNameLst>
                                      </p:cBhvr>
                                    </p:animRot>
                                    <p:animRot by="240000">
                                      <p:cBhvr>
                                        <p:cTn id="17" dur="800" fill="hold">
                                          <p:stCondLst>
                                            <p:cond delay="1600"/>
                                          </p:stCondLst>
                                        </p:cTn>
                                        <p:tgtEl>
                                          <p:spTgt spid="5"/>
                                        </p:tgtEl>
                                        <p:attrNameLst>
                                          <p:attrName>r</p:attrName>
                                        </p:attrNameLst>
                                      </p:cBhvr>
                                    </p:animRot>
                                    <p:animRot by="-240000">
                                      <p:cBhvr>
                                        <p:cTn id="18" dur="800" fill="hold">
                                          <p:stCondLst>
                                            <p:cond delay="2400"/>
                                          </p:stCondLst>
                                        </p:cTn>
                                        <p:tgtEl>
                                          <p:spTgt spid="5"/>
                                        </p:tgtEl>
                                        <p:attrNameLst>
                                          <p:attrName>r</p:attrName>
                                        </p:attrNameLst>
                                      </p:cBhvr>
                                    </p:animRot>
                                    <p:animRot by="120000">
                                      <p:cBhvr>
                                        <p:cTn id="19" dur="800" fill="hold">
                                          <p:stCondLst>
                                            <p:cond delay="3200"/>
                                          </p:stCondLst>
                                        </p:cTn>
                                        <p:tgtEl>
                                          <p:spTgt spid="5"/>
                                        </p:tgtEl>
                                        <p:attrNameLst>
                                          <p:attrName>r</p:attrName>
                                        </p:attrNameLst>
                                      </p:cBhvr>
                                    </p:animRot>
                                  </p:childTnLst>
                                </p:cTn>
                              </p:par>
                            </p:childTnLst>
                          </p:cTn>
                        </p:par>
                      </p:childTnLst>
                    </p:cTn>
                  </p:par>
                  <p:par>
                    <p:cTn id="20" fill="hold">
                      <p:stCondLst>
                        <p:cond delay="indefinite"/>
                      </p:stCondLst>
                      <p:childTnLst>
                        <p:par>
                          <p:cTn id="21" fill="hold">
                            <p:stCondLst>
                              <p:cond delay="0"/>
                            </p:stCondLst>
                            <p:childTnLst>
                              <p:par>
                                <p:cTn id="22" presetID="53" presetClass="entr" presetSubtype="528"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 calcmode="lin" valueType="num">
                                      <p:cBhvr>
                                        <p:cTn id="24" dur="1500" fill="hold"/>
                                        <p:tgtEl>
                                          <p:spTgt spid="2"/>
                                        </p:tgtEl>
                                        <p:attrNameLst>
                                          <p:attrName>ppt_w</p:attrName>
                                        </p:attrNameLst>
                                      </p:cBhvr>
                                      <p:tavLst>
                                        <p:tav tm="0">
                                          <p:val>
                                            <p:fltVal val="0"/>
                                          </p:val>
                                        </p:tav>
                                        <p:tav tm="100000">
                                          <p:val>
                                            <p:strVal val="#ppt_w"/>
                                          </p:val>
                                        </p:tav>
                                      </p:tavLst>
                                    </p:anim>
                                    <p:anim calcmode="lin" valueType="num">
                                      <p:cBhvr>
                                        <p:cTn id="25" dur="1500" fill="hold"/>
                                        <p:tgtEl>
                                          <p:spTgt spid="2"/>
                                        </p:tgtEl>
                                        <p:attrNameLst>
                                          <p:attrName>ppt_h</p:attrName>
                                        </p:attrNameLst>
                                      </p:cBhvr>
                                      <p:tavLst>
                                        <p:tav tm="0">
                                          <p:val>
                                            <p:fltVal val="0"/>
                                          </p:val>
                                        </p:tav>
                                        <p:tav tm="100000">
                                          <p:val>
                                            <p:strVal val="#ppt_h"/>
                                          </p:val>
                                        </p:tav>
                                      </p:tavLst>
                                    </p:anim>
                                    <p:animEffect transition="in" filter="fade">
                                      <p:cBhvr>
                                        <p:cTn id="26" dur="1500"/>
                                        <p:tgtEl>
                                          <p:spTgt spid="2"/>
                                        </p:tgtEl>
                                      </p:cBhvr>
                                    </p:animEffect>
                                    <p:anim calcmode="lin" valueType="num">
                                      <p:cBhvr>
                                        <p:cTn id="27" dur="1500" fill="hold"/>
                                        <p:tgtEl>
                                          <p:spTgt spid="2"/>
                                        </p:tgtEl>
                                        <p:attrNameLst>
                                          <p:attrName>ppt_x</p:attrName>
                                        </p:attrNameLst>
                                      </p:cBhvr>
                                      <p:tavLst>
                                        <p:tav tm="0">
                                          <p:val>
                                            <p:fltVal val="0.5"/>
                                          </p:val>
                                        </p:tav>
                                        <p:tav tm="100000">
                                          <p:val>
                                            <p:strVal val="#ppt_x"/>
                                          </p:val>
                                        </p:tav>
                                      </p:tavLst>
                                    </p:anim>
                                    <p:anim calcmode="lin" valueType="num">
                                      <p:cBhvr>
                                        <p:cTn id="28" dur="1500" fill="hold"/>
                                        <p:tgtEl>
                                          <p:spTgt spid="2"/>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9144000" cy="6857999"/>
          </a:xfrm>
          <a:prstGeom prst="rect">
            <a:avLst/>
          </a:prstGeom>
        </p:spPr>
      </p:pic>
      <p:sp>
        <p:nvSpPr>
          <p:cNvPr id="2" name="Title 1"/>
          <p:cNvSpPr>
            <a:spLocks noGrp="1"/>
          </p:cNvSpPr>
          <p:nvPr>
            <p:ph type="title"/>
          </p:nvPr>
        </p:nvSpPr>
        <p:spPr/>
        <p:txBody>
          <a:bodyPr/>
          <a:lstStyle/>
          <a:p>
            <a:r>
              <a:rPr lang="en-US" b="1" dirty="0">
                <a:solidFill>
                  <a:schemeClr val="bg1"/>
                </a:solidFill>
                <a:latin typeface="Arial Narrow" panose="020B0606020202030204" pitchFamily="34" charset="0"/>
              </a:rPr>
              <a:t>So what does God want?</a:t>
            </a:r>
          </a:p>
        </p:txBody>
      </p:sp>
      <p:sp>
        <p:nvSpPr>
          <p:cNvPr id="3" name="Content Placeholder 2"/>
          <p:cNvSpPr>
            <a:spLocks noGrp="1"/>
          </p:cNvSpPr>
          <p:nvPr>
            <p:ph idx="1"/>
          </p:nvPr>
        </p:nvSpPr>
        <p:spPr/>
        <p:txBody>
          <a:bodyPr/>
          <a:lstStyle/>
          <a:p>
            <a:r>
              <a:rPr lang="en-US" b="1" dirty="0">
                <a:solidFill>
                  <a:srgbClr val="CB1757"/>
                </a:solidFill>
              </a:rPr>
              <a:t>Jesus tells us exactly what God wants!</a:t>
            </a:r>
          </a:p>
          <a:p>
            <a:endParaRPr lang="en-US" b="1" dirty="0">
              <a:solidFill>
                <a:srgbClr val="CB1757"/>
              </a:solidFill>
            </a:endParaRPr>
          </a:p>
          <a:p>
            <a:endParaRPr lang="en-US" b="1" dirty="0">
              <a:solidFill>
                <a:srgbClr val="CB1757"/>
              </a:solidFill>
            </a:endParaRPr>
          </a:p>
          <a:p>
            <a:endParaRPr lang="en-US" b="1" dirty="0">
              <a:solidFill>
                <a:srgbClr val="CB1757"/>
              </a:solidFill>
            </a:endParaRPr>
          </a:p>
          <a:p>
            <a:endParaRPr lang="en-US" b="1" dirty="0">
              <a:solidFill>
                <a:srgbClr val="CB1757"/>
              </a:solidFill>
            </a:endParaRPr>
          </a:p>
          <a:p>
            <a:endParaRPr lang="en-US" b="1" dirty="0">
              <a:solidFill>
                <a:srgbClr val="CB1757"/>
              </a:solidFill>
            </a:endParaRPr>
          </a:p>
          <a:p>
            <a:r>
              <a:rPr lang="en-US" b="1" dirty="0">
                <a:solidFill>
                  <a:srgbClr val="CB1757"/>
                </a:solidFill>
              </a:rPr>
              <a:t>God wants us to worship Him… </a:t>
            </a:r>
          </a:p>
          <a:p>
            <a:pPr marL="0" indent="0">
              <a:buNone/>
            </a:pPr>
            <a:r>
              <a:rPr lang="en-US" b="1" dirty="0">
                <a:solidFill>
                  <a:srgbClr val="CB1757"/>
                </a:solidFill>
              </a:rPr>
              <a:t>	</a:t>
            </a:r>
            <a:r>
              <a:rPr lang="en-US" sz="4400" b="1" dirty="0">
                <a:solidFill>
                  <a:srgbClr val="CB1757"/>
                </a:solidFill>
              </a:rPr>
              <a:t>in Spirit and in Truth!</a:t>
            </a:r>
            <a:endParaRPr lang="en-US" b="1" dirty="0">
              <a:solidFill>
                <a:srgbClr val="CB1757"/>
              </a:solidFill>
            </a:endParaRPr>
          </a:p>
        </p:txBody>
      </p:sp>
      <p:sp>
        <p:nvSpPr>
          <p:cNvPr id="5" name="Rectangle 4"/>
          <p:cNvSpPr/>
          <p:nvPr/>
        </p:nvSpPr>
        <p:spPr>
          <a:xfrm>
            <a:off x="628650" y="2438400"/>
            <a:ext cx="7886700" cy="2089903"/>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4320" rtlCol="0" anchor="ctr"/>
          <a:lstStyle/>
          <a:p>
            <a:pPr lvl="0">
              <a:lnSpc>
                <a:spcPct val="90000"/>
              </a:lnSpc>
              <a:spcBef>
                <a:spcPts val="1000"/>
              </a:spcBef>
            </a:pPr>
            <a:r>
              <a:rPr lang="en-US" sz="2400" dirty="0">
                <a:solidFill>
                  <a:prstClr val="black"/>
                </a:solidFill>
                <a:latin typeface="Times New Roman" panose="02020603050405020304" pitchFamily="18" charset="0"/>
                <a:cs typeface="Times New Roman" panose="02020603050405020304" pitchFamily="18" charset="0"/>
              </a:rPr>
              <a:t>John 4:23, 24 NKJV But the hour is coming, and now is, when the </a:t>
            </a:r>
            <a:r>
              <a:rPr lang="en-US" sz="2400" u="sng">
                <a:solidFill>
                  <a:prstClr val="black"/>
                </a:solidFill>
                <a:latin typeface="Times New Roman" panose="02020603050405020304" pitchFamily="18" charset="0"/>
                <a:cs typeface="Times New Roman" panose="02020603050405020304" pitchFamily="18" charset="0"/>
              </a:rPr>
              <a:t>true</a:t>
            </a:r>
            <a:r>
              <a:rPr lang="en-US" sz="2400">
                <a:solidFill>
                  <a:prstClr val="black"/>
                </a:solidFill>
                <a:latin typeface="Times New Roman" panose="02020603050405020304" pitchFamily="18" charset="0"/>
                <a:cs typeface="Times New Roman" panose="02020603050405020304" pitchFamily="18" charset="0"/>
              </a:rPr>
              <a:t> worshipers </a:t>
            </a:r>
            <a:r>
              <a:rPr lang="en-US" sz="2400" dirty="0">
                <a:solidFill>
                  <a:prstClr val="black"/>
                </a:solidFill>
                <a:latin typeface="Times New Roman" panose="02020603050405020304" pitchFamily="18" charset="0"/>
                <a:cs typeface="Times New Roman" panose="02020603050405020304" pitchFamily="18" charset="0"/>
              </a:rPr>
              <a:t>will worship the Father in spirit and truth; for the Father is seeking such to worship Him. God is Spirit, and those who worship Him must worship in spirit and truth.”</a:t>
            </a:r>
          </a:p>
        </p:txBody>
      </p:sp>
      <p:sp>
        <p:nvSpPr>
          <p:cNvPr id="6" name="Slide Number Placeholder 5"/>
          <p:cNvSpPr>
            <a:spLocks noGrp="1"/>
          </p:cNvSpPr>
          <p:nvPr>
            <p:ph type="sldNum" sz="quarter" idx="12"/>
          </p:nvPr>
        </p:nvSpPr>
        <p:spPr/>
        <p:txBody>
          <a:bodyPr/>
          <a:lstStyle/>
          <a:p>
            <a:fld id="{48F63A3B-78C7-47BE-AE5E-E10140E04643}" type="slidenum">
              <a:rPr lang="en-US" smtClean="0"/>
              <a:t>10</a:t>
            </a:fld>
            <a:endParaRPr lang="en-US"/>
          </a:p>
        </p:txBody>
      </p:sp>
    </p:spTree>
    <p:extLst>
      <p:ext uri="{BB962C8B-B14F-4D97-AF65-F5344CB8AC3E}">
        <p14:creationId xmlns:p14="http://schemas.microsoft.com/office/powerpoint/2010/main" val="2637412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9144000" cy="6857999"/>
          </a:xfrm>
          <a:prstGeom prst="rect">
            <a:avLst/>
          </a:prstGeom>
        </p:spPr>
      </p:pic>
      <p:sp>
        <p:nvSpPr>
          <p:cNvPr id="2" name="Title 1"/>
          <p:cNvSpPr>
            <a:spLocks noGrp="1"/>
          </p:cNvSpPr>
          <p:nvPr>
            <p:ph type="title"/>
          </p:nvPr>
        </p:nvSpPr>
        <p:spPr/>
        <p:txBody>
          <a:bodyPr/>
          <a:lstStyle/>
          <a:p>
            <a:r>
              <a:rPr lang="en-US" b="1" dirty="0">
                <a:solidFill>
                  <a:schemeClr val="bg1"/>
                </a:solidFill>
                <a:latin typeface="Arial Black" panose="020B0A04020102020204" pitchFamily="34" charset="0"/>
              </a:rPr>
              <a:t>Worship In Truth…</a:t>
            </a:r>
          </a:p>
        </p:txBody>
      </p:sp>
      <p:sp>
        <p:nvSpPr>
          <p:cNvPr id="3" name="Content Placeholder 2"/>
          <p:cNvSpPr>
            <a:spLocks noGrp="1"/>
          </p:cNvSpPr>
          <p:nvPr>
            <p:ph idx="1"/>
          </p:nvPr>
        </p:nvSpPr>
        <p:spPr>
          <a:xfrm>
            <a:off x="628650" y="5329237"/>
            <a:ext cx="7886700" cy="1147763"/>
          </a:xfrm>
        </p:spPr>
        <p:txBody>
          <a:bodyPr>
            <a:normAutofit lnSpcReduction="10000"/>
          </a:bodyPr>
          <a:lstStyle/>
          <a:p>
            <a:r>
              <a:rPr lang="en-US" b="1" dirty="0">
                <a:solidFill>
                  <a:srgbClr val="CB1757"/>
                </a:solidFill>
              </a:rPr>
              <a:t>Unless we have knowledge of what God desires from us when we worship, there is no truth in our worship.</a:t>
            </a:r>
          </a:p>
        </p:txBody>
      </p:sp>
      <p:sp>
        <p:nvSpPr>
          <p:cNvPr id="6" name="Rectangle 5"/>
          <p:cNvSpPr/>
          <p:nvPr/>
        </p:nvSpPr>
        <p:spPr>
          <a:xfrm>
            <a:off x="628650" y="1976855"/>
            <a:ext cx="7886700" cy="1194890"/>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4320" rtlCol="0" anchor="ctr"/>
          <a:lstStyle/>
          <a:p>
            <a:pPr lvl="0">
              <a:lnSpc>
                <a:spcPct val="90000"/>
              </a:lnSpc>
              <a:spcBef>
                <a:spcPts val="1000"/>
              </a:spcBef>
            </a:pPr>
            <a:r>
              <a:rPr lang="en-US" sz="2400" kern="0" dirty="0">
                <a:solidFill>
                  <a:prstClr val="black"/>
                </a:solidFill>
                <a:latin typeface="Times New Roman" panose="02020603050405020304" pitchFamily="18" charset="0"/>
                <a:cs typeface="Times New Roman" panose="02020603050405020304" pitchFamily="18" charset="0"/>
              </a:rPr>
              <a:t>2 Timothy 2:15 NKJV Be diligent to present yourself approved to God, a worker who does not need to be </a:t>
            </a:r>
            <a:r>
              <a:rPr lang="en-US" sz="2400" u="sng" kern="0" dirty="0">
                <a:solidFill>
                  <a:prstClr val="black"/>
                </a:solidFill>
                <a:latin typeface="Times New Roman" panose="02020603050405020304" pitchFamily="18" charset="0"/>
                <a:cs typeface="Times New Roman" panose="02020603050405020304" pitchFamily="18" charset="0"/>
              </a:rPr>
              <a:t>ashamed</a:t>
            </a:r>
            <a:r>
              <a:rPr lang="en-US" sz="2400" kern="0" dirty="0">
                <a:solidFill>
                  <a:prstClr val="black"/>
                </a:solidFill>
                <a:latin typeface="Times New Roman" panose="02020603050405020304" pitchFamily="18" charset="0"/>
                <a:cs typeface="Times New Roman" panose="02020603050405020304" pitchFamily="18" charset="0"/>
              </a:rPr>
              <a:t>, rightly dividing the word of truth.</a:t>
            </a:r>
            <a:endParaRPr kumimoji="0" lang="en-US" sz="24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7" name="Rectangle 6"/>
          <p:cNvSpPr/>
          <p:nvPr/>
        </p:nvSpPr>
        <p:spPr>
          <a:xfrm>
            <a:off x="628650" y="3352800"/>
            <a:ext cx="7886700" cy="1676399"/>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4320" rtlCol="0" anchor="ctr"/>
          <a:lstStyle/>
          <a:p>
            <a:pPr lvl="0">
              <a:lnSpc>
                <a:spcPct val="90000"/>
              </a:lnSpc>
              <a:spcBef>
                <a:spcPts val="1000"/>
              </a:spcBef>
            </a:pPr>
            <a:r>
              <a:rPr lang="en-US" sz="2400" kern="0" dirty="0">
                <a:solidFill>
                  <a:prstClr val="black"/>
                </a:solidFill>
                <a:latin typeface="Times New Roman" panose="02020603050405020304" pitchFamily="18" charset="0"/>
                <a:cs typeface="Times New Roman" panose="02020603050405020304" pitchFamily="18" charset="0"/>
              </a:rPr>
              <a:t>2 Tim. 3:16 All Scripture is given by inspiration of God, and is profitable for doctrine, for reproof, for correction, for instruction in righteousness, 17 that the man of God may be complete, thoroughly equipped for every good work.</a:t>
            </a:r>
            <a:endParaRPr kumimoji="0" lang="en-US" sz="24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t>11</a:t>
            </a:fld>
            <a:endParaRPr lang="en-US"/>
          </a:p>
        </p:txBody>
      </p:sp>
    </p:spTree>
    <p:extLst>
      <p:ext uri="{BB962C8B-B14F-4D97-AF65-F5344CB8AC3E}">
        <p14:creationId xmlns:p14="http://schemas.microsoft.com/office/powerpoint/2010/main" val="2474935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9144000" cy="6857999"/>
          </a:xfrm>
          <a:prstGeom prst="rect">
            <a:avLst/>
          </a:prstGeom>
        </p:spPr>
      </p:pic>
      <p:sp>
        <p:nvSpPr>
          <p:cNvPr id="2" name="Title 1"/>
          <p:cNvSpPr>
            <a:spLocks noGrp="1"/>
          </p:cNvSpPr>
          <p:nvPr>
            <p:ph type="title"/>
          </p:nvPr>
        </p:nvSpPr>
        <p:spPr/>
        <p:txBody>
          <a:bodyPr/>
          <a:lstStyle/>
          <a:p>
            <a:r>
              <a:rPr lang="en-US" b="1" dirty="0">
                <a:solidFill>
                  <a:schemeClr val="bg1"/>
                </a:solidFill>
                <a:latin typeface="Arial Black" panose="020B0A04020102020204" pitchFamily="34" charset="0"/>
              </a:rPr>
              <a:t>Worship In Spirit…</a:t>
            </a:r>
          </a:p>
        </p:txBody>
      </p:sp>
      <p:sp>
        <p:nvSpPr>
          <p:cNvPr id="3" name="Content Placeholder 2"/>
          <p:cNvSpPr>
            <a:spLocks noGrp="1"/>
          </p:cNvSpPr>
          <p:nvPr>
            <p:ph idx="1"/>
          </p:nvPr>
        </p:nvSpPr>
        <p:spPr>
          <a:xfrm>
            <a:off x="628650" y="4648200"/>
            <a:ext cx="7886700" cy="1528762"/>
          </a:xfrm>
        </p:spPr>
        <p:txBody>
          <a:bodyPr/>
          <a:lstStyle/>
          <a:p>
            <a:r>
              <a:rPr lang="en-US" b="1" dirty="0">
                <a:solidFill>
                  <a:srgbClr val="CB1757"/>
                </a:solidFill>
              </a:rPr>
              <a:t>True worship must be in spirit, which is using the whole heart. Unless there’s a real desire for God, there is no spirit in our worship!</a:t>
            </a:r>
          </a:p>
          <a:p>
            <a:endParaRPr lang="en-US" b="1" dirty="0">
              <a:solidFill>
                <a:srgbClr val="CB1757"/>
              </a:solidFill>
            </a:endParaRPr>
          </a:p>
        </p:txBody>
      </p:sp>
      <p:sp>
        <p:nvSpPr>
          <p:cNvPr id="6" name="Rectangle 5"/>
          <p:cNvSpPr/>
          <p:nvPr/>
        </p:nvSpPr>
        <p:spPr>
          <a:xfrm>
            <a:off x="632661" y="2055815"/>
            <a:ext cx="7886700" cy="990600"/>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4320" rtlCol="0" anchor="ctr"/>
          <a:lstStyle/>
          <a:p>
            <a:pPr marL="0" marR="0" lvl="0" indent="0" defTabSz="914400" eaLnBrk="1" fontAlgn="auto" latinLnBrk="0" hangingPunct="1">
              <a:lnSpc>
                <a:spcPct val="90000"/>
              </a:lnSpc>
              <a:spcBef>
                <a:spcPts val="1000"/>
              </a:spcBef>
              <a:spcAft>
                <a:spcPts val="0"/>
              </a:spcAft>
              <a:buClrTx/>
              <a:buSzTx/>
              <a:buFontTx/>
              <a:buNone/>
              <a:tabLst/>
              <a:defRPr/>
            </a:pPr>
            <a:r>
              <a:rPr kumimoji="0" lang="en-US" sz="24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Psalm 100:2 NIV Worship the Lord with gladness; come before him with joyful songs.</a:t>
            </a:r>
          </a:p>
        </p:txBody>
      </p:sp>
      <p:sp>
        <p:nvSpPr>
          <p:cNvPr id="7" name="Rectangle 6"/>
          <p:cNvSpPr/>
          <p:nvPr/>
        </p:nvSpPr>
        <p:spPr>
          <a:xfrm>
            <a:off x="632661" y="3276599"/>
            <a:ext cx="7886700" cy="990600"/>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4320" rtlCol="0" anchor="ctr"/>
          <a:lstStyle/>
          <a:p>
            <a:pPr marL="0" marR="0" lvl="0" indent="0" defTabSz="914400" eaLnBrk="1" fontAlgn="auto" latinLnBrk="0" hangingPunct="1">
              <a:lnSpc>
                <a:spcPct val="90000"/>
              </a:lnSpc>
              <a:spcBef>
                <a:spcPts val="1000"/>
              </a:spcBef>
              <a:spcAft>
                <a:spcPts val="0"/>
              </a:spcAft>
              <a:buClrTx/>
              <a:buSzTx/>
              <a:buFontTx/>
              <a:buNone/>
              <a:tabLst/>
              <a:defRPr/>
            </a:pPr>
            <a:r>
              <a:rPr kumimoji="0" lang="en-US" sz="24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Philippians 4:4 Rejoice in the Lord always. I will say it again: </a:t>
            </a:r>
            <a:r>
              <a:rPr kumimoji="0" lang="en-US" sz="2400" b="0" i="0" u="sng"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Rejoice</a:t>
            </a:r>
            <a:r>
              <a:rPr kumimoji="0" lang="en-US" sz="24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t>
            </a:r>
          </a:p>
        </p:txBody>
      </p:sp>
      <p:sp>
        <p:nvSpPr>
          <p:cNvPr id="5" name="Slide Number Placeholder 4"/>
          <p:cNvSpPr>
            <a:spLocks noGrp="1"/>
          </p:cNvSpPr>
          <p:nvPr>
            <p:ph type="sldNum" sz="quarter" idx="12"/>
          </p:nvPr>
        </p:nvSpPr>
        <p:spPr/>
        <p:txBody>
          <a:bodyPr/>
          <a:lstStyle/>
          <a:p>
            <a:fld id="{48F63A3B-78C7-47BE-AE5E-E10140E04643}" type="slidenum">
              <a:rPr lang="en-US" smtClean="0"/>
              <a:t>12</a:t>
            </a:fld>
            <a:endParaRPr lang="en-US"/>
          </a:p>
        </p:txBody>
      </p:sp>
    </p:spTree>
    <p:extLst>
      <p:ext uri="{BB962C8B-B14F-4D97-AF65-F5344CB8AC3E}">
        <p14:creationId xmlns:p14="http://schemas.microsoft.com/office/powerpoint/2010/main" val="2069411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9144000" cy="6857999"/>
          </a:xfrm>
          <a:prstGeom prst="rect">
            <a:avLst/>
          </a:prstGeom>
        </p:spPr>
      </p:pic>
      <p:sp>
        <p:nvSpPr>
          <p:cNvPr id="2" name="Title 1"/>
          <p:cNvSpPr>
            <a:spLocks noGrp="1"/>
          </p:cNvSpPr>
          <p:nvPr>
            <p:ph type="title"/>
          </p:nvPr>
        </p:nvSpPr>
        <p:spPr/>
        <p:txBody>
          <a:bodyPr/>
          <a:lstStyle/>
          <a:p>
            <a:r>
              <a:rPr lang="en-US" b="1" dirty="0">
                <a:solidFill>
                  <a:schemeClr val="bg1"/>
                </a:solidFill>
                <a:latin typeface="Arial Narrow" panose="020B0606020202030204" pitchFamily="34" charset="0"/>
              </a:rPr>
              <a:t>So what does God want?</a:t>
            </a:r>
          </a:p>
        </p:txBody>
      </p:sp>
      <p:sp>
        <p:nvSpPr>
          <p:cNvPr id="3" name="Content Placeholder 2"/>
          <p:cNvSpPr>
            <a:spLocks noGrp="1"/>
          </p:cNvSpPr>
          <p:nvPr>
            <p:ph idx="1"/>
          </p:nvPr>
        </p:nvSpPr>
        <p:spPr/>
        <p:txBody>
          <a:bodyPr/>
          <a:lstStyle/>
          <a:p>
            <a:r>
              <a:rPr lang="en-US" b="1" dirty="0">
                <a:solidFill>
                  <a:srgbClr val="CB1757"/>
                </a:solidFill>
              </a:rPr>
              <a:t>Jesus tells us God wants our worship to        include both Spirit and Truth! Why?</a:t>
            </a:r>
          </a:p>
          <a:p>
            <a:r>
              <a:rPr lang="en-US" b="1" dirty="0">
                <a:solidFill>
                  <a:srgbClr val="CB1757"/>
                </a:solidFill>
              </a:rPr>
              <a:t>Spirit without truth leads to a shallow, emotional experience that fades and teaches nothing.</a:t>
            </a:r>
          </a:p>
          <a:p>
            <a:r>
              <a:rPr lang="en-US" b="1" dirty="0">
                <a:solidFill>
                  <a:srgbClr val="CB1757"/>
                </a:solidFill>
              </a:rPr>
              <a:t>Truth without Spirit leads to a dry, passionless worship that is basically just going thru motions.</a:t>
            </a:r>
          </a:p>
          <a:p>
            <a:r>
              <a:rPr lang="en-US" b="1" dirty="0">
                <a:solidFill>
                  <a:srgbClr val="CB1757"/>
                </a:solidFill>
              </a:rPr>
              <a:t>Both Truth and Spirit are necessary to please God!</a:t>
            </a:r>
          </a:p>
          <a:p>
            <a:r>
              <a:rPr lang="en-US" b="1" dirty="0">
                <a:solidFill>
                  <a:srgbClr val="CB1757"/>
                </a:solidFill>
              </a:rPr>
              <a:t>Do we promote truth? </a:t>
            </a:r>
          </a:p>
          <a:p>
            <a:endParaRPr lang="en-US" b="1" dirty="0">
              <a:solidFill>
                <a:srgbClr val="CB1757"/>
              </a:solidFill>
            </a:endParaRPr>
          </a:p>
          <a:p>
            <a:endParaRPr lang="en-US" b="1" dirty="0">
              <a:solidFill>
                <a:srgbClr val="CB1757"/>
              </a:solidFill>
            </a:endParaRPr>
          </a:p>
          <a:p>
            <a:endParaRPr lang="en-US" b="1" dirty="0">
              <a:solidFill>
                <a:srgbClr val="CB1757"/>
              </a:solidFill>
            </a:endParaRPr>
          </a:p>
          <a:p>
            <a:endParaRPr lang="en-US" b="1" dirty="0">
              <a:solidFill>
                <a:srgbClr val="CB1757"/>
              </a:solidFill>
            </a:endParaRPr>
          </a:p>
          <a:p>
            <a:endParaRPr lang="en-US" b="1" dirty="0">
              <a:solidFill>
                <a:srgbClr val="CB1757"/>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t>13</a:t>
            </a:fld>
            <a:endParaRPr lang="en-US"/>
          </a:p>
        </p:txBody>
      </p:sp>
    </p:spTree>
    <p:extLst>
      <p:ext uri="{BB962C8B-B14F-4D97-AF65-F5344CB8AC3E}">
        <p14:creationId xmlns:p14="http://schemas.microsoft.com/office/powerpoint/2010/main" val="1981370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9144000" cy="6857999"/>
          </a:xfrm>
          <a:prstGeom prst="rect">
            <a:avLst/>
          </a:prstGeom>
        </p:spPr>
      </p:pic>
      <p:sp>
        <p:nvSpPr>
          <p:cNvPr id="2" name="Title 1"/>
          <p:cNvSpPr>
            <a:spLocks noGrp="1"/>
          </p:cNvSpPr>
          <p:nvPr>
            <p:ph type="title"/>
          </p:nvPr>
        </p:nvSpPr>
        <p:spPr/>
        <p:txBody>
          <a:bodyPr>
            <a:normAutofit/>
          </a:bodyPr>
          <a:lstStyle/>
          <a:p>
            <a:r>
              <a:rPr lang="en-US" sz="4000" b="1" dirty="0">
                <a:solidFill>
                  <a:schemeClr val="bg1"/>
                </a:solidFill>
                <a:latin typeface="Arial Narrow" panose="020B0606020202030204" pitchFamily="34" charset="0"/>
              </a:rPr>
              <a:t>Do We Have And Do We</a:t>
            </a:r>
            <a:br>
              <a:rPr lang="en-US" sz="4000" b="1" dirty="0">
                <a:solidFill>
                  <a:schemeClr val="bg1"/>
                </a:solidFill>
                <a:latin typeface="Arial Narrow" panose="020B0606020202030204" pitchFamily="34" charset="0"/>
              </a:rPr>
            </a:br>
            <a:r>
              <a:rPr lang="en-US" sz="4000" b="1" dirty="0">
                <a:solidFill>
                  <a:schemeClr val="bg1"/>
                </a:solidFill>
                <a:latin typeface="Arial Narrow" panose="020B0606020202030204" pitchFamily="34" charset="0"/>
              </a:rPr>
              <a:t>Help Promote Lasting Joy?</a:t>
            </a:r>
          </a:p>
        </p:txBody>
      </p:sp>
      <p:sp>
        <p:nvSpPr>
          <p:cNvPr id="6" name="Content Placeholder 2"/>
          <p:cNvSpPr>
            <a:spLocks noGrp="1"/>
          </p:cNvSpPr>
          <p:nvPr>
            <p:ph idx="1"/>
          </p:nvPr>
        </p:nvSpPr>
        <p:spPr>
          <a:xfrm>
            <a:off x="628650" y="4191000"/>
            <a:ext cx="7886700" cy="2416452"/>
          </a:xfrm>
        </p:spPr>
        <p:txBody>
          <a:bodyPr/>
          <a:lstStyle/>
          <a:p>
            <a:r>
              <a:rPr lang="en-US" b="1" dirty="0">
                <a:solidFill>
                  <a:srgbClr val="CB1757"/>
                </a:solidFill>
              </a:rPr>
              <a:t> </a:t>
            </a:r>
            <a:r>
              <a:rPr lang="en-US" sz="4400" b="1" dirty="0">
                <a:solidFill>
                  <a:srgbClr val="CB1757"/>
                </a:solidFill>
              </a:rPr>
              <a:t>“I use to go to O'Neal</a:t>
            </a:r>
            <a:r>
              <a:rPr lang="mr-IN" sz="4400" b="1" dirty="0">
                <a:solidFill>
                  <a:srgbClr val="CB1757"/>
                </a:solidFill>
              </a:rPr>
              <a:t>…</a:t>
            </a:r>
            <a:r>
              <a:rPr lang="en-US" sz="4400" b="1" dirty="0">
                <a:solidFill>
                  <a:srgbClr val="CB1757"/>
                </a:solidFill>
              </a:rPr>
              <a:t>”     </a:t>
            </a:r>
          </a:p>
          <a:p>
            <a:r>
              <a:rPr lang="en-US" b="1" dirty="0">
                <a:solidFill>
                  <a:srgbClr val="CB1757"/>
                </a:solidFill>
              </a:rPr>
              <a:t>Our problem isn't bringing people to O’Neal, it's keeping them here. Why?</a:t>
            </a:r>
          </a:p>
          <a:p>
            <a:pPr marL="0" indent="0">
              <a:buNone/>
            </a:pPr>
            <a:endParaRPr lang="en-US" b="1" dirty="0">
              <a:solidFill>
                <a:srgbClr val="CB1757"/>
              </a:solidFill>
            </a:endParaRPr>
          </a:p>
        </p:txBody>
      </p:sp>
      <p:sp>
        <p:nvSpPr>
          <p:cNvPr id="4" name="Rectangle 3"/>
          <p:cNvSpPr/>
          <p:nvPr/>
        </p:nvSpPr>
        <p:spPr>
          <a:xfrm>
            <a:off x="628650" y="2007672"/>
            <a:ext cx="7886700" cy="2030928"/>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4320" rtlCol="0" anchor="ctr"/>
          <a:lstStyle/>
          <a:p>
            <a:pPr lvl="0">
              <a:lnSpc>
                <a:spcPct val="90000"/>
              </a:lnSpc>
              <a:spcBef>
                <a:spcPts val="1000"/>
              </a:spcBef>
            </a:pPr>
            <a:r>
              <a:rPr lang="en-US" sz="2400" dirty="0">
                <a:solidFill>
                  <a:prstClr val="black"/>
                </a:solidFill>
                <a:latin typeface="Times New Roman" panose="02020603050405020304" pitchFamily="18" charset="0"/>
                <a:cs typeface="Times New Roman" panose="02020603050405020304" pitchFamily="18" charset="0"/>
              </a:rPr>
              <a:t>Matthew‬ ‭13:20-21‬ ‭NIV The seed falling on rocky ground refers to someone who hears the word and at once receives it with joy. But since they have no root, they last only a short </a:t>
            </a:r>
            <a:r>
              <a:rPr lang="en-US" sz="2400" u="sng" dirty="0">
                <a:solidFill>
                  <a:prstClr val="black"/>
                </a:solidFill>
                <a:latin typeface="Times New Roman" panose="02020603050405020304" pitchFamily="18" charset="0"/>
                <a:cs typeface="Times New Roman" panose="02020603050405020304" pitchFamily="18" charset="0"/>
              </a:rPr>
              <a:t>time</a:t>
            </a:r>
            <a:r>
              <a:rPr lang="en-US" sz="2400" dirty="0">
                <a:solidFill>
                  <a:prstClr val="black"/>
                </a:solidFill>
                <a:latin typeface="Times New Roman" panose="02020603050405020304" pitchFamily="18" charset="0"/>
                <a:cs typeface="Times New Roman" panose="02020603050405020304" pitchFamily="18" charset="0"/>
              </a:rPr>
              <a:t>. When trouble or persecution comes because of the word, they quickly fall away.‭‭‬‬</a:t>
            </a:r>
          </a:p>
        </p:txBody>
      </p:sp>
      <p:sp>
        <p:nvSpPr>
          <p:cNvPr id="5" name="Slide Number Placeholder 4"/>
          <p:cNvSpPr>
            <a:spLocks noGrp="1"/>
          </p:cNvSpPr>
          <p:nvPr>
            <p:ph type="sldNum" sz="quarter" idx="12"/>
          </p:nvPr>
        </p:nvSpPr>
        <p:spPr/>
        <p:txBody>
          <a:bodyPr/>
          <a:lstStyle/>
          <a:p>
            <a:fld id="{48F63A3B-78C7-47BE-AE5E-E10140E04643}" type="slidenum">
              <a:rPr lang="en-US" smtClean="0"/>
              <a:t>14</a:t>
            </a:fld>
            <a:endParaRPr lang="en-US"/>
          </a:p>
        </p:txBody>
      </p:sp>
    </p:spTree>
    <p:extLst>
      <p:ext uri="{BB962C8B-B14F-4D97-AF65-F5344CB8AC3E}">
        <p14:creationId xmlns:p14="http://schemas.microsoft.com/office/powerpoint/2010/main" val="715373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028" y="0"/>
            <a:ext cx="9139944" cy="6858000"/>
          </a:xfrm>
          <a:prstGeom prst="rect">
            <a:avLst/>
          </a:prstGeom>
        </p:spPr>
      </p:pic>
      <p:sp>
        <p:nvSpPr>
          <p:cNvPr id="2" name="Title 1"/>
          <p:cNvSpPr>
            <a:spLocks noGrp="1"/>
          </p:cNvSpPr>
          <p:nvPr>
            <p:ph type="title"/>
          </p:nvPr>
        </p:nvSpPr>
        <p:spPr/>
        <p:txBody>
          <a:bodyPr>
            <a:normAutofit/>
          </a:bodyPr>
          <a:lstStyle/>
          <a:p>
            <a:r>
              <a:rPr lang="en-US" sz="4000" b="1" dirty="0">
                <a:solidFill>
                  <a:schemeClr val="bg1"/>
                </a:solidFill>
                <a:latin typeface="Arial Narrow" panose="020B0606020202030204" pitchFamily="34" charset="0"/>
              </a:rPr>
              <a:t>What are we trying to </a:t>
            </a:r>
            <a:br>
              <a:rPr lang="en-US" sz="4000" b="1" dirty="0">
                <a:solidFill>
                  <a:schemeClr val="bg1"/>
                </a:solidFill>
                <a:latin typeface="Arial Narrow" panose="020B0606020202030204" pitchFamily="34" charset="0"/>
              </a:rPr>
            </a:br>
            <a:r>
              <a:rPr lang="en-US" sz="4000" b="1" dirty="0">
                <a:solidFill>
                  <a:schemeClr val="bg1"/>
                </a:solidFill>
                <a:latin typeface="Arial Narrow" panose="020B0606020202030204" pitchFamily="34" charset="0"/>
              </a:rPr>
              <a:t>accomplish here? </a:t>
            </a:r>
          </a:p>
        </p:txBody>
      </p:sp>
      <p:sp>
        <p:nvSpPr>
          <p:cNvPr id="3" name="Content Placeholder 2"/>
          <p:cNvSpPr>
            <a:spLocks noGrp="1"/>
          </p:cNvSpPr>
          <p:nvPr>
            <p:ph idx="1"/>
          </p:nvPr>
        </p:nvSpPr>
        <p:spPr/>
        <p:txBody>
          <a:bodyPr>
            <a:normAutofit/>
          </a:bodyPr>
          <a:lstStyle/>
          <a:p>
            <a:r>
              <a:rPr lang="en-US" b="1" dirty="0">
                <a:solidFill>
                  <a:srgbClr val="CB1757"/>
                </a:solidFill>
              </a:rPr>
              <a:t>Are we trying to do things the way we've      always done them?</a:t>
            </a:r>
          </a:p>
          <a:p>
            <a:r>
              <a:rPr lang="en-US" b="1" dirty="0">
                <a:solidFill>
                  <a:srgbClr val="CB1757"/>
                </a:solidFill>
              </a:rPr>
              <a:t>Are we trying not to do certain things just because someone else is doing with them?</a:t>
            </a:r>
          </a:p>
          <a:p>
            <a:r>
              <a:rPr lang="en-US" b="1" dirty="0">
                <a:solidFill>
                  <a:srgbClr val="CB1757"/>
                </a:solidFill>
              </a:rPr>
              <a:t>Are we trying to serve God and help each other in the most effective way possible?</a:t>
            </a:r>
          </a:p>
          <a:p>
            <a:r>
              <a:rPr lang="en-US" b="1" dirty="0">
                <a:solidFill>
                  <a:srgbClr val="CB1757"/>
                </a:solidFill>
              </a:rPr>
              <a:t>I need to change my system if I'm not converting somebody, I must be doing something wrong. If in a lifetime I can't convert somebody, something needs to be considered! (Gerry Sandusky 10-4-16)</a:t>
            </a:r>
            <a:endParaRPr lang="en-US" sz="1200" b="1" dirty="0">
              <a:solidFill>
                <a:srgbClr val="CB1757"/>
              </a:solidFill>
            </a:endParaRPr>
          </a:p>
          <a:p>
            <a:endParaRPr lang="en-US" b="1" dirty="0">
              <a:solidFill>
                <a:srgbClr val="CB1757"/>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t>15</a:t>
            </a:fld>
            <a:endParaRPr lang="en-US"/>
          </a:p>
        </p:txBody>
      </p:sp>
    </p:spTree>
    <p:extLst>
      <p:ext uri="{BB962C8B-B14F-4D97-AF65-F5344CB8AC3E}">
        <p14:creationId xmlns:p14="http://schemas.microsoft.com/office/powerpoint/2010/main" val="308254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9144000" cy="6857999"/>
          </a:xfrm>
          <a:prstGeom prst="rect">
            <a:avLst/>
          </a:prstGeom>
        </p:spPr>
      </p:pic>
      <p:sp>
        <p:nvSpPr>
          <p:cNvPr id="2" name="Title 1"/>
          <p:cNvSpPr>
            <a:spLocks noGrp="1"/>
          </p:cNvSpPr>
          <p:nvPr>
            <p:ph type="title"/>
          </p:nvPr>
        </p:nvSpPr>
        <p:spPr/>
        <p:txBody>
          <a:bodyPr>
            <a:normAutofit/>
          </a:bodyPr>
          <a:lstStyle/>
          <a:p>
            <a:r>
              <a:rPr lang="en-US" sz="4000" b="1" dirty="0">
                <a:solidFill>
                  <a:schemeClr val="bg1"/>
                </a:solidFill>
                <a:latin typeface="Arial Narrow" panose="020B0606020202030204" pitchFamily="34" charset="0"/>
              </a:rPr>
              <a:t>Is O'Neal a church just </a:t>
            </a:r>
            <a:br>
              <a:rPr lang="en-US" sz="4000" b="1" dirty="0">
                <a:solidFill>
                  <a:schemeClr val="bg1"/>
                </a:solidFill>
                <a:latin typeface="Arial Narrow" panose="020B0606020202030204" pitchFamily="34" charset="0"/>
              </a:rPr>
            </a:br>
            <a:r>
              <a:rPr lang="en-US" sz="4000" b="1" dirty="0">
                <a:solidFill>
                  <a:schemeClr val="bg1"/>
                </a:solidFill>
                <a:latin typeface="Arial Narrow" panose="020B0606020202030204" pitchFamily="34" charset="0"/>
              </a:rPr>
              <a:t>going thru the motions?</a:t>
            </a:r>
          </a:p>
        </p:txBody>
      </p:sp>
      <p:sp>
        <p:nvSpPr>
          <p:cNvPr id="3" name="Content Placeholder 2"/>
          <p:cNvSpPr>
            <a:spLocks noGrp="1"/>
          </p:cNvSpPr>
          <p:nvPr>
            <p:ph idx="1"/>
          </p:nvPr>
        </p:nvSpPr>
        <p:spPr>
          <a:xfrm>
            <a:off x="628650" y="3200399"/>
            <a:ext cx="7886700" cy="2976563"/>
          </a:xfrm>
        </p:spPr>
        <p:txBody>
          <a:bodyPr/>
          <a:lstStyle/>
          <a:p>
            <a:r>
              <a:rPr lang="en-US" b="1" dirty="0">
                <a:solidFill>
                  <a:srgbClr val="CB1757"/>
                </a:solidFill>
              </a:rPr>
              <a:t>Relationships or Religion (Doctrine)</a:t>
            </a:r>
          </a:p>
          <a:p>
            <a:r>
              <a:rPr lang="en-US" b="1" dirty="0">
                <a:solidFill>
                  <a:srgbClr val="CB1757"/>
                </a:solidFill>
              </a:rPr>
              <a:t>What do we emphasize?</a:t>
            </a:r>
          </a:p>
          <a:p>
            <a:r>
              <a:rPr lang="en-US" b="1" dirty="0">
                <a:solidFill>
                  <a:srgbClr val="CB1757"/>
                </a:solidFill>
              </a:rPr>
              <a:t>Do we emphasize relationships rather than religion? (the “social gospel”)</a:t>
            </a:r>
          </a:p>
          <a:p>
            <a:r>
              <a:rPr lang="en-US" b="1" dirty="0">
                <a:solidFill>
                  <a:srgbClr val="CB1757"/>
                </a:solidFill>
              </a:rPr>
              <a:t>Do we emphasize religion rather than relationships? (the unsocial gospel)</a:t>
            </a:r>
          </a:p>
        </p:txBody>
      </p:sp>
      <p:sp>
        <p:nvSpPr>
          <p:cNvPr id="4" name="Rectangle 3"/>
          <p:cNvSpPr/>
          <p:nvPr/>
        </p:nvSpPr>
        <p:spPr>
          <a:xfrm>
            <a:off x="616927" y="1828800"/>
            <a:ext cx="7886700" cy="1114819"/>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4320" rtlCol="0" anchor="ctr"/>
          <a:lstStyle/>
          <a:p>
            <a:pPr lvl="0">
              <a:lnSpc>
                <a:spcPct val="90000"/>
              </a:lnSpc>
              <a:spcBef>
                <a:spcPts val="1000"/>
              </a:spcBef>
            </a:pPr>
            <a:r>
              <a:rPr lang="en-US" sz="2400" dirty="0">
                <a:solidFill>
                  <a:prstClr val="black"/>
                </a:solidFill>
                <a:latin typeface="Times New Roman" panose="02020603050405020304" pitchFamily="18" charset="0"/>
                <a:cs typeface="Times New Roman" panose="02020603050405020304" pitchFamily="18" charset="0"/>
              </a:rPr>
              <a:t>Matthew‬ ‭15:9‬ ‭NIV‬‬ They worship me in </a:t>
            </a:r>
            <a:r>
              <a:rPr lang="en-US" sz="2400" u="sng" dirty="0">
                <a:solidFill>
                  <a:prstClr val="black"/>
                </a:solidFill>
                <a:latin typeface="Times New Roman" panose="02020603050405020304" pitchFamily="18" charset="0"/>
                <a:cs typeface="Times New Roman" panose="02020603050405020304" pitchFamily="18" charset="0"/>
              </a:rPr>
              <a:t>vain</a:t>
            </a:r>
            <a:r>
              <a:rPr lang="en-US" sz="2400" dirty="0">
                <a:solidFill>
                  <a:prstClr val="black"/>
                </a:solidFill>
                <a:latin typeface="Times New Roman" panose="02020603050405020304" pitchFamily="18" charset="0"/>
                <a:cs typeface="Times New Roman" panose="02020603050405020304" pitchFamily="18" charset="0"/>
              </a:rPr>
              <a:t>; their teachings are merely human rules.’ ‭‭</a:t>
            </a:r>
          </a:p>
        </p:txBody>
      </p:sp>
      <p:sp>
        <p:nvSpPr>
          <p:cNvPr id="6" name="Slide Number Placeholder 5"/>
          <p:cNvSpPr>
            <a:spLocks noGrp="1"/>
          </p:cNvSpPr>
          <p:nvPr>
            <p:ph type="sldNum" sz="quarter" idx="12"/>
          </p:nvPr>
        </p:nvSpPr>
        <p:spPr/>
        <p:txBody>
          <a:bodyPr/>
          <a:lstStyle/>
          <a:p>
            <a:fld id="{48F63A3B-78C7-47BE-AE5E-E10140E04643}" type="slidenum">
              <a:rPr lang="en-US" smtClean="0"/>
              <a:t>16</a:t>
            </a:fld>
            <a:endParaRPr lang="en-US"/>
          </a:p>
        </p:txBody>
      </p:sp>
    </p:spTree>
    <p:extLst>
      <p:ext uri="{BB962C8B-B14F-4D97-AF65-F5344CB8AC3E}">
        <p14:creationId xmlns:p14="http://schemas.microsoft.com/office/powerpoint/2010/main" val="2004523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028" y="0"/>
            <a:ext cx="9139944" cy="6858000"/>
          </a:xfrm>
          <a:prstGeom prst="rect">
            <a:avLst/>
          </a:prstGeom>
        </p:spPr>
      </p:pic>
      <p:sp>
        <p:nvSpPr>
          <p:cNvPr id="4" name="Title 1"/>
          <p:cNvSpPr>
            <a:spLocks noGrp="1"/>
          </p:cNvSpPr>
          <p:nvPr>
            <p:ph type="title"/>
          </p:nvPr>
        </p:nvSpPr>
        <p:spPr>
          <a:xfrm>
            <a:off x="628650" y="365126"/>
            <a:ext cx="7886700" cy="1325563"/>
          </a:xfrm>
        </p:spPr>
        <p:txBody>
          <a:bodyPr/>
          <a:lstStyle/>
          <a:p>
            <a:r>
              <a:rPr lang="en-US" b="1" dirty="0">
                <a:solidFill>
                  <a:schemeClr val="bg1"/>
                </a:solidFill>
                <a:latin typeface="Arial Narrow" panose="020B0606020202030204" pitchFamily="34" charset="0"/>
              </a:rPr>
              <a:t>Religion or Relationships… </a:t>
            </a:r>
          </a:p>
          <a:p>
            <a:r>
              <a:rPr lang="en-US" sz="4000" b="1" dirty="0">
                <a:solidFill>
                  <a:schemeClr val="bg1"/>
                </a:solidFill>
                <a:latin typeface="Arial Narrow" panose="020B0606020202030204" pitchFamily="34" charset="0"/>
              </a:rPr>
              <a:t>Which should we emphasize? </a:t>
            </a:r>
          </a:p>
        </p:txBody>
      </p:sp>
      <p:sp>
        <p:nvSpPr>
          <p:cNvPr id="5" name="Rectangle 4"/>
          <p:cNvSpPr/>
          <p:nvPr/>
        </p:nvSpPr>
        <p:spPr>
          <a:xfrm>
            <a:off x="616927" y="2133600"/>
            <a:ext cx="7886700" cy="4038600"/>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4320" rtlCol="0" anchor="ctr"/>
          <a:lstStyle/>
          <a:p>
            <a:pPr lvl="0">
              <a:lnSpc>
                <a:spcPct val="90000"/>
              </a:lnSpc>
              <a:spcBef>
                <a:spcPts val="1000"/>
              </a:spcBef>
            </a:pPr>
            <a:r>
              <a:rPr lang="en-US" sz="2400" dirty="0">
                <a:solidFill>
                  <a:prstClr val="black"/>
                </a:solidFill>
                <a:latin typeface="Times New Roman" panose="02020603050405020304" pitchFamily="18" charset="0"/>
                <a:cs typeface="Times New Roman" panose="02020603050405020304" pitchFamily="18" charset="0"/>
              </a:rPr>
              <a:t>Acts‬ ‭2:42-47‬ ‭NIV‬‬ They devoted themselves to the </a:t>
            </a:r>
            <a:r>
              <a:rPr lang="en-US" sz="2400" dirty="0" err="1">
                <a:solidFill>
                  <a:prstClr val="black"/>
                </a:solidFill>
                <a:latin typeface="Times New Roman" panose="02020603050405020304" pitchFamily="18" charset="0"/>
                <a:cs typeface="Times New Roman" panose="02020603050405020304" pitchFamily="18" charset="0"/>
              </a:rPr>
              <a:t>apostlesʼ</a:t>
            </a:r>
            <a:r>
              <a:rPr lang="en-US" sz="2400" dirty="0">
                <a:solidFill>
                  <a:prstClr val="black"/>
                </a:solidFill>
                <a:latin typeface="Times New Roman" panose="02020603050405020304" pitchFamily="18" charset="0"/>
                <a:cs typeface="Times New Roman" panose="02020603050405020304" pitchFamily="18" charset="0"/>
              </a:rPr>
              <a:t> teaching and to fellowship, to the breaking of bread and to prayer. Everyone was filled with awe at the many wonders and signs performed by the apostles. All the believers were together and had everything in common. They sold property and possessions to give to anyone who had need. Every day they continued to meet together in the temple courts. They broke bread in their homes and ate together with glad and sincere hearts, praising God and enjoying the favor of all the people. And the Lord added to their number daily those who were being saved.”‭‭</a:t>
            </a:r>
          </a:p>
        </p:txBody>
      </p:sp>
      <p:sp>
        <p:nvSpPr>
          <p:cNvPr id="6" name="Speech Bubble: Rectangle 5"/>
          <p:cNvSpPr/>
          <p:nvPr/>
        </p:nvSpPr>
        <p:spPr>
          <a:xfrm>
            <a:off x="228600" y="4953000"/>
            <a:ext cx="4038600" cy="1524000"/>
          </a:xfrm>
          <a:prstGeom prst="wedgeRectCallout">
            <a:avLst>
              <a:gd name="adj1" fmla="val -22069"/>
              <a:gd name="adj2" fmla="val -157864"/>
            </a:avLst>
          </a:prstGeom>
          <a:solidFill>
            <a:schemeClr val="bg1"/>
          </a:solidFill>
          <a:ln w="76200">
            <a:solidFill>
              <a:srgbClr val="CB17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0" dirty="0">
                <a:solidFill>
                  <a:srgbClr val="CB1757"/>
                </a:solidFill>
              </a:rPr>
              <a:t>Religion</a:t>
            </a:r>
          </a:p>
        </p:txBody>
      </p:sp>
      <p:sp>
        <p:nvSpPr>
          <p:cNvPr id="7" name="Speech Bubble: Rectangle 6"/>
          <p:cNvSpPr/>
          <p:nvPr/>
        </p:nvSpPr>
        <p:spPr>
          <a:xfrm>
            <a:off x="2813669" y="3748089"/>
            <a:ext cx="6040878" cy="1524000"/>
          </a:xfrm>
          <a:prstGeom prst="wedgeRectCallout">
            <a:avLst>
              <a:gd name="adj1" fmla="val -33906"/>
              <a:gd name="adj2" fmla="val -80410"/>
            </a:avLst>
          </a:prstGeom>
          <a:solidFill>
            <a:schemeClr val="bg1"/>
          </a:solidFill>
          <a:ln w="76200">
            <a:solidFill>
              <a:srgbClr val="CB17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0" dirty="0">
                <a:solidFill>
                  <a:srgbClr val="CB1757"/>
                </a:solidFill>
              </a:rPr>
              <a:t>Relationships</a:t>
            </a:r>
          </a:p>
        </p:txBody>
      </p:sp>
      <p:sp>
        <p:nvSpPr>
          <p:cNvPr id="8" name="Oval 7"/>
          <p:cNvSpPr/>
          <p:nvPr/>
        </p:nvSpPr>
        <p:spPr>
          <a:xfrm>
            <a:off x="616926" y="2286000"/>
            <a:ext cx="1630973" cy="990600"/>
          </a:xfrm>
          <a:prstGeom prst="ellipse">
            <a:avLst/>
          </a:prstGeom>
          <a:noFill/>
          <a:ln w="76200">
            <a:solidFill>
              <a:srgbClr val="CB17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590800" y="2321764"/>
            <a:ext cx="1790700" cy="990600"/>
          </a:xfrm>
          <a:prstGeom prst="ellipse">
            <a:avLst/>
          </a:prstGeom>
          <a:noFill/>
          <a:ln w="76200">
            <a:solidFill>
              <a:srgbClr val="CB17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48F63A3B-78C7-47BE-AE5E-E10140E04643}" type="slidenum">
              <a:rPr lang="en-US" smtClean="0"/>
              <a:t>17</a:t>
            </a:fld>
            <a:endParaRPr lang="en-US"/>
          </a:p>
        </p:txBody>
      </p:sp>
    </p:spTree>
    <p:extLst>
      <p:ext uri="{BB962C8B-B14F-4D97-AF65-F5344CB8AC3E}">
        <p14:creationId xmlns:p14="http://schemas.microsoft.com/office/powerpoint/2010/main" val="805641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childTnLst>
                          </p:cTn>
                        </p:par>
                        <p:par>
                          <p:cTn id="8" fill="hold">
                            <p:stCondLst>
                              <p:cond delay="2000"/>
                            </p:stCondLst>
                            <p:childTnLst>
                              <p:par>
                                <p:cTn id="9" presetID="22" presetClass="entr" presetSubtype="1"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up)">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21" presetClass="entr" presetSubtype="1"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heel(1)">
                                      <p:cBhvr>
                                        <p:cTn id="16" dur="2000"/>
                                        <p:tgtEl>
                                          <p:spTgt spid="9"/>
                                        </p:tgtEl>
                                      </p:cBhvr>
                                    </p:animEffect>
                                  </p:childTnLst>
                                </p:cTn>
                              </p:par>
                            </p:childTnLst>
                          </p:cTn>
                        </p:par>
                        <p:par>
                          <p:cTn id="17" fill="hold">
                            <p:stCondLst>
                              <p:cond delay="2000"/>
                            </p:stCondLst>
                            <p:childTnLst>
                              <p:par>
                                <p:cTn id="18" presetID="22" presetClass="entr" presetSubtype="1" fill="hold" grpId="0" nodeType="after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ipe(up)">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028" y="0"/>
            <a:ext cx="9139944" cy="6858000"/>
          </a:xfrm>
          <a:prstGeom prst="rect">
            <a:avLst/>
          </a:prstGeom>
        </p:spPr>
      </p:pic>
      <p:sp>
        <p:nvSpPr>
          <p:cNvPr id="2" name="Title 1"/>
          <p:cNvSpPr>
            <a:spLocks noGrp="1"/>
          </p:cNvSpPr>
          <p:nvPr>
            <p:ph type="title"/>
          </p:nvPr>
        </p:nvSpPr>
        <p:spPr/>
        <p:txBody>
          <a:bodyPr>
            <a:normAutofit/>
          </a:bodyPr>
          <a:lstStyle/>
          <a:p>
            <a:r>
              <a:rPr lang="en-US" sz="4000" b="1" dirty="0">
                <a:solidFill>
                  <a:schemeClr val="bg1"/>
                </a:solidFill>
                <a:latin typeface="Arial Narrow" panose="020B0606020202030204" pitchFamily="34" charset="0"/>
              </a:rPr>
              <a:t>The entire church may </a:t>
            </a:r>
            <a:br>
              <a:rPr lang="en-US" sz="4000" b="1" dirty="0">
                <a:solidFill>
                  <a:schemeClr val="bg1"/>
                </a:solidFill>
                <a:latin typeface="Arial Narrow" panose="020B0606020202030204" pitchFamily="34" charset="0"/>
              </a:rPr>
            </a:br>
            <a:r>
              <a:rPr lang="en-US" sz="4000" b="1" dirty="0">
                <a:solidFill>
                  <a:schemeClr val="bg1"/>
                </a:solidFill>
                <a:latin typeface="Arial Narrow" panose="020B0606020202030204" pitchFamily="34" charset="0"/>
              </a:rPr>
              <a:t>wear a costume</a:t>
            </a:r>
            <a:r>
              <a:rPr lang="is-IS" sz="4000" b="1" dirty="0">
                <a:solidFill>
                  <a:schemeClr val="bg1"/>
                </a:solidFill>
                <a:latin typeface="Arial Narrow" panose="020B0606020202030204" pitchFamily="34" charset="0"/>
              </a:rPr>
              <a:t>…</a:t>
            </a:r>
            <a:endParaRPr lang="en-US" sz="4000" b="1" dirty="0">
              <a:solidFill>
                <a:schemeClr val="bg1"/>
              </a:solidFill>
              <a:latin typeface="Arial Narrow" panose="020B0606020202030204" pitchFamily="34" charset="0"/>
            </a:endParaRPr>
          </a:p>
        </p:txBody>
      </p:sp>
      <p:sp>
        <p:nvSpPr>
          <p:cNvPr id="3" name="Content Placeholder 2"/>
          <p:cNvSpPr>
            <a:spLocks noGrp="1"/>
          </p:cNvSpPr>
          <p:nvPr>
            <p:ph idx="1"/>
          </p:nvPr>
        </p:nvSpPr>
        <p:spPr>
          <a:xfrm>
            <a:off x="628650" y="2066538"/>
            <a:ext cx="7886700" cy="4351338"/>
          </a:xfrm>
        </p:spPr>
        <p:txBody>
          <a:bodyPr>
            <a:normAutofit lnSpcReduction="10000"/>
          </a:bodyPr>
          <a:lstStyle/>
          <a:p>
            <a:r>
              <a:rPr lang="en-US" b="1" dirty="0">
                <a:solidFill>
                  <a:srgbClr val="CB1757"/>
                </a:solidFill>
              </a:rPr>
              <a:t>Written to the church of the </a:t>
            </a:r>
            <a:r>
              <a:rPr lang="en-US" b="1" dirty="0" err="1">
                <a:solidFill>
                  <a:srgbClr val="CB1757"/>
                </a:solidFill>
              </a:rPr>
              <a:t>Laodiceans</a:t>
            </a:r>
            <a:endParaRPr lang="en-US" b="1" dirty="0">
              <a:solidFill>
                <a:srgbClr val="CB1757"/>
              </a:solidFill>
            </a:endParaRPr>
          </a:p>
          <a:p>
            <a:endParaRPr lang="en-US" b="1" dirty="0">
              <a:solidFill>
                <a:srgbClr val="CB1757"/>
              </a:solidFill>
            </a:endParaRPr>
          </a:p>
          <a:p>
            <a:endParaRPr lang="en-US" b="1" dirty="0">
              <a:solidFill>
                <a:srgbClr val="CB1757"/>
              </a:solidFill>
            </a:endParaRPr>
          </a:p>
          <a:p>
            <a:endParaRPr lang="en-US" b="1" dirty="0">
              <a:solidFill>
                <a:srgbClr val="CB1757"/>
              </a:solidFill>
            </a:endParaRPr>
          </a:p>
          <a:p>
            <a:endParaRPr lang="en-US" b="1" dirty="0">
              <a:solidFill>
                <a:srgbClr val="CB1757"/>
              </a:solidFill>
            </a:endParaRPr>
          </a:p>
          <a:p>
            <a:endParaRPr lang="en-US" b="1" dirty="0">
              <a:solidFill>
                <a:srgbClr val="CB1757"/>
              </a:solidFill>
            </a:endParaRPr>
          </a:p>
          <a:p>
            <a:endParaRPr lang="en-US" sz="4400" b="1" dirty="0">
              <a:solidFill>
                <a:srgbClr val="CB1757"/>
              </a:solidFill>
            </a:endParaRPr>
          </a:p>
          <a:p>
            <a:r>
              <a:rPr lang="en-US" b="1" dirty="0">
                <a:solidFill>
                  <a:srgbClr val="CB1757"/>
                </a:solidFill>
              </a:rPr>
              <a:t>If we’re not hot, then we are worse than anyone we call cold.</a:t>
            </a:r>
          </a:p>
          <a:p>
            <a:pPr marL="0" indent="0">
              <a:buNone/>
            </a:pPr>
            <a:endParaRPr lang="en-US" b="1" dirty="0">
              <a:solidFill>
                <a:srgbClr val="CB1757"/>
              </a:solidFill>
            </a:endParaRPr>
          </a:p>
        </p:txBody>
      </p:sp>
      <p:sp>
        <p:nvSpPr>
          <p:cNvPr id="5" name="Rectangle 4"/>
          <p:cNvSpPr/>
          <p:nvPr/>
        </p:nvSpPr>
        <p:spPr>
          <a:xfrm>
            <a:off x="616927" y="2667000"/>
            <a:ext cx="7886700" cy="2590800"/>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4320" rtlCol="0" anchor="ctr"/>
          <a:lstStyle/>
          <a:p>
            <a:pPr lvl="0">
              <a:lnSpc>
                <a:spcPct val="90000"/>
              </a:lnSpc>
              <a:spcBef>
                <a:spcPts val="1000"/>
              </a:spcBef>
            </a:pPr>
            <a:r>
              <a:rPr lang="en-US" sz="2400" dirty="0">
                <a:solidFill>
                  <a:prstClr val="black"/>
                </a:solidFill>
                <a:latin typeface="Times New Roman" panose="02020603050405020304" pitchFamily="18" charset="0"/>
                <a:cs typeface="Times New Roman" panose="02020603050405020304" pitchFamily="18" charset="0"/>
              </a:rPr>
              <a:t>Revelation‬ ‭3:15-17‬ ‭NLT ‬‬I know all the things you do, that you are neither </a:t>
            </a:r>
            <a:r>
              <a:rPr lang="en-US" sz="2400" u="sng" dirty="0">
                <a:solidFill>
                  <a:prstClr val="black"/>
                </a:solidFill>
                <a:latin typeface="Times New Roman" panose="02020603050405020304" pitchFamily="18" charset="0"/>
                <a:cs typeface="Times New Roman" panose="02020603050405020304" pitchFamily="18" charset="0"/>
              </a:rPr>
              <a:t>hot</a:t>
            </a:r>
            <a:r>
              <a:rPr lang="en-US" sz="2400" dirty="0">
                <a:solidFill>
                  <a:prstClr val="black"/>
                </a:solidFill>
                <a:latin typeface="Times New Roman" panose="02020603050405020304" pitchFamily="18" charset="0"/>
                <a:cs typeface="Times New Roman" panose="02020603050405020304" pitchFamily="18" charset="0"/>
              </a:rPr>
              <a:t> nor cold. I wish that you were one or the other! But since you are like lukewarm water, neither hot nor cold, I will spit you out of my mouth! You say, ‘I am rich. I have everything I want. I don’t need a thing!’ And you don’t realize that you are wretched and miserable and poor and blind and naked.”</a:t>
            </a:r>
          </a:p>
        </p:txBody>
      </p:sp>
      <p:sp>
        <p:nvSpPr>
          <p:cNvPr id="6" name="Slide Number Placeholder 5"/>
          <p:cNvSpPr>
            <a:spLocks noGrp="1"/>
          </p:cNvSpPr>
          <p:nvPr>
            <p:ph type="sldNum" sz="quarter" idx="12"/>
          </p:nvPr>
        </p:nvSpPr>
        <p:spPr/>
        <p:txBody>
          <a:bodyPr/>
          <a:lstStyle/>
          <a:p>
            <a:fld id="{48F63A3B-78C7-47BE-AE5E-E10140E04643}" type="slidenum">
              <a:rPr lang="en-US" smtClean="0"/>
              <a:t>18</a:t>
            </a:fld>
            <a:endParaRPr lang="en-US"/>
          </a:p>
        </p:txBody>
      </p:sp>
    </p:spTree>
    <p:extLst>
      <p:ext uri="{BB962C8B-B14F-4D97-AF65-F5344CB8AC3E}">
        <p14:creationId xmlns:p14="http://schemas.microsoft.com/office/powerpoint/2010/main" val="1053883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028" y="0"/>
            <a:ext cx="9139944" cy="6858000"/>
          </a:xfrm>
          <a:prstGeom prst="rect">
            <a:avLst/>
          </a:prstGeom>
        </p:spPr>
      </p:pic>
      <p:sp>
        <p:nvSpPr>
          <p:cNvPr id="2" name="Title 1"/>
          <p:cNvSpPr>
            <a:spLocks noGrp="1"/>
          </p:cNvSpPr>
          <p:nvPr>
            <p:ph type="title"/>
          </p:nvPr>
        </p:nvSpPr>
        <p:spPr/>
        <p:txBody>
          <a:bodyPr/>
          <a:lstStyle/>
          <a:p>
            <a:r>
              <a:rPr lang="en-US" b="1" dirty="0">
                <a:solidFill>
                  <a:schemeClr val="bg1"/>
                </a:solidFill>
                <a:latin typeface="Arial Black" panose="020B0A04020102020204" pitchFamily="34" charset="0"/>
              </a:rPr>
              <a:t>Conclusion</a:t>
            </a:r>
          </a:p>
        </p:txBody>
      </p:sp>
      <p:sp>
        <p:nvSpPr>
          <p:cNvPr id="3" name="Content Placeholder 2"/>
          <p:cNvSpPr>
            <a:spLocks noGrp="1"/>
          </p:cNvSpPr>
          <p:nvPr>
            <p:ph idx="1"/>
          </p:nvPr>
        </p:nvSpPr>
        <p:spPr>
          <a:xfrm>
            <a:off x="628650" y="2895599"/>
            <a:ext cx="7886700" cy="3281363"/>
          </a:xfrm>
        </p:spPr>
        <p:txBody>
          <a:bodyPr>
            <a:normAutofit/>
          </a:bodyPr>
          <a:lstStyle/>
          <a:p>
            <a:r>
              <a:rPr lang="en-US" sz="3600" b="1" dirty="0">
                <a:solidFill>
                  <a:srgbClr val="CB1757"/>
                </a:solidFill>
              </a:rPr>
              <a:t>If an individual is not what God wants an individual to be, then that person should change. </a:t>
            </a:r>
          </a:p>
          <a:p>
            <a:r>
              <a:rPr lang="en-US" sz="3600" b="1" dirty="0">
                <a:solidFill>
                  <a:srgbClr val="CB1757"/>
                </a:solidFill>
              </a:rPr>
              <a:t>And if the church is not what God wants His church to be, then that church should change.          </a:t>
            </a:r>
          </a:p>
        </p:txBody>
      </p:sp>
      <p:sp>
        <p:nvSpPr>
          <p:cNvPr id="5" name="Slide Number Placeholder 4"/>
          <p:cNvSpPr>
            <a:spLocks noGrp="1"/>
          </p:cNvSpPr>
          <p:nvPr>
            <p:ph type="sldNum" sz="quarter" idx="12"/>
          </p:nvPr>
        </p:nvSpPr>
        <p:spPr/>
        <p:txBody>
          <a:bodyPr/>
          <a:lstStyle/>
          <a:p>
            <a:fld id="{48F63A3B-78C7-47BE-AE5E-E10140E04643}" type="slidenum">
              <a:rPr lang="en-US" smtClean="0"/>
              <a:t>19</a:t>
            </a:fld>
            <a:endParaRPr lang="en-US"/>
          </a:p>
        </p:txBody>
      </p:sp>
    </p:spTree>
    <p:extLst>
      <p:ext uri="{BB962C8B-B14F-4D97-AF65-F5344CB8AC3E}">
        <p14:creationId xmlns:p14="http://schemas.microsoft.com/office/powerpoint/2010/main" val="1096908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028" y="0"/>
            <a:ext cx="9139944" cy="6858000"/>
          </a:xfrm>
          <a:prstGeom prst="rect">
            <a:avLst/>
          </a:prstGeom>
        </p:spPr>
      </p:pic>
      <p:sp>
        <p:nvSpPr>
          <p:cNvPr id="3" name="Content Placeholder 2"/>
          <p:cNvSpPr>
            <a:spLocks noGrp="1"/>
          </p:cNvSpPr>
          <p:nvPr>
            <p:ph idx="1"/>
          </p:nvPr>
        </p:nvSpPr>
        <p:spPr/>
        <p:txBody>
          <a:bodyPr/>
          <a:lstStyle/>
          <a:p>
            <a:r>
              <a:rPr lang="en-US" b="1" dirty="0">
                <a:solidFill>
                  <a:srgbClr val="CB1757"/>
                </a:solidFill>
              </a:rPr>
              <a:t>A person may wear a big smile and appear             to </a:t>
            </a:r>
            <a:r>
              <a:rPr lang="en-US" b="1">
                <a:solidFill>
                  <a:srgbClr val="CB1757"/>
                </a:solidFill>
              </a:rPr>
              <a:t>be genuine</a:t>
            </a:r>
            <a:r>
              <a:rPr lang="en-US" b="1" dirty="0">
                <a:solidFill>
                  <a:srgbClr val="CB1757"/>
                </a:solidFill>
              </a:rPr>
              <a:t>, but that may not be a true representation of how they feel in their heart</a:t>
            </a:r>
            <a:r>
              <a:rPr lang="mr-IN" b="1" dirty="0">
                <a:solidFill>
                  <a:srgbClr val="CB1757"/>
                </a:solidFill>
              </a:rPr>
              <a:t>…</a:t>
            </a:r>
            <a:endParaRPr lang="en-US" b="1" dirty="0">
              <a:solidFill>
                <a:srgbClr val="CB1757"/>
              </a:solidFill>
            </a:endParaRPr>
          </a:p>
          <a:p>
            <a:endParaRPr lang="en-US" sz="3600" b="1" dirty="0">
              <a:solidFill>
                <a:srgbClr val="CB1757"/>
              </a:solidFill>
            </a:endParaRPr>
          </a:p>
          <a:p>
            <a:endParaRPr lang="en-US" b="1" dirty="0">
              <a:solidFill>
                <a:srgbClr val="CB1757"/>
              </a:solidFill>
            </a:endParaRPr>
          </a:p>
          <a:p>
            <a:endParaRPr lang="en-US" b="1" dirty="0">
              <a:solidFill>
                <a:srgbClr val="CB1757"/>
              </a:solidFill>
            </a:endParaRPr>
          </a:p>
          <a:p>
            <a:r>
              <a:rPr lang="en-US" b="1" dirty="0">
                <a:solidFill>
                  <a:srgbClr val="CB1757"/>
                </a:solidFill>
              </a:rPr>
              <a:t>What are some of the costumes that “Christians” wear?</a:t>
            </a:r>
          </a:p>
          <a:p>
            <a:endParaRPr lang="en-US" b="1" dirty="0">
              <a:solidFill>
                <a:srgbClr val="CB1757"/>
              </a:solidFill>
            </a:endParaRPr>
          </a:p>
        </p:txBody>
      </p:sp>
      <p:sp>
        <p:nvSpPr>
          <p:cNvPr id="4" name="Title 1"/>
          <p:cNvSpPr>
            <a:spLocks noGrp="1"/>
          </p:cNvSpPr>
          <p:nvPr>
            <p:ph type="title"/>
          </p:nvPr>
        </p:nvSpPr>
        <p:spPr>
          <a:xfrm>
            <a:off x="628650" y="365126"/>
            <a:ext cx="7886700" cy="1325563"/>
          </a:xfrm>
        </p:spPr>
        <p:txBody>
          <a:bodyPr>
            <a:normAutofit/>
          </a:bodyPr>
          <a:lstStyle/>
          <a:p>
            <a:r>
              <a:rPr lang="en-US" sz="4000" b="1" dirty="0">
                <a:solidFill>
                  <a:schemeClr val="bg1"/>
                </a:solidFill>
                <a:latin typeface="Arial Narrow" panose="020B0606020202030204" pitchFamily="34" charset="0"/>
              </a:rPr>
              <a:t>Looking inside the costume</a:t>
            </a:r>
            <a:r>
              <a:rPr lang="is-IS" sz="4000" b="1" dirty="0">
                <a:solidFill>
                  <a:schemeClr val="bg1"/>
                </a:solidFill>
                <a:latin typeface="Arial Narrow" panose="020B0606020202030204" pitchFamily="34" charset="0"/>
              </a:rPr>
              <a:t>…</a:t>
            </a:r>
            <a:endParaRPr lang="en-US" sz="4000" b="1" dirty="0">
              <a:solidFill>
                <a:schemeClr val="bg1"/>
              </a:solidFill>
              <a:latin typeface="Arial Narrow" panose="020B0606020202030204" pitchFamily="34" charset="0"/>
            </a:endParaRPr>
          </a:p>
        </p:txBody>
      </p:sp>
      <p:sp>
        <p:nvSpPr>
          <p:cNvPr id="2" name="Rectangle 1"/>
          <p:cNvSpPr/>
          <p:nvPr/>
        </p:nvSpPr>
        <p:spPr>
          <a:xfrm>
            <a:off x="628650" y="3212123"/>
            <a:ext cx="7886700" cy="1371600"/>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4320" rtlCol="0" anchor="ctr"/>
          <a:lstStyle/>
          <a:p>
            <a:pPr lvl="0">
              <a:lnSpc>
                <a:spcPct val="90000"/>
              </a:lnSpc>
              <a:spcBef>
                <a:spcPts val="1000"/>
              </a:spcBef>
            </a:pPr>
            <a:r>
              <a:rPr lang="en-US" sz="2400" dirty="0">
                <a:solidFill>
                  <a:prstClr val="black"/>
                </a:solidFill>
                <a:latin typeface="Times New Roman" panose="02020603050405020304" pitchFamily="18" charset="0"/>
                <a:cs typeface="Times New Roman" panose="02020603050405020304" pitchFamily="18" charset="0"/>
              </a:rPr>
              <a:t>Isaiah‬ ‭29:13‬ NASB Then the Lord said, "Because this people draw near with their words And honor Me with their lip service, But they remove their </a:t>
            </a:r>
            <a:r>
              <a:rPr lang="en-US" sz="2400" u="sng" dirty="0">
                <a:solidFill>
                  <a:prstClr val="black"/>
                </a:solidFill>
                <a:latin typeface="Times New Roman" panose="02020603050405020304" pitchFamily="18" charset="0"/>
                <a:cs typeface="Times New Roman" panose="02020603050405020304" pitchFamily="18" charset="0"/>
              </a:rPr>
              <a:t>hearts</a:t>
            </a:r>
            <a:r>
              <a:rPr lang="en-US" sz="2400" dirty="0">
                <a:solidFill>
                  <a:prstClr val="black"/>
                </a:solidFill>
                <a:latin typeface="Times New Roman" panose="02020603050405020304" pitchFamily="18" charset="0"/>
                <a:cs typeface="Times New Roman" panose="02020603050405020304" pitchFamily="18" charset="0"/>
              </a:rPr>
              <a:t> far from Me.</a:t>
            </a:r>
          </a:p>
        </p:txBody>
      </p:sp>
      <p:sp>
        <p:nvSpPr>
          <p:cNvPr id="5" name="Slide Number Placeholder 4"/>
          <p:cNvSpPr>
            <a:spLocks noGrp="1"/>
          </p:cNvSpPr>
          <p:nvPr>
            <p:ph type="sldNum" sz="quarter" idx="12"/>
          </p:nvPr>
        </p:nvSpPr>
        <p:spPr/>
        <p:txBody>
          <a:bodyPr/>
          <a:lstStyle/>
          <a:p>
            <a:fld id="{48F63A3B-78C7-47BE-AE5E-E10140E04643}" type="slidenum">
              <a:rPr lang="en-US" smtClean="0"/>
              <a:t>2</a:t>
            </a:fld>
            <a:endParaRPr lang="en-US"/>
          </a:p>
        </p:txBody>
      </p:sp>
    </p:spTree>
    <p:extLst>
      <p:ext uri="{BB962C8B-B14F-4D97-AF65-F5344CB8AC3E}">
        <p14:creationId xmlns:p14="http://schemas.microsoft.com/office/powerpoint/2010/main" val="1404296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028" y="0"/>
            <a:ext cx="9139944" cy="6858000"/>
          </a:xfrm>
          <a:prstGeom prst="rect">
            <a:avLst/>
          </a:prstGeom>
        </p:spPr>
      </p:pic>
      <p:sp>
        <p:nvSpPr>
          <p:cNvPr id="2" name="Title 1"/>
          <p:cNvSpPr>
            <a:spLocks noGrp="1"/>
          </p:cNvSpPr>
          <p:nvPr>
            <p:ph type="title"/>
          </p:nvPr>
        </p:nvSpPr>
        <p:spPr/>
        <p:txBody>
          <a:bodyPr/>
          <a:lstStyle/>
          <a:p>
            <a:r>
              <a:rPr lang="en-US" b="1" dirty="0">
                <a:solidFill>
                  <a:schemeClr val="bg1"/>
                </a:solidFill>
                <a:latin typeface="Arial Black" panose="020B0A04020102020204" pitchFamily="34" charset="0"/>
              </a:rPr>
              <a:t>Conclusion</a:t>
            </a:r>
          </a:p>
        </p:txBody>
      </p:sp>
      <p:sp>
        <p:nvSpPr>
          <p:cNvPr id="3" name="Content Placeholder 2"/>
          <p:cNvSpPr>
            <a:spLocks noGrp="1"/>
          </p:cNvSpPr>
          <p:nvPr>
            <p:ph idx="1"/>
          </p:nvPr>
        </p:nvSpPr>
        <p:spPr>
          <a:xfrm>
            <a:off x="628650" y="2055815"/>
            <a:ext cx="6153150" cy="4121148"/>
          </a:xfrm>
        </p:spPr>
        <p:txBody>
          <a:bodyPr>
            <a:normAutofit/>
          </a:bodyPr>
          <a:lstStyle/>
          <a:p>
            <a:r>
              <a:rPr lang="en-US" sz="3200" b="1" dirty="0">
                <a:solidFill>
                  <a:srgbClr val="CB1757"/>
                </a:solidFill>
              </a:rPr>
              <a:t>Are we wearing a Christian mask, but really we have no substance…</a:t>
            </a:r>
          </a:p>
        </p:txBody>
      </p:sp>
      <p:sp>
        <p:nvSpPr>
          <p:cNvPr id="5" name="Rectangle 4"/>
          <p:cNvSpPr/>
          <p:nvPr/>
        </p:nvSpPr>
        <p:spPr>
          <a:xfrm>
            <a:off x="616927" y="3124200"/>
            <a:ext cx="7886700" cy="3048000"/>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4320" rtlCol="0" anchor="ctr"/>
          <a:lstStyle/>
          <a:p>
            <a:pPr lvl="0">
              <a:lnSpc>
                <a:spcPct val="90000"/>
              </a:lnSpc>
              <a:spcBef>
                <a:spcPts val="1000"/>
              </a:spcBef>
            </a:pPr>
            <a:r>
              <a:rPr lang="en-US" sz="2400" dirty="0">
                <a:solidFill>
                  <a:prstClr val="black"/>
                </a:solidFill>
                <a:latin typeface="Times New Roman" panose="02020603050405020304" pitchFamily="18" charset="0"/>
                <a:cs typeface="Times New Roman" panose="02020603050405020304" pitchFamily="18" charset="0"/>
              </a:rPr>
              <a:t>2 Timothy 3:1-5 NKJV 1 But know this, that in the last days perilous times will come: 2 For men will be lovers of themselves, lovers of money, boasters, proud, blasphemers, disobedient to parents, unthankful, unholy, 3 unloving, unforgiving, slanderers, without self-control, brutal, despisers of good, 4 traitors, </a:t>
            </a:r>
            <a:r>
              <a:rPr lang="en-US" sz="2400" u="sng" dirty="0">
                <a:solidFill>
                  <a:prstClr val="black"/>
                </a:solidFill>
                <a:latin typeface="Times New Roman" panose="02020603050405020304" pitchFamily="18" charset="0"/>
                <a:cs typeface="Times New Roman" panose="02020603050405020304" pitchFamily="18" charset="0"/>
              </a:rPr>
              <a:t>headstrong</a:t>
            </a:r>
            <a:r>
              <a:rPr lang="en-US" sz="2400" dirty="0">
                <a:solidFill>
                  <a:prstClr val="black"/>
                </a:solidFill>
                <a:latin typeface="Times New Roman" panose="02020603050405020304" pitchFamily="18" charset="0"/>
                <a:cs typeface="Times New Roman" panose="02020603050405020304" pitchFamily="18" charset="0"/>
              </a:rPr>
              <a:t>, haughty, lovers of pleasure rather than lovers of God, 5 </a:t>
            </a:r>
            <a:r>
              <a:rPr lang="en-US" sz="2400" b="1" dirty="0">
                <a:solidFill>
                  <a:prstClr val="black"/>
                </a:solidFill>
                <a:latin typeface="Times New Roman" panose="02020603050405020304" pitchFamily="18" charset="0"/>
                <a:cs typeface="Times New Roman" panose="02020603050405020304" pitchFamily="18" charset="0"/>
              </a:rPr>
              <a:t>having a form of godliness but denying its power</a:t>
            </a:r>
            <a:r>
              <a:rPr lang="en-US" sz="2400" dirty="0">
                <a:solidFill>
                  <a:prstClr val="black"/>
                </a:solidFill>
                <a:latin typeface="Times New Roman" panose="02020603050405020304" pitchFamily="18" charset="0"/>
                <a:cs typeface="Times New Roman" panose="02020603050405020304" pitchFamily="18" charset="0"/>
              </a:rPr>
              <a:t>. And from such people turn away!</a:t>
            </a:r>
          </a:p>
        </p:txBody>
      </p:sp>
      <p:sp>
        <p:nvSpPr>
          <p:cNvPr id="6" name="Slide Number Placeholder 5"/>
          <p:cNvSpPr>
            <a:spLocks noGrp="1"/>
          </p:cNvSpPr>
          <p:nvPr>
            <p:ph type="sldNum" sz="quarter" idx="12"/>
          </p:nvPr>
        </p:nvSpPr>
        <p:spPr/>
        <p:txBody>
          <a:bodyPr/>
          <a:lstStyle/>
          <a:p>
            <a:fld id="{48F63A3B-78C7-47BE-AE5E-E10140E04643}" type="slidenum">
              <a:rPr lang="en-US" smtClean="0"/>
              <a:t>20</a:t>
            </a:fld>
            <a:endParaRPr lang="en-US"/>
          </a:p>
        </p:txBody>
      </p:sp>
    </p:spTree>
    <p:extLst>
      <p:ext uri="{BB962C8B-B14F-4D97-AF65-F5344CB8AC3E}">
        <p14:creationId xmlns:p14="http://schemas.microsoft.com/office/powerpoint/2010/main" val="1344422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028" y="0"/>
            <a:ext cx="9139944" cy="6858000"/>
          </a:xfrm>
          <a:prstGeom prst="rect">
            <a:avLst/>
          </a:prstGeom>
        </p:spPr>
      </p:pic>
      <p:sp>
        <p:nvSpPr>
          <p:cNvPr id="2" name="Title 1"/>
          <p:cNvSpPr>
            <a:spLocks noGrp="1"/>
          </p:cNvSpPr>
          <p:nvPr>
            <p:ph type="title"/>
          </p:nvPr>
        </p:nvSpPr>
        <p:spPr/>
        <p:txBody>
          <a:bodyPr/>
          <a:lstStyle/>
          <a:p>
            <a:r>
              <a:rPr lang="en-US" b="1" dirty="0">
                <a:solidFill>
                  <a:schemeClr val="bg1"/>
                </a:solidFill>
                <a:latin typeface="Arial Black" panose="020B0A04020102020204" pitchFamily="34" charset="0"/>
              </a:rPr>
              <a:t>Conclusion</a:t>
            </a:r>
          </a:p>
        </p:txBody>
      </p:sp>
      <p:sp>
        <p:nvSpPr>
          <p:cNvPr id="3" name="Content Placeholder 2"/>
          <p:cNvSpPr>
            <a:spLocks noGrp="1"/>
          </p:cNvSpPr>
          <p:nvPr>
            <p:ph idx="1"/>
          </p:nvPr>
        </p:nvSpPr>
        <p:spPr>
          <a:xfrm>
            <a:off x="628650" y="2055815"/>
            <a:ext cx="7886700" cy="4121148"/>
          </a:xfrm>
        </p:spPr>
        <p:txBody>
          <a:bodyPr>
            <a:normAutofit/>
          </a:bodyPr>
          <a:lstStyle/>
          <a:p>
            <a:r>
              <a:rPr lang="en-US" sz="3200" b="1" dirty="0">
                <a:solidFill>
                  <a:srgbClr val="CB1757"/>
                </a:solidFill>
              </a:rPr>
              <a:t>Seek and search with all your heart.</a:t>
            </a:r>
          </a:p>
        </p:txBody>
      </p:sp>
      <p:sp>
        <p:nvSpPr>
          <p:cNvPr id="5" name="Rectangle 4"/>
          <p:cNvSpPr/>
          <p:nvPr/>
        </p:nvSpPr>
        <p:spPr>
          <a:xfrm>
            <a:off x="628650" y="2994257"/>
            <a:ext cx="7886700" cy="1295400"/>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4320" rtlCol="0" anchor="ctr"/>
          <a:lstStyle/>
          <a:p>
            <a:pPr lvl="0">
              <a:lnSpc>
                <a:spcPct val="90000"/>
              </a:lnSpc>
              <a:spcBef>
                <a:spcPts val="1000"/>
              </a:spcBef>
            </a:pPr>
            <a:r>
              <a:rPr lang="en-US" sz="2400" kern="0" dirty="0">
                <a:solidFill>
                  <a:prstClr val="black"/>
                </a:solidFill>
                <a:latin typeface="Times New Roman" panose="02020603050405020304" pitchFamily="18" charset="0"/>
                <a:cs typeface="Times New Roman" panose="02020603050405020304" pitchFamily="18" charset="0"/>
              </a:rPr>
              <a:t>Jeremiah 29:13 NKJV And you will seek Me and find Me, when you search for Me with all your heart.</a:t>
            </a:r>
            <a:endParaRPr kumimoji="0" lang="en-US" sz="24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t>21</a:t>
            </a:fld>
            <a:endParaRPr lang="en-US"/>
          </a:p>
        </p:txBody>
      </p:sp>
    </p:spTree>
    <p:extLst>
      <p:ext uri="{BB962C8B-B14F-4D97-AF65-F5344CB8AC3E}">
        <p14:creationId xmlns:p14="http://schemas.microsoft.com/office/powerpoint/2010/main" val="14645403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smtClean="0"/>
              <a:t>22</a:t>
            </a:fld>
            <a:endParaRPr lang="en-US"/>
          </a:p>
        </p:txBody>
      </p:sp>
    </p:spTree>
    <p:extLst>
      <p:ext uri="{BB962C8B-B14F-4D97-AF65-F5344CB8AC3E}">
        <p14:creationId xmlns:p14="http://schemas.microsoft.com/office/powerpoint/2010/main" val="47087562"/>
      </p:ext>
    </p:extLst>
  </p:cSld>
  <p:clrMapOvr>
    <a:masterClrMapping/>
  </p:clrMapOvr>
  <mc:AlternateContent xmlns:mc="http://schemas.openxmlformats.org/markup-compatibility/2006" xmlns:p14="http://schemas.microsoft.com/office/powerpoint/2010/main">
    <mc:Choice Requires="p14">
      <p:transition spd="slow" p14:dur="3500">
        <p:zoom dir="in"/>
      </p:transition>
    </mc:Choice>
    <mc:Fallback xmlns="">
      <p:transition spd="slow">
        <p:zoom dir="in"/>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028" y="0"/>
            <a:ext cx="9139944" cy="6858000"/>
          </a:xfrm>
          <a:prstGeom prst="rect">
            <a:avLst/>
          </a:prstGeom>
        </p:spPr>
      </p:pic>
      <p:sp>
        <p:nvSpPr>
          <p:cNvPr id="2" name="Title 1"/>
          <p:cNvSpPr>
            <a:spLocks noGrp="1"/>
          </p:cNvSpPr>
          <p:nvPr>
            <p:ph type="title"/>
          </p:nvPr>
        </p:nvSpPr>
        <p:spPr>
          <a:xfrm>
            <a:off x="533400" y="365126"/>
            <a:ext cx="7886700" cy="1325563"/>
          </a:xfrm>
        </p:spPr>
        <p:txBody>
          <a:bodyPr/>
          <a:lstStyle/>
          <a:p>
            <a:r>
              <a:rPr lang="en-US" sz="4000" b="1" dirty="0">
                <a:solidFill>
                  <a:schemeClr val="bg1"/>
                </a:solidFill>
                <a:latin typeface="Arial Narrow" panose="020B0606020202030204" pitchFamily="34" charset="0"/>
              </a:rPr>
              <a:t>The Costume of Faithful </a:t>
            </a:r>
            <a:br>
              <a:rPr lang="en-US" sz="4000" b="1" dirty="0">
                <a:solidFill>
                  <a:schemeClr val="bg1"/>
                </a:solidFill>
                <a:latin typeface="Arial Narrow" panose="020B0606020202030204" pitchFamily="34" charset="0"/>
              </a:rPr>
            </a:br>
            <a:r>
              <a:rPr lang="en-US" sz="4000" b="1" dirty="0">
                <a:solidFill>
                  <a:schemeClr val="bg1"/>
                </a:solidFill>
                <a:latin typeface="Arial Narrow" panose="020B0606020202030204" pitchFamily="34" charset="0"/>
              </a:rPr>
              <a:t>Attendance (I’m always here!)</a:t>
            </a:r>
            <a:endParaRPr lang="en-US" dirty="0">
              <a:solidFill>
                <a:schemeClr val="bg1"/>
              </a:solidFill>
              <a:latin typeface="Arial Narrow" panose="020B0606020202030204" pitchFamily="34" charset="0"/>
            </a:endParaRPr>
          </a:p>
        </p:txBody>
      </p:sp>
      <p:sp>
        <p:nvSpPr>
          <p:cNvPr id="3" name="Content Placeholder 2"/>
          <p:cNvSpPr>
            <a:spLocks noGrp="1"/>
          </p:cNvSpPr>
          <p:nvPr>
            <p:ph idx="1"/>
          </p:nvPr>
        </p:nvSpPr>
        <p:spPr/>
        <p:txBody>
          <a:bodyPr>
            <a:normAutofit lnSpcReduction="10000"/>
          </a:bodyPr>
          <a:lstStyle/>
          <a:p>
            <a:r>
              <a:rPr lang="en-US" b="1" dirty="0">
                <a:solidFill>
                  <a:srgbClr val="CB1757"/>
                </a:solidFill>
              </a:rPr>
              <a:t>“I’ll get my blue sticker!?”</a:t>
            </a:r>
          </a:p>
          <a:p>
            <a:endParaRPr lang="en-US" b="1" dirty="0">
              <a:solidFill>
                <a:srgbClr val="CB1757"/>
              </a:solidFill>
            </a:endParaRPr>
          </a:p>
          <a:p>
            <a:endParaRPr lang="en-US" b="1" dirty="0">
              <a:solidFill>
                <a:srgbClr val="CB1757"/>
              </a:solidFill>
            </a:endParaRPr>
          </a:p>
          <a:p>
            <a:endParaRPr lang="en-US" b="1" dirty="0">
              <a:solidFill>
                <a:srgbClr val="CB1757"/>
              </a:solidFill>
            </a:endParaRPr>
          </a:p>
          <a:p>
            <a:endParaRPr lang="en-US" b="1" dirty="0">
              <a:solidFill>
                <a:srgbClr val="CB1757"/>
              </a:solidFill>
            </a:endParaRPr>
          </a:p>
          <a:p>
            <a:r>
              <a:rPr lang="en-US" b="1" dirty="0">
                <a:solidFill>
                  <a:srgbClr val="CB1757"/>
                </a:solidFill>
              </a:rPr>
              <a:t>Attendance is important! (and let’s be respectful while we are here too.)</a:t>
            </a:r>
          </a:p>
          <a:p>
            <a:r>
              <a:rPr lang="en-US" b="1" dirty="0">
                <a:solidFill>
                  <a:srgbClr val="CB1757"/>
                </a:solidFill>
              </a:rPr>
              <a:t>As we get older, we should understand that God requires more of us than just showing up at the building a few times a week.</a:t>
            </a:r>
          </a:p>
        </p:txBody>
      </p:sp>
      <p:sp>
        <p:nvSpPr>
          <p:cNvPr id="4" name="Rectangle 3"/>
          <p:cNvSpPr/>
          <p:nvPr/>
        </p:nvSpPr>
        <p:spPr>
          <a:xfrm>
            <a:off x="628650" y="2362200"/>
            <a:ext cx="7886700" cy="1676400"/>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4320" rtlCol="0" anchor="ctr"/>
          <a:lstStyle/>
          <a:p>
            <a:pPr lvl="0">
              <a:lnSpc>
                <a:spcPct val="90000"/>
              </a:lnSpc>
              <a:spcBef>
                <a:spcPts val="1000"/>
              </a:spcBef>
            </a:pPr>
            <a:r>
              <a:rPr lang="en-US" sz="2400" dirty="0">
                <a:solidFill>
                  <a:prstClr val="black"/>
                </a:solidFill>
                <a:latin typeface="Times New Roman" panose="02020603050405020304" pitchFamily="18" charset="0"/>
                <a:cs typeface="Times New Roman" panose="02020603050405020304" pitchFamily="18" charset="0"/>
              </a:rPr>
              <a:t>Hebrews 10:25 KJV Not forsaking the assembling of ourselves together, as the manner of some is; but </a:t>
            </a:r>
            <a:r>
              <a:rPr lang="en-US" sz="2400" u="sng" dirty="0">
                <a:solidFill>
                  <a:prstClr val="black"/>
                </a:solidFill>
                <a:latin typeface="Times New Roman" panose="02020603050405020304" pitchFamily="18" charset="0"/>
                <a:cs typeface="Times New Roman" panose="02020603050405020304" pitchFamily="18" charset="0"/>
              </a:rPr>
              <a:t>exhorting</a:t>
            </a:r>
            <a:r>
              <a:rPr lang="en-US" sz="2400" dirty="0">
                <a:solidFill>
                  <a:prstClr val="black"/>
                </a:solidFill>
                <a:latin typeface="Times New Roman" panose="02020603050405020304" pitchFamily="18" charset="0"/>
                <a:cs typeface="Times New Roman" panose="02020603050405020304" pitchFamily="18" charset="0"/>
              </a:rPr>
              <a:t> one another: and so much the more, as ye see the day approaching.</a:t>
            </a:r>
          </a:p>
        </p:txBody>
      </p:sp>
      <p:sp>
        <p:nvSpPr>
          <p:cNvPr id="5" name="Slide Number Placeholder 4"/>
          <p:cNvSpPr>
            <a:spLocks noGrp="1"/>
          </p:cNvSpPr>
          <p:nvPr>
            <p:ph type="sldNum" sz="quarter" idx="12"/>
          </p:nvPr>
        </p:nvSpPr>
        <p:spPr/>
        <p:txBody>
          <a:bodyPr/>
          <a:lstStyle/>
          <a:p>
            <a:fld id="{48F63A3B-78C7-47BE-AE5E-E10140E04643}" type="slidenum">
              <a:rPr lang="en-US" smtClean="0"/>
              <a:t>3</a:t>
            </a:fld>
            <a:endParaRPr lang="en-US"/>
          </a:p>
        </p:txBody>
      </p:sp>
    </p:spTree>
    <p:extLst>
      <p:ext uri="{BB962C8B-B14F-4D97-AF65-F5344CB8AC3E}">
        <p14:creationId xmlns:p14="http://schemas.microsoft.com/office/powerpoint/2010/main" val="1850850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028" y="0"/>
            <a:ext cx="9139944" cy="6858000"/>
          </a:xfrm>
          <a:prstGeom prst="rect">
            <a:avLst/>
          </a:prstGeom>
        </p:spPr>
      </p:pic>
      <p:sp>
        <p:nvSpPr>
          <p:cNvPr id="2" name="Title 1"/>
          <p:cNvSpPr>
            <a:spLocks noGrp="1"/>
          </p:cNvSpPr>
          <p:nvPr>
            <p:ph type="title"/>
          </p:nvPr>
        </p:nvSpPr>
        <p:spPr>
          <a:xfrm>
            <a:off x="533400" y="365126"/>
            <a:ext cx="7886700" cy="1325563"/>
          </a:xfrm>
        </p:spPr>
        <p:txBody>
          <a:bodyPr>
            <a:normAutofit/>
          </a:bodyPr>
          <a:lstStyle/>
          <a:p>
            <a:r>
              <a:rPr lang="en-US" sz="4000" b="1" dirty="0">
                <a:solidFill>
                  <a:schemeClr val="bg1"/>
                </a:solidFill>
                <a:latin typeface="Arial Narrow" panose="020B0606020202030204" pitchFamily="34" charset="0"/>
              </a:rPr>
              <a:t>The Costume of Knowledge </a:t>
            </a:r>
            <a:br>
              <a:rPr lang="en-US" sz="4000" b="1" dirty="0">
                <a:solidFill>
                  <a:schemeClr val="bg1"/>
                </a:solidFill>
                <a:latin typeface="Arial Narrow" panose="020B0606020202030204" pitchFamily="34" charset="0"/>
              </a:rPr>
            </a:br>
            <a:r>
              <a:rPr lang="en-US" sz="4000" b="1" dirty="0">
                <a:solidFill>
                  <a:schemeClr val="bg1"/>
                </a:solidFill>
                <a:latin typeface="Arial Narrow" panose="020B0606020202030204" pitchFamily="34" charset="0"/>
              </a:rPr>
              <a:t>(I study the Bible! I can quote it!)</a:t>
            </a:r>
          </a:p>
        </p:txBody>
      </p:sp>
      <p:sp>
        <p:nvSpPr>
          <p:cNvPr id="3" name="Content Placeholder 2"/>
          <p:cNvSpPr>
            <a:spLocks noGrp="1"/>
          </p:cNvSpPr>
          <p:nvPr>
            <p:ph idx="1"/>
          </p:nvPr>
        </p:nvSpPr>
        <p:spPr/>
        <p:txBody>
          <a:bodyPr/>
          <a:lstStyle/>
          <a:p>
            <a:r>
              <a:rPr lang="en-US" b="1" dirty="0">
                <a:solidFill>
                  <a:srgbClr val="CB1757"/>
                </a:solidFill>
              </a:rPr>
              <a:t>The devil can quote the Bible (Matt 4:6)</a:t>
            </a:r>
          </a:p>
          <a:p>
            <a:r>
              <a:rPr lang="en-US" b="1" dirty="0">
                <a:solidFill>
                  <a:srgbClr val="CB1757"/>
                </a:solidFill>
              </a:rPr>
              <a:t>Some that are wicked can recite verses…</a:t>
            </a:r>
          </a:p>
          <a:p>
            <a:endParaRPr lang="en-US" b="1" dirty="0">
              <a:solidFill>
                <a:srgbClr val="CB1757"/>
              </a:solidFill>
            </a:endParaRPr>
          </a:p>
          <a:p>
            <a:endParaRPr lang="en-US" b="1" dirty="0">
              <a:solidFill>
                <a:srgbClr val="CB1757"/>
              </a:solidFill>
            </a:endParaRPr>
          </a:p>
          <a:p>
            <a:endParaRPr lang="en-US" b="1" dirty="0">
              <a:solidFill>
                <a:srgbClr val="CB1757"/>
              </a:solidFill>
            </a:endParaRPr>
          </a:p>
          <a:p>
            <a:r>
              <a:rPr lang="en-US" b="1" dirty="0">
                <a:solidFill>
                  <a:srgbClr val="CB1757"/>
                </a:solidFill>
              </a:rPr>
              <a:t>Certainly not discouraging anyone from memorizing God’s Word…</a:t>
            </a:r>
          </a:p>
          <a:p>
            <a:r>
              <a:rPr lang="en-US" b="1" dirty="0">
                <a:solidFill>
                  <a:srgbClr val="CB1757"/>
                </a:solidFill>
              </a:rPr>
              <a:t>But quoting versus doesn't make you a Christian.</a:t>
            </a:r>
          </a:p>
        </p:txBody>
      </p:sp>
      <p:sp>
        <p:nvSpPr>
          <p:cNvPr id="4" name="Rectangle 3"/>
          <p:cNvSpPr/>
          <p:nvPr/>
        </p:nvSpPr>
        <p:spPr>
          <a:xfrm>
            <a:off x="628650" y="2971800"/>
            <a:ext cx="7886700" cy="1142998"/>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4320" rtlCol="0" anchor="ctr"/>
          <a:lstStyle/>
          <a:p>
            <a:pPr lvl="0">
              <a:lnSpc>
                <a:spcPct val="90000"/>
              </a:lnSpc>
              <a:spcBef>
                <a:spcPts val="1000"/>
              </a:spcBef>
            </a:pPr>
            <a:r>
              <a:rPr lang="en-US" sz="2400" dirty="0">
                <a:solidFill>
                  <a:prstClr val="black"/>
                </a:solidFill>
                <a:latin typeface="Times New Roman" panose="02020603050405020304" pitchFamily="18" charset="0"/>
                <a:cs typeface="Times New Roman" panose="02020603050405020304" pitchFamily="18" charset="0"/>
              </a:rPr>
              <a:t>Psalms‬ ‭50:16‬ ‭NLT‭‭ But God says to the wicked: “Why bother reciting my decrees and </a:t>
            </a:r>
            <a:r>
              <a:rPr lang="en-US" sz="2400" u="sng" dirty="0">
                <a:solidFill>
                  <a:prstClr val="black"/>
                </a:solidFill>
                <a:latin typeface="Times New Roman" panose="02020603050405020304" pitchFamily="18" charset="0"/>
                <a:cs typeface="Times New Roman" panose="02020603050405020304" pitchFamily="18" charset="0"/>
              </a:rPr>
              <a:t>pretending</a:t>
            </a:r>
            <a:r>
              <a:rPr lang="en-US" sz="2400" dirty="0">
                <a:solidFill>
                  <a:prstClr val="black"/>
                </a:solidFill>
                <a:latin typeface="Times New Roman" panose="02020603050405020304" pitchFamily="18" charset="0"/>
                <a:cs typeface="Times New Roman" panose="02020603050405020304" pitchFamily="18" charset="0"/>
              </a:rPr>
              <a:t> to obey my covenant?”</a:t>
            </a:r>
          </a:p>
        </p:txBody>
      </p:sp>
      <p:sp>
        <p:nvSpPr>
          <p:cNvPr id="6" name="Slide Number Placeholder 5"/>
          <p:cNvSpPr>
            <a:spLocks noGrp="1"/>
          </p:cNvSpPr>
          <p:nvPr>
            <p:ph type="sldNum" sz="quarter" idx="12"/>
          </p:nvPr>
        </p:nvSpPr>
        <p:spPr/>
        <p:txBody>
          <a:bodyPr/>
          <a:lstStyle/>
          <a:p>
            <a:fld id="{48F63A3B-78C7-47BE-AE5E-E10140E04643}" type="slidenum">
              <a:rPr lang="en-US" smtClean="0"/>
              <a:t>4</a:t>
            </a:fld>
            <a:endParaRPr lang="en-US"/>
          </a:p>
        </p:txBody>
      </p:sp>
    </p:spTree>
    <p:extLst>
      <p:ext uri="{BB962C8B-B14F-4D97-AF65-F5344CB8AC3E}">
        <p14:creationId xmlns:p14="http://schemas.microsoft.com/office/powerpoint/2010/main" val="1084930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028" y="0"/>
            <a:ext cx="9139944" cy="6858000"/>
          </a:xfrm>
          <a:prstGeom prst="rect">
            <a:avLst/>
          </a:prstGeom>
        </p:spPr>
      </p:pic>
      <p:sp>
        <p:nvSpPr>
          <p:cNvPr id="2" name="Title 1"/>
          <p:cNvSpPr>
            <a:spLocks noGrp="1"/>
          </p:cNvSpPr>
          <p:nvPr>
            <p:ph type="title"/>
          </p:nvPr>
        </p:nvSpPr>
        <p:spPr>
          <a:xfrm>
            <a:off x="533400" y="365126"/>
            <a:ext cx="7886700" cy="1325563"/>
          </a:xfrm>
        </p:spPr>
        <p:txBody>
          <a:bodyPr>
            <a:normAutofit/>
          </a:bodyPr>
          <a:lstStyle/>
          <a:p>
            <a:r>
              <a:rPr lang="en-US" sz="4000" b="1" dirty="0">
                <a:solidFill>
                  <a:schemeClr val="bg1"/>
                </a:solidFill>
                <a:latin typeface="Arial Narrow" panose="020B0606020202030204" pitchFamily="34" charset="0"/>
              </a:rPr>
              <a:t>The Costume of Confession </a:t>
            </a:r>
            <a:br>
              <a:rPr lang="en-US" sz="4000" b="1" dirty="0">
                <a:solidFill>
                  <a:schemeClr val="bg1"/>
                </a:solidFill>
                <a:latin typeface="Arial Narrow" panose="020B0606020202030204" pitchFamily="34" charset="0"/>
              </a:rPr>
            </a:br>
            <a:r>
              <a:rPr lang="en-US" sz="4000" b="1" dirty="0">
                <a:solidFill>
                  <a:schemeClr val="bg1"/>
                </a:solidFill>
                <a:latin typeface="Arial Narrow" panose="020B0606020202030204" pitchFamily="34" charset="0"/>
              </a:rPr>
              <a:t>(I confessed my sins!)</a:t>
            </a:r>
          </a:p>
        </p:txBody>
      </p:sp>
      <p:sp>
        <p:nvSpPr>
          <p:cNvPr id="3" name="Content Placeholder 2"/>
          <p:cNvSpPr>
            <a:spLocks noGrp="1"/>
          </p:cNvSpPr>
          <p:nvPr>
            <p:ph idx="1"/>
          </p:nvPr>
        </p:nvSpPr>
        <p:spPr>
          <a:xfrm>
            <a:off x="628650" y="5105400"/>
            <a:ext cx="7886700" cy="1071562"/>
          </a:xfrm>
        </p:spPr>
        <p:txBody>
          <a:bodyPr>
            <a:normAutofit/>
          </a:bodyPr>
          <a:lstStyle/>
          <a:p>
            <a:r>
              <a:rPr lang="en-US" b="1" dirty="0">
                <a:solidFill>
                  <a:srgbClr val="CB1757"/>
                </a:solidFill>
              </a:rPr>
              <a:t>Confession isn't repentance, and repentance is what God desires.</a:t>
            </a:r>
          </a:p>
          <a:p>
            <a:pPr marL="0" indent="0">
              <a:buNone/>
            </a:pPr>
            <a:endParaRPr lang="en-US" b="1" dirty="0">
              <a:solidFill>
                <a:srgbClr val="CB1757"/>
              </a:solidFill>
            </a:endParaRPr>
          </a:p>
        </p:txBody>
      </p:sp>
      <p:sp>
        <p:nvSpPr>
          <p:cNvPr id="4" name="Rectangle 3"/>
          <p:cNvSpPr/>
          <p:nvPr/>
        </p:nvSpPr>
        <p:spPr>
          <a:xfrm>
            <a:off x="634512" y="1825625"/>
            <a:ext cx="7886700" cy="1142998"/>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4320" rtlCol="0" anchor="ctr"/>
          <a:lstStyle/>
          <a:p>
            <a:pPr lvl="0">
              <a:lnSpc>
                <a:spcPct val="90000"/>
              </a:lnSpc>
              <a:spcBef>
                <a:spcPts val="1000"/>
              </a:spcBef>
            </a:pPr>
            <a:r>
              <a:rPr lang="en-US" sz="2400" dirty="0">
                <a:solidFill>
                  <a:prstClr val="black"/>
                </a:solidFill>
                <a:latin typeface="Times New Roman" panose="02020603050405020304" pitchFamily="18" charset="0"/>
                <a:cs typeface="Times New Roman" panose="02020603050405020304" pitchFamily="18" charset="0"/>
              </a:rPr>
              <a:t>2 Samuel 12:13 Then David said to Nathan, “I have </a:t>
            </a:r>
            <a:r>
              <a:rPr lang="en-US" sz="2400" u="sng" dirty="0">
                <a:solidFill>
                  <a:prstClr val="black"/>
                </a:solidFill>
                <a:latin typeface="Times New Roman" panose="02020603050405020304" pitchFamily="18" charset="0"/>
                <a:cs typeface="Times New Roman" panose="02020603050405020304" pitchFamily="18" charset="0"/>
              </a:rPr>
              <a:t>sinned</a:t>
            </a:r>
            <a:r>
              <a:rPr lang="en-US" sz="2400" dirty="0">
                <a:solidFill>
                  <a:prstClr val="black"/>
                </a:solidFill>
                <a:latin typeface="Times New Roman" panose="02020603050405020304" pitchFamily="18" charset="0"/>
                <a:cs typeface="Times New Roman" panose="02020603050405020304" pitchFamily="18" charset="0"/>
              </a:rPr>
              <a:t> against the Lord.”</a:t>
            </a:r>
          </a:p>
        </p:txBody>
      </p:sp>
      <p:sp>
        <p:nvSpPr>
          <p:cNvPr id="5" name="Rectangle 4"/>
          <p:cNvSpPr/>
          <p:nvPr/>
        </p:nvSpPr>
        <p:spPr>
          <a:xfrm>
            <a:off x="622788" y="3164980"/>
            <a:ext cx="7886700" cy="1697041"/>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4320" rtlCol="0" anchor="ctr"/>
          <a:lstStyle/>
          <a:p>
            <a:pPr lvl="0">
              <a:lnSpc>
                <a:spcPct val="90000"/>
              </a:lnSpc>
              <a:spcBef>
                <a:spcPts val="1000"/>
              </a:spcBef>
            </a:pPr>
            <a:r>
              <a:rPr lang="en-US" sz="2400" dirty="0">
                <a:solidFill>
                  <a:prstClr val="black"/>
                </a:solidFill>
                <a:latin typeface="Times New Roman" panose="02020603050405020304" pitchFamily="18" charset="0"/>
                <a:cs typeface="Times New Roman" panose="02020603050405020304" pitchFamily="18" charset="0"/>
              </a:rPr>
              <a:t>Matthew‬ ‭27:3-4‬ ‭NIV When Judas, who had betrayed him, saw that Jesus was condemned, he was seized with remorse and returned the thirty pieces of silver to the chief priests and the elders. “I have sinned,” he said.</a:t>
            </a:r>
          </a:p>
        </p:txBody>
      </p:sp>
      <p:sp>
        <p:nvSpPr>
          <p:cNvPr id="7" name="Slide Number Placeholder 6"/>
          <p:cNvSpPr>
            <a:spLocks noGrp="1"/>
          </p:cNvSpPr>
          <p:nvPr>
            <p:ph type="sldNum" sz="quarter" idx="12"/>
          </p:nvPr>
        </p:nvSpPr>
        <p:spPr/>
        <p:txBody>
          <a:bodyPr/>
          <a:lstStyle/>
          <a:p>
            <a:fld id="{48F63A3B-78C7-47BE-AE5E-E10140E04643}" type="slidenum">
              <a:rPr lang="en-US" smtClean="0"/>
              <a:t>5</a:t>
            </a:fld>
            <a:endParaRPr lang="en-US"/>
          </a:p>
        </p:txBody>
      </p:sp>
    </p:spTree>
    <p:extLst>
      <p:ext uri="{BB962C8B-B14F-4D97-AF65-F5344CB8AC3E}">
        <p14:creationId xmlns:p14="http://schemas.microsoft.com/office/powerpoint/2010/main" val="1468967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028" y="0"/>
            <a:ext cx="9139944" cy="6858000"/>
          </a:xfrm>
          <a:prstGeom prst="rect">
            <a:avLst/>
          </a:prstGeom>
        </p:spPr>
      </p:pic>
      <p:sp>
        <p:nvSpPr>
          <p:cNvPr id="2" name="Title 1"/>
          <p:cNvSpPr>
            <a:spLocks noGrp="1"/>
          </p:cNvSpPr>
          <p:nvPr>
            <p:ph type="title"/>
          </p:nvPr>
        </p:nvSpPr>
        <p:spPr>
          <a:xfrm>
            <a:off x="533400" y="365126"/>
            <a:ext cx="7886700" cy="1325563"/>
          </a:xfrm>
        </p:spPr>
        <p:txBody>
          <a:bodyPr>
            <a:normAutofit/>
          </a:bodyPr>
          <a:lstStyle/>
          <a:p>
            <a:r>
              <a:rPr lang="en-US" sz="4000" b="1" dirty="0">
                <a:solidFill>
                  <a:schemeClr val="bg1"/>
                </a:solidFill>
                <a:latin typeface="Arial Narrow" panose="020B0606020202030204" pitchFamily="34" charset="0"/>
              </a:rPr>
              <a:t>The Costume of Giving  </a:t>
            </a:r>
            <a:br>
              <a:rPr lang="en-US" sz="4000" b="1" dirty="0">
                <a:solidFill>
                  <a:schemeClr val="bg1"/>
                </a:solidFill>
                <a:latin typeface="Arial Narrow" panose="020B0606020202030204" pitchFamily="34" charset="0"/>
              </a:rPr>
            </a:br>
            <a:r>
              <a:rPr lang="en-US" sz="4000" b="1" dirty="0">
                <a:solidFill>
                  <a:schemeClr val="bg1"/>
                </a:solidFill>
                <a:latin typeface="Arial Narrow" panose="020B0606020202030204" pitchFamily="34" charset="0"/>
              </a:rPr>
              <a:t>(I put my money in the plate!)</a:t>
            </a:r>
          </a:p>
        </p:txBody>
      </p:sp>
      <p:sp>
        <p:nvSpPr>
          <p:cNvPr id="3" name="Content Placeholder 2"/>
          <p:cNvSpPr>
            <a:spLocks noGrp="1"/>
          </p:cNvSpPr>
          <p:nvPr>
            <p:ph idx="1"/>
          </p:nvPr>
        </p:nvSpPr>
        <p:spPr>
          <a:xfrm>
            <a:off x="628650" y="3657601"/>
            <a:ext cx="7886700" cy="2519362"/>
          </a:xfrm>
        </p:spPr>
        <p:txBody>
          <a:bodyPr>
            <a:normAutofit lnSpcReduction="10000"/>
          </a:bodyPr>
          <a:lstStyle/>
          <a:p>
            <a:r>
              <a:rPr lang="en-US" b="1" dirty="0">
                <a:solidFill>
                  <a:srgbClr val="CB1757"/>
                </a:solidFill>
              </a:rPr>
              <a:t> a person might give for any number of reasons.</a:t>
            </a:r>
          </a:p>
          <a:p>
            <a:pPr lvl="1"/>
            <a:r>
              <a:rPr lang="en-US" b="1" dirty="0">
                <a:solidFill>
                  <a:srgbClr val="CB1757"/>
                </a:solidFill>
              </a:rPr>
              <a:t>Guilt (feel like they ought to)</a:t>
            </a:r>
          </a:p>
          <a:p>
            <a:pPr lvl="1"/>
            <a:r>
              <a:rPr lang="en-US" b="1" dirty="0">
                <a:solidFill>
                  <a:srgbClr val="CB1757"/>
                </a:solidFill>
              </a:rPr>
              <a:t>Shame (I would be embarrassed if I didn’t)</a:t>
            </a:r>
          </a:p>
          <a:p>
            <a:pPr lvl="1"/>
            <a:r>
              <a:rPr lang="en-US" b="1" dirty="0">
                <a:solidFill>
                  <a:srgbClr val="CB1757"/>
                </a:solidFill>
              </a:rPr>
              <a:t>Love (I want to give!)</a:t>
            </a:r>
          </a:p>
          <a:p>
            <a:r>
              <a:rPr lang="en-US" b="1" dirty="0">
                <a:solidFill>
                  <a:srgbClr val="CB1757"/>
                </a:solidFill>
              </a:rPr>
              <a:t>Faithfulness is more than putting a check in the plate.</a:t>
            </a:r>
          </a:p>
        </p:txBody>
      </p:sp>
      <p:sp>
        <p:nvSpPr>
          <p:cNvPr id="4" name="Rectangle 3"/>
          <p:cNvSpPr/>
          <p:nvPr/>
        </p:nvSpPr>
        <p:spPr>
          <a:xfrm>
            <a:off x="634512" y="1825624"/>
            <a:ext cx="7886700" cy="1603375"/>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4320" rtlCol="0" anchor="ctr"/>
          <a:lstStyle/>
          <a:p>
            <a:pPr lvl="0">
              <a:lnSpc>
                <a:spcPct val="90000"/>
              </a:lnSpc>
              <a:spcBef>
                <a:spcPts val="1000"/>
              </a:spcBef>
            </a:pPr>
            <a:r>
              <a:rPr lang="en-US" sz="2400" dirty="0">
                <a:solidFill>
                  <a:prstClr val="black"/>
                </a:solidFill>
                <a:latin typeface="Times New Roman" panose="02020603050405020304" pitchFamily="18" charset="0"/>
                <a:cs typeface="Times New Roman" panose="02020603050405020304" pitchFamily="18" charset="0"/>
              </a:rPr>
              <a:t>Acts‬ ‭5:1-2‬ ‭NIV‬‬ Now a man named Ananias, together with his wife </a:t>
            </a:r>
            <a:r>
              <a:rPr lang="en-US" sz="2400" dirty="0" err="1">
                <a:solidFill>
                  <a:prstClr val="black"/>
                </a:solidFill>
                <a:latin typeface="Times New Roman" panose="02020603050405020304" pitchFamily="18" charset="0"/>
                <a:cs typeface="Times New Roman" panose="02020603050405020304" pitchFamily="18" charset="0"/>
              </a:rPr>
              <a:t>Sapphira</a:t>
            </a:r>
            <a:r>
              <a:rPr lang="en-US" sz="2400" dirty="0">
                <a:solidFill>
                  <a:prstClr val="black"/>
                </a:solidFill>
                <a:latin typeface="Times New Roman" panose="02020603050405020304" pitchFamily="18" charset="0"/>
                <a:cs typeface="Times New Roman" panose="02020603050405020304" pitchFamily="18" charset="0"/>
              </a:rPr>
              <a:t>, also sold a piece of property. With his wife’s full knowledge he kept back part of the money for himself, but brought the rest and put it at the </a:t>
            </a:r>
            <a:r>
              <a:rPr lang="en-US" sz="2400" u="sng" dirty="0">
                <a:solidFill>
                  <a:prstClr val="black"/>
                </a:solidFill>
                <a:latin typeface="Times New Roman" panose="02020603050405020304" pitchFamily="18" charset="0"/>
                <a:cs typeface="Times New Roman" panose="02020603050405020304" pitchFamily="18" charset="0"/>
              </a:rPr>
              <a:t>apostles</a:t>
            </a:r>
            <a:r>
              <a:rPr lang="en-US" sz="2400" dirty="0">
                <a:solidFill>
                  <a:prstClr val="black"/>
                </a:solidFill>
                <a:latin typeface="Times New Roman" panose="02020603050405020304" pitchFamily="18" charset="0"/>
                <a:cs typeface="Times New Roman" panose="02020603050405020304" pitchFamily="18" charset="0"/>
              </a:rPr>
              <a:t>’ feet.‭‭</a:t>
            </a:r>
          </a:p>
        </p:txBody>
      </p:sp>
      <p:sp>
        <p:nvSpPr>
          <p:cNvPr id="6" name="Slide Number Placeholder 5"/>
          <p:cNvSpPr>
            <a:spLocks noGrp="1"/>
          </p:cNvSpPr>
          <p:nvPr>
            <p:ph type="sldNum" sz="quarter" idx="12"/>
          </p:nvPr>
        </p:nvSpPr>
        <p:spPr/>
        <p:txBody>
          <a:bodyPr/>
          <a:lstStyle/>
          <a:p>
            <a:fld id="{48F63A3B-78C7-47BE-AE5E-E10140E04643}" type="slidenum">
              <a:rPr lang="en-US" smtClean="0"/>
              <a:t>6</a:t>
            </a:fld>
            <a:endParaRPr lang="en-US"/>
          </a:p>
        </p:txBody>
      </p:sp>
    </p:spTree>
    <p:extLst>
      <p:ext uri="{BB962C8B-B14F-4D97-AF65-F5344CB8AC3E}">
        <p14:creationId xmlns:p14="http://schemas.microsoft.com/office/powerpoint/2010/main" val="410854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028" y="0"/>
            <a:ext cx="9139944" cy="6858000"/>
          </a:xfrm>
          <a:prstGeom prst="rect">
            <a:avLst/>
          </a:prstGeom>
        </p:spPr>
      </p:pic>
      <p:sp>
        <p:nvSpPr>
          <p:cNvPr id="2" name="Title 1"/>
          <p:cNvSpPr>
            <a:spLocks noGrp="1"/>
          </p:cNvSpPr>
          <p:nvPr>
            <p:ph type="title"/>
          </p:nvPr>
        </p:nvSpPr>
        <p:spPr>
          <a:xfrm>
            <a:off x="533400" y="365126"/>
            <a:ext cx="7886700" cy="1325563"/>
          </a:xfrm>
        </p:spPr>
        <p:txBody>
          <a:bodyPr>
            <a:normAutofit/>
          </a:bodyPr>
          <a:lstStyle/>
          <a:p>
            <a:r>
              <a:rPr lang="en-US" sz="4000" b="1" dirty="0">
                <a:solidFill>
                  <a:schemeClr val="bg1"/>
                </a:solidFill>
                <a:latin typeface="Arial Narrow" panose="020B0606020202030204" pitchFamily="34" charset="0"/>
              </a:rPr>
              <a:t>The Costume of Righteousness </a:t>
            </a:r>
            <a:br>
              <a:rPr lang="en-US" sz="4000" b="1" dirty="0">
                <a:solidFill>
                  <a:schemeClr val="bg1"/>
                </a:solidFill>
                <a:latin typeface="Arial Narrow" panose="020B0606020202030204" pitchFamily="34" charset="0"/>
              </a:rPr>
            </a:br>
            <a:r>
              <a:rPr lang="en-US" sz="4000" b="1" dirty="0">
                <a:solidFill>
                  <a:schemeClr val="bg1"/>
                </a:solidFill>
                <a:latin typeface="Arial Narrow" panose="020B0606020202030204" pitchFamily="34" charset="0"/>
              </a:rPr>
              <a:t>(I’m not a bad person!)</a:t>
            </a:r>
          </a:p>
        </p:txBody>
      </p:sp>
      <p:sp>
        <p:nvSpPr>
          <p:cNvPr id="3" name="Content Placeholder 2"/>
          <p:cNvSpPr>
            <a:spLocks noGrp="1"/>
          </p:cNvSpPr>
          <p:nvPr>
            <p:ph idx="1"/>
          </p:nvPr>
        </p:nvSpPr>
        <p:spPr/>
        <p:txBody>
          <a:bodyPr/>
          <a:lstStyle/>
          <a:p>
            <a:r>
              <a:rPr lang="en-US" b="1" dirty="0">
                <a:solidFill>
                  <a:srgbClr val="CB1757"/>
                </a:solidFill>
              </a:rPr>
              <a:t>The Pharisee looks like a good person…</a:t>
            </a:r>
          </a:p>
          <a:p>
            <a:endParaRPr lang="en-US" sz="3600" b="1" dirty="0">
              <a:solidFill>
                <a:srgbClr val="CB1757"/>
              </a:solidFill>
            </a:endParaRPr>
          </a:p>
          <a:p>
            <a:endParaRPr lang="en-US" b="1" dirty="0">
              <a:solidFill>
                <a:srgbClr val="CB1757"/>
              </a:solidFill>
            </a:endParaRPr>
          </a:p>
          <a:p>
            <a:endParaRPr lang="en-US" b="1" dirty="0">
              <a:solidFill>
                <a:srgbClr val="CB1757"/>
              </a:solidFill>
            </a:endParaRPr>
          </a:p>
          <a:p>
            <a:endParaRPr lang="en-US" b="1" dirty="0">
              <a:solidFill>
                <a:srgbClr val="CB1757"/>
              </a:solidFill>
            </a:endParaRPr>
          </a:p>
          <a:p>
            <a:r>
              <a:rPr lang="en-US" b="1" dirty="0">
                <a:solidFill>
                  <a:srgbClr val="CB1757"/>
                </a:solidFill>
              </a:rPr>
              <a:t>But he is the example of what not to be!</a:t>
            </a:r>
          </a:p>
          <a:p>
            <a:pPr marL="0" indent="0">
              <a:buNone/>
            </a:pPr>
            <a:endParaRPr lang="en-US" b="1" dirty="0">
              <a:solidFill>
                <a:srgbClr val="CB1757"/>
              </a:solidFill>
            </a:endParaRPr>
          </a:p>
        </p:txBody>
      </p:sp>
      <p:sp>
        <p:nvSpPr>
          <p:cNvPr id="4" name="Rectangle 3"/>
          <p:cNvSpPr/>
          <p:nvPr/>
        </p:nvSpPr>
        <p:spPr>
          <a:xfrm>
            <a:off x="628650" y="2438400"/>
            <a:ext cx="7886700" cy="1904999"/>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4320" rtlCol="0" anchor="ctr"/>
          <a:lstStyle/>
          <a:p>
            <a:pPr lvl="0">
              <a:lnSpc>
                <a:spcPct val="90000"/>
              </a:lnSpc>
              <a:spcBef>
                <a:spcPts val="1000"/>
              </a:spcBef>
            </a:pPr>
            <a:r>
              <a:rPr lang="en-US" sz="2400" dirty="0">
                <a:solidFill>
                  <a:prstClr val="black"/>
                </a:solidFill>
                <a:latin typeface="Times New Roman" panose="02020603050405020304" pitchFamily="18" charset="0"/>
                <a:cs typeface="Times New Roman" panose="02020603050405020304" pitchFamily="18" charset="0"/>
              </a:rPr>
              <a:t>Luke‬ ‭18:11-12‬ ‭NLT‬‬ The </a:t>
            </a:r>
            <a:r>
              <a:rPr lang="en-US" sz="2400" u="sng" dirty="0">
                <a:solidFill>
                  <a:prstClr val="black"/>
                </a:solidFill>
                <a:latin typeface="Times New Roman" panose="02020603050405020304" pitchFamily="18" charset="0"/>
                <a:cs typeface="Times New Roman" panose="02020603050405020304" pitchFamily="18" charset="0"/>
              </a:rPr>
              <a:t>Pharisee</a:t>
            </a:r>
            <a:r>
              <a:rPr lang="en-US" sz="2400" dirty="0">
                <a:solidFill>
                  <a:prstClr val="black"/>
                </a:solidFill>
                <a:latin typeface="Times New Roman" panose="02020603050405020304" pitchFamily="18" charset="0"/>
                <a:cs typeface="Times New Roman" panose="02020603050405020304" pitchFamily="18" charset="0"/>
              </a:rPr>
              <a:t> stood by himself and prayed this prayer: ‘I thank you, God, that I am not a sinner like everyone else. For I don’t cheat, I don’t sin, and I don’t commit adultery. I’m certainly not like that tax collector! I fast twice a week, and I give you a tenth of my income.’‭‭</a:t>
            </a:r>
          </a:p>
        </p:txBody>
      </p:sp>
      <p:sp>
        <p:nvSpPr>
          <p:cNvPr id="5" name="Rectangle 4"/>
          <p:cNvSpPr/>
          <p:nvPr/>
        </p:nvSpPr>
        <p:spPr>
          <a:xfrm>
            <a:off x="616927" y="5029200"/>
            <a:ext cx="7886700" cy="1142998"/>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4320" rtlCol="0" anchor="ctr"/>
          <a:lstStyle/>
          <a:p>
            <a:pPr lvl="0">
              <a:lnSpc>
                <a:spcPct val="90000"/>
              </a:lnSpc>
              <a:spcBef>
                <a:spcPts val="1000"/>
              </a:spcBef>
            </a:pPr>
            <a:r>
              <a:rPr lang="en-US" sz="2400" dirty="0">
                <a:solidFill>
                  <a:prstClr val="black"/>
                </a:solidFill>
                <a:latin typeface="Times New Roman" panose="02020603050405020304" pitchFamily="18" charset="0"/>
                <a:cs typeface="Times New Roman" panose="02020603050405020304" pitchFamily="18" charset="0"/>
              </a:rPr>
              <a:t>Luke‬ ‭18:14‬ NIV ‭For all those who exalt themselves will be humbled, and those who humble themselves will be exalted.‭‭</a:t>
            </a:r>
          </a:p>
        </p:txBody>
      </p:sp>
      <p:sp>
        <p:nvSpPr>
          <p:cNvPr id="7" name="Slide Number Placeholder 6"/>
          <p:cNvSpPr>
            <a:spLocks noGrp="1"/>
          </p:cNvSpPr>
          <p:nvPr>
            <p:ph type="sldNum" sz="quarter" idx="12"/>
          </p:nvPr>
        </p:nvSpPr>
        <p:spPr/>
        <p:txBody>
          <a:bodyPr/>
          <a:lstStyle/>
          <a:p>
            <a:fld id="{48F63A3B-78C7-47BE-AE5E-E10140E04643}" type="slidenum">
              <a:rPr lang="en-US" smtClean="0"/>
              <a:t>7</a:t>
            </a:fld>
            <a:endParaRPr lang="en-US"/>
          </a:p>
        </p:txBody>
      </p:sp>
    </p:spTree>
    <p:extLst>
      <p:ext uri="{BB962C8B-B14F-4D97-AF65-F5344CB8AC3E}">
        <p14:creationId xmlns:p14="http://schemas.microsoft.com/office/powerpoint/2010/main" val="1059255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028" y="0"/>
            <a:ext cx="9139944" cy="6858000"/>
          </a:xfrm>
          <a:prstGeom prst="rect">
            <a:avLst/>
          </a:prstGeom>
        </p:spPr>
      </p:pic>
      <p:sp>
        <p:nvSpPr>
          <p:cNvPr id="2" name="Title 1"/>
          <p:cNvSpPr>
            <a:spLocks noGrp="1"/>
          </p:cNvSpPr>
          <p:nvPr>
            <p:ph type="title"/>
          </p:nvPr>
        </p:nvSpPr>
        <p:spPr>
          <a:xfrm>
            <a:off x="533400" y="365126"/>
            <a:ext cx="7886700" cy="1325563"/>
          </a:xfrm>
        </p:spPr>
        <p:txBody>
          <a:bodyPr>
            <a:normAutofit/>
          </a:bodyPr>
          <a:lstStyle/>
          <a:p>
            <a:r>
              <a:rPr lang="en-US" sz="4000" b="1" dirty="0">
                <a:solidFill>
                  <a:schemeClr val="bg1"/>
                </a:solidFill>
                <a:latin typeface="Arial Narrow" panose="020B0606020202030204" pitchFamily="34" charset="0"/>
              </a:rPr>
              <a:t>The Costume of Concern </a:t>
            </a:r>
            <a:br>
              <a:rPr lang="en-US" sz="4000" b="1" dirty="0">
                <a:solidFill>
                  <a:schemeClr val="bg1"/>
                </a:solidFill>
                <a:latin typeface="Arial Narrow" panose="020B0606020202030204" pitchFamily="34" charset="0"/>
              </a:rPr>
            </a:br>
            <a:r>
              <a:rPr lang="en-US" sz="4000" b="1" dirty="0">
                <a:solidFill>
                  <a:schemeClr val="bg1"/>
                </a:solidFill>
                <a:latin typeface="Arial Narrow" panose="020B0606020202030204" pitchFamily="34" charset="0"/>
              </a:rPr>
              <a:t>(I like the people at church!) </a:t>
            </a:r>
          </a:p>
        </p:txBody>
      </p:sp>
      <p:sp>
        <p:nvSpPr>
          <p:cNvPr id="3" name="Content Placeholder 2"/>
          <p:cNvSpPr>
            <a:spLocks noGrp="1"/>
          </p:cNvSpPr>
          <p:nvPr>
            <p:ph idx="1"/>
          </p:nvPr>
        </p:nvSpPr>
        <p:spPr>
          <a:xfrm>
            <a:off x="628650" y="5791200"/>
            <a:ext cx="8058150" cy="838200"/>
          </a:xfrm>
        </p:spPr>
        <p:txBody>
          <a:bodyPr>
            <a:noAutofit/>
          </a:bodyPr>
          <a:lstStyle/>
          <a:p>
            <a:r>
              <a:rPr lang="en-US" b="1" dirty="0">
                <a:solidFill>
                  <a:srgbClr val="CB1757"/>
                </a:solidFill>
              </a:rPr>
              <a:t>To like someone isn’t the same as to love someone.</a:t>
            </a:r>
          </a:p>
        </p:txBody>
      </p:sp>
      <p:sp>
        <p:nvSpPr>
          <p:cNvPr id="4" name="Rectangle 3"/>
          <p:cNvSpPr/>
          <p:nvPr/>
        </p:nvSpPr>
        <p:spPr>
          <a:xfrm>
            <a:off x="628650" y="2057401"/>
            <a:ext cx="7886700" cy="1904999"/>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4320" rtlCol="0" anchor="ctr"/>
          <a:lstStyle/>
          <a:p>
            <a:pPr lvl="0">
              <a:lnSpc>
                <a:spcPct val="90000"/>
              </a:lnSpc>
              <a:spcBef>
                <a:spcPts val="1000"/>
              </a:spcBef>
            </a:pPr>
            <a:r>
              <a:rPr lang="en-US" sz="2400" dirty="0">
                <a:solidFill>
                  <a:prstClr val="black"/>
                </a:solidFill>
                <a:latin typeface="Times New Roman" panose="02020603050405020304" pitchFamily="18" charset="0"/>
                <a:cs typeface="Times New Roman" panose="02020603050405020304" pitchFamily="18" charset="0"/>
              </a:rPr>
              <a:t>Mark 6:19-20 NIV So Herodias nursed a grudge against John and wanted to kill him. But she was not able to, because Herod feared John and protected him, knowing him to be a righteous and </a:t>
            </a:r>
            <a:r>
              <a:rPr lang="en-US" sz="2400" u="sng" dirty="0">
                <a:solidFill>
                  <a:prstClr val="black"/>
                </a:solidFill>
                <a:latin typeface="Times New Roman" panose="02020603050405020304" pitchFamily="18" charset="0"/>
                <a:cs typeface="Times New Roman" panose="02020603050405020304" pitchFamily="18" charset="0"/>
              </a:rPr>
              <a:t>holy</a:t>
            </a:r>
            <a:r>
              <a:rPr lang="en-US" sz="2400" dirty="0">
                <a:solidFill>
                  <a:prstClr val="black"/>
                </a:solidFill>
                <a:latin typeface="Times New Roman" panose="02020603050405020304" pitchFamily="18" charset="0"/>
                <a:cs typeface="Times New Roman" panose="02020603050405020304" pitchFamily="18" charset="0"/>
              </a:rPr>
              <a:t> man. When Herod heard John, he was greatly puzzled; yet he liked to listen to him.</a:t>
            </a:r>
          </a:p>
        </p:txBody>
      </p:sp>
      <p:sp>
        <p:nvSpPr>
          <p:cNvPr id="5" name="Rectangle 4"/>
          <p:cNvSpPr/>
          <p:nvPr/>
        </p:nvSpPr>
        <p:spPr>
          <a:xfrm>
            <a:off x="628650" y="4191000"/>
            <a:ext cx="7886700" cy="1371599"/>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4320" rtlCol="0" anchor="ctr"/>
          <a:lstStyle/>
          <a:p>
            <a:pPr lvl="0">
              <a:lnSpc>
                <a:spcPct val="90000"/>
              </a:lnSpc>
              <a:spcBef>
                <a:spcPts val="1000"/>
              </a:spcBef>
            </a:pPr>
            <a:r>
              <a:rPr lang="en-US" sz="2400" dirty="0">
                <a:solidFill>
                  <a:prstClr val="black"/>
                </a:solidFill>
                <a:latin typeface="Times New Roman" panose="02020603050405020304" pitchFamily="18" charset="0"/>
                <a:cs typeface="Times New Roman" panose="02020603050405020304" pitchFamily="18" charset="0"/>
              </a:rPr>
              <a:t>Mark 6:27 So he (Herod) immediately sent an executioner with orders to bring John’s head. The man went, beheaded John in the prison,</a:t>
            </a:r>
          </a:p>
        </p:txBody>
      </p:sp>
      <p:sp>
        <p:nvSpPr>
          <p:cNvPr id="7" name="Slide Number Placeholder 6"/>
          <p:cNvSpPr>
            <a:spLocks noGrp="1"/>
          </p:cNvSpPr>
          <p:nvPr>
            <p:ph type="sldNum" sz="quarter" idx="12"/>
          </p:nvPr>
        </p:nvSpPr>
        <p:spPr/>
        <p:txBody>
          <a:bodyPr/>
          <a:lstStyle/>
          <a:p>
            <a:fld id="{48F63A3B-78C7-47BE-AE5E-E10140E04643}" type="slidenum">
              <a:rPr lang="en-US" smtClean="0"/>
              <a:t>8</a:t>
            </a:fld>
            <a:endParaRPr lang="en-US"/>
          </a:p>
        </p:txBody>
      </p:sp>
    </p:spTree>
    <p:extLst>
      <p:ext uri="{BB962C8B-B14F-4D97-AF65-F5344CB8AC3E}">
        <p14:creationId xmlns:p14="http://schemas.microsoft.com/office/powerpoint/2010/main" val="962382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028" y="0"/>
            <a:ext cx="9139944" cy="6858000"/>
          </a:xfrm>
          <a:prstGeom prst="rect">
            <a:avLst/>
          </a:prstGeom>
        </p:spPr>
      </p:pic>
      <p:sp>
        <p:nvSpPr>
          <p:cNvPr id="2" name="Title 1"/>
          <p:cNvSpPr>
            <a:spLocks noGrp="1"/>
          </p:cNvSpPr>
          <p:nvPr>
            <p:ph type="title"/>
          </p:nvPr>
        </p:nvSpPr>
        <p:spPr>
          <a:xfrm>
            <a:off x="533400" y="365126"/>
            <a:ext cx="7886700" cy="1325563"/>
          </a:xfrm>
        </p:spPr>
        <p:txBody>
          <a:bodyPr>
            <a:normAutofit/>
          </a:bodyPr>
          <a:lstStyle/>
          <a:p>
            <a:r>
              <a:rPr lang="en-US" sz="4000" b="1" dirty="0">
                <a:solidFill>
                  <a:schemeClr val="bg1"/>
                </a:solidFill>
                <a:latin typeface="Arial Narrow" panose="020B0606020202030204" pitchFamily="34" charset="0"/>
              </a:rPr>
              <a:t>The Costume of Obedience</a:t>
            </a:r>
            <a:br>
              <a:rPr lang="en-US" sz="4000" b="1" dirty="0">
                <a:solidFill>
                  <a:schemeClr val="bg1"/>
                </a:solidFill>
                <a:latin typeface="Arial Narrow" panose="020B0606020202030204" pitchFamily="34" charset="0"/>
              </a:rPr>
            </a:br>
            <a:r>
              <a:rPr lang="en-US" sz="4000" b="1" dirty="0">
                <a:solidFill>
                  <a:schemeClr val="bg1"/>
                </a:solidFill>
                <a:latin typeface="Arial Narrow" panose="020B0606020202030204" pitchFamily="34" charset="0"/>
              </a:rPr>
              <a:t>(I am doing what God wants!)</a:t>
            </a:r>
          </a:p>
        </p:txBody>
      </p:sp>
      <p:sp>
        <p:nvSpPr>
          <p:cNvPr id="3" name="Content Placeholder 2"/>
          <p:cNvSpPr>
            <a:spLocks noGrp="1"/>
          </p:cNvSpPr>
          <p:nvPr>
            <p:ph idx="1"/>
          </p:nvPr>
        </p:nvSpPr>
        <p:spPr>
          <a:xfrm>
            <a:off x="628650" y="5181600"/>
            <a:ext cx="7886700" cy="995362"/>
          </a:xfrm>
        </p:spPr>
        <p:txBody>
          <a:bodyPr>
            <a:normAutofit/>
          </a:bodyPr>
          <a:lstStyle/>
          <a:p>
            <a:r>
              <a:rPr lang="en-US" b="1">
                <a:solidFill>
                  <a:srgbClr val="CB1757"/>
                </a:solidFill>
              </a:rPr>
              <a:t>We </a:t>
            </a:r>
            <a:r>
              <a:rPr lang="en-US" b="1" dirty="0">
                <a:solidFill>
                  <a:srgbClr val="CB1757"/>
                </a:solidFill>
              </a:rPr>
              <a:t>may be "serving" God, but not acceptably serving God.</a:t>
            </a:r>
          </a:p>
        </p:txBody>
      </p:sp>
      <p:sp>
        <p:nvSpPr>
          <p:cNvPr id="4" name="Rectangle 3"/>
          <p:cNvSpPr/>
          <p:nvPr/>
        </p:nvSpPr>
        <p:spPr>
          <a:xfrm>
            <a:off x="628650" y="2286000"/>
            <a:ext cx="7886700" cy="2564328"/>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4320" rtlCol="0" anchor="ctr"/>
          <a:lstStyle/>
          <a:p>
            <a:pPr lvl="0">
              <a:lnSpc>
                <a:spcPct val="90000"/>
              </a:lnSpc>
              <a:spcBef>
                <a:spcPts val="1000"/>
              </a:spcBef>
            </a:pPr>
            <a:r>
              <a:rPr lang="en-US" sz="2400" dirty="0">
                <a:solidFill>
                  <a:prstClr val="black"/>
                </a:solidFill>
                <a:latin typeface="Times New Roman" panose="02020603050405020304" pitchFamily="18" charset="0"/>
                <a:cs typeface="Times New Roman" panose="02020603050405020304" pitchFamily="18" charset="0"/>
              </a:rPr>
              <a:t>Isaiah‬ ‭58:1-2‬ ‭NIV‬‬ Shout it aloud, do not hold back. Raise your voice like a trumpet. Declare to my people their rebellion and to the descendants of Jacob their sins. For day after day they seek me out; they seem eager to know my ways, as if they were a nation that does what is </a:t>
            </a:r>
            <a:r>
              <a:rPr lang="en-US" sz="2400" u="sng" dirty="0">
                <a:solidFill>
                  <a:prstClr val="black"/>
                </a:solidFill>
                <a:latin typeface="Times New Roman" panose="02020603050405020304" pitchFamily="18" charset="0"/>
                <a:cs typeface="Times New Roman" panose="02020603050405020304" pitchFamily="18" charset="0"/>
              </a:rPr>
              <a:t>right</a:t>
            </a:r>
            <a:r>
              <a:rPr lang="en-US" sz="2400" dirty="0">
                <a:solidFill>
                  <a:prstClr val="black"/>
                </a:solidFill>
                <a:latin typeface="Times New Roman" panose="02020603050405020304" pitchFamily="18" charset="0"/>
                <a:cs typeface="Times New Roman" panose="02020603050405020304" pitchFamily="18" charset="0"/>
              </a:rPr>
              <a:t> and has not forsaken the commands of its God. They ask me for just decisions and seem eager for God to come near them.‭‭</a:t>
            </a:r>
          </a:p>
        </p:txBody>
      </p:sp>
      <p:sp>
        <p:nvSpPr>
          <p:cNvPr id="5" name="Slide Number Placeholder 4"/>
          <p:cNvSpPr>
            <a:spLocks noGrp="1"/>
          </p:cNvSpPr>
          <p:nvPr>
            <p:ph type="sldNum" sz="quarter" idx="12"/>
          </p:nvPr>
        </p:nvSpPr>
        <p:spPr/>
        <p:txBody>
          <a:bodyPr/>
          <a:lstStyle/>
          <a:p>
            <a:fld id="{48F63A3B-78C7-47BE-AE5E-E10140E04643}" type="slidenum">
              <a:rPr lang="en-US" smtClean="0"/>
              <a:t>9</a:t>
            </a:fld>
            <a:endParaRPr lang="en-US"/>
          </a:p>
        </p:txBody>
      </p:sp>
    </p:spTree>
    <p:extLst>
      <p:ext uri="{BB962C8B-B14F-4D97-AF65-F5344CB8AC3E}">
        <p14:creationId xmlns:p14="http://schemas.microsoft.com/office/powerpoint/2010/main" val="693182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OfficeLight_16x9</Template>
  <TotalTime>919</TotalTime>
  <Words>1410</Words>
  <Application>Microsoft Office PowerPoint</Application>
  <PresentationFormat>On-screen Show (4:3)</PresentationFormat>
  <Paragraphs>141</Paragraphs>
  <Slides>22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22</vt:i4>
      </vt:variant>
    </vt:vector>
  </HeadingPairs>
  <TitlesOfParts>
    <vt:vector size="31" baseType="lpstr">
      <vt:lpstr>Arial</vt:lpstr>
      <vt:lpstr>Arial Black</vt:lpstr>
      <vt:lpstr>Arial Narrow</vt:lpstr>
      <vt:lpstr>Calibri</vt:lpstr>
      <vt:lpstr>Calibri Light</vt:lpstr>
      <vt:lpstr>Comic Sans MS</vt:lpstr>
      <vt:lpstr>Mangal</vt:lpstr>
      <vt:lpstr>Times New Roman</vt:lpstr>
      <vt:lpstr>Office Theme</vt:lpstr>
      <vt:lpstr>PowerPoint Presentation</vt:lpstr>
      <vt:lpstr>Looking inside the costume…</vt:lpstr>
      <vt:lpstr>The Costume of Faithful  Attendance (I’m always here!)</vt:lpstr>
      <vt:lpstr>The Costume of Knowledge  (I study the Bible! I can quote it!)</vt:lpstr>
      <vt:lpstr>The Costume of Confession  (I confessed my sins!)</vt:lpstr>
      <vt:lpstr>The Costume of Giving   (I put my money in the plate!)</vt:lpstr>
      <vt:lpstr>The Costume of Righteousness  (I’m not a bad person!)</vt:lpstr>
      <vt:lpstr>The Costume of Concern  (I like the people at church!) </vt:lpstr>
      <vt:lpstr>The Costume of Obedience (I am doing what God wants!)</vt:lpstr>
      <vt:lpstr>So what does God want?</vt:lpstr>
      <vt:lpstr>Worship In Truth…</vt:lpstr>
      <vt:lpstr>Worship In Spirit…</vt:lpstr>
      <vt:lpstr>So what does God want?</vt:lpstr>
      <vt:lpstr>Do We Have And Do We Help Promote Lasting Joy?</vt:lpstr>
      <vt:lpstr>What are we trying to  accomplish here? </vt:lpstr>
      <vt:lpstr>Is O'Neal a church just  going thru the motions?</vt:lpstr>
      <vt:lpstr>Religion or Relationships…  Which should we emphasize? </vt:lpstr>
      <vt:lpstr>The entire church may  wear a costume…</vt:lpstr>
      <vt:lpstr>Conclusion</vt:lpstr>
      <vt:lpstr>Conclusion</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Auditorium</cp:lastModifiedBy>
  <cp:revision>173</cp:revision>
  <dcterms:created xsi:type="dcterms:W3CDTF">2016-08-26T22:04:01Z</dcterms:created>
  <dcterms:modified xsi:type="dcterms:W3CDTF">2016-10-30T19:30:41Z</dcterms:modified>
</cp:coreProperties>
</file>