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8" r:id="rId3"/>
    <p:sldId id="285" r:id="rId4"/>
    <p:sldId id="287" r:id="rId5"/>
    <p:sldId id="264" r:id="rId6"/>
    <p:sldId id="267" r:id="rId7"/>
    <p:sldId id="279" r:id="rId8"/>
    <p:sldId id="280" r:id="rId9"/>
    <p:sldId id="281" r:id="rId10"/>
    <p:sldId id="290" r:id="rId11"/>
    <p:sldId id="291" r:id="rId12"/>
    <p:sldId id="282" r:id="rId13"/>
    <p:sldId id="276" r:id="rId14"/>
    <p:sldId id="262" r:id="rId15"/>
    <p:sldId id="277" r:id="rId16"/>
    <p:sldId id="257" r:id="rId17"/>
    <p:sldId id="263" r:id="rId18"/>
    <p:sldId id="278" r:id="rId19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953A6-95B5-4388-BF24-D2861E9EF22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76930-988E-42DD-AF6B-06A3D8CA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90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1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4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8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3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4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1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07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2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4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E78CF-5497-4643-A354-F70BC1FBEC7A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4D010-6F7B-4FED-861F-73E55FADD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6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Closer </a:t>
            </a:r>
            <a:r>
              <a:rPr lang="en-US" sz="6600" b="1" dirty="0" smtClean="0">
                <a:solidFill>
                  <a:srgbClr val="FF0000"/>
                </a:solidFill>
              </a:rPr>
              <a:t/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to </a:t>
            </a:r>
            <a:r>
              <a:rPr lang="en-US" sz="6600" b="1" dirty="0" smtClean="0">
                <a:solidFill>
                  <a:srgbClr val="FF0000"/>
                </a:solidFill>
              </a:rPr>
              <a:t>the Heart of God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3800" dirty="0" smtClean="0">
                <a:solidFill>
                  <a:srgbClr val="002060"/>
                </a:solidFill>
              </a:rPr>
              <a:t>Yet</a:t>
            </a:r>
            <a:endParaRPr lang="en-US" sz="13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4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u="sng" dirty="0">
                <a:solidFill>
                  <a:srgbClr val="FF0000"/>
                </a:solidFill>
              </a:rPr>
              <a:t>David allowed one night of lust with </a:t>
            </a:r>
            <a:r>
              <a:rPr lang="en-US" sz="5400" b="1" u="sng" dirty="0" smtClean="0">
                <a:solidFill>
                  <a:srgbClr val="FF0000"/>
                </a:solidFill>
              </a:rPr>
              <a:t>Bathsheba and</a:t>
            </a:r>
            <a:endParaRPr lang="en-US" sz="5400" b="1" u="sng" dirty="0">
              <a:solidFill>
                <a:srgbClr val="FF0000"/>
              </a:solidFill>
            </a:endParaRPr>
          </a:p>
          <a:p>
            <a:r>
              <a:rPr lang="en-US" sz="5400" b="1" u="sng" dirty="0">
                <a:solidFill>
                  <a:srgbClr val="FF0000"/>
                </a:solidFill>
              </a:rPr>
              <a:t>It had disastrous consequences in his life.   2 Sam. 11:1ff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8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41" y="152468"/>
            <a:ext cx="11846668" cy="6481796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Sin Can Bring Horrible Consequences, but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Sin Can Be forgiven…</a:t>
            </a:r>
          </a:p>
          <a:p>
            <a:pPr marL="0" indent="0">
              <a:buNone/>
            </a:pPr>
            <a:r>
              <a:rPr lang="en-US" sz="3600" dirty="0" smtClean="0"/>
              <a:t>        My sin is ever before </a:t>
            </a:r>
            <a:r>
              <a:rPr lang="en-US" sz="3600" dirty="0"/>
              <a:t>me. “For I acknowledge my transgressions: and my sin </a:t>
            </a:r>
            <a:r>
              <a:rPr lang="en-US" sz="3600" i="1" dirty="0"/>
              <a:t>is</a:t>
            </a:r>
            <a:r>
              <a:rPr lang="en-US" sz="3600" dirty="0"/>
              <a:t> ever before me</a:t>
            </a:r>
            <a:r>
              <a:rPr lang="en-US" sz="3600" dirty="0" smtClean="0"/>
              <a:t>.”  </a:t>
            </a:r>
            <a:r>
              <a:rPr lang="en-US" sz="3600" b="1" u="sng" dirty="0" smtClean="0">
                <a:solidFill>
                  <a:srgbClr val="002060"/>
                </a:solidFill>
              </a:rPr>
              <a:t>Psalm 51:3</a:t>
            </a:r>
          </a:p>
          <a:p>
            <a:r>
              <a:rPr lang="en-US" sz="3600" dirty="0" smtClean="0"/>
              <a:t>David admitted his sin.  2 Sam. 12:13   </a:t>
            </a:r>
            <a:r>
              <a:rPr lang="en-US" sz="3600" b="1" u="sng" dirty="0" smtClean="0"/>
              <a:t>I have sinned</a:t>
            </a:r>
          </a:p>
          <a:p>
            <a:r>
              <a:rPr lang="en-US" sz="3600" b="1" u="sng" dirty="0" smtClean="0"/>
              <a:t>Against the Lord</a:t>
            </a:r>
            <a:r>
              <a:rPr lang="en-US" sz="3600" dirty="0" smtClean="0"/>
              <a:t>.   “I have”…. He had hurt the Living God…and he was sorry for That.  He admitted and confessed his sins.  “I have sinned” I John 1:9  If we confess our sins, he is faithful and just to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Forgive us of our sins, and to cleanse us from all </a:t>
            </a:r>
            <a:r>
              <a:rPr lang="en-US" sz="3600" dirty="0" err="1" smtClean="0"/>
              <a:t>unrighteousness.”He</a:t>
            </a:r>
            <a:r>
              <a:rPr lang="en-US" sz="3600" dirty="0" smtClean="0"/>
              <a:t> could tell you the sorrow that went with the punishment for his sins.  </a:t>
            </a:r>
          </a:p>
        </p:txBody>
      </p:sp>
    </p:spTree>
    <p:extLst>
      <p:ext uri="{BB962C8B-B14F-4D97-AF65-F5344CB8AC3E}">
        <p14:creationId xmlns:p14="http://schemas.microsoft.com/office/powerpoint/2010/main" val="63380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7276"/>
            <a:ext cx="12042843" cy="6760723"/>
          </a:xfrm>
        </p:spPr>
        <p:txBody>
          <a:bodyPr>
            <a:noAutofit/>
          </a:bodyPr>
          <a:lstStyle/>
          <a:p>
            <a:r>
              <a:rPr lang="en-US" sz="3600" dirty="0" smtClean="0"/>
              <a:t>I </a:t>
            </a:r>
            <a:r>
              <a:rPr lang="en-US" sz="3600" dirty="0" smtClean="0"/>
              <a:t>Samuel 16:7 ..Lord looks on the heart</a:t>
            </a:r>
          </a:p>
          <a:p>
            <a:r>
              <a:rPr lang="en-US" sz="3600" dirty="0" smtClean="0"/>
              <a:t>I Sam. 17:50..So David triumphed over the Philistine with </a:t>
            </a:r>
          </a:p>
          <a:p>
            <a:r>
              <a:rPr lang="en-US" sz="3600" dirty="0" smtClean="0"/>
              <a:t>A sling and a stone</a:t>
            </a:r>
          </a:p>
          <a:p>
            <a:r>
              <a:rPr lang="en-US" sz="3600" dirty="0" smtClean="0"/>
              <a:t>I Sam. 30:6 ..David was greatly </a:t>
            </a:r>
            <a:r>
              <a:rPr lang="en-US" sz="3600" dirty="0" err="1" smtClean="0"/>
              <a:t>distressed..men</a:t>
            </a:r>
            <a:r>
              <a:rPr lang="en-US" sz="3600" dirty="0" smtClean="0"/>
              <a:t> talked of</a:t>
            </a:r>
          </a:p>
          <a:p>
            <a:r>
              <a:rPr lang="en-US" sz="3600" dirty="0" smtClean="0"/>
              <a:t>Stoning </a:t>
            </a:r>
            <a:r>
              <a:rPr lang="en-US" sz="3600" dirty="0" err="1" smtClean="0"/>
              <a:t>him..he</a:t>
            </a:r>
            <a:r>
              <a:rPr lang="en-US" sz="3600" dirty="0" smtClean="0"/>
              <a:t> found strength in the Lord his God</a:t>
            </a:r>
          </a:p>
          <a:p>
            <a:r>
              <a:rPr lang="en-US" sz="3600" dirty="0" smtClean="0"/>
              <a:t>2 Sam. 12:12-13.David said to Nathan: I have sinned against</a:t>
            </a:r>
          </a:p>
          <a:p>
            <a:r>
              <a:rPr lang="en-US" sz="3600" dirty="0" smtClean="0"/>
              <a:t>The Lord.</a:t>
            </a:r>
          </a:p>
          <a:p>
            <a:r>
              <a:rPr lang="en-US" sz="3600" dirty="0" smtClean="0"/>
              <a:t>Psalm 23:6..and I will dwell in the house of the Lord forever..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251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106" y="2273097"/>
            <a:ext cx="10515600" cy="43513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How do we </a:t>
            </a:r>
            <a:r>
              <a:rPr lang="en-US" sz="5400" dirty="0" smtClean="0">
                <a:solidFill>
                  <a:srgbClr val="FF0000"/>
                </a:solidFill>
              </a:rPr>
              <a:t>get closer</a:t>
            </a:r>
            <a:r>
              <a:rPr lang="en-US" sz="5400" dirty="0" smtClean="0">
                <a:solidFill>
                  <a:srgbClr val="FF0000"/>
                </a:solidFill>
              </a:rPr>
              <a:t>  </a:t>
            </a:r>
            <a:r>
              <a:rPr lang="en-US" sz="5400" dirty="0" smtClean="0">
                <a:solidFill>
                  <a:srgbClr val="FF0000"/>
                </a:solidFill>
              </a:rPr>
              <a:t>to God?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00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3" y="116732"/>
            <a:ext cx="11974749" cy="663426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Heb. 10:22-25</a:t>
            </a:r>
            <a:endParaRPr lang="en-US" sz="3600" b="1" dirty="0" smtClean="0"/>
          </a:p>
          <a:p>
            <a:r>
              <a:rPr lang="en-US" sz="3600" baseline="30000" dirty="0" smtClean="0"/>
              <a:t>22 </a:t>
            </a:r>
            <a:r>
              <a:rPr lang="en-US" sz="3600" dirty="0" smtClean="0"/>
              <a:t>Let us </a:t>
            </a:r>
            <a:r>
              <a:rPr lang="en-US" sz="3600" b="1" u="sng" dirty="0" smtClean="0">
                <a:solidFill>
                  <a:srgbClr val="FF0000"/>
                </a:solidFill>
              </a:rPr>
              <a:t>draw near with a true heart </a:t>
            </a:r>
            <a:r>
              <a:rPr lang="en-US" sz="3600" dirty="0" smtClean="0"/>
              <a:t>in </a:t>
            </a:r>
            <a:r>
              <a:rPr lang="en-US" sz="3600" b="1" u="sng" dirty="0" smtClean="0">
                <a:solidFill>
                  <a:srgbClr val="FF0000"/>
                </a:solidFill>
              </a:rPr>
              <a:t>full assurance of faith</a:t>
            </a:r>
            <a:r>
              <a:rPr lang="en-US" sz="3600" dirty="0" smtClean="0"/>
              <a:t>, having </a:t>
            </a:r>
            <a:r>
              <a:rPr lang="en-US" sz="3600" b="1" dirty="0" smtClean="0"/>
              <a:t>our </a:t>
            </a:r>
            <a:r>
              <a:rPr lang="en-US" sz="3600" b="1" dirty="0" smtClean="0">
                <a:solidFill>
                  <a:srgbClr val="00B050"/>
                </a:solidFill>
              </a:rPr>
              <a:t>hearts</a:t>
            </a:r>
            <a:r>
              <a:rPr lang="en-US" sz="3600" b="1" dirty="0" smtClean="0"/>
              <a:t> sprinkled from an evil conscience</a:t>
            </a:r>
            <a:r>
              <a:rPr lang="en-US" sz="3600" dirty="0" smtClean="0"/>
              <a:t>, and </a:t>
            </a:r>
            <a:r>
              <a:rPr lang="en-US" sz="3600" b="1" u="sng" dirty="0" smtClean="0">
                <a:solidFill>
                  <a:srgbClr val="FF0000"/>
                </a:solidFill>
              </a:rPr>
              <a:t>our bodies washed with pure water</a:t>
            </a:r>
            <a:r>
              <a:rPr lang="en-US" sz="3600" dirty="0" smtClean="0"/>
              <a:t>.</a:t>
            </a:r>
          </a:p>
          <a:p>
            <a:r>
              <a:rPr lang="en-US" sz="3600" baseline="30000" dirty="0" smtClean="0"/>
              <a:t>23 </a:t>
            </a:r>
            <a:r>
              <a:rPr lang="en-US" sz="3600" dirty="0" smtClean="0"/>
              <a:t>Let us hold fast the profession of our faith without wavering; (for he is faithful that promised;)</a:t>
            </a:r>
          </a:p>
          <a:p>
            <a:r>
              <a:rPr lang="en-US" sz="3600" baseline="30000" dirty="0" smtClean="0"/>
              <a:t>24 </a:t>
            </a:r>
            <a:r>
              <a:rPr lang="en-US" sz="3600" dirty="0" smtClean="0"/>
              <a:t>And let us consider one another to provoke unto love and to good works:</a:t>
            </a:r>
          </a:p>
          <a:p>
            <a:r>
              <a:rPr lang="en-US" sz="3600" baseline="30000" dirty="0" smtClean="0"/>
              <a:t>25 </a:t>
            </a:r>
            <a:r>
              <a:rPr lang="en-US" sz="3600" dirty="0" smtClean="0"/>
              <a:t>Not forsaking the assembling of ourselves together, as the manner of some is; but exhorting one another: and so much the more, as ye see the day approaching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76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09" y="152467"/>
            <a:ext cx="10750684" cy="6569345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>
                <a:effectLst/>
              </a:rPr>
              <a:t> </a:t>
            </a:r>
            <a:br>
              <a:rPr lang="en-US" sz="4000" dirty="0" smtClean="0">
                <a:effectLst/>
              </a:rPr>
            </a:br>
            <a:r>
              <a:rPr lang="en-US" sz="4000" b="1" dirty="0" smtClean="0">
                <a:effectLst/>
              </a:rPr>
              <a:t>Relax -  </a:t>
            </a:r>
            <a:r>
              <a:rPr lang="en-US" sz="4000" dirty="0" smtClean="0">
                <a:effectLst/>
              </a:rPr>
              <a:t>Focus your mind on God (Col. 3:2)</a:t>
            </a:r>
          </a:p>
          <a:p>
            <a:r>
              <a:rPr lang="en-US" sz="4000" b="1" dirty="0" smtClean="0">
                <a:effectLst/>
              </a:rPr>
              <a:t>Read</a:t>
            </a:r>
            <a:r>
              <a:rPr lang="en-US" sz="4000" dirty="0" smtClean="0">
                <a:effectLst/>
              </a:rPr>
              <a:t> - Listen to God Speak ( Psa.85:8..”I will</a:t>
            </a:r>
          </a:p>
          <a:p>
            <a:pPr marL="0" indent="0">
              <a:buNone/>
            </a:pPr>
            <a:r>
              <a:rPr lang="en-US" sz="4000" dirty="0" smtClean="0"/>
              <a:t>  hear what God the Lord will speak..)</a:t>
            </a:r>
            <a:endParaRPr lang="en-US" sz="4000" dirty="0" smtClean="0">
              <a:effectLst/>
            </a:endParaRPr>
          </a:p>
          <a:p>
            <a:r>
              <a:rPr lang="en-US" sz="4000" b="1" dirty="0" smtClean="0">
                <a:effectLst/>
              </a:rPr>
              <a:t>Reflect</a:t>
            </a:r>
            <a:r>
              <a:rPr lang="en-US" sz="4000" dirty="0" smtClean="0">
                <a:effectLst/>
              </a:rPr>
              <a:t> - Think about the reading (Psalm 19:14)</a:t>
            </a:r>
          </a:p>
          <a:p>
            <a:r>
              <a:rPr lang="en-US" sz="4000" dirty="0" smtClean="0"/>
              <a:t>“Let the words of my mouth and the meditation</a:t>
            </a:r>
          </a:p>
          <a:p>
            <a:r>
              <a:rPr lang="en-US" sz="4000" dirty="0" smtClean="0">
                <a:effectLst/>
              </a:rPr>
              <a:t>Of my </a:t>
            </a:r>
            <a:r>
              <a:rPr lang="en-US" sz="4000" dirty="0" err="1" smtClean="0">
                <a:effectLst/>
              </a:rPr>
              <a:t>heart,be</a:t>
            </a:r>
            <a:r>
              <a:rPr lang="en-US" sz="4000" dirty="0" smtClean="0">
                <a:effectLst/>
              </a:rPr>
              <a:t> acceptable .. </a:t>
            </a:r>
          </a:p>
          <a:p>
            <a:r>
              <a:rPr lang="en-US" sz="4000" b="1" dirty="0" smtClean="0">
                <a:effectLst/>
              </a:rPr>
              <a:t>Record</a:t>
            </a:r>
            <a:r>
              <a:rPr lang="en-US" sz="4000" dirty="0" smtClean="0">
                <a:effectLst/>
              </a:rPr>
              <a:t> - Write down important thoughts, questions, observations from your reading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Memorize :  Psalm 119:11 </a:t>
            </a:r>
            <a:r>
              <a:rPr lang="en-US" sz="4000" dirty="0" smtClean="0">
                <a:effectLst/>
              </a:rPr>
              <a:t> </a:t>
            </a:r>
          </a:p>
          <a:p>
            <a:r>
              <a:rPr lang="en-US" sz="4000" b="1" dirty="0" smtClean="0">
                <a:effectLst/>
              </a:rPr>
              <a:t>Request</a:t>
            </a:r>
            <a:r>
              <a:rPr lang="en-US" sz="4000" dirty="0" smtClean="0">
                <a:effectLst/>
              </a:rPr>
              <a:t> - Spend time in prayer  (I Thess. 5:17)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04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u="sng" dirty="0" smtClean="0">
                <a:solidFill>
                  <a:srgbClr val="00B050"/>
                </a:solidFill>
              </a:rPr>
              <a:t>Lord, I’m coming home</a:t>
            </a:r>
            <a:endParaRPr lang="en-US" sz="6000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Remember the Prodigal Son.   </a:t>
            </a:r>
          </a:p>
          <a:p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</a:rPr>
              <a:t>  Lk. 15:17  And when he came</a:t>
            </a:r>
          </a:p>
          <a:p>
            <a:r>
              <a:rPr lang="en-US" sz="4400" b="1" dirty="0" smtClean="0">
                <a:solidFill>
                  <a:srgbClr val="7030A0"/>
                </a:solidFill>
              </a:rPr>
              <a:t>     To himself…</a:t>
            </a:r>
          </a:p>
          <a:p>
            <a:endParaRPr lang="en-US" sz="4400" b="1" dirty="0">
              <a:solidFill>
                <a:srgbClr val="7030A0"/>
              </a:solidFill>
            </a:endParaRPr>
          </a:p>
          <a:p>
            <a:r>
              <a:rPr lang="en-US" sz="4400" b="1" dirty="0" smtClean="0">
                <a:solidFill>
                  <a:srgbClr val="7030A0"/>
                </a:solidFill>
              </a:rPr>
              <a:t>He was ready then to go home!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42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/>
              <a:t>Let’s all of us get closer to God!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Nearer My God To </a:t>
            </a:r>
            <a:r>
              <a:rPr lang="en-US" sz="4000" b="1" dirty="0" smtClean="0"/>
              <a:t>Thee 450 </a:t>
            </a:r>
          </a:p>
          <a:p>
            <a:r>
              <a:rPr lang="en-US" sz="4000" b="1" dirty="0" smtClean="0"/>
              <a:t>Near to the Heart of God</a:t>
            </a:r>
            <a:r>
              <a:rPr lang="en-US" sz="4000" b="1" dirty="0" smtClean="0"/>
              <a:t> 447 </a:t>
            </a: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/>
              <a:t> </a:t>
            </a:r>
            <a:r>
              <a:rPr lang="en-US" sz="4000" b="1" dirty="0" smtClean="0"/>
              <a:t> </a:t>
            </a:r>
            <a:r>
              <a:rPr lang="en-US" sz="4000" b="1" dirty="0" smtClean="0"/>
              <a:t>Closer </a:t>
            </a:r>
            <a:r>
              <a:rPr lang="en-US" sz="4000" b="1" dirty="0" smtClean="0"/>
              <a:t>to Thee.. Near to thy side</a:t>
            </a:r>
            <a:r>
              <a:rPr lang="en-US" sz="4000" b="1" dirty="0" smtClean="0"/>
              <a:t>! 102</a:t>
            </a:r>
          </a:p>
          <a:p>
            <a:pPr marL="0" indent="0">
              <a:buNone/>
            </a:pPr>
            <a:r>
              <a:rPr lang="en-US" sz="4000" b="1" dirty="0"/>
              <a:t> </a:t>
            </a:r>
            <a:r>
              <a:rPr lang="en-US" sz="4000" b="1" dirty="0" smtClean="0"/>
              <a:t> Nearer, Still Nearer  436</a:t>
            </a:r>
          </a:p>
          <a:p>
            <a:pPr marL="0" indent="0">
              <a:buNone/>
            </a:pPr>
            <a:r>
              <a:rPr lang="en-US" sz="4000" b="1" dirty="0"/>
              <a:t> </a:t>
            </a:r>
            <a:r>
              <a:rPr lang="en-US" sz="4000" b="1" dirty="0" smtClean="0"/>
              <a:t> Nearer the Cross  439</a:t>
            </a:r>
            <a:endParaRPr lang="en-US" sz="4000" b="1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7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Near To The Heart of God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b="1" dirty="0"/>
          </a:p>
          <a:p>
            <a:r>
              <a:rPr lang="en-US" sz="4000" b="1" dirty="0" smtClean="0"/>
              <a:t>David:   </a:t>
            </a:r>
          </a:p>
          <a:p>
            <a:r>
              <a:rPr lang="en-US" sz="4000" b="1" u="sng" dirty="0" smtClean="0"/>
              <a:t>Acts 13: 14-23  </a:t>
            </a:r>
            <a:r>
              <a:rPr lang="en-US" sz="4000" b="1" dirty="0" smtClean="0"/>
              <a:t>..God said of David: 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 “A man after mine Own heart..”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7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23284"/>
            <a:ext cx="12123906" cy="6841719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u="sng" dirty="0" smtClean="0"/>
              <a:t>Father-</a:t>
            </a:r>
            <a:r>
              <a:rPr lang="en-US" sz="3600" dirty="0" smtClean="0"/>
              <a:t> Jesse</a:t>
            </a:r>
          </a:p>
          <a:p>
            <a:r>
              <a:rPr lang="en-US" sz="3600" b="1" u="sng" dirty="0" smtClean="0"/>
              <a:t>Brothers</a:t>
            </a:r>
            <a:r>
              <a:rPr lang="en-US" sz="3600" dirty="0" smtClean="0"/>
              <a:t>-(7) Eliab; </a:t>
            </a:r>
            <a:r>
              <a:rPr lang="en-US" sz="3600" dirty="0" err="1" smtClean="0"/>
              <a:t>Abinadab</a:t>
            </a:r>
            <a:r>
              <a:rPr lang="en-US" sz="3600" dirty="0" smtClean="0"/>
              <a:t>, </a:t>
            </a:r>
            <a:r>
              <a:rPr lang="en-US" sz="3600" dirty="0" err="1" smtClean="0"/>
              <a:t>Shammah</a:t>
            </a:r>
            <a:r>
              <a:rPr lang="en-US" sz="3600" dirty="0" smtClean="0"/>
              <a:t>, 4 unnamed </a:t>
            </a:r>
            <a:r>
              <a:rPr lang="en-US" sz="3600" dirty="0" smtClean="0"/>
              <a:t>others</a:t>
            </a:r>
          </a:p>
          <a:p>
            <a:r>
              <a:rPr lang="en-US" sz="3600" dirty="0" smtClean="0"/>
              <a:t>(I Sam. 16:1-11)</a:t>
            </a:r>
            <a:endParaRPr lang="en-US" sz="3600" dirty="0" smtClean="0"/>
          </a:p>
          <a:p>
            <a:r>
              <a:rPr lang="en-US" sz="3600" dirty="0" smtClean="0"/>
              <a:t>The most authoritative source for David's wives is </a:t>
            </a:r>
            <a:r>
              <a:rPr lang="en-US" sz="3600" u="sng" dirty="0" smtClean="0"/>
              <a:t>1 Chronicles 3, </a:t>
            </a:r>
            <a:r>
              <a:rPr lang="en-US" sz="3600" dirty="0" smtClean="0"/>
              <a:t>which lists David's descendants for 30 generations. This source names </a:t>
            </a:r>
            <a:r>
              <a:rPr lang="en-US" sz="3600" b="1" u="sng" dirty="0" smtClean="0"/>
              <a:t>7 wives:</a:t>
            </a:r>
          </a:p>
          <a:p>
            <a:r>
              <a:rPr lang="en-US" sz="3600" dirty="0" err="1" smtClean="0"/>
              <a:t>Ahinoam</a:t>
            </a:r>
            <a:r>
              <a:rPr lang="en-US" sz="3600" dirty="0" smtClean="0"/>
              <a:t> of </a:t>
            </a:r>
            <a:r>
              <a:rPr lang="en-US" sz="3600" dirty="0" err="1" smtClean="0"/>
              <a:t>Jezreel</a:t>
            </a:r>
            <a:r>
              <a:rPr lang="en-US" sz="3600" dirty="0" smtClean="0"/>
              <a:t>,</a:t>
            </a:r>
          </a:p>
          <a:p>
            <a:r>
              <a:rPr lang="en-US" sz="3600" dirty="0" err="1" smtClean="0"/>
              <a:t>Abigai</a:t>
            </a:r>
            <a:r>
              <a:rPr lang="en-US" sz="3600" dirty="0" smtClean="0"/>
              <a:t> the Carmel,</a:t>
            </a:r>
          </a:p>
          <a:p>
            <a:r>
              <a:rPr lang="en-US" sz="3600" dirty="0" err="1" smtClean="0"/>
              <a:t>Maachah</a:t>
            </a:r>
            <a:r>
              <a:rPr lang="en-US" sz="3600" dirty="0" smtClean="0"/>
              <a:t> the daughter of King </a:t>
            </a:r>
            <a:r>
              <a:rPr lang="en-US" sz="3600" dirty="0" err="1" smtClean="0"/>
              <a:t>Talmai</a:t>
            </a:r>
            <a:r>
              <a:rPr lang="en-US" sz="3600" dirty="0" smtClean="0"/>
              <a:t> of </a:t>
            </a:r>
            <a:r>
              <a:rPr lang="en-US" sz="3600" dirty="0" err="1" smtClean="0"/>
              <a:t>Geshur</a:t>
            </a:r>
            <a:r>
              <a:rPr lang="en-US" sz="3600" dirty="0" smtClean="0"/>
              <a:t>,</a:t>
            </a:r>
          </a:p>
          <a:p>
            <a:r>
              <a:rPr lang="en-US" sz="3600" dirty="0" err="1" smtClean="0"/>
              <a:t>Haggith</a:t>
            </a:r>
            <a:r>
              <a:rPr lang="en-US" sz="3600" dirty="0" smtClean="0"/>
              <a:t>,</a:t>
            </a:r>
          </a:p>
          <a:p>
            <a:r>
              <a:rPr lang="en-US" sz="3600" dirty="0" err="1" smtClean="0"/>
              <a:t>Abital</a:t>
            </a:r>
            <a:r>
              <a:rPr lang="en-US" sz="3600" dirty="0" smtClean="0"/>
              <a:t>,</a:t>
            </a:r>
          </a:p>
          <a:p>
            <a:r>
              <a:rPr lang="en-US" sz="3600" dirty="0" err="1" smtClean="0"/>
              <a:t>Eglah</a:t>
            </a:r>
            <a:r>
              <a:rPr lang="en-US" sz="3600" dirty="0" smtClean="0"/>
              <a:t>, and</a:t>
            </a:r>
          </a:p>
          <a:p>
            <a:r>
              <a:rPr lang="en-US" sz="3600" dirty="0" smtClean="0"/>
              <a:t>Bathsheba the daughter of </a:t>
            </a:r>
            <a:r>
              <a:rPr lang="en-US" sz="3600" dirty="0" err="1" smtClean="0"/>
              <a:t>Ammiel</a:t>
            </a:r>
            <a:r>
              <a:rPr lang="en-US" sz="3600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0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David’s Children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 1 daughter- Tamar</a:t>
            </a:r>
          </a:p>
          <a:p>
            <a:endParaRPr lang="en-US" sz="3600" dirty="0"/>
          </a:p>
          <a:p>
            <a:r>
              <a:rPr lang="en-US" sz="3600" dirty="0" smtClean="0"/>
              <a:t>2.     19 Sons:   </a:t>
            </a:r>
            <a:r>
              <a:rPr lang="en-US" sz="3600" dirty="0" err="1" smtClean="0"/>
              <a:t>Amnon</a:t>
            </a:r>
            <a:r>
              <a:rPr lang="en-US" sz="3600" dirty="0" smtClean="0"/>
              <a:t>; Daniel; Absalom; </a:t>
            </a:r>
            <a:r>
              <a:rPr lang="en-US" sz="3600" dirty="0" err="1" smtClean="0"/>
              <a:t>Adonijah</a:t>
            </a:r>
            <a:r>
              <a:rPr lang="en-US" sz="3600" dirty="0" smtClean="0"/>
              <a:t>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</a:t>
            </a:r>
            <a:r>
              <a:rPr lang="en-US" sz="3600" dirty="0" err="1" smtClean="0"/>
              <a:t>Shephatiah</a:t>
            </a:r>
            <a:r>
              <a:rPr lang="en-US" sz="3600" dirty="0" smtClean="0"/>
              <a:t>; </a:t>
            </a:r>
            <a:r>
              <a:rPr lang="en-US" sz="3600" dirty="0" err="1" smtClean="0"/>
              <a:t>Ithream</a:t>
            </a:r>
            <a:r>
              <a:rPr lang="en-US" sz="3600" dirty="0" smtClean="0"/>
              <a:t>; </a:t>
            </a:r>
            <a:r>
              <a:rPr lang="en-US" sz="3600" dirty="0" err="1" smtClean="0"/>
              <a:t>Shammua</a:t>
            </a:r>
            <a:r>
              <a:rPr lang="en-US" sz="3600" dirty="0" smtClean="0"/>
              <a:t>; </a:t>
            </a:r>
            <a:r>
              <a:rPr lang="en-US" sz="3600" dirty="0" err="1" smtClean="0"/>
              <a:t>Shobab</a:t>
            </a:r>
            <a:r>
              <a:rPr lang="en-US" sz="3600" dirty="0" smtClean="0"/>
              <a:t>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Nathan; Solomon; Ibhar; </a:t>
            </a:r>
            <a:r>
              <a:rPr lang="en-US" sz="3600" dirty="0" err="1" smtClean="0"/>
              <a:t>Elishua</a:t>
            </a:r>
            <a:r>
              <a:rPr lang="en-US" sz="3600" dirty="0" smtClean="0"/>
              <a:t>; </a:t>
            </a:r>
            <a:r>
              <a:rPr lang="en-US" sz="3600" dirty="0" err="1" smtClean="0"/>
              <a:t>Eliphelet</a:t>
            </a:r>
            <a:r>
              <a:rPr lang="en-US" sz="3600" dirty="0" smtClean="0"/>
              <a:t>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</a:t>
            </a:r>
            <a:r>
              <a:rPr lang="en-US" sz="3600" dirty="0" err="1" smtClean="0"/>
              <a:t>Nogah</a:t>
            </a:r>
            <a:r>
              <a:rPr lang="en-US" sz="3600" dirty="0" smtClean="0"/>
              <a:t>; Nepheg; </a:t>
            </a:r>
            <a:r>
              <a:rPr lang="en-US" sz="3600" dirty="0" err="1" smtClean="0"/>
              <a:t>Japhia</a:t>
            </a:r>
            <a:r>
              <a:rPr lang="en-US" sz="3600" dirty="0" smtClean="0"/>
              <a:t>; </a:t>
            </a:r>
            <a:r>
              <a:rPr lang="en-US" sz="3600" dirty="0" err="1" smtClean="0"/>
              <a:t>Elishama</a:t>
            </a:r>
            <a:r>
              <a:rPr lang="en-US" sz="3600" dirty="0" smtClean="0"/>
              <a:t>; </a:t>
            </a:r>
            <a:r>
              <a:rPr lang="en-US" sz="3600" dirty="0" err="1" smtClean="0"/>
              <a:t>Eliada</a:t>
            </a:r>
            <a:r>
              <a:rPr lang="en-US" sz="3600" dirty="0" smtClean="0"/>
              <a:t>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</a:t>
            </a:r>
            <a:r>
              <a:rPr lang="en-US" sz="3600" dirty="0" err="1" smtClean="0"/>
              <a:t>Eliphelet</a:t>
            </a:r>
            <a:r>
              <a:rPr lang="en-US" sz="3600" dirty="0" smtClean="0"/>
              <a:t>  </a:t>
            </a:r>
            <a:r>
              <a:rPr lang="en-US" sz="3600" dirty="0"/>
              <a:t> </a:t>
            </a:r>
            <a:r>
              <a:rPr lang="en-US" sz="3600" dirty="0" smtClean="0"/>
              <a:t> Sons born to his concubines not listed.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096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36186"/>
            <a:ext cx="11965022" cy="672181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King David was a man of contrasts.</a:t>
            </a:r>
          </a:p>
          <a:p>
            <a:r>
              <a:rPr lang="en-US" sz="3600" dirty="0" smtClean="0"/>
              <a:t>He was single-minded committed to God, yet guilty</a:t>
            </a:r>
          </a:p>
          <a:p>
            <a:r>
              <a:rPr lang="en-US" sz="3600" dirty="0" smtClean="0"/>
              <a:t>Of some of the most serious sins recorded in the O.T.</a:t>
            </a:r>
          </a:p>
          <a:p>
            <a:endParaRPr lang="en-US" sz="3600" dirty="0"/>
          </a:p>
          <a:p>
            <a:r>
              <a:rPr lang="en-US" sz="3600" dirty="0" smtClean="0"/>
              <a:t>David lived a frustrating life.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a)  Frustrated in the shadow of his brothers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b)  Constantly on the run from vengeful King Saul.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c)  Almost constant warfare to defend the kingdom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d)  He was a real military conqueror, but he could not</a:t>
            </a:r>
          </a:p>
          <a:p>
            <a:r>
              <a:rPr lang="en-US" sz="3600" dirty="0" smtClean="0"/>
              <a:t>Conquer himself!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002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145915"/>
            <a:ext cx="11965022" cy="655644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1.  King David became friends, like brothers, with</a:t>
            </a:r>
          </a:p>
          <a:p>
            <a:r>
              <a:rPr lang="en-US" sz="3600" dirty="0" smtClean="0"/>
              <a:t>Saul’s son Jonathan, setting a model of friendship that</a:t>
            </a:r>
          </a:p>
          <a:p>
            <a:r>
              <a:rPr lang="en-US" sz="3600" dirty="0" smtClean="0"/>
              <a:t>Everyone can learn from.  I Sam. </a:t>
            </a:r>
            <a:r>
              <a:rPr lang="en-US" sz="3600" dirty="0" smtClean="0"/>
              <a:t>18:1 </a:t>
            </a:r>
            <a:r>
              <a:rPr lang="en-US" sz="3600" dirty="0" err="1" smtClean="0"/>
              <a:t>ff</a:t>
            </a:r>
            <a:r>
              <a:rPr lang="en-US" sz="3600" dirty="0" smtClean="0"/>
              <a:t>  </a:t>
            </a:r>
            <a:endParaRPr lang="en-US" sz="3600" dirty="0" smtClean="0"/>
          </a:p>
          <a:p>
            <a:r>
              <a:rPr lang="en-US" sz="3600" dirty="0" smtClean="0"/>
              <a:t>2.  King David is included in the “Faith Hall of Fame”</a:t>
            </a:r>
          </a:p>
          <a:p>
            <a:r>
              <a:rPr lang="en-US" sz="3600" dirty="0" smtClean="0"/>
              <a:t>In Heb. </a:t>
            </a:r>
            <a:r>
              <a:rPr lang="en-US" sz="3600" dirty="0" smtClean="0"/>
              <a:t>11:32</a:t>
            </a:r>
            <a:endParaRPr lang="en-US" sz="3600" dirty="0" smtClean="0"/>
          </a:p>
          <a:p>
            <a:r>
              <a:rPr lang="en-US" sz="3600" dirty="0" smtClean="0"/>
              <a:t>3.  David was an ancestor of Jesus </a:t>
            </a:r>
            <a:r>
              <a:rPr lang="en-US" sz="3600" dirty="0" err="1" smtClean="0"/>
              <a:t>Christ,living</a:t>
            </a:r>
            <a:r>
              <a:rPr lang="en-US" sz="3600" dirty="0" smtClean="0"/>
              <a:t>  some</a:t>
            </a:r>
          </a:p>
          <a:p>
            <a:r>
              <a:rPr lang="en-US" sz="3600" dirty="0" smtClean="0"/>
              <a:t>1,000 years before</a:t>
            </a:r>
            <a:r>
              <a:rPr lang="en-US" sz="3600" dirty="0" smtClean="0"/>
              <a:t>  Jesus.  </a:t>
            </a:r>
            <a:r>
              <a:rPr lang="en-US" sz="3600" dirty="0" smtClean="0"/>
              <a:t>Jesus </a:t>
            </a:r>
            <a:r>
              <a:rPr lang="en-US" sz="3600" dirty="0" smtClean="0"/>
              <a:t> </a:t>
            </a:r>
            <a:r>
              <a:rPr lang="en-US" sz="3600" dirty="0" smtClean="0"/>
              <a:t>was often</a:t>
            </a:r>
          </a:p>
          <a:p>
            <a:r>
              <a:rPr lang="en-US" sz="3600" dirty="0" smtClean="0"/>
              <a:t>Called “the Son of David</a:t>
            </a:r>
            <a:r>
              <a:rPr lang="en-US" sz="3600" dirty="0" smtClean="0"/>
              <a:t>.”. 2 Sam. 7:12-16; </a:t>
            </a:r>
            <a:r>
              <a:rPr lang="en-US" sz="3600" dirty="0" err="1" smtClean="0"/>
              <a:t>Mtt</a:t>
            </a:r>
            <a:r>
              <a:rPr lang="en-US" sz="3600" dirty="0" smtClean="0"/>
              <a:t>. 1</a:t>
            </a:r>
            <a:endParaRPr lang="en-US" sz="3600" dirty="0" smtClean="0"/>
          </a:p>
          <a:p>
            <a:r>
              <a:rPr lang="en-US" sz="3600" dirty="0" smtClean="0"/>
              <a:t>4.  God called David a man after his own heart. Acts 13:22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0827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1" y="0"/>
            <a:ext cx="11906655" cy="6176963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A Heart for God Prepares Us to be Used by God</a:t>
            </a:r>
          </a:p>
          <a:p>
            <a:r>
              <a:rPr lang="en-US" sz="3900" dirty="0"/>
              <a:t>  </a:t>
            </a:r>
            <a:r>
              <a:rPr lang="en-US" sz="3900" dirty="0" smtClean="0"/>
              <a:t> In I Sam. 13:14 the bible states that God “sought out</a:t>
            </a:r>
          </a:p>
          <a:p>
            <a:r>
              <a:rPr lang="en-US" sz="3900" dirty="0" smtClean="0"/>
              <a:t>A man after his own heart” to be King.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Saul simply was not that man!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When Samuel came to the house of Jesse to anoint </a:t>
            </a:r>
          </a:p>
          <a:p>
            <a:r>
              <a:rPr lang="en-US" sz="3900" dirty="0" smtClean="0"/>
              <a:t>A king to replace Saul, Samuel thought that Eliab, the </a:t>
            </a:r>
          </a:p>
          <a:p>
            <a:r>
              <a:rPr lang="en-US" sz="3900" dirty="0" smtClean="0"/>
              <a:t>Oldest would be made king!  God said no.   I Sam. 16:7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We can learn that it takes a heart prepared to serve</a:t>
            </a:r>
          </a:p>
          <a:p>
            <a:r>
              <a:rPr lang="en-US" sz="3900" dirty="0" smtClean="0"/>
              <a:t>God!.    </a:t>
            </a:r>
          </a:p>
          <a:p>
            <a:r>
              <a:rPr lang="en-US" sz="3900" dirty="0" smtClean="0"/>
              <a:t>Out of your heart…Matt. 15:19-20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Serve God from a good heart.  Rom. 6:16-18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9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47" y="0"/>
            <a:ext cx="11895306" cy="6673174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God helps us to do what we must do to serve Him. </a:t>
            </a:r>
          </a:p>
          <a:p>
            <a:pPr marL="0" indent="0">
              <a:buNone/>
            </a:pPr>
            <a:r>
              <a:rPr lang="en-US" sz="3600" b="1" u="sng" dirty="0" smtClean="0">
                <a:solidFill>
                  <a:srgbClr val="FF0000"/>
                </a:solidFill>
              </a:rPr>
              <a:t>    </a:t>
            </a:r>
          </a:p>
          <a:p>
            <a:r>
              <a:rPr lang="en-US" sz="3600" dirty="0" smtClean="0"/>
              <a:t>God gave David strength to serve Him.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Cf.  Phil. 4:13  Where does our strength come from?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Heb. 13:5-6  I will never leave thee….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Prov. 3:5-6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..Even Peter, who denied Jesus, was restored to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love of the Master.  He preached the first Gospel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sermon.   (Acts 2:36-41)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0863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175098"/>
            <a:ext cx="11906656" cy="6488349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It is better to Fear God than to be Nine Feet tall.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Goliath was a giant…     probably 9 feet </a:t>
            </a:r>
            <a:r>
              <a:rPr lang="en-US" sz="3600" dirty="0" err="1" smtClean="0"/>
              <a:t>tall.But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whom had you rather be in that battle: !  David</a:t>
            </a:r>
          </a:p>
          <a:p>
            <a:r>
              <a:rPr lang="en-US" sz="3600" dirty="0" smtClean="0"/>
              <a:t>Had great faith to fight for God.  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When we walk with God, and do His </a:t>
            </a:r>
            <a:r>
              <a:rPr lang="en-US" sz="3600" dirty="0" err="1" smtClean="0"/>
              <a:t>will..we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can walk through the valley of the shadow of death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without being afraid.  </a:t>
            </a:r>
            <a:r>
              <a:rPr lang="en-US" sz="3600" b="1" dirty="0" smtClean="0">
                <a:solidFill>
                  <a:srgbClr val="002060"/>
                </a:solidFill>
              </a:rPr>
              <a:t>(Remember Bro. Matt  Burns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</a:rPr>
              <a:t>   sermon last Sunday night  on Psalm 23)  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2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942</Words>
  <Application>Microsoft Office PowerPoint</Application>
  <PresentationFormat>Widescreen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Closer  to the Heart of God</vt:lpstr>
      <vt:lpstr>Near To The Heart of God</vt:lpstr>
      <vt:lpstr>PowerPoint Presentation</vt:lpstr>
      <vt:lpstr>David’s Children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Lord, I’m coming home</vt:lpstr>
      <vt:lpstr>Let’s all of us get closer to God!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Closer to the Heart of God</dc:title>
  <dc:creator>mac</dc:creator>
  <cp:lastModifiedBy>mac</cp:lastModifiedBy>
  <cp:revision>27</cp:revision>
  <cp:lastPrinted>2017-07-22T23:32:00Z</cp:lastPrinted>
  <dcterms:created xsi:type="dcterms:W3CDTF">2017-07-21T09:47:40Z</dcterms:created>
  <dcterms:modified xsi:type="dcterms:W3CDTF">2017-07-23T01:12:04Z</dcterms:modified>
</cp:coreProperties>
</file>