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9" r:id="rId3"/>
    <p:sldId id="264" r:id="rId4"/>
    <p:sldId id="272" r:id="rId5"/>
    <p:sldId id="263" r:id="rId6"/>
    <p:sldId id="276" r:id="rId7"/>
    <p:sldId id="258" r:id="rId8"/>
    <p:sldId id="274" r:id="rId9"/>
    <p:sldId id="262" r:id="rId10"/>
    <p:sldId id="265" r:id="rId11"/>
    <p:sldId id="267" r:id="rId12"/>
    <p:sldId id="268" r:id="rId13"/>
    <p:sldId id="277" r:id="rId14"/>
    <p:sldId id="260" r:id="rId15"/>
    <p:sldId id="270" r:id="rId16"/>
    <p:sldId id="271" r:id="rId17"/>
    <p:sldId id="257"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49492" autoAdjust="0"/>
  </p:normalViewPr>
  <p:slideViewPr>
    <p:cSldViewPr>
      <p:cViewPr varScale="1">
        <p:scale>
          <a:sx n="67" d="100"/>
          <a:sy n="67" d="100"/>
        </p:scale>
        <p:origin x="528" y="72"/>
      </p:cViewPr>
      <p:guideLst>
        <p:guide orient="horz" pos="2160"/>
        <p:guide pos="2880"/>
      </p:guideLst>
    </p:cSldViewPr>
  </p:slideViewPr>
  <p:notesTextViewPr>
    <p:cViewPr>
      <p:scale>
        <a:sx n="100" d="100"/>
        <a:sy n="100" d="100"/>
      </p:scale>
      <p:origin x="0" y="-111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DC060CF-5FDB-4FEA-B94A-8FEBFCF15373}" type="datetimeFigureOut">
              <a:rPr lang="en-US" smtClean="0"/>
              <a:t>2/28/2016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F3D69DF-9C64-45C2-933A-703D40A39B71}" type="slidenum">
              <a:rPr lang="en-US" smtClean="0"/>
              <a:t>‹#›</a:t>
            </a:fld>
            <a:endParaRPr lang="en-US"/>
          </a:p>
        </p:txBody>
      </p:sp>
    </p:spTree>
    <p:extLst>
      <p:ext uri="{BB962C8B-B14F-4D97-AF65-F5344CB8AC3E}">
        <p14:creationId xmlns:p14="http://schemas.microsoft.com/office/powerpoint/2010/main" val="1440336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Good evening!  Welcome</a:t>
            </a:r>
            <a:r>
              <a:rPr lang="en-US" baseline="0" dirty="0" smtClean="0"/>
              <a:t> to O’Neal!  Tonight I had a request from one of our members to preach on the subject of disappointment.</a:t>
            </a:r>
          </a:p>
          <a:p>
            <a:endParaRPr lang="en-US" baseline="0" dirty="0" smtClean="0"/>
          </a:p>
          <a:p>
            <a:r>
              <a:rPr lang="en-US" dirty="0" smtClean="0"/>
              <a:t>No matter who you are,</a:t>
            </a:r>
            <a:r>
              <a:rPr lang="en-US" baseline="0" dirty="0" smtClean="0"/>
              <a:t> where you live, what you do for a living, or how much money you have, you have experienced disappointment.  </a:t>
            </a:r>
          </a:p>
          <a:p>
            <a:endParaRPr lang="en-US" baseline="0" dirty="0" smtClean="0"/>
          </a:p>
          <a:p>
            <a:r>
              <a:rPr lang="en-US" dirty="0" smtClean="0"/>
              <a:t>Disappointments,</a:t>
            </a:r>
            <a:r>
              <a:rPr lang="en-US" baseline="0" dirty="0" smtClean="0"/>
              <a:t> letdowns </a:t>
            </a:r>
            <a:r>
              <a:rPr lang="en-US" dirty="0" smtClean="0"/>
              <a:t>and discouragement come to us whether we like it or not.</a:t>
            </a:r>
          </a:p>
          <a:p>
            <a:endParaRPr lang="en-US" dirty="0" smtClean="0"/>
          </a:p>
          <a:p>
            <a:r>
              <a:rPr lang="en-US" dirty="0" smtClean="0"/>
              <a:t>Maintaining the kind of attitude and action that honors God in the middle of our disappointments can be a great struggle</a:t>
            </a:r>
            <a:r>
              <a:rPr lang="en-US" baseline="0" dirty="0" smtClean="0"/>
              <a:t> for us- Yes, even a Christian</a:t>
            </a:r>
            <a:r>
              <a:rPr lang="en-US" dirty="0" smtClean="0"/>
              <a:t>.</a:t>
            </a:r>
          </a:p>
          <a:p>
            <a:endParaRPr lang="en-US" dirty="0" smtClean="0"/>
          </a:p>
          <a:p>
            <a:r>
              <a:rPr lang="en-US" dirty="0" smtClean="0"/>
              <a:t>Disappointments</a:t>
            </a:r>
            <a:r>
              <a:rPr lang="en-US" baseline="0" dirty="0" smtClean="0"/>
              <a:t> are a part of life.  It’s how we deal with it that matters the most.</a:t>
            </a:r>
            <a:endParaRPr lang="en-US" dirty="0" smtClean="0"/>
          </a:p>
        </p:txBody>
      </p:sp>
      <p:sp>
        <p:nvSpPr>
          <p:cNvPr id="4" name="Slide Number Placeholder 3"/>
          <p:cNvSpPr>
            <a:spLocks noGrp="1"/>
          </p:cNvSpPr>
          <p:nvPr>
            <p:ph type="sldNum" sz="quarter" idx="10"/>
          </p:nvPr>
        </p:nvSpPr>
        <p:spPr/>
        <p:txBody>
          <a:bodyPr/>
          <a:lstStyle/>
          <a:p>
            <a:fld id="{4F3D69DF-9C64-45C2-933A-703D40A39B71}" type="slidenum">
              <a:rPr lang="en-US" smtClean="0"/>
              <a:t>1</a:t>
            </a:fld>
            <a:endParaRPr lang="en-US"/>
          </a:p>
        </p:txBody>
      </p:sp>
    </p:spTree>
    <p:extLst>
      <p:ext uri="{BB962C8B-B14F-4D97-AF65-F5344CB8AC3E}">
        <p14:creationId xmlns:p14="http://schemas.microsoft.com/office/powerpoint/2010/main" val="31835391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Learn from your defeats.</a:t>
            </a:r>
            <a:r>
              <a:rPr lang="en-US" dirty="0" smtClean="0"/>
              <a:t> </a:t>
            </a:r>
          </a:p>
          <a:p>
            <a:endParaRPr lang="en-US" dirty="0" smtClean="0"/>
          </a:p>
          <a:p>
            <a:r>
              <a:rPr lang="en-US" dirty="0" smtClean="0"/>
              <a:t>We can rejoice when we have disappointment and failure.</a:t>
            </a:r>
            <a:r>
              <a:rPr lang="en-US" baseline="0" dirty="0" smtClean="0"/>
              <a:t>  It c</a:t>
            </a:r>
            <a:r>
              <a:rPr lang="en-US" dirty="0" smtClean="0"/>
              <a:t>an build character and patience.  </a:t>
            </a:r>
          </a:p>
          <a:p>
            <a:endParaRPr lang="en-US" dirty="0" smtClean="0"/>
          </a:p>
          <a:p>
            <a:r>
              <a:rPr lang="en-US" dirty="0" smtClean="0"/>
              <a:t>Romans 5:3-4 says it like this: </a:t>
            </a:r>
          </a:p>
          <a:p>
            <a:endParaRPr lang="en-US" dirty="0" smtClean="0"/>
          </a:p>
          <a:p>
            <a:r>
              <a:rPr lang="en-US" dirty="0" smtClean="0"/>
              <a:t>Teenage Hawaiian surfer Bethany Hamilton lost her left arm to a 1,500-pound shark. Her upbeat response startles observers. </a:t>
            </a:r>
            <a:r>
              <a:rPr lang="en-US" b="1" dirty="0" smtClean="0"/>
              <a:t>"This was God's plan for my life," </a:t>
            </a:r>
            <a:r>
              <a:rPr lang="en-US" dirty="0" smtClean="0"/>
              <a:t>says Hamilton, </a:t>
            </a:r>
            <a:r>
              <a:rPr lang="en-US" b="1" dirty="0" smtClean="0"/>
              <a:t>"and I'm going to go with it." </a:t>
            </a:r>
            <a:r>
              <a:rPr lang="en-US" dirty="0" smtClean="0"/>
              <a:t>Three months after the mishap, she was back surfing competitively—she regards her tragedy as an opportunity to inspire others with God's care.</a:t>
            </a:r>
          </a:p>
          <a:p>
            <a:endParaRPr lang="en-US" dirty="0"/>
          </a:p>
        </p:txBody>
      </p:sp>
      <p:sp>
        <p:nvSpPr>
          <p:cNvPr id="4" name="Slide Number Placeholder 3"/>
          <p:cNvSpPr>
            <a:spLocks noGrp="1"/>
          </p:cNvSpPr>
          <p:nvPr>
            <p:ph type="sldNum" sz="quarter" idx="10"/>
          </p:nvPr>
        </p:nvSpPr>
        <p:spPr/>
        <p:txBody>
          <a:bodyPr/>
          <a:lstStyle/>
          <a:p>
            <a:fld id="{4F3D69DF-9C64-45C2-933A-703D40A39B71}" type="slidenum">
              <a:rPr lang="en-US" smtClean="0"/>
              <a:t>10</a:t>
            </a:fld>
            <a:endParaRPr lang="en-US"/>
          </a:p>
        </p:txBody>
      </p:sp>
    </p:spTree>
    <p:extLst>
      <p:ext uri="{BB962C8B-B14F-4D97-AF65-F5344CB8AC3E}">
        <p14:creationId xmlns:p14="http://schemas.microsoft.com/office/powerpoint/2010/main" val="14939076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Go deeper with God. </a:t>
            </a:r>
          </a:p>
          <a:p>
            <a:endParaRPr lang="en-US" b="1" dirty="0"/>
          </a:p>
          <a:p>
            <a:r>
              <a:rPr lang="en-US" dirty="0" smtClean="0"/>
              <a:t>Our family and friends can and</a:t>
            </a:r>
            <a:r>
              <a:rPr lang="en-US" baseline="0" dirty="0" smtClean="0"/>
              <a:t> will let us down; however, as we read earlier in Hebrews 13:5, Jesus said, </a:t>
            </a:r>
            <a:r>
              <a:rPr lang="en-US" dirty="0" smtClean="0"/>
              <a:t>"I will never fail you. I will never forsake you“ Whether</a:t>
            </a:r>
            <a:r>
              <a:rPr lang="en-US" baseline="0" dirty="0" smtClean="0"/>
              <a:t> it has been </a:t>
            </a:r>
            <a:r>
              <a:rPr lang="en-US" dirty="0" smtClean="0"/>
              <a:t>financial challenges, worldly</a:t>
            </a:r>
            <a:r>
              <a:rPr lang="en-US" baseline="0" dirty="0" smtClean="0"/>
              <a:t> </a:t>
            </a:r>
            <a:r>
              <a:rPr lang="en-US" dirty="0" smtClean="0"/>
              <a:t>disappointment, or broken relationships, God can always be trusted.</a:t>
            </a:r>
          </a:p>
          <a:p>
            <a:endParaRPr lang="en-US" dirty="0" smtClean="0"/>
          </a:p>
          <a:p>
            <a:r>
              <a:rPr lang="en-US" dirty="0" smtClean="0"/>
              <a:t>Paul found strength and hope through his friendship with God. He wrote, </a:t>
            </a:r>
            <a:r>
              <a:rPr lang="en-US" b="1" baseline="30000" dirty="0" smtClean="0"/>
              <a:t>31 </a:t>
            </a:r>
            <a:r>
              <a:rPr lang="en-US" b="1" dirty="0" smtClean="0"/>
              <a:t>What shall we then say to these things? If God be for us, who can be against us?</a:t>
            </a:r>
          </a:p>
          <a:p>
            <a:r>
              <a:rPr lang="en-US" b="1" baseline="30000" dirty="0" smtClean="0"/>
              <a:t>32 </a:t>
            </a:r>
            <a:r>
              <a:rPr lang="en-US" b="1" dirty="0" smtClean="0"/>
              <a:t>He that spared not his own Son, but delivered him up for us all, how shall he not with him also freely give us all things?</a:t>
            </a:r>
          </a:p>
          <a:p>
            <a:endParaRPr lang="en-US" dirty="0" smtClean="0"/>
          </a:p>
          <a:p>
            <a:r>
              <a:rPr lang="en-US" b="1" u="sng" dirty="0" smtClean="0"/>
              <a:t>Paul was convinced nothing could separate him from Christ's love: </a:t>
            </a:r>
            <a:r>
              <a:rPr lang="en-US" dirty="0" smtClean="0"/>
              <a:t>"Death can't, and life can't. The angels can't, and the demons can't. Our fears for today, our worries about tomorrow, and even the powers of hell can't keep God's love away" (v. 38). The more we stake our security in God's enduring love, the less power disappointments will have to undermine our hope.</a:t>
            </a:r>
          </a:p>
          <a:p>
            <a:endParaRPr lang="en-US" dirty="0"/>
          </a:p>
        </p:txBody>
      </p:sp>
      <p:sp>
        <p:nvSpPr>
          <p:cNvPr id="4" name="Slide Number Placeholder 3"/>
          <p:cNvSpPr>
            <a:spLocks noGrp="1"/>
          </p:cNvSpPr>
          <p:nvPr>
            <p:ph type="sldNum" sz="quarter" idx="10"/>
          </p:nvPr>
        </p:nvSpPr>
        <p:spPr/>
        <p:txBody>
          <a:bodyPr/>
          <a:lstStyle/>
          <a:p>
            <a:fld id="{4F3D69DF-9C64-45C2-933A-703D40A39B71}" type="slidenum">
              <a:rPr lang="en-US" smtClean="0"/>
              <a:t>11</a:t>
            </a:fld>
            <a:endParaRPr lang="en-US"/>
          </a:p>
        </p:txBody>
      </p:sp>
    </p:spTree>
    <p:extLst>
      <p:ext uri="{BB962C8B-B14F-4D97-AF65-F5344CB8AC3E}">
        <p14:creationId xmlns:p14="http://schemas.microsoft.com/office/powerpoint/2010/main" val="2112877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Focus on ultimate hope.</a:t>
            </a:r>
            <a:r>
              <a:rPr lang="en-US" dirty="0" smtClean="0"/>
              <a:t> </a:t>
            </a:r>
          </a:p>
          <a:p>
            <a:endParaRPr lang="en-US" dirty="0" smtClean="0"/>
          </a:p>
          <a:p>
            <a:r>
              <a:rPr lang="en-US" b="1" dirty="0" smtClean="0"/>
              <a:t>Paul</a:t>
            </a:r>
            <a:r>
              <a:rPr lang="en-US" b="1" baseline="0" dirty="0" smtClean="0"/>
              <a:t> wrote, </a:t>
            </a:r>
            <a:r>
              <a:rPr lang="en-US" b="1" dirty="0" smtClean="0"/>
              <a:t>Romans 8:28</a:t>
            </a:r>
          </a:p>
          <a:p>
            <a:r>
              <a:rPr lang="en-US" b="1" baseline="30000" dirty="0" smtClean="0"/>
              <a:t>28 </a:t>
            </a:r>
            <a:r>
              <a:rPr lang="en-US" b="1" dirty="0" smtClean="0"/>
              <a:t>And we know that all things work together for good to them that love God, to them who are the called according to his purpose.</a:t>
            </a:r>
          </a:p>
          <a:p>
            <a:endParaRPr lang="en-US" dirty="0" smtClean="0"/>
          </a:p>
          <a:p>
            <a:r>
              <a:rPr lang="en-US" dirty="0" smtClean="0"/>
              <a:t>Has that changed?</a:t>
            </a:r>
            <a:r>
              <a:rPr lang="en-US" baseline="0" dirty="0" smtClean="0"/>
              <a:t>  </a:t>
            </a:r>
            <a:r>
              <a:rPr lang="en-US" dirty="0" smtClean="0"/>
              <a:t>Our present situation isn't the end of our story. </a:t>
            </a:r>
          </a:p>
          <a:p>
            <a:endParaRPr lang="en-US" dirty="0" smtClean="0"/>
          </a:p>
          <a:p>
            <a:r>
              <a:rPr lang="en-US" dirty="0" smtClean="0"/>
              <a:t>So what’s the rest of the story?</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4F3D69DF-9C64-45C2-933A-703D40A39B71}" type="slidenum">
              <a:rPr lang="en-US" smtClean="0"/>
              <a:t>12</a:t>
            </a:fld>
            <a:endParaRPr lang="en-US"/>
          </a:p>
        </p:txBody>
      </p:sp>
    </p:spTree>
    <p:extLst>
      <p:ext uri="{BB962C8B-B14F-4D97-AF65-F5344CB8AC3E}">
        <p14:creationId xmlns:p14="http://schemas.microsoft.com/office/powerpoint/2010/main" val="33744109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Paul wrote,</a:t>
            </a:r>
            <a:r>
              <a:rPr lang="en-US" baseline="0" dirty="0" smtClean="0"/>
              <a:t> </a:t>
            </a:r>
            <a:r>
              <a:rPr lang="en-US" b="1" dirty="0" smtClean="0"/>
              <a:t>2 Corinthians 4:16-18</a:t>
            </a:r>
            <a:r>
              <a:rPr lang="en-US" baseline="30000" dirty="0" smtClean="0"/>
              <a:t>16 </a:t>
            </a:r>
            <a:r>
              <a:rPr lang="en-US" dirty="0" smtClean="0"/>
              <a:t>Therefore we do not lose heart. Even though our outward </a:t>
            </a:r>
            <a:r>
              <a:rPr lang="en-US" i="1" dirty="0" smtClean="0"/>
              <a:t>man</a:t>
            </a:r>
            <a:r>
              <a:rPr lang="en-US" dirty="0" smtClean="0"/>
              <a:t> is perishing, yet the inward man is being renewed day by day. </a:t>
            </a:r>
            <a:r>
              <a:rPr lang="en-US" baseline="30000" dirty="0" smtClean="0"/>
              <a:t>17 </a:t>
            </a:r>
            <a:r>
              <a:rPr lang="en-US" dirty="0" smtClean="0"/>
              <a:t>For our light affliction, which is but for a moment, is working for us a far more exceeding </a:t>
            </a:r>
            <a:r>
              <a:rPr lang="en-US" i="1" dirty="0" smtClean="0"/>
              <a:t>and</a:t>
            </a:r>
            <a:r>
              <a:rPr lang="en-US" dirty="0" smtClean="0"/>
              <a:t> eternal weight of glory, </a:t>
            </a:r>
            <a:r>
              <a:rPr lang="en-US" baseline="30000" dirty="0" smtClean="0"/>
              <a:t>18 </a:t>
            </a:r>
            <a:r>
              <a:rPr lang="en-US" dirty="0" smtClean="0"/>
              <a:t>while we do not look at the things which are seen, but at the things which are not seen. For the things which are seen </a:t>
            </a:r>
            <a:r>
              <a:rPr lang="en-US" i="1" dirty="0" smtClean="0"/>
              <a:t>are</a:t>
            </a:r>
            <a:r>
              <a:rPr lang="en-US" dirty="0" smtClean="0"/>
              <a:t> temporary, but the things which </a:t>
            </a:r>
            <a:r>
              <a:rPr lang="en-US" i="1" dirty="0" smtClean="0"/>
              <a:t>are</a:t>
            </a:r>
            <a:r>
              <a:rPr lang="en-US" dirty="0" smtClean="0"/>
              <a:t> not seen are eternal.</a:t>
            </a:r>
          </a:p>
          <a:p>
            <a:endParaRPr lang="en-US" baseline="0" dirty="0" smtClean="0"/>
          </a:p>
          <a:p>
            <a:r>
              <a:rPr lang="en-US" dirty="0" smtClean="0"/>
              <a:t>God's plans are nearly always bigger than we think. </a:t>
            </a:r>
          </a:p>
          <a:p>
            <a:endParaRPr lang="en-US" dirty="0" smtClean="0"/>
          </a:p>
          <a:p>
            <a:r>
              <a:rPr lang="en-US" dirty="0" smtClean="0"/>
              <a:t>The sting of our relatively short-term disappointments in no way compares to the ultimate hope we have in Him.</a:t>
            </a:r>
          </a:p>
          <a:p>
            <a:endParaRPr lang="en-US" dirty="0" smtClean="0"/>
          </a:p>
          <a:p>
            <a:r>
              <a:rPr lang="en-US" dirty="0" smtClean="0"/>
              <a:t>God offers compassion, forgiveness, and strength to those who trust in Him. </a:t>
            </a:r>
          </a:p>
          <a:p>
            <a:endParaRPr lang="en-US" dirty="0" smtClean="0"/>
          </a:p>
          <a:p>
            <a:r>
              <a:rPr lang="en-US" dirty="0" smtClean="0"/>
              <a:t>A relationship with Him gives us the great hope that empowers us to face any disappointment.</a:t>
            </a:r>
          </a:p>
        </p:txBody>
      </p:sp>
      <p:sp>
        <p:nvSpPr>
          <p:cNvPr id="4" name="Slide Number Placeholder 3"/>
          <p:cNvSpPr>
            <a:spLocks noGrp="1"/>
          </p:cNvSpPr>
          <p:nvPr>
            <p:ph type="sldNum" sz="quarter" idx="10"/>
          </p:nvPr>
        </p:nvSpPr>
        <p:spPr/>
        <p:txBody>
          <a:bodyPr/>
          <a:lstStyle/>
          <a:p>
            <a:fld id="{4F3D69DF-9C64-45C2-933A-703D40A39B71}" type="slidenum">
              <a:rPr lang="en-US" smtClean="0"/>
              <a:t>13</a:t>
            </a:fld>
            <a:endParaRPr lang="en-US"/>
          </a:p>
        </p:txBody>
      </p:sp>
    </p:spTree>
    <p:extLst>
      <p:ext uri="{BB962C8B-B14F-4D97-AF65-F5344CB8AC3E}">
        <p14:creationId xmlns:p14="http://schemas.microsoft.com/office/powerpoint/2010/main" val="26120932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There’s one disappointment that should give us GREAT HOPE!  We could call it the Beautiful</a:t>
            </a:r>
            <a:r>
              <a:rPr lang="en-US" baseline="0" dirty="0" smtClean="0"/>
              <a:t> Letdown!</a:t>
            </a:r>
            <a:endParaRPr lang="en-US" dirty="0" smtClean="0"/>
          </a:p>
          <a:p>
            <a:endParaRPr lang="en-US" dirty="0" smtClean="0"/>
          </a:p>
          <a:p>
            <a:r>
              <a:rPr lang="en-US" dirty="0" smtClean="0"/>
              <a:t>Luke</a:t>
            </a:r>
            <a:r>
              <a:rPr lang="en-US" baseline="0" dirty="0" smtClean="0"/>
              <a:t> says that our Savior, was tempted of the devil for 40 days.  And in those days he was tempted, he didn’t eat anything, so he was hungry.  S</a:t>
            </a:r>
            <a:r>
              <a:rPr lang="en-US" u="sng" baseline="0" dirty="0" smtClean="0"/>
              <a:t>atan tempts Him to command the stones be made to bread,</a:t>
            </a:r>
            <a:r>
              <a:rPr lang="en-US" baseline="0" dirty="0" smtClean="0"/>
              <a:t> but Jesus disappoints Satan saying….”</a:t>
            </a:r>
            <a:r>
              <a:rPr lang="en-US" dirty="0" smtClean="0"/>
              <a:t> </a:t>
            </a:r>
            <a:r>
              <a:rPr lang="en-US" b="1" dirty="0" smtClean="0"/>
              <a:t>It is written, That man shall not live by bread alone, but by every word of God.”</a:t>
            </a:r>
          </a:p>
          <a:p>
            <a:endParaRPr lang="en-US" dirty="0" smtClean="0"/>
          </a:p>
          <a:p>
            <a:r>
              <a:rPr lang="en-US" dirty="0" smtClean="0"/>
              <a:t>Again, </a:t>
            </a:r>
            <a:r>
              <a:rPr lang="en-US" u="sng" dirty="0" smtClean="0"/>
              <a:t>Satan takes Jesus</a:t>
            </a:r>
            <a:r>
              <a:rPr lang="en-US" u="sng" baseline="0" dirty="0" smtClean="0"/>
              <a:t> to a high mountain and says I will give you all of this, if you just worship me.  </a:t>
            </a:r>
            <a:r>
              <a:rPr lang="en-US" baseline="0" dirty="0" smtClean="0"/>
              <a:t>Again, Jesus lets Satan down, </a:t>
            </a:r>
            <a:r>
              <a:rPr lang="en-US" b="1" baseline="0" dirty="0" smtClean="0"/>
              <a:t>“Get thee behind me Satan: for it is written, Thou </a:t>
            </a:r>
            <a:r>
              <a:rPr lang="en-US" b="1" baseline="0" dirty="0" err="1" smtClean="0"/>
              <a:t>shalt</a:t>
            </a:r>
            <a:r>
              <a:rPr lang="en-US" b="1" baseline="0" dirty="0" smtClean="0"/>
              <a:t> worship the Lord thy God and him only </a:t>
            </a:r>
            <a:r>
              <a:rPr lang="en-US" b="1" baseline="0" dirty="0" err="1" smtClean="0"/>
              <a:t>shalt</a:t>
            </a:r>
            <a:r>
              <a:rPr lang="en-US" b="1" baseline="0" dirty="0" smtClean="0"/>
              <a:t> thou serve.</a:t>
            </a:r>
          </a:p>
          <a:p>
            <a:endParaRPr lang="en-US" baseline="0" dirty="0" smtClean="0"/>
          </a:p>
          <a:p>
            <a:r>
              <a:rPr lang="en-US" baseline="0" dirty="0" smtClean="0"/>
              <a:t>A third time, </a:t>
            </a:r>
            <a:r>
              <a:rPr lang="en-US" u="sng" baseline="0" dirty="0" smtClean="0"/>
              <a:t>Satan takes Jesus to the pinnacle of the temple and says </a:t>
            </a:r>
            <a:r>
              <a:rPr lang="en-US" u="sng" dirty="0" smtClean="0"/>
              <a:t>If thou be the Son of God, cast thyself down from hence</a:t>
            </a:r>
            <a:r>
              <a:rPr lang="en-US" dirty="0" smtClean="0"/>
              <a:t>:</a:t>
            </a:r>
            <a:r>
              <a:rPr lang="en-US" baseline="0" dirty="0" smtClean="0"/>
              <a:t> </a:t>
            </a:r>
          </a:p>
          <a:p>
            <a:endParaRPr lang="en-US" baseline="0" dirty="0" smtClean="0"/>
          </a:p>
          <a:p>
            <a:r>
              <a:rPr lang="en-US" baseline="0" dirty="0" smtClean="0"/>
              <a:t>Look at this Beautiful Letdown: </a:t>
            </a:r>
          </a:p>
          <a:p>
            <a:r>
              <a:rPr lang="en-US" baseline="30000" dirty="0" smtClean="0"/>
              <a:t>12 </a:t>
            </a:r>
            <a:r>
              <a:rPr lang="en-US" dirty="0" smtClean="0"/>
              <a:t>And Jesus answering said unto him, </a:t>
            </a:r>
            <a:r>
              <a:rPr lang="en-US" b="1" dirty="0" smtClean="0"/>
              <a:t>It is said, Thou </a:t>
            </a:r>
            <a:r>
              <a:rPr lang="en-US" b="1" dirty="0" err="1" smtClean="0"/>
              <a:t>shalt</a:t>
            </a:r>
            <a:r>
              <a:rPr lang="en-US" b="1" dirty="0" smtClean="0"/>
              <a:t> not tempt the Lord thy God.</a:t>
            </a:r>
          </a:p>
          <a:p>
            <a:r>
              <a:rPr lang="en-US" baseline="30000" dirty="0" smtClean="0"/>
              <a:t>13 </a:t>
            </a:r>
            <a:r>
              <a:rPr lang="en-US" dirty="0" smtClean="0"/>
              <a:t>And </a:t>
            </a:r>
            <a:r>
              <a:rPr lang="en-US" u="sng" dirty="0" smtClean="0"/>
              <a:t>when the devil had ended all the temptation</a:t>
            </a:r>
            <a:r>
              <a:rPr lang="en-US" dirty="0" smtClean="0"/>
              <a:t>, he departed from him for a season.</a:t>
            </a:r>
          </a:p>
          <a:p>
            <a:endParaRPr lang="en-US" dirty="0"/>
          </a:p>
        </p:txBody>
      </p:sp>
      <p:sp>
        <p:nvSpPr>
          <p:cNvPr id="4" name="Slide Number Placeholder 3"/>
          <p:cNvSpPr>
            <a:spLocks noGrp="1"/>
          </p:cNvSpPr>
          <p:nvPr>
            <p:ph type="sldNum" sz="quarter" idx="10"/>
          </p:nvPr>
        </p:nvSpPr>
        <p:spPr/>
        <p:txBody>
          <a:bodyPr/>
          <a:lstStyle/>
          <a:p>
            <a:fld id="{4F3D69DF-9C64-45C2-933A-703D40A39B71}" type="slidenum">
              <a:rPr lang="en-US" smtClean="0"/>
              <a:t>14</a:t>
            </a:fld>
            <a:endParaRPr lang="en-US"/>
          </a:p>
        </p:txBody>
      </p:sp>
    </p:spTree>
    <p:extLst>
      <p:ext uri="{BB962C8B-B14F-4D97-AF65-F5344CB8AC3E}">
        <p14:creationId xmlns:p14="http://schemas.microsoft.com/office/powerpoint/2010/main" val="1660297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r>
              <a:rPr lang="en-US" dirty="0" smtClean="0"/>
              <a:t>No matter how much disappointment comes into your life….You can overcome any form of disappointment and can become a stronger, smarter and a more confident soldier</a:t>
            </a:r>
            <a:r>
              <a:rPr lang="en-US" baseline="0" dirty="0" smtClean="0"/>
              <a:t> of Christ</a:t>
            </a:r>
            <a:r>
              <a:rPr lang="en-US" dirty="0" smtClean="0"/>
              <a:t>. </a:t>
            </a:r>
            <a:endParaRPr lang="en-US" dirty="0"/>
          </a:p>
        </p:txBody>
      </p:sp>
      <p:sp>
        <p:nvSpPr>
          <p:cNvPr id="4" name="Slide Number Placeholder 3"/>
          <p:cNvSpPr>
            <a:spLocks noGrp="1"/>
          </p:cNvSpPr>
          <p:nvPr>
            <p:ph type="sldNum" sz="quarter" idx="10"/>
          </p:nvPr>
        </p:nvSpPr>
        <p:spPr/>
        <p:txBody>
          <a:bodyPr/>
          <a:lstStyle/>
          <a:p>
            <a:fld id="{4F3D69DF-9C64-45C2-933A-703D40A39B71}" type="slidenum">
              <a:rPr lang="en-US" smtClean="0"/>
              <a:t>15</a:t>
            </a:fld>
            <a:endParaRPr lang="en-US"/>
          </a:p>
        </p:txBody>
      </p:sp>
    </p:spTree>
    <p:extLst>
      <p:ext uri="{BB962C8B-B14F-4D97-AF65-F5344CB8AC3E}">
        <p14:creationId xmlns:p14="http://schemas.microsoft.com/office/powerpoint/2010/main" val="26195053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none" dirty="0" smtClean="0"/>
              <a:t>According to 1 Peter</a:t>
            </a:r>
            <a:r>
              <a:rPr lang="en-US" b="1" u="none" baseline="0" dirty="0" smtClean="0"/>
              <a:t> 2:6, whoever believes in Jesus will not be put to shame.  </a:t>
            </a:r>
            <a:r>
              <a:rPr lang="en-US" u="none" dirty="0" smtClean="0"/>
              <a:t>We</a:t>
            </a:r>
            <a:r>
              <a:rPr lang="en-US" dirty="0" smtClean="0"/>
              <a:t> will never be embarrassed or ashamed that we put our faith in Christ. He will never let us down, because He is the solid rock, the sure foundation.</a:t>
            </a:r>
          </a:p>
          <a:p>
            <a:endParaRPr lang="en-US" dirty="0" smtClean="0"/>
          </a:p>
          <a:p>
            <a:endParaRPr lang="en-US" dirty="0" smtClean="0"/>
          </a:p>
          <a:p>
            <a:r>
              <a:rPr lang="en-US" dirty="0" smtClean="0"/>
              <a:t/>
            </a:r>
            <a:br>
              <a:rPr lang="en-US" dirty="0" smtClean="0"/>
            </a:b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4F3D69DF-9C64-45C2-933A-703D40A39B71}" type="slidenum">
              <a:rPr lang="en-US" smtClean="0"/>
              <a:t>16</a:t>
            </a:fld>
            <a:endParaRPr lang="en-US"/>
          </a:p>
        </p:txBody>
      </p:sp>
    </p:spTree>
    <p:extLst>
      <p:ext uri="{BB962C8B-B14F-4D97-AF65-F5344CB8AC3E}">
        <p14:creationId xmlns:p14="http://schemas.microsoft.com/office/powerpoint/2010/main" val="20985317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Leonard Cohen sings, “There is a crack in everything, that’s how the light gets in.”</a:t>
            </a:r>
          </a:p>
          <a:p>
            <a:endParaRPr lang="en-US" dirty="0" smtClean="0"/>
          </a:p>
          <a:p>
            <a:r>
              <a:rPr lang="en-US" dirty="0" smtClean="0"/>
              <a:t>We can’t avoid disappointments, but we can control</a:t>
            </a:r>
            <a:r>
              <a:rPr lang="en-US" baseline="0" dirty="0" smtClean="0"/>
              <a:t> how we react to them.  Are we letting the light in?  Are we letting Jesus in?</a:t>
            </a:r>
          </a:p>
          <a:p>
            <a:endParaRPr lang="en-US" baseline="0" dirty="0" smtClean="0"/>
          </a:p>
          <a:p>
            <a:r>
              <a:rPr lang="en-US" baseline="0" dirty="0" smtClean="0"/>
              <a:t>Have we disappointed Him?  Have we fallen short of His glory?  If so, come tonight and make your life right?</a:t>
            </a:r>
          </a:p>
          <a:p>
            <a:endParaRPr lang="en-US" baseline="0" dirty="0" smtClean="0"/>
          </a:p>
          <a:p>
            <a:r>
              <a:rPr lang="en-US" baseline="0" dirty="0" smtClean="0"/>
              <a:t>If you’re not a Christian, you will be disappointed on the day of </a:t>
            </a:r>
            <a:r>
              <a:rPr lang="en-US" baseline="0" dirty="0" err="1" smtClean="0"/>
              <a:t>Judgement</a:t>
            </a:r>
            <a:r>
              <a:rPr lang="en-US" baseline="0" dirty="0" smtClean="0"/>
              <a:t>.  Become a Christian tonight.</a:t>
            </a:r>
          </a:p>
          <a:p>
            <a:endParaRPr lang="en-US" baseline="0" dirty="0" smtClean="0"/>
          </a:p>
          <a:p>
            <a:r>
              <a:rPr lang="en-US" baseline="0" dirty="0" smtClean="0"/>
              <a:t>If you are subject to the Lord’s invitation, won’t you come?</a:t>
            </a:r>
            <a:endParaRPr lang="en-US" dirty="0"/>
          </a:p>
        </p:txBody>
      </p:sp>
      <p:sp>
        <p:nvSpPr>
          <p:cNvPr id="4" name="Slide Number Placeholder 3"/>
          <p:cNvSpPr>
            <a:spLocks noGrp="1"/>
          </p:cNvSpPr>
          <p:nvPr>
            <p:ph type="sldNum" sz="quarter" idx="10"/>
          </p:nvPr>
        </p:nvSpPr>
        <p:spPr/>
        <p:txBody>
          <a:bodyPr/>
          <a:lstStyle/>
          <a:p>
            <a:fld id="{4F3D69DF-9C64-45C2-933A-703D40A39B71}" type="slidenum">
              <a:rPr lang="en-US" smtClean="0"/>
              <a:t>17</a:t>
            </a:fld>
            <a:endParaRPr lang="en-US"/>
          </a:p>
        </p:txBody>
      </p:sp>
    </p:spTree>
    <p:extLst>
      <p:ext uri="{BB962C8B-B14F-4D97-AF65-F5344CB8AC3E}">
        <p14:creationId xmlns:p14="http://schemas.microsoft.com/office/powerpoint/2010/main" val="3789575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disappoints</a:t>
            </a:r>
            <a:r>
              <a:rPr lang="en-US" baseline="0" dirty="0" smtClean="0"/>
              <a:t> you?</a:t>
            </a:r>
          </a:p>
          <a:p>
            <a:endParaRPr lang="en-US" baseline="0" dirty="0" smtClean="0"/>
          </a:p>
          <a:p>
            <a:r>
              <a:rPr lang="en-US" baseline="0" dirty="0" smtClean="0"/>
              <a:t>If we created a list, what might be on it?</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4F3D69DF-9C64-45C2-933A-703D40A39B71}" type="slidenum">
              <a:rPr lang="en-US" smtClean="0"/>
              <a:t>2</a:t>
            </a:fld>
            <a:endParaRPr lang="en-US"/>
          </a:p>
        </p:txBody>
      </p:sp>
    </p:spTree>
    <p:extLst>
      <p:ext uri="{BB962C8B-B14F-4D97-AF65-F5344CB8AC3E}">
        <p14:creationId xmlns:p14="http://schemas.microsoft.com/office/powerpoint/2010/main" val="2570900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dirty="0" smtClean="0"/>
              <a:t>As</a:t>
            </a:r>
            <a:r>
              <a:rPr lang="en-US" baseline="0" dirty="0" smtClean="0"/>
              <a:t> we read and study from God’s word, we see some of our well-known Bible characters—those who were heroes of faith—faced disappointment as well.</a:t>
            </a:r>
          </a:p>
          <a:p>
            <a:endParaRPr lang="en-US" baseline="0" dirty="0" smtClean="0"/>
          </a:p>
          <a:p>
            <a:r>
              <a:rPr lang="en-US" dirty="0" smtClean="0"/>
              <a:t>Elijah sat down under a tree and prayed that he might die? </a:t>
            </a:r>
          </a:p>
          <a:p>
            <a:endParaRPr lang="en-US" dirty="0" smtClean="0"/>
          </a:p>
          <a:p>
            <a:r>
              <a:rPr lang="en-US" dirty="0" smtClean="0"/>
              <a:t>Now that doesn’t sound like the Elijah the great prophet taking up in a whirlwind. It really seems out of character for Elijah, a man who had walked so close to God to be depressed. </a:t>
            </a:r>
          </a:p>
          <a:p>
            <a:r>
              <a:rPr lang="en-US" dirty="0" smtClean="0"/>
              <a:t/>
            </a:r>
            <a:br>
              <a:rPr lang="en-US" dirty="0" smtClean="0"/>
            </a:br>
            <a:r>
              <a:rPr lang="en-US" dirty="0" smtClean="0"/>
              <a:t>I mean here was a man who had stood boldly before Ahab proclaiming to the King, that because</a:t>
            </a:r>
            <a:r>
              <a:rPr lang="en-US" baseline="0" dirty="0" smtClean="0"/>
              <a:t> </a:t>
            </a:r>
            <a:r>
              <a:rPr lang="en-US" dirty="0" smtClean="0"/>
              <a:t>of his sin and the nations sin of rejecting the Living God, that there would be no rain in the Land, until he said so. </a:t>
            </a:r>
          </a:p>
          <a:p>
            <a:r>
              <a:rPr lang="en-US" dirty="0" smtClean="0"/>
              <a:t/>
            </a:r>
            <a:br>
              <a:rPr lang="en-US" dirty="0" smtClean="0"/>
            </a:br>
            <a:r>
              <a:rPr lang="en-US" dirty="0" smtClean="0"/>
              <a:t>Here was a man who was fed in the desert by God sending food by ravens, </a:t>
            </a:r>
          </a:p>
          <a:p>
            <a:r>
              <a:rPr lang="en-US" dirty="0" smtClean="0"/>
              <a:t/>
            </a:r>
            <a:br>
              <a:rPr lang="en-US" dirty="0" smtClean="0"/>
            </a:br>
            <a:r>
              <a:rPr lang="en-US" dirty="0" smtClean="0"/>
              <a:t>Here was a man who preformed miracles in the home of the widow of </a:t>
            </a:r>
            <a:r>
              <a:rPr lang="en-US" dirty="0" err="1" smtClean="0"/>
              <a:t>Zarepath</a:t>
            </a:r>
            <a:r>
              <a:rPr lang="en-US" dirty="0" smtClean="0"/>
              <a:t>, he miraculously made her food supply replenish itself and he even raised her son from the dead. </a:t>
            </a:r>
          </a:p>
          <a:p>
            <a:endParaRPr lang="en-US" dirty="0" smtClean="0"/>
          </a:p>
          <a:p>
            <a:r>
              <a:rPr lang="en-US" dirty="0" smtClean="0"/>
              <a:t>Surely a man who walked that close and was used so powerfully by God, surely a man like this, would not get depressed -- but he did.</a:t>
            </a:r>
          </a:p>
          <a:p>
            <a:r>
              <a:rPr lang="en-US" dirty="0" smtClean="0"/>
              <a:t/>
            </a:r>
            <a:br>
              <a:rPr lang="en-US" dirty="0" smtClean="0"/>
            </a:br>
            <a:r>
              <a:rPr lang="en-US" dirty="0" smtClean="0"/>
              <a:t>And remember how Elijah challenged the 450 false prophets on Mt Carmel to a contest, a contest to prove whose God was real. </a:t>
            </a:r>
          </a:p>
          <a:p>
            <a:endParaRPr lang="en-US" dirty="0" smtClean="0"/>
          </a:p>
          <a:p>
            <a:r>
              <a:rPr lang="en-US" dirty="0" smtClean="0"/>
              <a:t>Remember Elijah taunting the false prophets as they called to their god in an 8 hour frantic frenzy, remember him: building an altar, preparing a sacrifice, building a trench -- praying to God and God responding immediately to his prayer with fire from heaven. To which the Israelites immediately fell down and said, "THE LORD - HE IS GOD, THE LORD - HE IS GOD." </a:t>
            </a:r>
          </a:p>
          <a:p>
            <a:r>
              <a:rPr lang="en-US" dirty="0" smtClean="0"/>
              <a:t/>
            </a:r>
            <a:br>
              <a:rPr lang="en-US" dirty="0" smtClean="0"/>
            </a:br>
            <a:r>
              <a:rPr lang="en-US" dirty="0" smtClean="0"/>
              <a:t>You wouldn’t expect a man who experienced a dramatic and total victory like this over his enemies to get depressed, to get down, to sing the blues -- but he did.</a:t>
            </a:r>
            <a:br>
              <a:rPr lang="en-US" dirty="0" smtClean="0"/>
            </a:br>
            <a:endParaRPr lang="en-US" dirty="0"/>
          </a:p>
        </p:txBody>
      </p:sp>
      <p:sp>
        <p:nvSpPr>
          <p:cNvPr id="4" name="Slide Number Placeholder 3"/>
          <p:cNvSpPr>
            <a:spLocks noGrp="1"/>
          </p:cNvSpPr>
          <p:nvPr>
            <p:ph type="sldNum" sz="quarter" idx="10"/>
          </p:nvPr>
        </p:nvSpPr>
        <p:spPr/>
        <p:txBody>
          <a:bodyPr/>
          <a:lstStyle/>
          <a:p>
            <a:fld id="{4F3D69DF-9C64-45C2-933A-703D40A39B71}" type="slidenum">
              <a:rPr lang="en-US" smtClean="0"/>
              <a:t>3</a:t>
            </a:fld>
            <a:endParaRPr lang="en-US"/>
          </a:p>
        </p:txBody>
      </p:sp>
    </p:spTree>
    <p:extLst>
      <p:ext uri="{BB962C8B-B14F-4D97-AF65-F5344CB8AC3E}">
        <p14:creationId xmlns:p14="http://schemas.microsoft.com/office/powerpoint/2010/main" val="3069202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1 Samuel</a:t>
            </a:r>
            <a:r>
              <a:rPr lang="en-US" baseline="0" dirty="0" smtClean="0"/>
              <a:t> 30:4-6, we find David weeping until they had no more power to weep.  We find David greatly distressed.</a:t>
            </a:r>
          </a:p>
          <a:p>
            <a:endParaRPr lang="en-US" baseline="0" dirty="0" smtClean="0"/>
          </a:p>
          <a:p>
            <a:r>
              <a:rPr lang="en-US" baseline="0" dirty="0" smtClean="0"/>
              <a:t>Now that doesn’t sound like something a king would do.  </a:t>
            </a:r>
          </a:p>
          <a:p>
            <a:endParaRPr lang="en-US" baseline="0" dirty="0" smtClean="0"/>
          </a:p>
          <a:p>
            <a:r>
              <a:rPr lang="en-US" baseline="0" dirty="0" smtClean="0"/>
              <a:t>Here was a man who was the hero of Saul’s army.  Here was a man who had killed his ten thousands while his king his thousands.  </a:t>
            </a:r>
          </a:p>
          <a:p>
            <a:endParaRPr lang="en-US" baseline="0" dirty="0" smtClean="0"/>
          </a:p>
          <a:p>
            <a:r>
              <a:rPr lang="en-US" baseline="0" dirty="0" smtClean="0"/>
              <a:t>Here was a man who when he was just a boy killed the Philistine giant Goliath with a stone and slingshot.</a:t>
            </a:r>
          </a:p>
          <a:p>
            <a:endParaRPr lang="en-US" baseline="0" dirty="0" smtClean="0"/>
          </a:p>
          <a:p>
            <a:r>
              <a:rPr lang="en-US" baseline="0" dirty="0" smtClean="0"/>
              <a:t>Surely that doesn’t sound like someone who was a man after God’s own heart would not get distressed, but he did.</a:t>
            </a:r>
          </a:p>
          <a:p>
            <a:endParaRPr lang="en-US" baseline="0" dirty="0" smtClean="0"/>
          </a:p>
          <a:p>
            <a:r>
              <a:rPr lang="en-US" baseline="0" dirty="0" smtClean="0"/>
              <a:t>However, even though David was distressed, he knew where to find his encouragement.</a:t>
            </a:r>
            <a:endParaRPr lang="en-US" dirty="0"/>
          </a:p>
        </p:txBody>
      </p:sp>
      <p:sp>
        <p:nvSpPr>
          <p:cNvPr id="4" name="Slide Number Placeholder 3"/>
          <p:cNvSpPr>
            <a:spLocks noGrp="1"/>
          </p:cNvSpPr>
          <p:nvPr>
            <p:ph type="sldNum" sz="quarter" idx="10"/>
          </p:nvPr>
        </p:nvSpPr>
        <p:spPr/>
        <p:txBody>
          <a:bodyPr/>
          <a:lstStyle/>
          <a:p>
            <a:fld id="{4F3D69DF-9C64-45C2-933A-703D40A39B71}" type="slidenum">
              <a:rPr lang="en-US" smtClean="0"/>
              <a:t>4</a:t>
            </a:fld>
            <a:endParaRPr lang="en-US"/>
          </a:p>
        </p:txBody>
      </p:sp>
    </p:spTree>
    <p:extLst>
      <p:ext uri="{BB962C8B-B14F-4D97-AF65-F5344CB8AC3E}">
        <p14:creationId xmlns:p14="http://schemas.microsoft.com/office/powerpoint/2010/main" val="35887615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dirty="0"/>
              <a:t>In 2 Corinthians 12:7-8, we find Paul, who had pleaded with the Lord 3 times, that his thorn in the flesh might depart.</a:t>
            </a:r>
          </a:p>
          <a:p>
            <a:endParaRPr lang="en-US" dirty="0"/>
          </a:p>
          <a:p>
            <a:r>
              <a:rPr lang="en-US" dirty="0"/>
              <a:t>Here was a man who had been </a:t>
            </a:r>
          </a:p>
          <a:p>
            <a:r>
              <a:rPr lang="en-US" dirty="0"/>
              <a:t>Shipwrecked, attacked by murderous mobs, beaten, starved, imprisoned, and betrayed by friends… all to serve the one thing the Apostle Paul at one time sought to destroy…Christianity.</a:t>
            </a:r>
          </a:p>
          <a:p>
            <a:endParaRPr lang="en-US" dirty="0"/>
          </a:p>
          <a:p>
            <a:r>
              <a:rPr lang="en-US" dirty="0"/>
              <a:t>Persecuted for Jesus Christ, Paul was…</a:t>
            </a:r>
          </a:p>
          <a:p>
            <a:r>
              <a:rPr lang="en-US" dirty="0"/>
              <a:t>o Stoned and left for dead</a:t>
            </a:r>
          </a:p>
          <a:p>
            <a:r>
              <a:rPr lang="en-US" dirty="0"/>
              <a:t>o Beaten with rods three times</a:t>
            </a:r>
          </a:p>
          <a:p>
            <a:r>
              <a:rPr lang="en-US" dirty="0"/>
              <a:t>o Whipped with 39 lashes five times</a:t>
            </a:r>
          </a:p>
          <a:p>
            <a:r>
              <a:rPr lang="en-US" dirty="0"/>
              <a:t>o Attacked by an angry mob</a:t>
            </a:r>
          </a:p>
          <a:p>
            <a:r>
              <a:rPr lang="en-US" dirty="0"/>
              <a:t>o Many death threats</a:t>
            </a:r>
          </a:p>
          <a:p>
            <a:endParaRPr lang="en-US" dirty="0"/>
          </a:p>
          <a:p>
            <a:r>
              <a:rPr lang="en-US" dirty="0"/>
              <a:t>And the hardships he endured?</a:t>
            </a:r>
          </a:p>
          <a:p>
            <a:r>
              <a:rPr lang="en-US" dirty="0"/>
              <a:t>o Shipwrecked three times and floated for 24 hours</a:t>
            </a:r>
          </a:p>
          <a:p>
            <a:r>
              <a:rPr lang="en-US" dirty="0"/>
              <a:t>o Criticized by other Christians</a:t>
            </a:r>
          </a:p>
          <a:p>
            <a:r>
              <a:rPr lang="en-US" dirty="0"/>
              <a:t>o Under arrest for two years without a trial</a:t>
            </a:r>
          </a:p>
          <a:p>
            <a:r>
              <a:rPr lang="en-US" dirty="0"/>
              <a:t>o Bitten by a viper</a:t>
            </a:r>
          </a:p>
          <a:p>
            <a:endParaRPr lang="en-US" dirty="0"/>
          </a:p>
          <a:p>
            <a:r>
              <a:rPr lang="en-US" dirty="0"/>
              <a:t>Paul endured great hardships to serve the Lord, yet something tormented Paul and was an incredible burden for him. </a:t>
            </a:r>
          </a:p>
          <a:p>
            <a:endParaRPr lang="en-US" dirty="0"/>
          </a:p>
          <a:p>
            <a:r>
              <a:rPr lang="en-US" dirty="0"/>
              <a:t>Paul’s requests were denied, but were granted grace to endure his</a:t>
            </a:r>
          </a:p>
          <a:p>
            <a:r>
              <a:rPr lang="en-US" dirty="0"/>
              <a:t>ordeals. </a:t>
            </a:r>
          </a:p>
          <a:p>
            <a:endParaRPr lang="en-US" dirty="0"/>
          </a:p>
          <a:p>
            <a:r>
              <a:rPr lang="en-US" dirty="0"/>
              <a:t>The Lord told him, </a:t>
            </a:r>
            <a:r>
              <a:rPr lang="en-US" b="1" dirty="0"/>
              <a:t>“My grace is sufficient for you, for my power is made perfect in weakness” (2 Cor. 12:9).</a:t>
            </a:r>
          </a:p>
        </p:txBody>
      </p:sp>
      <p:sp>
        <p:nvSpPr>
          <p:cNvPr id="4" name="Slide Number Placeholder 3"/>
          <p:cNvSpPr>
            <a:spLocks noGrp="1"/>
          </p:cNvSpPr>
          <p:nvPr>
            <p:ph type="sldNum" sz="quarter" idx="10"/>
          </p:nvPr>
        </p:nvSpPr>
        <p:spPr/>
        <p:txBody>
          <a:bodyPr/>
          <a:lstStyle/>
          <a:p>
            <a:fld id="{4F3D69DF-9C64-45C2-933A-703D40A39B71}" type="slidenum">
              <a:rPr lang="en-US" smtClean="0"/>
              <a:t>5</a:t>
            </a:fld>
            <a:endParaRPr lang="en-US"/>
          </a:p>
        </p:txBody>
      </p:sp>
    </p:spTree>
    <p:extLst>
      <p:ext uri="{BB962C8B-B14F-4D97-AF65-F5344CB8AC3E}">
        <p14:creationId xmlns:p14="http://schemas.microsoft.com/office/powerpoint/2010/main" val="31596711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dirty="0" smtClean="0"/>
              <a:t>We could talk about Peter, Job, Saul, Samuel, Naomi,</a:t>
            </a:r>
            <a:r>
              <a:rPr lang="en-US" baseline="0" dirty="0" smtClean="0"/>
              <a:t> and the list could go on and on.  But one of the saddest disappointments was that of our Lord and Savior.  The Son of God.  Our Savior.  Praying to His Father in the Garden of Gethsemane.</a:t>
            </a:r>
          </a:p>
          <a:p>
            <a:endParaRPr lang="en-US" baseline="0" dirty="0" smtClean="0"/>
          </a:p>
          <a:p>
            <a:r>
              <a:rPr lang="en-US" baseline="0" dirty="0" smtClean="0"/>
              <a:t>In Matthew 26:36-46: we find our Savior heavy-hearted, pleading with His Father.  We find Jesus very sorrowful!</a:t>
            </a:r>
          </a:p>
          <a:p>
            <a:endParaRPr lang="en-US" baseline="0" dirty="0" smtClean="0"/>
          </a:p>
          <a:p>
            <a:r>
              <a:rPr lang="en-US" baseline="30000" dirty="0" smtClean="0"/>
              <a:t>36 </a:t>
            </a:r>
            <a:r>
              <a:rPr lang="en-US" dirty="0" smtClean="0"/>
              <a:t>Then cometh Jesus with them unto a place called </a:t>
            </a:r>
            <a:r>
              <a:rPr lang="en-US" b="1" dirty="0" smtClean="0"/>
              <a:t>Gethsemane</a:t>
            </a:r>
            <a:r>
              <a:rPr lang="en-US" dirty="0" smtClean="0"/>
              <a:t>, and </a:t>
            </a:r>
            <a:r>
              <a:rPr lang="en-US" dirty="0" err="1" smtClean="0"/>
              <a:t>saith</a:t>
            </a:r>
            <a:r>
              <a:rPr lang="en-US" dirty="0" smtClean="0"/>
              <a:t> unto the disciples, Sit ye here, while I go and pray yonder.</a:t>
            </a:r>
          </a:p>
          <a:p>
            <a:r>
              <a:rPr lang="en-US" baseline="30000" dirty="0" smtClean="0"/>
              <a:t>37 </a:t>
            </a:r>
            <a:r>
              <a:rPr lang="en-US" dirty="0" smtClean="0"/>
              <a:t>And he took with him Peter and the two sons of Zebedee, and began to be sorrowful and very heavy.</a:t>
            </a:r>
          </a:p>
          <a:p>
            <a:r>
              <a:rPr lang="en-US" baseline="30000" dirty="0" smtClean="0"/>
              <a:t>38 </a:t>
            </a:r>
            <a:r>
              <a:rPr lang="en-US" dirty="0" smtClean="0"/>
              <a:t>Then </a:t>
            </a:r>
            <a:r>
              <a:rPr lang="en-US" dirty="0" err="1" smtClean="0"/>
              <a:t>saith</a:t>
            </a:r>
            <a:r>
              <a:rPr lang="en-US" dirty="0" smtClean="0"/>
              <a:t> he unto them</a:t>
            </a:r>
            <a:r>
              <a:rPr lang="en-US" b="1" dirty="0" smtClean="0"/>
              <a:t>, My soul is exceeding sorrowful, even unto death:</a:t>
            </a:r>
            <a:r>
              <a:rPr lang="en-US" dirty="0" smtClean="0"/>
              <a:t> tarry ye here, and watch with me.</a:t>
            </a:r>
          </a:p>
          <a:p>
            <a:r>
              <a:rPr lang="en-US" baseline="30000" dirty="0" smtClean="0"/>
              <a:t>39 </a:t>
            </a:r>
            <a:r>
              <a:rPr lang="en-US" dirty="0" smtClean="0"/>
              <a:t>And he went a little farther, and fell on his face, and prayed, saying, </a:t>
            </a:r>
            <a:r>
              <a:rPr lang="en-US" b="1" dirty="0" smtClean="0"/>
              <a:t>O my Father, if it be possible, let this cup pass from me: nevertheless not as I will, but as thou wilt.</a:t>
            </a:r>
          </a:p>
          <a:p>
            <a:r>
              <a:rPr lang="en-US" baseline="30000" dirty="0" smtClean="0"/>
              <a:t>40 </a:t>
            </a:r>
            <a:r>
              <a:rPr lang="en-US" dirty="0" smtClean="0"/>
              <a:t>And he cometh unto the disciples, and </a:t>
            </a:r>
            <a:r>
              <a:rPr lang="en-US" dirty="0" err="1" smtClean="0"/>
              <a:t>findeth</a:t>
            </a:r>
            <a:r>
              <a:rPr lang="en-US" dirty="0" smtClean="0"/>
              <a:t> them asleep, and </a:t>
            </a:r>
            <a:r>
              <a:rPr lang="en-US" dirty="0" err="1" smtClean="0"/>
              <a:t>saith</a:t>
            </a:r>
            <a:r>
              <a:rPr lang="en-US" dirty="0" smtClean="0"/>
              <a:t> unto Peter, What, could ye not watch with me one hour?</a:t>
            </a:r>
          </a:p>
          <a:p>
            <a:r>
              <a:rPr lang="en-US" baseline="30000" dirty="0" smtClean="0"/>
              <a:t>41 </a:t>
            </a:r>
            <a:r>
              <a:rPr lang="en-US" dirty="0" smtClean="0"/>
              <a:t>Watch and pray, that ye enter not into temptation: the spirit indeed is willing, but the flesh is weak.</a:t>
            </a:r>
          </a:p>
          <a:p>
            <a:r>
              <a:rPr lang="en-US" baseline="30000" dirty="0" smtClean="0"/>
              <a:t>42 </a:t>
            </a:r>
            <a:r>
              <a:rPr lang="en-US" dirty="0" smtClean="0"/>
              <a:t>He went away again the </a:t>
            </a:r>
            <a:r>
              <a:rPr lang="en-US" b="1" dirty="0" smtClean="0"/>
              <a:t>second time</a:t>
            </a:r>
            <a:r>
              <a:rPr lang="en-US" dirty="0" smtClean="0"/>
              <a:t>, and prayed, saying, </a:t>
            </a:r>
            <a:r>
              <a:rPr lang="en-US" b="1" dirty="0" smtClean="0"/>
              <a:t>O my Father, if this cup may not pass away from me, except I drink it, thy will be done.</a:t>
            </a:r>
          </a:p>
          <a:p>
            <a:r>
              <a:rPr lang="en-US" baseline="30000" dirty="0" smtClean="0"/>
              <a:t>43 </a:t>
            </a:r>
            <a:r>
              <a:rPr lang="en-US" dirty="0" smtClean="0"/>
              <a:t>And he came and found them asleep again: for their eyes were heavy.</a:t>
            </a:r>
          </a:p>
          <a:p>
            <a:r>
              <a:rPr lang="en-US" baseline="30000" dirty="0" smtClean="0"/>
              <a:t>44 </a:t>
            </a:r>
            <a:r>
              <a:rPr lang="en-US" dirty="0" smtClean="0"/>
              <a:t>And he left them, and went away again, and </a:t>
            </a:r>
            <a:r>
              <a:rPr lang="en-US" b="1" dirty="0" smtClean="0"/>
              <a:t>prayed the third time</a:t>
            </a:r>
            <a:r>
              <a:rPr lang="en-US" dirty="0" smtClean="0"/>
              <a:t>, saying the same words.</a:t>
            </a:r>
          </a:p>
          <a:p>
            <a:r>
              <a:rPr lang="en-US" baseline="30000" dirty="0" smtClean="0"/>
              <a:t>45 </a:t>
            </a:r>
            <a:r>
              <a:rPr lang="en-US" dirty="0" smtClean="0"/>
              <a:t>Then cometh he to his disciples, and </a:t>
            </a:r>
            <a:r>
              <a:rPr lang="en-US" dirty="0" err="1" smtClean="0"/>
              <a:t>saith</a:t>
            </a:r>
            <a:r>
              <a:rPr lang="en-US" dirty="0" smtClean="0"/>
              <a:t> unto them, Sleep on now, and take your rest: behold, the hour is at hand, </a:t>
            </a:r>
            <a:r>
              <a:rPr lang="en-US" b="1" dirty="0" smtClean="0"/>
              <a:t>and the Son of man is betrayed into the hands of sinners.</a:t>
            </a:r>
          </a:p>
          <a:p>
            <a:r>
              <a:rPr lang="en-US" baseline="30000" dirty="0" smtClean="0"/>
              <a:t>46 </a:t>
            </a:r>
            <a:r>
              <a:rPr lang="en-US" dirty="0" smtClean="0"/>
              <a:t>Rise, let us be going: behold, he is at hand that doth betray me.</a:t>
            </a:r>
          </a:p>
          <a:p>
            <a:endParaRPr lang="en-US" dirty="0" smtClean="0"/>
          </a:p>
          <a:p>
            <a:r>
              <a:rPr lang="en-US" b="1" dirty="0" smtClean="0"/>
              <a:t>How could</a:t>
            </a:r>
            <a:r>
              <a:rPr lang="en-US" b="1" baseline="0" dirty="0" smtClean="0"/>
              <a:t> His creation reject Him?  How could His creation not love Him?  How could His creation spit on Him, mock Him, beat him?  How could His creation crucify Him?  How could they disappoint Him?  How could we disappoint Him?</a:t>
            </a:r>
            <a:endParaRPr lang="en-US" b="1" dirty="0"/>
          </a:p>
        </p:txBody>
      </p:sp>
      <p:sp>
        <p:nvSpPr>
          <p:cNvPr id="4" name="Slide Number Placeholder 3"/>
          <p:cNvSpPr>
            <a:spLocks noGrp="1"/>
          </p:cNvSpPr>
          <p:nvPr>
            <p:ph type="sldNum" sz="quarter" idx="10"/>
          </p:nvPr>
        </p:nvSpPr>
        <p:spPr/>
        <p:txBody>
          <a:bodyPr/>
          <a:lstStyle/>
          <a:p>
            <a:fld id="{4F3D69DF-9C64-45C2-933A-703D40A39B71}" type="slidenum">
              <a:rPr lang="en-US" smtClean="0"/>
              <a:t>6</a:t>
            </a:fld>
            <a:endParaRPr lang="en-US"/>
          </a:p>
        </p:txBody>
      </p:sp>
    </p:spTree>
    <p:extLst>
      <p:ext uri="{BB962C8B-B14F-4D97-AF65-F5344CB8AC3E}">
        <p14:creationId xmlns:p14="http://schemas.microsoft.com/office/powerpoint/2010/main" val="36135056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r>
              <a:rPr lang="en-US" dirty="0" smtClean="0"/>
              <a:t>All throughout life we all deal with some type of disappointment, whether it is disappointment from our job, family or friends. Disappointment is inevitable. </a:t>
            </a:r>
          </a:p>
          <a:p>
            <a:pPr defTabSz="931774">
              <a:defRPr/>
            </a:pPr>
            <a:endParaRPr lang="en-US" dirty="0" smtClean="0"/>
          </a:p>
          <a:p>
            <a:pPr defTabSz="931774">
              <a:defRPr/>
            </a:pPr>
            <a:r>
              <a:rPr lang="en-US" dirty="0" smtClean="0"/>
              <a:t>It is not a matter of "if" it comes, it is "when" it comes.</a:t>
            </a:r>
            <a:br>
              <a:rPr lang="en-US" dirty="0" smtClean="0"/>
            </a:br>
            <a:endParaRPr lang="en-US" dirty="0" smtClean="0"/>
          </a:p>
          <a:p>
            <a:r>
              <a:rPr lang="en-US" dirty="0" smtClean="0"/>
              <a:t>Disappointment can compound into depression or despair, which may lead to serious consequences. </a:t>
            </a:r>
          </a:p>
          <a:p>
            <a:endParaRPr lang="en-US" dirty="0" smtClean="0"/>
          </a:p>
          <a:p>
            <a:r>
              <a:rPr lang="en-US" dirty="0" smtClean="0"/>
              <a:t>How do you overcome?</a:t>
            </a:r>
          </a:p>
          <a:p>
            <a:endParaRPr lang="en-US" dirty="0" smtClean="0"/>
          </a:p>
          <a:p>
            <a:r>
              <a:rPr lang="en-US" dirty="0" smtClean="0"/>
              <a:t>One doctor</a:t>
            </a:r>
            <a:r>
              <a:rPr lang="en-US" baseline="0" dirty="0" smtClean="0"/>
              <a:t> discussed </a:t>
            </a:r>
            <a:r>
              <a:rPr lang="en-US" b="1" dirty="0" smtClean="0"/>
              <a:t>"Shipwreck victims who lose hope may die after a few days," </a:t>
            </a:r>
            <a:r>
              <a:rPr lang="en-US" dirty="0" smtClean="0"/>
              <a:t>he says, </a:t>
            </a:r>
            <a:r>
              <a:rPr lang="en-US" b="1" dirty="0" smtClean="0"/>
              <a:t>"even though physiologically they could have survived many days longer."</a:t>
            </a:r>
            <a:r>
              <a:rPr lang="en-US" dirty="0" smtClean="0"/>
              <a:t> </a:t>
            </a:r>
            <a:r>
              <a:rPr lang="en-US" baseline="0" dirty="0" smtClean="0"/>
              <a:t>  </a:t>
            </a:r>
          </a:p>
          <a:p>
            <a:endParaRPr lang="en-US" baseline="0" dirty="0" smtClean="0"/>
          </a:p>
          <a:p>
            <a:r>
              <a:rPr lang="en-US" baseline="0" dirty="0" smtClean="0"/>
              <a:t>What saves some?  It’s HOPE!  Without it, </a:t>
            </a:r>
            <a:r>
              <a:rPr lang="en-US" dirty="0" smtClean="0"/>
              <a:t>life can seem pointless.  </a:t>
            </a:r>
            <a:endParaRPr lang="en-US" baseline="30000" dirty="0" smtClean="0"/>
          </a:p>
          <a:p>
            <a:endParaRPr lang="en-US" baseline="30000" dirty="0" smtClean="0"/>
          </a:p>
          <a:p>
            <a:r>
              <a:rPr lang="en-US" b="1" dirty="0" smtClean="0"/>
              <a:t>Hebrews 13:5 </a:t>
            </a:r>
            <a:r>
              <a:rPr lang="en-US" baseline="30000" dirty="0" smtClean="0"/>
              <a:t>5…</a:t>
            </a:r>
            <a:r>
              <a:rPr lang="en-US" b="1" dirty="0" smtClean="0"/>
              <a:t>I will never leave thee, nor forsake thee.</a:t>
            </a:r>
          </a:p>
          <a:p>
            <a:endParaRPr lang="en-US" dirty="0"/>
          </a:p>
        </p:txBody>
      </p:sp>
      <p:sp>
        <p:nvSpPr>
          <p:cNvPr id="4" name="Slide Number Placeholder 3"/>
          <p:cNvSpPr>
            <a:spLocks noGrp="1"/>
          </p:cNvSpPr>
          <p:nvPr>
            <p:ph type="sldNum" sz="quarter" idx="10"/>
          </p:nvPr>
        </p:nvSpPr>
        <p:spPr/>
        <p:txBody>
          <a:bodyPr/>
          <a:lstStyle/>
          <a:p>
            <a:fld id="{4F3D69DF-9C64-45C2-933A-703D40A39B71}" type="slidenum">
              <a:rPr lang="en-US" smtClean="0"/>
              <a:t>7</a:t>
            </a:fld>
            <a:endParaRPr lang="en-US"/>
          </a:p>
        </p:txBody>
      </p:sp>
    </p:spTree>
    <p:extLst>
      <p:ext uri="{BB962C8B-B14F-4D97-AF65-F5344CB8AC3E}">
        <p14:creationId xmlns:p14="http://schemas.microsoft.com/office/powerpoint/2010/main" val="36708439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need to be reminded that God comforted</a:t>
            </a:r>
            <a:r>
              <a:rPr lang="en-US" baseline="0" dirty="0" smtClean="0"/>
              <a:t> His people in Isaiah 43:1-2.</a:t>
            </a:r>
          </a:p>
          <a:p>
            <a:endParaRPr lang="en-US" baseline="0" dirty="0" smtClean="0"/>
          </a:p>
          <a:p>
            <a:endParaRPr lang="en-US" baseline="0" dirty="0" smtClean="0"/>
          </a:p>
          <a:p>
            <a:r>
              <a:rPr lang="en-US" baseline="0" dirty="0" smtClean="0"/>
              <a:t>God promises to protect, comfort, strengthen and guide those who love Him.  We must never lose sight of the hope in Him.</a:t>
            </a:r>
          </a:p>
          <a:p>
            <a:endParaRPr lang="en-US" baseline="0" dirty="0" smtClean="0"/>
          </a:p>
          <a:p>
            <a:r>
              <a:rPr lang="en-US" baseline="0" dirty="0" smtClean="0"/>
              <a:t>We must hold up, like a shelter, the truth of God’s word over our desperate feelings of disappointment, knowing that He cares and that He loves more profoundly than we will ever know.</a:t>
            </a:r>
            <a:endParaRPr lang="en-US" dirty="0"/>
          </a:p>
        </p:txBody>
      </p:sp>
      <p:sp>
        <p:nvSpPr>
          <p:cNvPr id="4" name="Slide Number Placeholder 3"/>
          <p:cNvSpPr>
            <a:spLocks noGrp="1"/>
          </p:cNvSpPr>
          <p:nvPr>
            <p:ph type="sldNum" sz="quarter" idx="10"/>
          </p:nvPr>
        </p:nvSpPr>
        <p:spPr/>
        <p:txBody>
          <a:bodyPr/>
          <a:lstStyle/>
          <a:p>
            <a:fld id="{4F3D69DF-9C64-45C2-933A-703D40A39B71}" type="slidenum">
              <a:rPr lang="en-US" smtClean="0"/>
              <a:t>8</a:t>
            </a:fld>
            <a:endParaRPr lang="en-US"/>
          </a:p>
        </p:txBody>
      </p:sp>
    </p:spTree>
    <p:extLst>
      <p:ext uri="{BB962C8B-B14F-4D97-AF65-F5344CB8AC3E}">
        <p14:creationId xmlns:p14="http://schemas.microsoft.com/office/powerpoint/2010/main" val="31231939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Adjust your expectations.</a:t>
            </a:r>
            <a:r>
              <a:rPr lang="en-US" dirty="0" smtClean="0"/>
              <a:t>  Not every team wins the Super Bowl or Olympic gold. Not every applicant gets the job. Illness will happen. </a:t>
            </a:r>
          </a:p>
          <a:p>
            <a:endParaRPr lang="en-US" dirty="0" smtClean="0"/>
          </a:p>
          <a:p>
            <a:r>
              <a:rPr lang="en-US" dirty="0" smtClean="0"/>
              <a:t>Hope can be misplaced. If your highest hope is in achievement, you will eventually be disappointed—success only last for a short time. </a:t>
            </a:r>
          </a:p>
          <a:p>
            <a:endParaRPr lang="en-US" dirty="0" smtClean="0"/>
          </a:p>
          <a:p>
            <a:r>
              <a:rPr lang="en-US" dirty="0" smtClean="0"/>
              <a:t>King Solomon wrote, "As I looked at everything I had worked so hard to accomplish, it was all so meaningless . . . like chasing the wind" (Ecclesiastes 2:11). </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4F3D69DF-9C64-45C2-933A-703D40A39B71}" type="slidenum">
              <a:rPr lang="en-US" smtClean="0"/>
              <a:t>9</a:t>
            </a:fld>
            <a:endParaRPr lang="en-US"/>
          </a:p>
        </p:txBody>
      </p:sp>
    </p:spTree>
    <p:extLst>
      <p:ext uri="{BB962C8B-B14F-4D97-AF65-F5344CB8AC3E}">
        <p14:creationId xmlns:p14="http://schemas.microsoft.com/office/powerpoint/2010/main" val="253185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C0CACD-1043-41EF-B679-0F348F1AE2EA}" type="datetimeFigureOut">
              <a:rPr lang="en-US" smtClean="0"/>
              <a:t>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5BFD0F-F120-4660-914A-DF992083585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C0CACD-1043-41EF-B679-0F348F1AE2EA}" type="datetimeFigureOut">
              <a:rPr lang="en-US" smtClean="0"/>
              <a:t>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5BFD0F-F120-4660-914A-DF992083585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C0CACD-1043-41EF-B679-0F348F1AE2EA}" type="datetimeFigureOut">
              <a:rPr lang="en-US" smtClean="0"/>
              <a:t>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5BFD0F-F120-4660-914A-DF992083585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C0CACD-1043-41EF-B679-0F348F1AE2EA}" type="datetimeFigureOut">
              <a:rPr lang="en-US" smtClean="0"/>
              <a:t>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5BFD0F-F120-4660-914A-DF992083585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C0CACD-1043-41EF-B679-0F348F1AE2EA}" type="datetimeFigureOut">
              <a:rPr lang="en-US" smtClean="0"/>
              <a:t>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5BFD0F-F120-4660-914A-DF992083585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C0CACD-1043-41EF-B679-0F348F1AE2EA}" type="datetimeFigureOut">
              <a:rPr lang="en-US" smtClean="0"/>
              <a:t>2/28/2016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5BFD0F-F120-4660-914A-DF992083585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C0CACD-1043-41EF-B679-0F348F1AE2EA}" type="datetimeFigureOut">
              <a:rPr lang="en-US" smtClean="0"/>
              <a:t>2/28/2016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5BFD0F-F120-4660-914A-DF992083585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C0CACD-1043-41EF-B679-0F348F1AE2EA}" type="datetimeFigureOut">
              <a:rPr lang="en-US" smtClean="0"/>
              <a:t>2/28/2016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5BFD0F-F120-4660-914A-DF992083585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C0CACD-1043-41EF-B679-0F348F1AE2EA}" type="datetimeFigureOut">
              <a:rPr lang="en-US" smtClean="0"/>
              <a:t>2/28/2016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5BFD0F-F120-4660-914A-DF992083585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C0CACD-1043-41EF-B679-0F348F1AE2EA}" type="datetimeFigureOut">
              <a:rPr lang="en-US" smtClean="0"/>
              <a:t>2/28/2016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5BFD0F-F120-4660-914A-DF992083585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C0CACD-1043-41EF-B679-0F348F1AE2EA}" type="datetimeFigureOut">
              <a:rPr lang="en-US" smtClean="0"/>
              <a:t>2/28/2016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5BFD0F-F120-4660-914A-DF992083585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C0CACD-1043-41EF-B679-0F348F1AE2EA}" type="datetimeFigureOut">
              <a:rPr lang="en-US" smtClean="0"/>
              <a:t>2/28/2016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5BFD0F-F120-4660-914A-DF992083585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ogle.com/url?sa=i&amp;rct=j&amp;q=&amp;esrc=s&amp;source=images&amp;cd=&amp;cad=rja&amp;uact=8&amp;ved=0ahUKEwiG6YmH6JjLAhWF1CYKHWVICokQjRwIBw&amp;url=https://www.gijobs.com/decisions-that-ruin-your-career-before-it-begins/&amp;bvm=bv.115339255,d.eWE&amp;psig=AFQjCNEhZa6_-y7Oa5j4WXKgz-jZAKRyFg&amp;ust=1456692318854802"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0ahUKEwjxspGVjZnLAhUI6SYKHQL0DycQjRwIBw&amp;url=http://www.raisinglemons.com/motherhood/disappointing-christmas/&amp;bvm=bv.115339255,d.eWE&amp;psig=AFQjCNFq8eGwk9sYbzi22utFoNURj_RtsQ&amp;ust=1456702315547783"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2209800"/>
          </a:xfrm>
        </p:spPr>
        <p:txBody>
          <a:bodyPr>
            <a:noAutofit/>
          </a:bodyPr>
          <a:lstStyle/>
          <a:p>
            <a:r>
              <a:rPr lang="en-US" sz="7200" b="1" dirty="0" smtClean="0"/>
              <a:t>Dealing with Disappointment</a:t>
            </a:r>
            <a:endParaRPr lang="en-US" sz="7200" b="1" dirty="0"/>
          </a:p>
        </p:txBody>
      </p:sp>
      <p:pic>
        <p:nvPicPr>
          <p:cNvPr id="38914" name="Picture 2" descr="https://www.gijobs.com/wp-content/uploads/2015/02/bad-career-decisions.jpg">
            <a:hlinkClick r:id="rId3"/>
          </p:cNvPr>
          <p:cNvPicPr>
            <a:picLocks noChangeAspect="1" noChangeArrowheads="1"/>
          </p:cNvPicPr>
          <p:nvPr/>
        </p:nvPicPr>
        <p:blipFill>
          <a:blip r:embed="rId4" cstate="print"/>
          <a:srcRect/>
          <a:stretch>
            <a:fillRect/>
          </a:stretch>
        </p:blipFill>
        <p:spPr bwMode="auto">
          <a:xfrm>
            <a:off x="1066800" y="2238722"/>
            <a:ext cx="6934200" cy="461927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Learn from Defeats</a:t>
            </a:r>
            <a:endParaRPr lang="en-US" sz="6000" b="1" dirty="0"/>
          </a:p>
        </p:txBody>
      </p:sp>
      <p:sp>
        <p:nvSpPr>
          <p:cNvPr id="3" name="Content Placeholder 2"/>
          <p:cNvSpPr>
            <a:spLocks noGrp="1"/>
          </p:cNvSpPr>
          <p:nvPr>
            <p:ph idx="1"/>
          </p:nvPr>
        </p:nvSpPr>
        <p:spPr>
          <a:xfrm>
            <a:off x="457200" y="1600200"/>
            <a:ext cx="8229600" cy="4343400"/>
          </a:xfrm>
        </p:spPr>
        <p:txBody>
          <a:bodyPr>
            <a:normAutofit/>
          </a:bodyPr>
          <a:lstStyle/>
          <a:p>
            <a:r>
              <a:rPr lang="en-US" sz="4300" b="1" dirty="0" smtClean="0"/>
              <a:t>Romans 5:3-5 (NIV)</a:t>
            </a:r>
          </a:p>
          <a:p>
            <a:r>
              <a:rPr lang="en-US" sz="3600" baseline="30000" dirty="0" smtClean="0"/>
              <a:t>3 </a:t>
            </a:r>
            <a:r>
              <a:rPr lang="en-US" sz="3600" dirty="0" smtClean="0"/>
              <a:t>Not only so, but we also glory in our sufferings, because we know that suffering produces perseverance; </a:t>
            </a:r>
            <a:r>
              <a:rPr lang="en-US" sz="3600" baseline="30000" dirty="0" smtClean="0"/>
              <a:t>4 </a:t>
            </a:r>
            <a:r>
              <a:rPr lang="en-US" sz="3600" dirty="0" smtClean="0"/>
              <a:t>perseverance, character; and character, hope. </a:t>
            </a:r>
            <a:r>
              <a:rPr lang="en-US" sz="3600" baseline="30000" dirty="0" smtClean="0"/>
              <a:t>5 </a:t>
            </a:r>
            <a:r>
              <a:rPr lang="en-US" sz="3600" dirty="0" smtClean="0"/>
              <a:t>And hope does not put us to shame, …</a:t>
            </a:r>
            <a:endParaRPr lang="en-US" sz="3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Go Deeper with God</a:t>
            </a:r>
            <a:endParaRPr lang="en-US" sz="6000" b="1" dirty="0"/>
          </a:p>
        </p:txBody>
      </p:sp>
      <p:sp>
        <p:nvSpPr>
          <p:cNvPr id="3" name="Content Placeholder 2"/>
          <p:cNvSpPr>
            <a:spLocks noGrp="1"/>
          </p:cNvSpPr>
          <p:nvPr>
            <p:ph idx="1"/>
          </p:nvPr>
        </p:nvSpPr>
        <p:spPr>
          <a:xfrm>
            <a:off x="457200" y="1600200"/>
            <a:ext cx="8229600" cy="4800600"/>
          </a:xfrm>
        </p:spPr>
        <p:txBody>
          <a:bodyPr>
            <a:normAutofit fontScale="92500" lnSpcReduction="20000"/>
          </a:bodyPr>
          <a:lstStyle/>
          <a:p>
            <a:r>
              <a:rPr lang="en-US" b="1" dirty="0" smtClean="0"/>
              <a:t>Hebrews 13:5</a:t>
            </a:r>
          </a:p>
          <a:p>
            <a:r>
              <a:rPr lang="en-US" sz="4300" b="1" dirty="0" smtClean="0"/>
              <a:t>Romans 8:31-32</a:t>
            </a:r>
          </a:p>
          <a:p>
            <a:r>
              <a:rPr lang="en-US" sz="3900" baseline="30000" dirty="0" smtClean="0"/>
              <a:t>31 </a:t>
            </a:r>
            <a:r>
              <a:rPr lang="en-US" sz="3900" dirty="0" smtClean="0"/>
              <a:t>What shall we then say to these things? </a:t>
            </a:r>
            <a:r>
              <a:rPr lang="en-US" sz="3900" b="1" dirty="0" smtClean="0"/>
              <a:t>If God be for us, who can be against us?</a:t>
            </a:r>
          </a:p>
          <a:p>
            <a:r>
              <a:rPr lang="en-US" sz="3900" baseline="30000" dirty="0" smtClean="0"/>
              <a:t>32 </a:t>
            </a:r>
            <a:r>
              <a:rPr lang="en-US" sz="3900" dirty="0" smtClean="0"/>
              <a:t>He that spared not his own Son, but delivered him up for us all, how shall he not with him also freely give us all things?</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Focus on Ultimate Hope</a:t>
            </a:r>
            <a:endParaRPr lang="en-US" sz="6000" b="1" dirty="0"/>
          </a:p>
        </p:txBody>
      </p:sp>
      <p:sp>
        <p:nvSpPr>
          <p:cNvPr id="3" name="Content Placeholder 2"/>
          <p:cNvSpPr>
            <a:spLocks noGrp="1"/>
          </p:cNvSpPr>
          <p:nvPr>
            <p:ph idx="1"/>
          </p:nvPr>
        </p:nvSpPr>
        <p:spPr/>
        <p:txBody>
          <a:bodyPr/>
          <a:lstStyle/>
          <a:p>
            <a:r>
              <a:rPr lang="en-US" sz="4000" b="1" dirty="0" smtClean="0"/>
              <a:t>Romans 8:28</a:t>
            </a:r>
          </a:p>
          <a:p>
            <a:r>
              <a:rPr lang="en-US" sz="3600" baseline="30000" dirty="0" smtClean="0"/>
              <a:t>28 </a:t>
            </a:r>
            <a:r>
              <a:rPr lang="en-US" sz="3600" dirty="0" smtClean="0"/>
              <a:t>And we know that all things work together for good to them that love God, to them who are the called according to his purpose.</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See the Invisible</a:t>
            </a:r>
            <a:endParaRPr lang="en-US" sz="6000" b="1" dirty="0"/>
          </a:p>
        </p:txBody>
      </p:sp>
      <p:sp>
        <p:nvSpPr>
          <p:cNvPr id="3" name="Content Placeholder 2"/>
          <p:cNvSpPr>
            <a:spLocks noGrp="1"/>
          </p:cNvSpPr>
          <p:nvPr>
            <p:ph idx="1"/>
          </p:nvPr>
        </p:nvSpPr>
        <p:spPr>
          <a:xfrm>
            <a:off x="457200" y="1600200"/>
            <a:ext cx="8229600" cy="4800600"/>
          </a:xfrm>
        </p:spPr>
        <p:txBody>
          <a:bodyPr>
            <a:normAutofit fontScale="77500" lnSpcReduction="20000"/>
          </a:bodyPr>
          <a:lstStyle/>
          <a:p>
            <a:r>
              <a:rPr lang="en-US" sz="5200" b="1" dirty="0" smtClean="0"/>
              <a:t>2 Corinthians 4:16-18 </a:t>
            </a:r>
            <a:r>
              <a:rPr lang="en-US" b="1" dirty="0" smtClean="0"/>
              <a:t>(NKJV)</a:t>
            </a:r>
          </a:p>
          <a:p>
            <a:r>
              <a:rPr lang="en-US" sz="4100" baseline="30000" dirty="0" smtClean="0"/>
              <a:t>16 </a:t>
            </a:r>
            <a:r>
              <a:rPr lang="en-US" sz="4100" dirty="0" smtClean="0"/>
              <a:t>Therefore we do not lose heart. Even though our outward </a:t>
            </a:r>
            <a:r>
              <a:rPr lang="en-US" sz="4100" i="1" dirty="0" smtClean="0"/>
              <a:t>man</a:t>
            </a:r>
            <a:r>
              <a:rPr lang="en-US" sz="4100" dirty="0" smtClean="0"/>
              <a:t> is perishing, yet the inward man is being renewed day by day. </a:t>
            </a:r>
            <a:r>
              <a:rPr lang="en-US" sz="4100" baseline="30000" dirty="0" smtClean="0"/>
              <a:t>17 </a:t>
            </a:r>
            <a:r>
              <a:rPr lang="en-US" sz="4100" dirty="0" smtClean="0"/>
              <a:t>For our light affliction, which is but for a moment, is working for us a far more exceeding </a:t>
            </a:r>
            <a:r>
              <a:rPr lang="en-US" sz="4100" i="1" dirty="0" smtClean="0"/>
              <a:t>and</a:t>
            </a:r>
            <a:r>
              <a:rPr lang="en-US" sz="4100" dirty="0" smtClean="0"/>
              <a:t> eternal weight of glory, </a:t>
            </a:r>
            <a:r>
              <a:rPr lang="en-US" sz="4100" baseline="30000" dirty="0" smtClean="0"/>
              <a:t>18 </a:t>
            </a:r>
            <a:r>
              <a:rPr lang="en-US" sz="4100" dirty="0" smtClean="0"/>
              <a:t>while we do not look at the things which are seen, but at the things which are not seen. For the things which are seen </a:t>
            </a:r>
            <a:r>
              <a:rPr lang="en-US" sz="4100" i="1" dirty="0" smtClean="0"/>
              <a:t>are</a:t>
            </a:r>
            <a:r>
              <a:rPr lang="en-US" sz="4100" dirty="0" smtClean="0"/>
              <a:t> temporary, but the things which </a:t>
            </a:r>
            <a:r>
              <a:rPr lang="en-US" sz="4100" i="1" dirty="0" smtClean="0"/>
              <a:t>are</a:t>
            </a:r>
            <a:r>
              <a:rPr lang="en-US" sz="4100" dirty="0" smtClean="0"/>
              <a:t> not seen are eternal.</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The Beautiful Letdown</a:t>
            </a:r>
            <a:endParaRPr lang="en-US" sz="6000" b="1" dirty="0"/>
          </a:p>
        </p:txBody>
      </p:sp>
      <p:sp>
        <p:nvSpPr>
          <p:cNvPr id="3" name="Content Placeholder 2"/>
          <p:cNvSpPr>
            <a:spLocks noGrp="1"/>
          </p:cNvSpPr>
          <p:nvPr>
            <p:ph idx="1"/>
          </p:nvPr>
        </p:nvSpPr>
        <p:spPr/>
        <p:txBody>
          <a:bodyPr>
            <a:normAutofit/>
          </a:bodyPr>
          <a:lstStyle/>
          <a:p>
            <a:r>
              <a:rPr lang="en-US" sz="4000" b="1" dirty="0" smtClean="0"/>
              <a:t>Luke 4:1-13</a:t>
            </a:r>
          </a:p>
          <a:p>
            <a:r>
              <a:rPr lang="en-US" sz="3600" dirty="0" smtClean="0"/>
              <a:t>Satan tempts Jesus 3 times</a:t>
            </a:r>
          </a:p>
          <a:p>
            <a:r>
              <a:rPr lang="en-US" sz="3600" dirty="0" smtClean="0"/>
              <a:t>3 times Jesus lets Satan down</a:t>
            </a:r>
          </a:p>
          <a:p>
            <a:pPr lvl="1"/>
            <a:r>
              <a:rPr lang="en-US" sz="3600" dirty="0" smtClean="0"/>
              <a:t>It is written:</a:t>
            </a:r>
          </a:p>
          <a:p>
            <a:pPr lvl="1"/>
            <a:r>
              <a:rPr lang="en-US" sz="3600" dirty="0" smtClean="0"/>
              <a:t>It is written:</a:t>
            </a:r>
          </a:p>
          <a:p>
            <a:pPr lvl="1"/>
            <a:r>
              <a:rPr lang="en-US" sz="3600" dirty="0" smtClean="0"/>
              <a:t>It is said:</a:t>
            </a:r>
            <a:endParaRPr lang="en-US" sz="3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txBody>
          <a:bodyPr>
            <a:noAutofit/>
          </a:bodyPr>
          <a:lstStyle/>
          <a:p>
            <a:r>
              <a:rPr lang="en-US" sz="8800" b="1" dirty="0" smtClean="0"/>
              <a:t>What’s the Greatest Disappointment in Your Life?</a:t>
            </a:r>
            <a:endParaRPr lang="en-US" sz="88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6000" b="1" dirty="0" smtClean="0"/>
              <a:t>Christ Never Disappoints</a:t>
            </a:r>
            <a:endParaRPr lang="en-US" sz="6000" b="1" dirty="0"/>
          </a:p>
        </p:txBody>
      </p:sp>
      <p:sp>
        <p:nvSpPr>
          <p:cNvPr id="3" name="Content Placeholder 2"/>
          <p:cNvSpPr>
            <a:spLocks noGrp="1"/>
          </p:cNvSpPr>
          <p:nvPr>
            <p:ph idx="1"/>
          </p:nvPr>
        </p:nvSpPr>
        <p:spPr/>
        <p:txBody>
          <a:bodyPr/>
          <a:lstStyle/>
          <a:p>
            <a:r>
              <a:rPr lang="en-US" sz="4000" b="1" dirty="0" smtClean="0"/>
              <a:t>1 Peter 2:6 </a:t>
            </a:r>
          </a:p>
          <a:p>
            <a:r>
              <a:rPr lang="en-US" sz="3600" dirty="0" smtClean="0"/>
              <a:t>Christ will never disappoint those who believe in Him.  </a:t>
            </a:r>
          </a:p>
          <a:p>
            <a:r>
              <a:rPr lang="en-US" sz="3600" dirty="0" smtClean="0"/>
              <a:t>He will never let us down.</a:t>
            </a:r>
          </a:p>
          <a:p>
            <a:r>
              <a:rPr lang="en-US" sz="3600" dirty="0" smtClean="0"/>
              <a:t>He is the solid rock!</a:t>
            </a:r>
            <a:endParaRPr lang="en-US" sz="3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light gets in.jpg"/>
          <p:cNvPicPr>
            <a:picLocks noGrp="1" noChangeAspect="1"/>
          </p:cNvPicPr>
          <p:nvPr>
            <p:ph idx="1"/>
          </p:nvPr>
        </p:nvPicPr>
        <p:blipFill>
          <a:blip r:embed="rId3" cstate="print"/>
          <a:stretch>
            <a:fillRect/>
          </a:stretch>
        </p:blipFill>
        <p:spPr>
          <a:xfrm>
            <a:off x="0" y="0"/>
            <a:ext cx="9187984" cy="6858000"/>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What Disappoints</a:t>
            </a:r>
            <a:r>
              <a:rPr lang="en-US" sz="6000" b="1" baseline="0" dirty="0" smtClean="0"/>
              <a:t> </a:t>
            </a:r>
            <a:r>
              <a:rPr lang="en-US" sz="6000" b="1" dirty="0"/>
              <a:t>Y</a:t>
            </a:r>
            <a:r>
              <a:rPr lang="en-US" sz="6000" b="1" baseline="0" dirty="0" smtClean="0"/>
              <a:t>ou?</a:t>
            </a:r>
            <a:endParaRPr lang="en-US" sz="6000" b="1" dirty="0"/>
          </a:p>
        </p:txBody>
      </p:sp>
      <p:sp>
        <p:nvSpPr>
          <p:cNvPr id="3" name="Content Placeholder 2"/>
          <p:cNvSpPr>
            <a:spLocks noGrp="1"/>
          </p:cNvSpPr>
          <p:nvPr>
            <p:ph idx="1"/>
          </p:nvPr>
        </p:nvSpPr>
        <p:spPr>
          <a:xfrm>
            <a:off x="457200" y="1371600"/>
            <a:ext cx="4191000" cy="5486400"/>
          </a:xfrm>
        </p:spPr>
        <p:txBody>
          <a:bodyPr>
            <a:normAutofit fontScale="92500" lnSpcReduction="20000"/>
          </a:bodyPr>
          <a:lstStyle/>
          <a:p>
            <a:r>
              <a:rPr lang="en-US" dirty="0" smtClean="0"/>
              <a:t>Choices I’ve made</a:t>
            </a:r>
          </a:p>
          <a:p>
            <a:r>
              <a:rPr lang="en-US" dirty="0" smtClean="0"/>
              <a:t>Not pursuing a degree</a:t>
            </a:r>
          </a:p>
          <a:p>
            <a:r>
              <a:rPr lang="en-US" dirty="0" smtClean="0"/>
              <a:t>Giving up too quickly on someone</a:t>
            </a:r>
          </a:p>
          <a:p>
            <a:r>
              <a:rPr lang="en-US" dirty="0" smtClean="0"/>
              <a:t>Having someone not believe in you</a:t>
            </a:r>
          </a:p>
          <a:p>
            <a:r>
              <a:rPr lang="en-US" dirty="0" smtClean="0"/>
              <a:t>Being fired from a job</a:t>
            </a:r>
          </a:p>
          <a:p>
            <a:r>
              <a:rPr lang="en-US" dirty="0" smtClean="0"/>
              <a:t>Not receiving a promotion</a:t>
            </a:r>
          </a:p>
          <a:p>
            <a:r>
              <a:rPr lang="en-US" dirty="0" smtClean="0"/>
              <a:t>Wasted opportunities</a:t>
            </a:r>
          </a:p>
          <a:p>
            <a:r>
              <a:rPr lang="en-US" dirty="0" smtClean="0"/>
              <a:t>Failing to follow your dreams</a:t>
            </a:r>
          </a:p>
        </p:txBody>
      </p:sp>
      <p:sp>
        <p:nvSpPr>
          <p:cNvPr id="4" name="Content Placeholder 2"/>
          <p:cNvSpPr txBox="1">
            <a:spLocks/>
          </p:cNvSpPr>
          <p:nvPr/>
        </p:nvSpPr>
        <p:spPr>
          <a:xfrm>
            <a:off x="4572000" y="1371600"/>
            <a:ext cx="4191000" cy="5486400"/>
          </a:xfrm>
          <a:prstGeom prst="rect">
            <a:avLst/>
          </a:prstGeom>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When</a:t>
            </a:r>
            <a:r>
              <a:rPr kumimoji="0" lang="en-US" sz="3200" b="0" i="0" u="none" strike="noStrike" kern="1200" cap="none" spc="0" normalizeH="0" noProof="0" dirty="0" smtClean="0">
                <a:ln>
                  <a:noFill/>
                </a:ln>
                <a:solidFill>
                  <a:schemeClr val="tx1"/>
                </a:solidFill>
                <a:effectLst/>
                <a:uLnTx/>
                <a:uFillTx/>
                <a:latin typeface="+mn-lt"/>
                <a:ea typeface="+mn-ea"/>
                <a:cs typeface="+mn-cs"/>
              </a:rPr>
              <a:t> your team lost, by a point</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Unexpected loss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A broken home; Unfaithful spouse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Seeing your children make bad choices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Test results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3200" dirty="0" smtClean="0"/>
              <a:t>Unanswered prayers</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How you have lived your life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Failing to serve God faithfully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Discouraged Elijah</a:t>
            </a:r>
            <a:endParaRPr lang="en-US" sz="6000" b="1" dirty="0"/>
          </a:p>
        </p:txBody>
      </p:sp>
      <p:sp>
        <p:nvSpPr>
          <p:cNvPr id="3" name="Content Placeholder 2"/>
          <p:cNvSpPr>
            <a:spLocks noGrp="1"/>
          </p:cNvSpPr>
          <p:nvPr>
            <p:ph idx="1"/>
          </p:nvPr>
        </p:nvSpPr>
        <p:spPr>
          <a:xfrm>
            <a:off x="457200" y="1600200"/>
            <a:ext cx="8229600" cy="4800600"/>
          </a:xfrm>
        </p:spPr>
        <p:txBody>
          <a:bodyPr>
            <a:noAutofit/>
          </a:bodyPr>
          <a:lstStyle/>
          <a:p>
            <a:r>
              <a:rPr lang="en-US" sz="4000" b="1" dirty="0" smtClean="0"/>
              <a:t>1 Kings 19:4</a:t>
            </a:r>
          </a:p>
          <a:p>
            <a:r>
              <a:rPr lang="en-US" sz="3600" baseline="30000" dirty="0" smtClean="0"/>
              <a:t>4 </a:t>
            </a:r>
            <a:r>
              <a:rPr lang="en-US" sz="3600" dirty="0" smtClean="0"/>
              <a:t>But he himself went a day's journey into the wilderness, and came and sat down under a juniper tree: and he requested for himself that he might die; and said, </a:t>
            </a:r>
            <a:r>
              <a:rPr lang="en-US" sz="4000" b="1" dirty="0" smtClean="0"/>
              <a:t>It is enough; now, O </a:t>
            </a:r>
            <a:r>
              <a:rPr lang="en-US" sz="4000" b="1" cap="small" dirty="0" smtClean="0"/>
              <a:t>Lord</a:t>
            </a:r>
            <a:r>
              <a:rPr lang="en-US" sz="4000" b="1" dirty="0" smtClean="0"/>
              <a:t>, take away my life; for I am not better than my fathers.</a:t>
            </a:r>
            <a:endParaRPr lang="en-US" sz="3600" b="1"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Greatly Distressed David</a:t>
            </a:r>
            <a:endParaRPr lang="en-US" sz="6000" b="1" dirty="0"/>
          </a:p>
        </p:txBody>
      </p:sp>
      <p:sp>
        <p:nvSpPr>
          <p:cNvPr id="3" name="Content Placeholder 2"/>
          <p:cNvSpPr>
            <a:spLocks noGrp="1"/>
          </p:cNvSpPr>
          <p:nvPr>
            <p:ph idx="1"/>
          </p:nvPr>
        </p:nvSpPr>
        <p:spPr>
          <a:xfrm>
            <a:off x="457200" y="1600200"/>
            <a:ext cx="8229600" cy="4876800"/>
          </a:xfrm>
        </p:spPr>
        <p:txBody>
          <a:bodyPr>
            <a:normAutofit fontScale="92500" lnSpcReduction="20000"/>
          </a:bodyPr>
          <a:lstStyle/>
          <a:p>
            <a:r>
              <a:rPr lang="en-US" sz="4300" b="1" dirty="0" smtClean="0"/>
              <a:t>1 Samuel 30:4,6</a:t>
            </a:r>
          </a:p>
          <a:p>
            <a:r>
              <a:rPr lang="en-US" sz="3900" baseline="30000" dirty="0" smtClean="0"/>
              <a:t> 4 </a:t>
            </a:r>
            <a:r>
              <a:rPr lang="en-US" sz="3900" dirty="0" smtClean="0"/>
              <a:t>Then David and the people that were with him </a:t>
            </a:r>
            <a:r>
              <a:rPr lang="en-US" sz="3900" b="1" dirty="0" smtClean="0"/>
              <a:t>lifted up their voice and wept, until they had no more power to weep.</a:t>
            </a:r>
          </a:p>
          <a:p>
            <a:r>
              <a:rPr lang="en-US" sz="3900" baseline="30000" dirty="0" smtClean="0"/>
              <a:t>6 </a:t>
            </a:r>
            <a:r>
              <a:rPr lang="en-US" sz="3900" b="1" dirty="0" smtClean="0"/>
              <a:t>And David was greatly distressed</a:t>
            </a:r>
            <a:r>
              <a:rPr lang="en-US" sz="3900" dirty="0" smtClean="0"/>
              <a:t>; for the people </a:t>
            </a:r>
            <a:r>
              <a:rPr lang="en-US" sz="3900" dirty="0" err="1" smtClean="0"/>
              <a:t>spake</a:t>
            </a:r>
            <a:r>
              <a:rPr lang="en-US" sz="3900" dirty="0" smtClean="0"/>
              <a:t> of stoning him, because the </a:t>
            </a:r>
            <a:r>
              <a:rPr lang="en-US" sz="3900" b="1" dirty="0" smtClean="0"/>
              <a:t>soul of all the people was grieved</a:t>
            </a:r>
            <a:r>
              <a:rPr lang="en-US" sz="3900" dirty="0" smtClean="0"/>
              <a:t>, every man for his sons and for his daughters: but David encouraged himself in the </a:t>
            </a:r>
            <a:r>
              <a:rPr lang="en-US" sz="3900" cap="small" dirty="0" smtClean="0"/>
              <a:t>Lord</a:t>
            </a:r>
            <a:r>
              <a:rPr lang="en-US" sz="3900" dirty="0" smtClean="0"/>
              <a:t> his God.</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Burdened Paul</a:t>
            </a:r>
            <a:endParaRPr lang="en-US" sz="6000" b="1" dirty="0"/>
          </a:p>
        </p:txBody>
      </p:sp>
      <p:sp>
        <p:nvSpPr>
          <p:cNvPr id="3" name="Content Placeholder 2"/>
          <p:cNvSpPr>
            <a:spLocks noGrp="1"/>
          </p:cNvSpPr>
          <p:nvPr>
            <p:ph idx="1"/>
          </p:nvPr>
        </p:nvSpPr>
        <p:spPr>
          <a:xfrm>
            <a:off x="457200" y="1600200"/>
            <a:ext cx="8229600" cy="4800600"/>
          </a:xfrm>
        </p:spPr>
        <p:txBody>
          <a:bodyPr>
            <a:normAutofit fontScale="92500" lnSpcReduction="20000"/>
          </a:bodyPr>
          <a:lstStyle/>
          <a:p>
            <a:r>
              <a:rPr lang="en-US" sz="4300" b="1" dirty="0" smtClean="0"/>
              <a:t>2 Corinthians 12:7 -8</a:t>
            </a:r>
          </a:p>
          <a:p>
            <a:r>
              <a:rPr lang="en-US" sz="3900" baseline="30000" dirty="0" smtClean="0"/>
              <a:t>7 </a:t>
            </a:r>
            <a:r>
              <a:rPr lang="en-US" sz="3900" dirty="0" smtClean="0"/>
              <a:t>And lest I should be exalted above measure through the abundance of the revelations, there was given to me a thorn in the flesh, the messenger of Satan to buffet me, lest I should be exalted above measure.</a:t>
            </a:r>
          </a:p>
          <a:p>
            <a:r>
              <a:rPr lang="en-US" sz="3900" baseline="30000" dirty="0" smtClean="0"/>
              <a:t>8 </a:t>
            </a:r>
            <a:r>
              <a:rPr lang="en-US" sz="3900" b="1" dirty="0" smtClean="0"/>
              <a:t>For this thing I besought the Lord thrice, that it might depart from me.</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Sorrowful Jesus</a:t>
            </a:r>
            <a:endParaRPr lang="en-US" sz="6000" b="1" dirty="0"/>
          </a:p>
        </p:txBody>
      </p:sp>
      <p:sp>
        <p:nvSpPr>
          <p:cNvPr id="3" name="Content Placeholder 2"/>
          <p:cNvSpPr>
            <a:spLocks noGrp="1"/>
          </p:cNvSpPr>
          <p:nvPr>
            <p:ph idx="1"/>
          </p:nvPr>
        </p:nvSpPr>
        <p:spPr>
          <a:xfrm>
            <a:off x="457200" y="1600200"/>
            <a:ext cx="8229600" cy="4876800"/>
          </a:xfrm>
        </p:spPr>
        <p:txBody>
          <a:bodyPr>
            <a:normAutofit lnSpcReduction="10000"/>
          </a:bodyPr>
          <a:lstStyle/>
          <a:p>
            <a:r>
              <a:rPr lang="en-US" sz="4000" b="1" dirty="0" smtClean="0"/>
              <a:t>Matthew 26:36-46</a:t>
            </a:r>
          </a:p>
          <a:p>
            <a:r>
              <a:rPr lang="en-US" sz="3600" baseline="30000" dirty="0" smtClean="0"/>
              <a:t>38 </a:t>
            </a:r>
            <a:r>
              <a:rPr lang="en-US" sz="3600" dirty="0" smtClean="0"/>
              <a:t>Then </a:t>
            </a:r>
            <a:r>
              <a:rPr lang="en-US" sz="3600" dirty="0" err="1" smtClean="0"/>
              <a:t>saith</a:t>
            </a:r>
            <a:r>
              <a:rPr lang="en-US" sz="3600" dirty="0" smtClean="0"/>
              <a:t> he unto them, </a:t>
            </a:r>
            <a:r>
              <a:rPr lang="en-US" sz="3600" b="1" dirty="0" smtClean="0"/>
              <a:t>My soul is exceeding sorrowful, even unto death</a:t>
            </a:r>
            <a:r>
              <a:rPr lang="en-US" sz="3600" dirty="0" smtClean="0"/>
              <a:t>: tarry ye here, and watch with me.</a:t>
            </a:r>
          </a:p>
          <a:p>
            <a:r>
              <a:rPr lang="en-US" sz="3600" baseline="30000" dirty="0" smtClean="0"/>
              <a:t>39 </a:t>
            </a:r>
            <a:r>
              <a:rPr lang="en-US" sz="3600" dirty="0" smtClean="0"/>
              <a:t>And he went a little farther, and fell on his face, and prayed, saying, </a:t>
            </a:r>
            <a:r>
              <a:rPr lang="en-US" sz="3600" b="1" dirty="0" smtClean="0"/>
              <a:t>O my Father, if it be possible, let this cup pass from me: </a:t>
            </a:r>
            <a:r>
              <a:rPr lang="en-US" sz="3600" dirty="0" smtClean="0"/>
              <a:t>nevertheless not as I will, but as thou wilt.</a:t>
            </a:r>
            <a:endParaRPr lang="en-US" sz="3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rmAutofit/>
          </a:bodyPr>
          <a:lstStyle/>
          <a:p>
            <a:r>
              <a:rPr lang="en-US" sz="6000" b="1" dirty="0" smtClean="0"/>
              <a:t>Disappointment=Inevitable</a:t>
            </a:r>
            <a:endParaRPr lang="en-US" sz="6000" b="1" dirty="0"/>
          </a:p>
        </p:txBody>
      </p:sp>
      <p:sp>
        <p:nvSpPr>
          <p:cNvPr id="3" name="Content Placeholder 2"/>
          <p:cNvSpPr>
            <a:spLocks noGrp="1"/>
          </p:cNvSpPr>
          <p:nvPr>
            <p:ph idx="1"/>
          </p:nvPr>
        </p:nvSpPr>
        <p:spPr>
          <a:xfrm>
            <a:off x="4343400" y="1600200"/>
            <a:ext cx="4343400" cy="4876800"/>
          </a:xfrm>
        </p:spPr>
        <p:txBody>
          <a:bodyPr>
            <a:normAutofit/>
          </a:bodyPr>
          <a:lstStyle/>
          <a:p>
            <a:r>
              <a:rPr lang="en-US" b="1" dirty="0" smtClean="0"/>
              <a:t>Disappointment, depression, despair</a:t>
            </a:r>
            <a:endParaRPr lang="en-US" dirty="0" smtClean="0"/>
          </a:p>
          <a:p>
            <a:r>
              <a:rPr lang="en-US" sz="4000" b="1" dirty="0" smtClean="0"/>
              <a:t>Hebrews 13:5</a:t>
            </a:r>
            <a:r>
              <a:rPr lang="en-US" dirty="0" smtClean="0"/>
              <a:t>….be content with such things as ye have: for he hath said,</a:t>
            </a:r>
            <a:r>
              <a:rPr lang="en-US" sz="4000" b="1" dirty="0" smtClean="0"/>
              <a:t> I will never leave thee, nor forsake thee.</a:t>
            </a:r>
            <a:endParaRPr lang="en-US" b="1" dirty="0" smtClean="0"/>
          </a:p>
          <a:p>
            <a:endParaRPr lang="en-US" dirty="0"/>
          </a:p>
        </p:txBody>
      </p:sp>
      <p:pic>
        <p:nvPicPr>
          <p:cNvPr id="35842" name="Picture 2" descr="http://www.raisinglemons.com/wp-content/uploads/2012/12/disappointed-kid.jpg">
            <a:hlinkClick r:id="rId3"/>
          </p:cNvPr>
          <p:cNvPicPr>
            <a:picLocks noChangeAspect="1" noChangeArrowheads="1"/>
          </p:cNvPicPr>
          <p:nvPr/>
        </p:nvPicPr>
        <p:blipFill>
          <a:blip r:embed="rId4" cstate="print"/>
          <a:srcRect/>
          <a:stretch>
            <a:fillRect/>
          </a:stretch>
        </p:blipFill>
        <p:spPr bwMode="auto">
          <a:xfrm>
            <a:off x="762000" y="1600200"/>
            <a:ext cx="3145996" cy="47244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Don’t Lose Hope</a:t>
            </a:r>
            <a:endParaRPr lang="en-US" sz="6000" b="1" dirty="0"/>
          </a:p>
        </p:txBody>
      </p:sp>
      <p:sp>
        <p:nvSpPr>
          <p:cNvPr id="3" name="Content Placeholder 2"/>
          <p:cNvSpPr>
            <a:spLocks noGrp="1"/>
          </p:cNvSpPr>
          <p:nvPr>
            <p:ph idx="1"/>
          </p:nvPr>
        </p:nvSpPr>
        <p:spPr>
          <a:xfrm>
            <a:off x="457200" y="1600200"/>
            <a:ext cx="8229600" cy="4876800"/>
          </a:xfrm>
        </p:spPr>
        <p:txBody>
          <a:bodyPr>
            <a:normAutofit fontScale="70000" lnSpcReduction="20000"/>
          </a:bodyPr>
          <a:lstStyle/>
          <a:p>
            <a:r>
              <a:rPr lang="en-US" sz="6400" b="1" dirty="0" smtClean="0"/>
              <a:t>Isaiah 43:1-2</a:t>
            </a:r>
          </a:p>
          <a:p>
            <a:r>
              <a:rPr lang="en-US" sz="5100" baseline="30000" dirty="0" smtClean="0"/>
              <a:t>1</a:t>
            </a:r>
            <a:r>
              <a:rPr lang="en-US" sz="5100" dirty="0" smtClean="0"/>
              <a:t>But now, this is what the </a:t>
            </a:r>
            <a:r>
              <a:rPr lang="en-US" sz="5100" cap="small" dirty="0" smtClean="0"/>
              <a:t>Lord</a:t>
            </a:r>
            <a:r>
              <a:rPr lang="en-US" sz="5100" dirty="0" smtClean="0"/>
              <a:t> ….“Do not fear, for I have redeemed you; I have summoned you by name; you are mine.</a:t>
            </a:r>
          </a:p>
          <a:p>
            <a:r>
              <a:rPr lang="en-US" sz="5100" baseline="30000" dirty="0" smtClean="0"/>
              <a:t>2 </a:t>
            </a:r>
            <a:r>
              <a:rPr lang="en-US" sz="5100" dirty="0" smtClean="0"/>
              <a:t>When you pass through the waters, I will be with you; and when you pass through the rivers,</a:t>
            </a:r>
            <a:r>
              <a:rPr lang="en-US" sz="5100" dirty="0"/>
              <a:t> </a:t>
            </a:r>
            <a:r>
              <a:rPr lang="en-US" sz="5100" dirty="0" smtClean="0"/>
              <a:t>they will not sweep over you.  When you walk through the fire,</a:t>
            </a:r>
            <a:r>
              <a:rPr lang="en-US" sz="5100" dirty="0"/>
              <a:t> </a:t>
            </a:r>
            <a:r>
              <a:rPr lang="en-US" sz="5100" dirty="0" smtClean="0"/>
              <a:t>you will not be burned;</a:t>
            </a:r>
            <a:r>
              <a:rPr lang="en-US" sz="5100" dirty="0"/>
              <a:t> </a:t>
            </a:r>
            <a:r>
              <a:rPr lang="en-US" sz="5100" dirty="0" smtClean="0"/>
              <a:t>the flames will not set you ablaze. </a:t>
            </a:r>
            <a:endParaRPr lang="en-US" sz="51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Adjust Expectations</a:t>
            </a:r>
            <a:endParaRPr lang="en-US" sz="6000" b="1" dirty="0"/>
          </a:p>
        </p:txBody>
      </p:sp>
      <p:sp>
        <p:nvSpPr>
          <p:cNvPr id="3" name="Content Placeholder 2"/>
          <p:cNvSpPr>
            <a:spLocks noGrp="1"/>
          </p:cNvSpPr>
          <p:nvPr>
            <p:ph idx="1"/>
          </p:nvPr>
        </p:nvSpPr>
        <p:spPr>
          <a:xfrm>
            <a:off x="457200" y="1600200"/>
            <a:ext cx="8229600" cy="4495799"/>
          </a:xfrm>
        </p:spPr>
        <p:txBody>
          <a:bodyPr>
            <a:normAutofit/>
          </a:bodyPr>
          <a:lstStyle/>
          <a:p>
            <a:r>
              <a:rPr lang="en-US" sz="4000" b="1" dirty="0" smtClean="0"/>
              <a:t>Ecclesiastes 2:11</a:t>
            </a:r>
          </a:p>
          <a:p>
            <a:r>
              <a:rPr lang="en-US" sz="3600" baseline="30000" dirty="0" smtClean="0"/>
              <a:t>11 </a:t>
            </a:r>
            <a:r>
              <a:rPr lang="en-US" sz="3600" dirty="0" smtClean="0"/>
              <a:t>Then I looked on all the works that my hands had wrought, and on the </a:t>
            </a:r>
            <a:r>
              <a:rPr lang="en-US" sz="3600" dirty="0" err="1" smtClean="0"/>
              <a:t>labour</a:t>
            </a:r>
            <a:r>
              <a:rPr lang="en-US" sz="3600" dirty="0" smtClean="0"/>
              <a:t> that I had </a:t>
            </a:r>
            <a:r>
              <a:rPr lang="en-US" sz="3600" dirty="0" err="1" smtClean="0"/>
              <a:t>laboured</a:t>
            </a:r>
            <a:r>
              <a:rPr lang="en-US" sz="3600" dirty="0" smtClean="0"/>
              <a:t> to do: and, behold, </a:t>
            </a:r>
            <a:r>
              <a:rPr lang="en-US" sz="3600" b="1" dirty="0" smtClean="0"/>
              <a:t>all was vanity and vexation of spirit, and there was no profit under the sun.</a:t>
            </a:r>
            <a:endParaRPr lang="en-US" sz="36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855</TotalTime>
  <Words>1666</Words>
  <Application>Microsoft Office PowerPoint</Application>
  <PresentationFormat>On-screen Show (4:3)</PresentationFormat>
  <Paragraphs>245</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Dealing with Disappointment</vt:lpstr>
      <vt:lpstr>What Disappoints You?</vt:lpstr>
      <vt:lpstr>Discouraged Elijah</vt:lpstr>
      <vt:lpstr>Greatly Distressed David</vt:lpstr>
      <vt:lpstr>Burdened Paul</vt:lpstr>
      <vt:lpstr>Sorrowful Jesus</vt:lpstr>
      <vt:lpstr>Disappointment=Inevitable</vt:lpstr>
      <vt:lpstr>Don’t Lose Hope</vt:lpstr>
      <vt:lpstr>Adjust Expectations</vt:lpstr>
      <vt:lpstr>Learn from Defeats</vt:lpstr>
      <vt:lpstr>Go Deeper with God</vt:lpstr>
      <vt:lpstr>Focus on Ultimate Hope</vt:lpstr>
      <vt:lpstr>See the Invisible</vt:lpstr>
      <vt:lpstr>The Beautiful Letdown</vt:lpstr>
      <vt:lpstr>What’s the Greatest Disappointment in Your Life?</vt:lpstr>
      <vt:lpstr>Christ Never Disappoints</vt:lpstr>
      <vt:lpstr>PowerPoint Presentation</vt:lpstr>
    </vt:vector>
  </TitlesOfParts>
  <Company>Athens City Schools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Matt</dc:creator>
  <cp:lastModifiedBy>oneal</cp:lastModifiedBy>
  <cp:revision>87</cp:revision>
  <cp:lastPrinted>2016-02-28T14:06:17Z</cp:lastPrinted>
  <dcterms:created xsi:type="dcterms:W3CDTF">2016-02-27T15:53:35Z</dcterms:created>
  <dcterms:modified xsi:type="dcterms:W3CDTF">2016-02-28T22:00:55Z</dcterms:modified>
</cp:coreProperties>
</file>