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8"/>
  </p:notesMasterIdLst>
  <p:sldIdLst>
    <p:sldId id="257" r:id="rId3"/>
    <p:sldId id="284" r:id="rId4"/>
    <p:sldId id="264" r:id="rId5"/>
    <p:sldId id="258" r:id="rId6"/>
    <p:sldId id="265" r:id="rId7"/>
    <p:sldId id="259" r:id="rId8"/>
    <p:sldId id="266" r:id="rId9"/>
    <p:sldId id="273" r:id="rId10"/>
    <p:sldId id="260" r:id="rId11"/>
    <p:sldId id="271" r:id="rId12"/>
    <p:sldId id="267" r:id="rId13"/>
    <p:sldId id="279" r:id="rId14"/>
    <p:sldId id="277" r:id="rId15"/>
    <p:sldId id="276" r:id="rId16"/>
    <p:sldId id="261" r:id="rId17"/>
    <p:sldId id="262" r:id="rId18"/>
    <p:sldId id="269" r:id="rId19"/>
    <p:sldId id="280" r:id="rId20"/>
    <p:sldId id="270" r:id="rId21"/>
    <p:sldId id="281" r:id="rId22"/>
    <p:sldId id="286" r:id="rId23"/>
    <p:sldId id="285" r:id="rId24"/>
    <p:sldId id="282" r:id="rId25"/>
    <p:sldId id="263" r:id="rId26"/>
    <p:sldId id="28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AD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96" y="3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E68243-4B5A-4BA9-958D-2C74C250F53F}" type="datetimeFigureOut">
              <a:rPr lang="en-US" smtClean="0"/>
              <a:pPr/>
              <a:t>4/30/2017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5BF01E-FBD3-4112-9943-CCFC588DBE35}" type="slidenum">
              <a:rPr lang="en-US" smtClean="0"/>
              <a:pPr/>
              <a:t>‹#›</a:t>
            </a:fld>
            <a:endParaRPr lang="en-US"/>
          </a:p>
        </p:txBody>
      </p:sp>
    </p:spTree>
    <p:extLst>
      <p:ext uri="{BB962C8B-B14F-4D97-AF65-F5344CB8AC3E}">
        <p14:creationId xmlns:p14="http://schemas.microsoft.com/office/powerpoint/2010/main" val="507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86334B5-FF18-49B6-8CE3-76A56E833FD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16136599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dirty="0"/>
              <a:t>Click to edit Master text styles</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a:t>click to…</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0"/>
          <p:cNvSpPr>
            <a:spLocks noGrp="1" noChangeArrowheads="1"/>
          </p:cNvSpPr>
          <p:nvPr>
            <p:ph type="dt" sz="half" idx="10"/>
          </p:nvPr>
        </p:nvSpPr>
        <p:spPr>
          <a:xfrm>
            <a:off x="685800" y="6400800"/>
            <a:ext cx="1905000" cy="457200"/>
          </a:xfrm>
          <a:prstGeom prst="rect">
            <a:avLst/>
          </a:prstGeom>
          <a:ln/>
        </p:spPr>
        <p:txBody>
          <a:bodyPr/>
          <a:lstStyle>
            <a:lvl1pPr>
              <a:defRPr/>
            </a:lvl1pPr>
          </a:lstStyle>
          <a:p>
            <a:pPr>
              <a:defRPr/>
            </a:pPr>
            <a:endParaRPr lang="en-US">
              <a:solidFill>
                <a:srgbClr val="FFFFFF"/>
              </a:solidFill>
            </a:endParaRPr>
          </a:p>
        </p:txBody>
      </p:sp>
      <p:sp>
        <p:nvSpPr>
          <p:cNvPr id="6" name="Rectangle 11"/>
          <p:cNvSpPr>
            <a:spLocks noGrp="1" noChangeArrowheads="1"/>
          </p:cNvSpPr>
          <p:nvPr>
            <p:ph type="ftr" sz="quarter" idx="11"/>
          </p:nvPr>
        </p:nvSpPr>
        <p:spPr>
          <a:xfrm>
            <a:off x="3124200" y="6400800"/>
            <a:ext cx="2895600" cy="457200"/>
          </a:xfrm>
          <a:prstGeom prst="rect">
            <a:avLst/>
          </a:prstGeom>
          <a:ln/>
        </p:spPr>
        <p:txBody>
          <a:bodyPr/>
          <a:lstStyle>
            <a:lvl1pPr>
              <a:defRPr/>
            </a:lvl1pPr>
          </a:lstStyle>
          <a:p>
            <a:pPr>
              <a:defRPr/>
            </a:pPr>
            <a:endParaRPr lang="en-US">
              <a:solidFill>
                <a:srgbClr val="FFFFFF"/>
              </a:solidFill>
            </a:endParaRPr>
          </a:p>
        </p:txBody>
      </p:sp>
      <p:sp>
        <p:nvSpPr>
          <p:cNvPr id="7" name="Rectangle 12"/>
          <p:cNvSpPr>
            <a:spLocks noGrp="1" noChangeArrowheads="1"/>
          </p:cNvSpPr>
          <p:nvPr>
            <p:ph type="sldNum" sz="quarter" idx="12"/>
          </p:nvPr>
        </p:nvSpPr>
        <p:spPr>
          <a:xfrm>
            <a:off x="6553200" y="6400800"/>
            <a:ext cx="1905000" cy="457200"/>
          </a:xfrm>
          <a:prstGeom prst="rect">
            <a:avLst/>
          </a:prstGeom>
          <a:ln/>
        </p:spPr>
        <p:txBody>
          <a:bodyPr/>
          <a:lstStyle>
            <a:lvl1pPr>
              <a:defRPr/>
            </a:lvl1pPr>
          </a:lstStyle>
          <a:p>
            <a:fld id="{81B158AB-B997-4F45-AE1D-BBEF25AF709A}" type="slidenum">
              <a:rPr lang="en-US">
                <a:solidFill>
                  <a:srgbClr val="FFFFFF"/>
                </a:solidFill>
              </a:rPr>
              <a:pPr/>
              <a:t>‹#›</a:t>
            </a:fld>
            <a:endParaRPr lang="en-US">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A8C226-8D25-4F91-95B9-661963F2680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A8C226-8D25-4F91-95B9-661963F26801}" type="slidenum">
              <a:rPr lang="en-US" smtClean="0"/>
              <a:pPr/>
              <a:t>‹#›</a:t>
            </a:fld>
            <a:endParaRPr lang="en-US"/>
          </a:p>
        </p:txBody>
      </p:sp>
    </p:spTree>
    <p:extLst>
      <p:ext uri="{BB962C8B-B14F-4D97-AF65-F5344CB8AC3E}">
        <p14:creationId xmlns:p14="http://schemas.microsoft.com/office/powerpoint/2010/main" val="18042893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a:t>Click to edit Master title style</a:t>
            </a:r>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4693088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Layout" Target="../slideLayouts/slideLayout15.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metal wallpapers 15"/>
          <p:cNvPicPr>
            <a:picLocks noChangeAspect="1" noChangeArrowheads="1"/>
          </p:cNvPicPr>
          <p:nvPr/>
        </p:nvPicPr>
        <p:blipFill>
          <a:blip r:embed="rId3" cstate="print">
            <a:lum bright="-20000"/>
          </a:blip>
          <a:srcRect r="16721"/>
          <a:stretch>
            <a:fillRect/>
          </a:stretch>
        </p:blipFill>
        <p:spPr bwMode="auto">
          <a:xfrm>
            <a:off x="0" y="0"/>
            <a:ext cx="9144000" cy="6858000"/>
          </a:xfrm>
          <a:prstGeom prst="rect">
            <a:avLst/>
          </a:prstGeom>
          <a:noFill/>
        </p:spPr>
      </p:pic>
      <p:sp>
        <p:nvSpPr>
          <p:cNvPr id="4" name="TextBox 3"/>
          <p:cNvSpPr txBox="1"/>
          <p:nvPr/>
        </p:nvSpPr>
        <p:spPr>
          <a:xfrm>
            <a:off x="1371600" y="2131874"/>
            <a:ext cx="6400800" cy="1846659"/>
          </a:xfrm>
          <a:prstGeom prst="rect">
            <a:avLst/>
          </a:prstGeom>
          <a:solidFill>
            <a:schemeClr val="bg1"/>
          </a:solidFill>
          <a:ln w="25400">
            <a:solidFill>
              <a:schemeClr val="bg1">
                <a:lumMod val="65000"/>
              </a:schemeClr>
            </a:solidFill>
          </a:ln>
        </p:spPr>
        <p:txBody>
          <a:bodyPr wrap="square" rtlCol="0">
            <a:spAutoFit/>
          </a:bodyPr>
          <a:lstStyle/>
          <a:p>
            <a:pPr algn="ctr"/>
            <a:r>
              <a:rPr lang="en-US" sz="4800" dirty="0">
                <a:solidFill>
                  <a:srgbClr val="BF9000"/>
                </a:solidFill>
                <a:latin typeface="Times New Roman" pitchFamily="18" charset="0"/>
                <a:cs typeface="Times New Roman" pitchFamily="18" charset="0"/>
              </a:rPr>
              <a:t>Eating From a </a:t>
            </a:r>
            <a:r>
              <a:rPr lang="en-US" sz="6600" b="1" dirty="0">
                <a:solidFill>
                  <a:srgbClr val="BF9000"/>
                </a:solidFill>
                <a:latin typeface="Times New Roman" pitchFamily="18" charset="0"/>
                <a:cs typeface="Times New Roman" pitchFamily="18" charset="0"/>
              </a:rPr>
              <a:t>Poisoned Pot</a:t>
            </a:r>
            <a:endParaRPr lang="en-US" sz="5400" b="1" dirty="0">
              <a:solidFill>
                <a:srgbClr val="BF9000"/>
              </a:solidFill>
              <a:latin typeface="Times New Roman" pitchFamily="18" charset="0"/>
              <a:cs typeface="Times New Roman" pitchFamily="18" charset="0"/>
            </a:endParaRPr>
          </a:p>
        </p:txBody>
      </p:sp>
      <p:sp>
        <p:nvSpPr>
          <p:cNvPr id="5" name="TextBox 4"/>
          <p:cNvSpPr txBox="1"/>
          <p:nvPr/>
        </p:nvSpPr>
        <p:spPr>
          <a:xfrm>
            <a:off x="1828800" y="4577715"/>
            <a:ext cx="5486400" cy="1354217"/>
          </a:xfrm>
          <a:prstGeom prst="rect">
            <a:avLst/>
          </a:prstGeom>
          <a:noFill/>
        </p:spPr>
        <p:txBody>
          <a:bodyPr wrap="square" rtlCol="0">
            <a:spAutoFit/>
          </a:bodyPr>
          <a:lstStyle/>
          <a:p>
            <a:pPr algn="ctr"/>
            <a:r>
              <a:rPr lang="en-US" sz="5400" b="1" i="1" dirty="0">
                <a:solidFill>
                  <a:srgbClr val="FFC000"/>
                </a:solidFill>
                <a:latin typeface="Times New Roman" pitchFamily="18" charset="0"/>
              </a:rPr>
              <a:t>2 Kings 4:40</a:t>
            </a:r>
          </a:p>
          <a:p>
            <a:pPr algn="ctr"/>
            <a:endParaRPr lang="en-US" sz="2800" dirty="0">
              <a:solidFill>
                <a:srgbClr val="FFC000"/>
              </a:solidFill>
            </a:endParaRPr>
          </a:p>
        </p:txBody>
      </p:sp>
      <p:sp>
        <p:nvSpPr>
          <p:cNvPr id="6" name="Sun 5"/>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7" name="Rectangle 6"/>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20</a:t>
            </a:r>
          </a:p>
        </p:txBody>
      </p:sp>
      <p:sp>
        <p:nvSpPr>
          <p:cNvPr id="9" name="Slide Number Placeholder 2"/>
          <p:cNvSpPr txBox="1">
            <a:spLocks/>
          </p:cNvSpPr>
          <p:nvPr/>
        </p:nvSpPr>
        <p:spPr>
          <a:xfrm>
            <a:off x="6553200" y="6400800"/>
            <a:ext cx="1905000" cy="457200"/>
          </a:xfrm>
          <a:prstGeom prst="rect">
            <a:avLst/>
          </a:prstGeom>
          <a:ln/>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fld id="{81B158AB-B997-4F45-AE1D-BBEF25AF709A}" type="slidenum">
              <a:rPr kumimoji="0" lang="en-US" sz="1800" b="0" i="0" u="none" strike="noStrike" kern="1200" cap="none" spc="0" normalizeH="0" baseline="0" noProof="0" smtClean="0">
                <a:ln>
                  <a:noFill/>
                </a:ln>
                <a:solidFill>
                  <a:srgbClr val="FFFFFF"/>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a:t>
            </a:fld>
            <a:endParaRPr kumimoji="0" lang="en-US" sz="1800" b="0" i="0" u="none" strike="noStrike" kern="1200" cap="none" spc="0" normalizeH="0" baseline="0" noProof="0" dirty="0">
              <a:ln>
                <a:noFill/>
              </a:ln>
              <a:solidFill>
                <a:srgbClr val="FFFFFF"/>
              </a:solidFill>
              <a:effectLst/>
              <a:uLnTx/>
              <a:uFillTx/>
              <a:latin typeface="Calibri"/>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447800"/>
            <a:ext cx="8382000" cy="3127010"/>
          </a:xfrm>
        </p:spPr>
        <p:txBody>
          <a:bodyPr/>
          <a:lstStyle/>
          <a:p>
            <a:r>
              <a:rPr lang="en-US" sz="4000" dirty="0"/>
              <a:t>Social Poison</a:t>
            </a:r>
          </a:p>
          <a:p>
            <a:pPr lvl="1"/>
            <a:r>
              <a:rPr lang="en-US" sz="4000" dirty="0">
                <a:solidFill>
                  <a:srgbClr val="FFAD09"/>
                </a:solidFill>
              </a:rPr>
              <a:t>Any addiction</a:t>
            </a:r>
          </a:p>
          <a:p>
            <a:pPr lvl="2"/>
            <a:r>
              <a:rPr lang="en-US" sz="3200" b="1" i="1" dirty="0"/>
              <a:t>1 </a:t>
            </a:r>
            <a:r>
              <a:rPr lang="en-US" sz="3200" b="1" i="1" dirty="0" err="1"/>
              <a:t>Thes</a:t>
            </a:r>
            <a:r>
              <a:rPr lang="en-US" sz="3200" b="1" i="1" dirty="0"/>
              <a:t> 5:21-22; Isa 5:11, 22; </a:t>
            </a:r>
            <a:r>
              <a:rPr lang="en-US" sz="3200" b="1" i="1" dirty="0" err="1"/>
              <a:t>Prov</a:t>
            </a:r>
            <a:r>
              <a:rPr lang="en-US" sz="3200" b="1" i="1" dirty="0"/>
              <a:t> 23:29-30</a:t>
            </a:r>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8" name="Rectangle 7"/>
          <p:cNvSpPr/>
          <p:nvPr/>
        </p:nvSpPr>
        <p:spPr bwMode="auto">
          <a:xfrm>
            <a:off x="457200" y="3505200"/>
            <a:ext cx="8229600" cy="1676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4300"/>
            <a:r>
              <a:rPr lang="en-US" sz="2400" dirty="0">
                <a:solidFill>
                  <a:schemeClr val="bg1"/>
                </a:solidFill>
                <a:latin typeface="Times New Roman" pitchFamily="18" charset="0"/>
                <a:cs typeface="Times New Roman" pitchFamily="18" charset="0"/>
              </a:rPr>
              <a:t>Proverbs 23:29-30 Who has woe? Who has sorrow? Who has contentions? Who has complaints? Who has wounds without cause? Who has redness of eyes? Those who linger long</a:t>
            </a:r>
          </a:p>
          <a:p>
            <a:pPr marL="114300"/>
            <a:r>
              <a:rPr lang="en-US" sz="2400" dirty="0">
                <a:solidFill>
                  <a:schemeClr val="bg1"/>
                </a:solidFill>
                <a:latin typeface="Times New Roman" pitchFamily="18" charset="0"/>
                <a:cs typeface="Times New Roman" pitchFamily="18" charset="0"/>
              </a:rPr>
              <a:t>at the wine, Those who go in search of mixed wine.</a:t>
            </a:r>
          </a:p>
        </p:txBody>
      </p:sp>
      <p:sp>
        <p:nvSpPr>
          <p:cNvPr id="9" name="Sun 8"/>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15</a:t>
            </a:r>
          </a:p>
        </p:txBody>
      </p:sp>
      <p:sp>
        <p:nvSpPr>
          <p:cNvPr id="11"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10</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447800"/>
            <a:ext cx="8382000" cy="3127010"/>
          </a:xfrm>
        </p:spPr>
        <p:txBody>
          <a:bodyPr/>
          <a:lstStyle/>
          <a:p>
            <a:r>
              <a:rPr lang="en-US" sz="4000" dirty="0"/>
              <a:t>Social Poison</a:t>
            </a:r>
          </a:p>
          <a:p>
            <a:pPr lvl="1"/>
            <a:r>
              <a:rPr lang="en-US" sz="4000" dirty="0">
                <a:solidFill>
                  <a:srgbClr val="FFAD09"/>
                </a:solidFill>
              </a:rPr>
              <a:t>Modern dance</a:t>
            </a:r>
          </a:p>
          <a:p>
            <a:pPr lvl="2"/>
            <a:r>
              <a:rPr lang="en-US" sz="3200" b="1" i="1" dirty="0"/>
              <a:t>Gal 5:19-21; 1 Cor 15:33; 1 </a:t>
            </a:r>
            <a:r>
              <a:rPr lang="en-US" sz="3200" b="1" i="1" dirty="0" err="1"/>
              <a:t>Thess</a:t>
            </a:r>
            <a:r>
              <a:rPr lang="en-US" sz="3200" b="1" i="1" dirty="0"/>
              <a:t> 5:21-22</a:t>
            </a:r>
            <a:endParaRPr lang="en-US" dirty="0"/>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Rectangle 5"/>
          <p:cNvSpPr/>
          <p:nvPr/>
        </p:nvSpPr>
        <p:spPr bwMode="auto">
          <a:xfrm>
            <a:off x="457200" y="3657600"/>
            <a:ext cx="8229600" cy="2743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Galatians 5:19 When you follow the desires of your sinful nature, the results are very clear: </a:t>
            </a:r>
            <a:r>
              <a:rPr lang="en-US" sz="2400" b="1" dirty="0">
                <a:solidFill>
                  <a:schemeClr val="bg1"/>
                </a:solidFill>
                <a:latin typeface="Times New Roman" pitchFamily="18" charset="0"/>
                <a:cs typeface="Times New Roman" pitchFamily="18" charset="0"/>
              </a:rPr>
              <a:t>sexual immorality, impurity, lustful pleasures,</a:t>
            </a:r>
            <a:r>
              <a:rPr lang="en-US" sz="2400" dirty="0">
                <a:solidFill>
                  <a:schemeClr val="bg1"/>
                </a:solidFill>
                <a:latin typeface="Times New Roman" pitchFamily="18" charset="0"/>
                <a:cs typeface="Times New Roman" pitchFamily="18" charset="0"/>
              </a:rPr>
              <a:t> 20 idolatry, sorcery, hostility, quarreling, jealousy, outbursts of anger, selfish ambition, dissension, division, 21 envy, </a:t>
            </a:r>
            <a:r>
              <a:rPr lang="en-US" sz="2400" b="1" dirty="0">
                <a:solidFill>
                  <a:schemeClr val="bg1"/>
                </a:solidFill>
                <a:latin typeface="Times New Roman" pitchFamily="18" charset="0"/>
                <a:cs typeface="Times New Roman" pitchFamily="18" charset="0"/>
              </a:rPr>
              <a:t>drunkenness, wild parties, and other sins like these.</a:t>
            </a:r>
            <a:r>
              <a:rPr lang="en-US" sz="2400" dirty="0">
                <a:solidFill>
                  <a:schemeClr val="bg1"/>
                </a:solidFill>
                <a:latin typeface="Times New Roman" pitchFamily="18" charset="0"/>
                <a:cs typeface="Times New Roman" pitchFamily="18" charset="0"/>
              </a:rPr>
              <a:t> Let me tell you again, as I have before, </a:t>
            </a:r>
            <a:r>
              <a:rPr lang="en-US" sz="2400" b="1" dirty="0">
                <a:solidFill>
                  <a:schemeClr val="bg1"/>
                </a:solidFill>
                <a:latin typeface="Times New Roman" pitchFamily="18" charset="0"/>
                <a:cs typeface="Times New Roman" pitchFamily="18" charset="0"/>
              </a:rPr>
              <a:t>that anyone living that sort of life will not inherit the Kingdom of God.</a:t>
            </a:r>
          </a:p>
        </p:txBody>
      </p:sp>
      <p:sp>
        <p:nvSpPr>
          <p:cNvPr id="8" name="Sun 7"/>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21</a:t>
            </a:r>
          </a:p>
        </p:txBody>
      </p:sp>
      <p:sp>
        <p:nvSpPr>
          <p:cNvPr id="10"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11</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8"/>
                                        </p:tgtEl>
                                        <p:attrNameLst>
                                          <p:attrName>r</p:attrName>
                                        </p:attrNameLst>
                                      </p:cBhvr>
                                    </p:animRot>
                                  </p:childTnLst>
                                </p:cTn>
                              </p:par>
                              <p:par>
                                <p:cTn id="7" presetID="7" presetClass="entr" presetSubtype="8"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anim calcmode="lin" valueType="num">
                                      <p:cBhvr additive="base">
                                        <p:cTn id="9"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0" dur="500" fill="hold"/>
                                        <p:tgtEl>
                                          <p:spTgt spid="3">
                                            <p:txEl>
                                              <p:pRg st="2" end="2"/>
                                            </p:txEl>
                                          </p:spTgt>
                                        </p:tgtEl>
                                        <p:attrNameLst>
                                          <p:attrName>ppt_y</p:attrName>
                                        </p:attrNameLst>
                                      </p:cBhvr>
                                      <p:tavLst>
                                        <p:tav tm="0">
                                          <p:val>
                                            <p:strVal val="#ppt_y"/>
                                          </p:val>
                                        </p:tav>
                                        <p:tav tm="100000">
                                          <p:val>
                                            <p:strVal val="#ppt_y"/>
                                          </p:val>
                                        </p:tav>
                                      </p:tavLst>
                                    </p:anim>
                                  </p:childTnLst>
                                </p:cTn>
                              </p:par>
                              <p:par>
                                <p:cTn id="11" presetID="1" presetClass="entr" presetSubtype="0" fill="hold" grpId="0" nodeType="withEffect">
                                  <p:stCondLst>
                                    <p:cond delay="100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Poison Gourds of Today</a:t>
            </a:r>
          </a:p>
        </p:txBody>
      </p:sp>
      <p:sp>
        <p:nvSpPr>
          <p:cNvPr id="3" name="Content Placeholder 2"/>
          <p:cNvSpPr>
            <a:spLocks noGrp="1"/>
          </p:cNvSpPr>
          <p:nvPr>
            <p:ph idx="1"/>
          </p:nvPr>
        </p:nvSpPr>
        <p:spPr>
          <a:xfrm>
            <a:off x="381000" y="1920917"/>
            <a:ext cx="8382000" cy="1693797"/>
          </a:xfrm>
        </p:spPr>
        <p:txBody>
          <a:bodyPr/>
          <a:lstStyle/>
          <a:p>
            <a:pPr lvl="2">
              <a:buNone/>
            </a:pPr>
            <a:endParaRPr lang="en-US" dirty="0"/>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8" name="Content Placeholder 2"/>
          <p:cNvSpPr txBox="1">
            <a:spLocks/>
          </p:cNvSpPr>
          <p:nvPr/>
        </p:nvSpPr>
        <p:spPr>
          <a:xfrm>
            <a:off x="457200" y="1640320"/>
            <a:ext cx="8382000" cy="2345257"/>
          </a:xfrm>
          <a:prstGeom prst="rect">
            <a:avLst/>
          </a:prstGeom>
        </p:spPr>
        <p:txBody>
          <a:bodyPr vert="horz" wrap="square" lIns="0" tIns="0" rIns="0" bIns="0" rtlCol="0">
            <a:spAutoFit/>
          </a:bodyPr>
          <a:lstStyle/>
          <a:p>
            <a:pPr marL="396875" indent="-396875" defTabSz="914363">
              <a:lnSpc>
                <a:spcPct val="90000"/>
              </a:lnSpc>
              <a:spcBef>
                <a:spcPct val="20000"/>
              </a:spcBef>
              <a:buFontTx/>
              <a:buBlip>
                <a:blip r:embed="rId3"/>
              </a:buBlip>
              <a:defRPr/>
            </a:pPr>
            <a:r>
              <a:rPr lang="en-US" sz="4000" dirty="0">
                <a:solidFill>
                  <a:srgbClr val="FFFFFF"/>
                </a:solidFill>
              </a:rPr>
              <a:t>Religious Poison</a:t>
            </a:r>
          </a:p>
          <a:p>
            <a:pPr marL="801688" lvl="1" indent="-344488" defTabSz="914363">
              <a:lnSpc>
                <a:spcPct val="90000"/>
              </a:lnSpc>
              <a:spcBef>
                <a:spcPct val="20000"/>
              </a:spcBef>
              <a:buFontTx/>
              <a:buBlip>
                <a:blip r:embed="rId4"/>
              </a:buBlip>
            </a:pPr>
            <a:r>
              <a:rPr lang="en-US" sz="3200" dirty="0">
                <a:solidFill>
                  <a:srgbClr val="FFAD09"/>
                </a:solidFill>
              </a:rPr>
              <a:t>Denominationalism</a:t>
            </a:r>
            <a:endParaRPr lang="en-US" sz="3200" b="1" i="1" dirty="0">
              <a:solidFill>
                <a:srgbClr val="FFFFFF"/>
              </a:solidFill>
            </a:endParaRPr>
          </a:p>
          <a:p>
            <a:pPr marL="1371600" lvl="2" indent="-396875" defTabSz="914363">
              <a:lnSpc>
                <a:spcPct val="90000"/>
              </a:lnSpc>
              <a:spcBef>
                <a:spcPct val="20000"/>
              </a:spcBef>
              <a:buFontTx/>
              <a:buBlip>
                <a:blip r:embed="rId4"/>
              </a:buBlip>
            </a:pPr>
            <a:r>
              <a:rPr lang="en-US" sz="2800" b="1" dirty="0"/>
              <a:t>The general denominational concept that one does not have to be baptized to be saved. </a:t>
            </a:r>
            <a:r>
              <a:rPr lang="en-US" sz="2800" dirty="0">
                <a:solidFill>
                  <a:srgbClr val="FFFF00"/>
                </a:solidFill>
              </a:rPr>
              <a:t>Baptism not essential</a:t>
            </a:r>
            <a:r>
              <a:rPr lang="en-US" sz="2800" i="1" dirty="0">
                <a:solidFill>
                  <a:srgbClr val="FFFFFF"/>
                </a:solidFill>
              </a:rPr>
              <a:t> (Rom 6:3-5; Acts 2:38)</a:t>
            </a:r>
          </a:p>
        </p:txBody>
      </p:sp>
      <p:sp>
        <p:nvSpPr>
          <p:cNvPr id="9" name="Rectangle 8"/>
          <p:cNvSpPr/>
          <p:nvPr/>
        </p:nvSpPr>
        <p:spPr bwMode="auto">
          <a:xfrm>
            <a:off x="457200" y="4343400"/>
            <a:ext cx="8229600" cy="1600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Acts 2:38 Then Peter said to them, "Repent, and let every one of you be baptized in the name of Jesus Christ for the remission of sins; and you shall receive the gift of the Holy Spirit.</a:t>
            </a:r>
          </a:p>
        </p:txBody>
      </p:sp>
      <p:sp>
        <p:nvSpPr>
          <p:cNvPr id="10" name="Sun 9"/>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2</a:t>
            </a:r>
          </a:p>
        </p:txBody>
      </p:sp>
      <p:sp>
        <p:nvSpPr>
          <p:cNvPr id="12"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12</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Poison Gourds of Today</a:t>
            </a:r>
          </a:p>
        </p:txBody>
      </p:sp>
      <p:sp>
        <p:nvSpPr>
          <p:cNvPr id="3" name="Content Placeholder 2"/>
          <p:cNvSpPr>
            <a:spLocks noGrp="1"/>
          </p:cNvSpPr>
          <p:nvPr>
            <p:ph idx="1"/>
          </p:nvPr>
        </p:nvSpPr>
        <p:spPr>
          <a:xfrm>
            <a:off x="381000" y="1920917"/>
            <a:ext cx="8382000" cy="1693797"/>
          </a:xfrm>
        </p:spPr>
        <p:txBody>
          <a:bodyPr/>
          <a:lstStyle/>
          <a:p>
            <a:pPr lvl="2">
              <a:buNone/>
            </a:pPr>
            <a:endParaRPr lang="en-US" dirty="0"/>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8" name="Content Placeholder 2"/>
          <p:cNvSpPr txBox="1">
            <a:spLocks/>
          </p:cNvSpPr>
          <p:nvPr/>
        </p:nvSpPr>
        <p:spPr>
          <a:xfrm>
            <a:off x="457200" y="1640320"/>
            <a:ext cx="8382000" cy="1957459"/>
          </a:xfrm>
          <a:prstGeom prst="rect">
            <a:avLst/>
          </a:prstGeom>
        </p:spPr>
        <p:txBody>
          <a:bodyPr vert="horz" wrap="square" lIns="0" tIns="0" rIns="0" bIns="0" rtlCol="0">
            <a:spAutoFit/>
          </a:bodyPr>
          <a:lstStyle/>
          <a:p>
            <a:pPr marL="396875" indent="-396875" defTabSz="914363">
              <a:lnSpc>
                <a:spcPct val="90000"/>
              </a:lnSpc>
              <a:spcBef>
                <a:spcPct val="20000"/>
              </a:spcBef>
              <a:buFontTx/>
              <a:buBlip>
                <a:blip r:embed="rId3"/>
              </a:buBlip>
              <a:defRPr/>
            </a:pPr>
            <a:r>
              <a:rPr lang="en-US" sz="4000" dirty="0">
                <a:solidFill>
                  <a:srgbClr val="FFFFFF"/>
                </a:solidFill>
              </a:rPr>
              <a:t>Religious Poison</a:t>
            </a:r>
          </a:p>
          <a:p>
            <a:pPr marL="801688" lvl="1" indent="-344488" defTabSz="914363">
              <a:lnSpc>
                <a:spcPct val="90000"/>
              </a:lnSpc>
              <a:spcBef>
                <a:spcPct val="20000"/>
              </a:spcBef>
              <a:buFontTx/>
              <a:buBlip>
                <a:blip r:embed="rId4"/>
              </a:buBlip>
            </a:pPr>
            <a:r>
              <a:rPr lang="en-US" sz="3200" dirty="0">
                <a:solidFill>
                  <a:srgbClr val="FFAD09"/>
                </a:solidFill>
              </a:rPr>
              <a:t>Denominationalism</a:t>
            </a:r>
            <a:endParaRPr lang="en-US" sz="3200" b="1" i="1" dirty="0">
              <a:solidFill>
                <a:srgbClr val="FFFFFF"/>
              </a:solidFill>
            </a:endParaRPr>
          </a:p>
          <a:p>
            <a:pPr marL="1371600" lvl="2" indent="-396875" defTabSz="914363">
              <a:lnSpc>
                <a:spcPct val="90000"/>
              </a:lnSpc>
              <a:spcBef>
                <a:spcPct val="20000"/>
              </a:spcBef>
              <a:buFontTx/>
              <a:buBlip>
                <a:blip r:embed="rId4"/>
              </a:buBlip>
            </a:pPr>
            <a:r>
              <a:rPr lang="en-US" sz="2800" b="1" dirty="0"/>
              <a:t>The "can't fall" theory. </a:t>
            </a:r>
            <a:r>
              <a:rPr lang="en-US" sz="2800" dirty="0">
                <a:solidFill>
                  <a:srgbClr val="FFFF00"/>
                </a:solidFill>
              </a:rPr>
              <a:t>Can’t fall from grace</a:t>
            </a:r>
            <a:r>
              <a:rPr lang="en-US" sz="2800" i="1" dirty="0">
                <a:solidFill>
                  <a:srgbClr val="FFFFFF"/>
                </a:solidFill>
              </a:rPr>
              <a:t>  (Gal 5:4; Rom 11:22)</a:t>
            </a:r>
          </a:p>
        </p:txBody>
      </p:sp>
      <p:sp>
        <p:nvSpPr>
          <p:cNvPr id="9" name="Rectangle 8"/>
          <p:cNvSpPr/>
          <p:nvPr/>
        </p:nvSpPr>
        <p:spPr bwMode="auto">
          <a:xfrm>
            <a:off x="457200" y="3810000"/>
            <a:ext cx="8229600" cy="11430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Galatians 5:4 You have become estranged from Christ, you who attempt to be justified by law; you have fallen from grace.</a:t>
            </a:r>
          </a:p>
        </p:txBody>
      </p:sp>
      <p:sp>
        <p:nvSpPr>
          <p:cNvPr id="10" name="Rectangle 9"/>
          <p:cNvSpPr/>
          <p:nvPr/>
        </p:nvSpPr>
        <p:spPr bwMode="auto">
          <a:xfrm>
            <a:off x="457200" y="5029200"/>
            <a:ext cx="8229600" cy="13716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Romans 11:22 Therefore consider the goodness and severity of God: on those who fell, severity; </a:t>
            </a:r>
            <a:r>
              <a:rPr lang="en-US" sz="2400" spc="-150" dirty="0">
                <a:solidFill>
                  <a:schemeClr val="bg1"/>
                </a:solidFill>
                <a:latin typeface="Times New Roman" pitchFamily="18" charset="0"/>
                <a:cs typeface="Times New Roman" pitchFamily="18" charset="0"/>
              </a:rPr>
              <a:t>but toward you</a:t>
            </a:r>
            <a:r>
              <a:rPr lang="en-US" sz="2400" dirty="0">
                <a:solidFill>
                  <a:schemeClr val="bg1"/>
                </a:solidFill>
                <a:latin typeface="Times New Roman" pitchFamily="18" charset="0"/>
                <a:cs typeface="Times New Roman" pitchFamily="18" charset="0"/>
              </a:rPr>
              <a:t>, goodness, if you continue in His goodness. Otherwise you also will be cut off.</a:t>
            </a:r>
          </a:p>
        </p:txBody>
      </p:sp>
      <p:sp>
        <p:nvSpPr>
          <p:cNvPr id="11" name="Sun 10"/>
          <p:cNvSpPr/>
          <p:nvPr/>
        </p:nvSpPr>
        <p:spPr>
          <a:xfrm>
            <a:off x="5943600" y="1318585"/>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p:cNvSpPr/>
          <p:nvPr/>
        </p:nvSpPr>
        <p:spPr>
          <a:xfrm>
            <a:off x="6248400" y="1623385"/>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Y</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13</a:t>
            </a:r>
          </a:p>
        </p:txBody>
      </p:sp>
      <p:sp>
        <p:nvSpPr>
          <p:cNvPr id="13"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13</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Poison Gourds of Today</a:t>
            </a:r>
          </a:p>
        </p:txBody>
      </p:sp>
      <p:sp>
        <p:nvSpPr>
          <p:cNvPr id="3" name="Content Placeholder 2"/>
          <p:cNvSpPr>
            <a:spLocks noGrp="1"/>
          </p:cNvSpPr>
          <p:nvPr>
            <p:ph idx="1"/>
          </p:nvPr>
        </p:nvSpPr>
        <p:spPr>
          <a:xfrm>
            <a:off x="381000" y="1920917"/>
            <a:ext cx="8382000" cy="1693797"/>
          </a:xfrm>
        </p:spPr>
        <p:txBody>
          <a:bodyPr/>
          <a:lstStyle/>
          <a:p>
            <a:pPr lvl="2">
              <a:buNone/>
            </a:pPr>
            <a:endParaRPr lang="en-US" dirty="0"/>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8" name="Content Placeholder 2"/>
          <p:cNvSpPr txBox="1">
            <a:spLocks/>
          </p:cNvSpPr>
          <p:nvPr/>
        </p:nvSpPr>
        <p:spPr>
          <a:xfrm>
            <a:off x="457200" y="1640320"/>
            <a:ext cx="8382000" cy="1957459"/>
          </a:xfrm>
          <a:prstGeom prst="rect">
            <a:avLst/>
          </a:prstGeom>
        </p:spPr>
        <p:txBody>
          <a:bodyPr vert="horz" wrap="square" lIns="0" tIns="0" rIns="0" bIns="0" rtlCol="0">
            <a:spAutoFit/>
          </a:bodyPr>
          <a:lstStyle/>
          <a:p>
            <a:pPr marL="396875" indent="-396875" defTabSz="914363">
              <a:lnSpc>
                <a:spcPct val="90000"/>
              </a:lnSpc>
              <a:spcBef>
                <a:spcPct val="20000"/>
              </a:spcBef>
              <a:buFontTx/>
              <a:buBlip>
                <a:blip r:embed="rId3"/>
              </a:buBlip>
              <a:defRPr/>
            </a:pPr>
            <a:r>
              <a:rPr lang="en-US" sz="4000" dirty="0">
                <a:solidFill>
                  <a:srgbClr val="FFFFFF"/>
                </a:solidFill>
              </a:rPr>
              <a:t>Religious Poison</a:t>
            </a:r>
          </a:p>
          <a:p>
            <a:pPr marL="801688" lvl="1" indent="-344488" defTabSz="914363">
              <a:lnSpc>
                <a:spcPct val="90000"/>
              </a:lnSpc>
              <a:spcBef>
                <a:spcPct val="20000"/>
              </a:spcBef>
              <a:buFontTx/>
              <a:buBlip>
                <a:blip r:embed="rId4"/>
              </a:buBlip>
            </a:pPr>
            <a:r>
              <a:rPr lang="en-US" sz="3200" dirty="0">
                <a:solidFill>
                  <a:srgbClr val="FFAD09"/>
                </a:solidFill>
              </a:rPr>
              <a:t>Denominationalism</a:t>
            </a:r>
            <a:endParaRPr lang="en-US" sz="3200" b="1" i="1" dirty="0">
              <a:solidFill>
                <a:srgbClr val="FFFFFF"/>
              </a:solidFill>
            </a:endParaRPr>
          </a:p>
          <a:p>
            <a:pPr marL="1371600" lvl="2" indent="-396875" defTabSz="914363">
              <a:lnSpc>
                <a:spcPct val="90000"/>
              </a:lnSpc>
              <a:spcBef>
                <a:spcPct val="20000"/>
              </a:spcBef>
              <a:buFontTx/>
              <a:buBlip>
                <a:blip r:embed="rId4"/>
              </a:buBlip>
            </a:pPr>
            <a:r>
              <a:rPr lang="en-US" sz="2800" dirty="0">
                <a:solidFill>
                  <a:srgbClr val="FFFF00"/>
                </a:solidFill>
              </a:rPr>
              <a:t>Church membership not essential</a:t>
            </a:r>
            <a:r>
              <a:rPr lang="en-US" sz="2800" i="1" dirty="0">
                <a:solidFill>
                  <a:srgbClr val="FFFFFF"/>
                </a:solidFill>
              </a:rPr>
              <a:t> (Eph 1:22, 23; 5:23)</a:t>
            </a:r>
          </a:p>
        </p:txBody>
      </p:sp>
      <p:sp>
        <p:nvSpPr>
          <p:cNvPr id="9" name="Rectangle 8"/>
          <p:cNvSpPr/>
          <p:nvPr/>
        </p:nvSpPr>
        <p:spPr bwMode="auto">
          <a:xfrm>
            <a:off x="457200" y="3733800"/>
            <a:ext cx="8229600" cy="14478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Ephesians 1:22 And He put all things under His feet, and gave Him to be head over all things to the church, 23 which is His body, the fullness of Him who fills all in all.</a:t>
            </a:r>
          </a:p>
        </p:txBody>
      </p:sp>
      <p:sp>
        <p:nvSpPr>
          <p:cNvPr id="10" name="Rectangle 9"/>
          <p:cNvSpPr/>
          <p:nvPr/>
        </p:nvSpPr>
        <p:spPr bwMode="auto">
          <a:xfrm>
            <a:off x="457200" y="5257800"/>
            <a:ext cx="8229600" cy="1219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Ephesians 5:23 For the husband is head of the wife, as also Christ is head of the church; and He is the Savior of the body.</a:t>
            </a:r>
          </a:p>
        </p:txBody>
      </p:sp>
      <p:sp>
        <p:nvSpPr>
          <p:cNvPr id="11" name="Sun 10"/>
          <p:cNvSpPr/>
          <p:nvPr/>
        </p:nvSpPr>
        <p:spPr>
          <a:xfrm>
            <a:off x="5638800" y="1335520"/>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p:cNvSpPr/>
          <p:nvPr/>
        </p:nvSpPr>
        <p:spPr>
          <a:xfrm>
            <a:off x="5943600" y="1640320"/>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11</a:t>
            </a:r>
          </a:p>
        </p:txBody>
      </p:sp>
      <p:sp>
        <p:nvSpPr>
          <p:cNvPr id="13"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14</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Poison Gourds of Today</a:t>
            </a:r>
          </a:p>
        </p:txBody>
      </p:sp>
      <p:sp>
        <p:nvSpPr>
          <p:cNvPr id="3" name="Content Placeholder 2"/>
          <p:cNvSpPr>
            <a:spLocks noGrp="1"/>
          </p:cNvSpPr>
          <p:nvPr>
            <p:ph idx="1"/>
          </p:nvPr>
        </p:nvSpPr>
        <p:spPr>
          <a:xfrm>
            <a:off x="381000" y="1920917"/>
            <a:ext cx="8382000" cy="1693797"/>
          </a:xfrm>
        </p:spPr>
        <p:txBody>
          <a:bodyPr/>
          <a:lstStyle/>
          <a:p>
            <a:pPr lvl="2">
              <a:buNone/>
            </a:pPr>
            <a:endParaRPr lang="en-US" dirty="0"/>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8" name="Content Placeholder 2"/>
          <p:cNvSpPr txBox="1">
            <a:spLocks/>
          </p:cNvSpPr>
          <p:nvPr/>
        </p:nvSpPr>
        <p:spPr>
          <a:xfrm>
            <a:off x="457200" y="1640320"/>
            <a:ext cx="8382000" cy="1637371"/>
          </a:xfrm>
          <a:prstGeom prst="rect">
            <a:avLst/>
          </a:prstGeom>
        </p:spPr>
        <p:txBody>
          <a:bodyPr vert="horz" wrap="square" lIns="0" tIns="0" rIns="0" bIns="0" rtlCol="0">
            <a:spAutoFit/>
          </a:bodyPr>
          <a:lstStyle/>
          <a:p>
            <a:pPr marL="396875" indent="-396875" defTabSz="914363">
              <a:lnSpc>
                <a:spcPct val="90000"/>
              </a:lnSpc>
              <a:spcBef>
                <a:spcPct val="20000"/>
              </a:spcBef>
              <a:buFontTx/>
              <a:buBlip>
                <a:blip r:embed="rId3"/>
              </a:buBlip>
              <a:defRPr/>
            </a:pPr>
            <a:r>
              <a:rPr lang="en-US" sz="4000" dirty="0">
                <a:solidFill>
                  <a:srgbClr val="FFFFFF"/>
                </a:solidFill>
              </a:rPr>
              <a:t>Religious Poison</a:t>
            </a:r>
          </a:p>
          <a:p>
            <a:pPr marL="801688" lvl="1" indent="-344488" defTabSz="914363">
              <a:lnSpc>
                <a:spcPct val="90000"/>
              </a:lnSpc>
              <a:spcBef>
                <a:spcPct val="20000"/>
              </a:spcBef>
              <a:buFontTx/>
              <a:buBlip>
                <a:blip r:embed="rId4"/>
              </a:buBlip>
              <a:defRPr/>
            </a:pPr>
            <a:r>
              <a:rPr lang="en-US" sz="3200" b="1" dirty="0">
                <a:solidFill>
                  <a:srgbClr val="FFAD09"/>
                </a:solidFill>
              </a:rPr>
              <a:t>Changed the Truth Into a Lie</a:t>
            </a:r>
          </a:p>
          <a:p>
            <a:pPr marL="1258888" lvl="2" indent="-344488" defTabSz="914363">
              <a:lnSpc>
                <a:spcPct val="90000"/>
              </a:lnSpc>
              <a:spcBef>
                <a:spcPct val="20000"/>
              </a:spcBef>
              <a:buFontTx/>
              <a:buBlip>
                <a:blip r:embed="rId4"/>
              </a:buBlip>
            </a:pPr>
            <a:r>
              <a:rPr lang="en-US" sz="3200" b="1" i="1" dirty="0">
                <a:solidFill>
                  <a:srgbClr val="FFFFFF"/>
                </a:solidFill>
              </a:rPr>
              <a:t>Romans 1:24-25; Hebrews 5:9</a:t>
            </a:r>
          </a:p>
        </p:txBody>
      </p:sp>
      <p:sp>
        <p:nvSpPr>
          <p:cNvPr id="9" name="Rectangle 8"/>
          <p:cNvSpPr/>
          <p:nvPr/>
        </p:nvSpPr>
        <p:spPr bwMode="auto">
          <a:xfrm>
            <a:off x="457200" y="3352800"/>
            <a:ext cx="8229600" cy="1981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Romans 1:24-25 Therefore God also gave them up to uncleanness, in the lusts of their hearts, to dishonor their bodies among themselves, </a:t>
            </a:r>
            <a:r>
              <a:rPr lang="en-US" sz="2400" b="1" dirty="0">
                <a:solidFill>
                  <a:schemeClr val="bg1"/>
                </a:solidFill>
                <a:latin typeface="Times New Roman" pitchFamily="18" charset="0"/>
                <a:cs typeface="Times New Roman" pitchFamily="18" charset="0"/>
              </a:rPr>
              <a:t>who exchanged the truth of God for the lie, and worshiped and served the creature rather than the Creator, </a:t>
            </a:r>
            <a:r>
              <a:rPr lang="en-US" sz="2400" dirty="0">
                <a:solidFill>
                  <a:schemeClr val="bg1"/>
                </a:solidFill>
                <a:latin typeface="Times New Roman" pitchFamily="18" charset="0"/>
                <a:cs typeface="Times New Roman" pitchFamily="18" charset="0"/>
              </a:rPr>
              <a:t>who is blessed forever.</a:t>
            </a:r>
          </a:p>
        </p:txBody>
      </p:sp>
      <p:sp>
        <p:nvSpPr>
          <p:cNvPr id="10" name="Rectangle 9"/>
          <p:cNvSpPr/>
          <p:nvPr/>
        </p:nvSpPr>
        <p:spPr bwMode="auto">
          <a:xfrm>
            <a:off x="457200" y="5410200"/>
            <a:ext cx="8229600" cy="9906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Hebrews 5:9 And having been perfected, He became the author of eternal salvation </a:t>
            </a:r>
            <a:r>
              <a:rPr lang="en-US" sz="2400" b="1" dirty="0">
                <a:solidFill>
                  <a:schemeClr val="bg1"/>
                </a:solidFill>
                <a:latin typeface="Times New Roman" pitchFamily="18" charset="0"/>
                <a:cs typeface="Times New Roman" pitchFamily="18" charset="0"/>
              </a:rPr>
              <a:t>to all who obey Him,</a:t>
            </a:r>
          </a:p>
        </p:txBody>
      </p:sp>
      <p:sp>
        <p:nvSpPr>
          <p:cNvPr id="11" name="Sun 10"/>
          <p:cNvSpPr/>
          <p:nvPr/>
        </p:nvSpPr>
        <p:spPr>
          <a:xfrm>
            <a:off x="6248400" y="598095"/>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p:cNvSpPr/>
          <p:nvPr/>
        </p:nvSpPr>
        <p:spPr>
          <a:xfrm>
            <a:off x="6553200" y="902895"/>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U</a:t>
            </a:r>
          </a:p>
          <a:p>
            <a:pPr marL="0" marR="0" lvl="0" indent="0" algn="ctr" defTabSz="914400" eaLnBrk="1" fontAlgn="auto" latinLnBrk="0" hangingPunct="1">
              <a:lnSpc>
                <a:spcPct val="100000"/>
              </a:lnSpc>
              <a:spcBef>
                <a:spcPts val="0"/>
              </a:spcBef>
              <a:spcAft>
                <a:spcPts val="0"/>
              </a:spcAft>
              <a:buClrTx/>
              <a:buSzTx/>
              <a:buFontTx/>
              <a:buNone/>
              <a:tabLst/>
              <a:defRPr/>
            </a:pPr>
            <a:r>
              <a:rPr lang="en-US" sz="2400" b="1" kern="0" dirty="0">
                <a:solidFill>
                  <a:prstClr val="black"/>
                </a:solidFill>
                <a:latin typeface="Calibri" panose="020F0502020204030204"/>
              </a:rPr>
              <a:t>3</a:t>
            </a:r>
            <a:endPar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endParaRPr>
          </a:p>
        </p:txBody>
      </p:sp>
      <p:sp>
        <p:nvSpPr>
          <p:cNvPr id="13"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15</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1"/>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685800" y="1905000"/>
            <a:ext cx="8077200" cy="1705082"/>
          </a:xfrm>
        </p:spPr>
        <p:txBody>
          <a:bodyPr/>
          <a:lstStyle/>
          <a:p>
            <a:r>
              <a:rPr lang="en-US" sz="4000" b="1" i="1" dirty="0"/>
              <a:t>Religious Poison in the church</a:t>
            </a:r>
            <a:endParaRPr lang="en-US" sz="4000" dirty="0"/>
          </a:p>
          <a:p>
            <a:pPr lvl="1"/>
            <a:r>
              <a:rPr lang="en-US" sz="3600" dirty="0">
                <a:solidFill>
                  <a:srgbClr val="FFAD09"/>
                </a:solidFill>
              </a:rPr>
              <a:t>Hypocrites</a:t>
            </a:r>
            <a:endParaRPr lang="en-US" sz="3600" dirty="0"/>
          </a:p>
          <a:p>
            <a:pPr lvl="2"/>
            <a:r>
              <a:rPr lang="en-US" sz="3200" b="1" i="1" dirty="0"/>
              <a:t>1 Peter 2:1-2</a:t>
            </a:r>
            <a:endParaRPr lang="en-US" sz="3200" dirty="0"/>
          </a:p>
        </p:txBody>
      </p:sp>
      <p:sp>
        <p:nvSpPr>
          <p:cNvPr id="7" name="Title 6"/>
          <p:cNvSpPr>
            <a:spLocks noGrp="1"/>
          </p:cNvSpPr>
          <p:nvPr>
            <p:ph type="title"/>
          </p:nvPr>
        </p:nvSpPr>
        <p:spPr>
          <a:xfrm>
            <a:off x="685800" y="457200"/>
            <a:ext cx="7772400" cy="677108"/>
          </a:xfrm>
        </p:spPr>
        <p:txBody>
          <a:bodyPr/>
          <a:lstStyle/>
          <a:p>
            <a:r>
              <a:rPr lang="en-US" b="1" dirty="0"/>
              <a:t>Poison Gourds of Today</a:t>
            </a:r>
          </a:p>
        </p:txBody>
      </p:sp>
      <p:sp>
        <p:nvSpPr>
          <p:cNvPr id="8" name="Rectangle 7"/>
          <p:cNvSpPr/>
          <p:nvPr/>
        </p:nvSpPr>
        <p:spPr bwMode="auto">
          <a:xfrm>
            <a:off x="457200" y="3962400"/>
            <a:ext cx="8229600" cy="14478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1 Peter 2:1-2 Therefore, </a:t>
            </a:r>
            <a:r>
              <a:rPr lang="en-US" sz="2400" b="1" dirty="0">
                <a:solidFill>
                  <a:schemeClr val="bg1"/>
                </a:solidFill>
                <a:latin typeface="Times New Roman" pitchFamily="18" charset="0"/>
                <a:cs typeface="Times New Roman" pitchFamily="18" charset="0"/>
              </a:rPr>
              <a:t>laying aside all malice, all deceit, hypocrisy, envy, and all evil speaking</a:t>
            </a:r>
            <a:r>
              <a:rPr lang="en-US" sz="2400" dirty="0">
                <a:solidFill>
                  <a:schemeClr val="bg1"/>
                </a:solidFill>
                <a:latin typeface="Times New Roman" pitchFamily="18" charset="0"/>
                <a:cs typeface="Times New Roman" pitchFamily="18" charset="0"/>
              </a:rPr>
              <a:t>, as newborn babes, desire the pure milk of the word, that you may grow thereby, </a:t>
            </a:r>
          </a:p>
        </p:txBody>
      </p:sp>
      <p:sp>
        <p:nvSpPr>
          <p:cNvPr id="9" name="Sun 8"/>
          <p:cNvSpPr/>
          <p:nvPr/>
        </p:nvSpPr>
        <p:spPr>
          <a:xfrm>
            <a:off x="7282543" y="2353508"/>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7587343" y="2658308"/>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8</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16</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685800" y="1905000"/>
            <a:ext cx="8077200" cy="1705082"/>
          </a:xfrm>
        </p:spPr>
        <p:txBody>
          <a:bodyPr/>
          <a:lstStyle/>
          <a:p>
            <a:r>
              <a:rPr lang="en-US" sz="4000" b="1" i="1" dirty="0"/>
              <a:t>Religious Poison in the church</a:t>
            </a:r>
            <a:endParaRPr lang="en-US" sz="4000" dirty="0"/>
          </a:p>
          <a:p>
            <a:pPr lvl="1"/>
            <a:r>
              <a:rPr lang="en-US" sz="3600" dirty="0">
                <a:solidFill>
                  <a:srgbClr val="FFAD09"/>
                </a:solidFill>
              </a:rPr>
              <a:t>Lack of Development </a:t>
            </a:r>
          </a:p>
          <a:p>
            <a:pPr lvl="2"/>
            <a:r>
              <a:rPr lang="en-US" sz="3200" b="1" i="1" dirty="0"/>
              <a:t>Heb 5:12-14; Rom 12:11; Rev 3:16</a:t>
            </a:r>
            <a:endParaRPr lang="en-US" sz="3200" dirty="0"/>
          </a:p>
        </p:txBody>
      </p:sp>
      <p:sp>
        <p:nvSpPr>
          <p:cNvPr id="7" name="Title 6"/>
          <p:cNvSpPr>
            <a:spLocks noGrp="1"/>
          </p:cNvSpPr>
          <p:nvPr>
            <p:ph type="title"/>
          </p:nvPr>
        </p:nvSpPr>
        <p:spPr>
          <a:xfrm>
            <a:off x="685800" y="457200"/>
            <a:ext cx="7772400" cy="677108"/>
          </a:xfrm>
        </p:spPr>
        <p:txBody>
          <a:bodyPr/>
          <a:lstStyle/>
          <a:p>
            <a:r>
              <a:rPr lang="en-US" b="1" dirty="0"/>
              <a:t>Poison Gourds of Today</a:t>
            </a:r>
          </a:p>
        </p:txBody>
      </p:sp>
      <p:sp>
        <p:nvSpPr>
          <p:cNvPr id="8" name="Rectangle 7"/>
          <p:cNvSpPr/>
          <p:nvPr/>
        </p:nvSpPr>
        <p:spPr bwMode="auto">
          <a:xfrm>
            <a:off x="457200" y="3733800"/>
            <a:ext cx="8229600" cy="2743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Hebrews 5:12 For though by this time you ought to be teachers, you need someone to teach you again the first principles of the oracles of God; and you have come to need milk and not solid food. 13 For everyone who partakes only of milk is unskilled in the word of righteousness, for he is a babe. 14 But solid food belongs to those who are of full age, that is, those who by reason of use have their senses exercised to discern both good and evil.</a:t>
            </a:r>
          </a:p>
        </p:txBody>
      </p:sp>
      <p:sp>
        <p:nvSpPr>
          <p:cNvPr id="9" name="Sun 8"/>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S</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17</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685800" y="1905000"/>
            <a:ext cx="8077200" cy="1705082"/>
          </a:xfrm>
        </p:spPr>
        <p:txBody>
          <a:bodyPr/>
          <a:lstStyle/>
          <a:p>
            <a:r>
              <a:rPr lang="en-US" sz="4000" b="1" i="1" dirty="0"/>
              <a:t>Religious Poison in the church</a:t>
            </a:r>
            <a:endParaRPr lang="en-US" sz="4000" dirty="0"/>
          </a:p>
          <a:p>
            <a:pPr lvl="1"/>
            <a:r>
              <a:rPr lang="en-US" sz="3600" dirty="0">
                <a:solidFill>
                  <a:srgbClr val="FFAD09"/>
                </a:solidFill>
              </a:rPr>
              <a:t>Disinterest or Indifference</a:t>
            </a:r>
          </a:p>
          <a:p>
            <a:pPr lvl="2"/>
            <a:r>
              <a:rPr lang="en-US" sz="3200" b="1" i="1" dirty="0"/>
              <a:t>Heb 5:12-14; Rom 12:11; Rev 3:16</a:t>
            </a:r>
            <a:endParaRPr lang="en-US" sz="3200" dirty="0"/>
          </a:p>
        </p:txBody>
      </p:sp>
      <p:sp>
        <p:nvSpPr>
          <p:cNvPr id="7" name="Title 6"/>
          <p:cNvSpPr>
            <a:spLocks noGrp="1"/>
          </p:cNvSpPr>
          <p:nvPr>
            <p:ph type="title"/>
          </p:nvPr>
        </p:nvSpPr>
        <p:spPr>
          <a:xfrm>
            <a:off x="685800" y="457200"/>
            <a:ext cx="7772400" cy="677108"/>
          </a:xfrm>
        </p:spPr>
        <p:txBody>
          <a:bodyPr/>
          <a:lstStyle/>
          <a:p>
            <a:r>
              <a:rPr lang="en-US" b="1" dirty="0"/>
              <a:t>Poison Gourds of Today</a:t>
            </a:r>
          </a:p>
        </p:txBody>
      </p:sp>
      <p:sp>
        <p:nvSpPr>
          <p:cNvPr id="8" name="Rectangle 7"/>
          <p:cNvSpPr/>
          <p:nvPr/>
        </p:nvSpPr>
        <p:spPr bwMode="auto">
          <a:xfrm>
            <a:off x="457200" y="3810000"/>
            <a:ext cx="8229600" cy="1219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Romans 12:11 not lagging in diligence, </a:t>
            </a:r>
            <a:r>
              <a:rPr lang="en-US" sz="2400" b="1" dirty="0">
                <a:solidFill>
                  <a:schemeClr val="bg1"/>
                </a:solidFill>
                <a:latin typeface="Times New Roman" pitchFamily="18" charset="0"/>
                <a:cs typeface="Times New Roman" pitchFamily="18" charset="0"/>
              </a:rPr>
              <a:t>fervent in spirit</a:t>
            </a:r>
            <a:r>
              <a:rPr lang="en-US" sz="2400" dirty="0">
                <a:solidFill>
                  <a:schemeClr val="bg1"/>
                </a:solidFill>
                <a:latin typeface="Times New Roman" pitchFamily="18" charset="0"/>
                <a:cs typeface="Times New Roman" pitchFamily="18" charset="0"/>
              </a:rPr>
              <a:t>, serving the Lord;</a:t>
            </a:r>
          </a:p>
        </p:txBody>
      </p:sp>
      <p:sp>
        <p:nvSpPr>
          <p:cNvPr id="9" name="Rectangle 8"/>
          <p:cNvSpPr/>
          <p:nvPr/>
        </p:nvSpPr>
        <p:spPr bwMode="auto">
          <a:xfrm>
            <a:off x="457200" y="5181600"/>
            <a:ext cx="8229600" cy="1219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Revelation 3:16 So then, because you are lukewarm, and neither cold nor hot, I will vomit you out of My mouth.</a:t>
            </a:r>
          </a:p>
        </p:txBody>
      </p:sp>
      <p:sp>
        <p:nvSpPr>
          <p:cNvPr id="10" name="Sun 9"/>
          <p:cNvSpPr/>
          <p:nvPr/>
        </p:nvSpPr>
        <p:spPr>
          <a:xfrm>
            <a:off x="7696200" y="2009882"/>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p:cNvSpPr/>
          <p:nvPr/>
        </p:nvSpPr>
        <p:spPr>
          <a:xfrm>
            <a:off x="8001000" y="2314682"/>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H</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14</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18</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0"/>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685800" y="1905000"/>
            <a:ext cx="8077200" cy="1705082"/>
          </a:xfrm>
        </p:spPr>
        <p:txBody>
          <a:bodyPr/>
          <a:lstStyle/>
          <a:p>
            <a:r>
              <a:rPr lang="en-US" sz="4000" b="1" i="1" dirty="0"/>
              <a:t>Religious Poison in the church</a:t>
            </a:r>
            <a:endParaRPr lang="en-US" sz="4000" dirty="0"/>
          </a:p>
          <a:p>
            <a:pPr lvl="1"/>
            <a:r>
              <a:rPr lang="en-US" sz="3600" dirty="0">
                <a:solidFill>
                  <a:srgbClr val="FFAD09"/>
                </a:solidFill>
              </a:rPr>
              <a:t>False love</a:t>
            </a:r>
          </a:p>
          <a:p>
            <a:pPr lvl="2"/>
            <a:r>
              <a:rPr lang="en-US" sz="3200" b="1" i="1" dirty="0"/>
              <a:t>1 John 2:15-17; Rom 12:1-2</a:t>
            </a:r>
          </a:p>
        </p:txBody>
      </p:sp>
      <p:sp>
        <p:nvSpPr>
          <p:cNvPr id="7" name="Title 6"/>
          <p:cNvSpPr>
            <a:spLocks noGrp="1"/>
          </p:cNvSpPr>
          <p:nvPr>
            <p:ph type="title"/>
          </p:nvPr>
        </p:nvSpPr>
        <p:spPr>
          <a:xfrm>
            <a:off x="685800" y="457200"/>
            <a:ext cx="7772400" cy="677108"/>
          </a:xfrm>
        </p:spPr>
        <p:txBody>
          <a:bodyPr/>
          <a:lstStyle/>
          <a:p>
            <a:r>
              <a:rPr lang="en-US" b="1" dirty="0"/>
              <a:t>Poison Gourds of Today</a:t>
            </a:r>
          </a:p>
        </p:txBody>
      </p:sp>
      <p:sp>
        <p:nvSpPr>
          <p:cNvPr id="8" name="Rectangle 7"/>
          <p:cNvSpPr/>
          <p:nvPr/>
        </p:nvSpPr>
        <p:spPr bwMode="auto">
          <a:xfrm>
            <a:off x="457200" y="3810000"/>
            <a:ext cx="8229600" cy="2743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1 John 2:15 Do not love the world or the things in the world. If anyone loves the world, the love of the Father is not in him. 16 </a:t>
            </a:r>
            <a:r>
              <a:rPr lang="en-US" sz="2400" b="1" dirty="0">
                <a:solidFill>
                  <a:schemeClr val="bg1"/>
                </a:solidFill>
                <a:latin typeface="Times New Roman" pitchFamily="18" charset="0"/>
                <a:cs typeface="Times New Roman" pitchFamily="18" charset="0"/>
              </a:rPr>
              <a:t>For all that is in the world—the lust of the flesh, the lust of the eyes, and the pride of life—is not of the Father but is of the world. </a:t>
            </a:r>
            <a:r>
              <a:rPr lang="en-US" sz="2400" dirty="0">
                <a:solidFill>
                  <a:schemeClr val="bg1"/>
                </a:solidFill>
                <a:latin typeface="Times New Roman" pitchFamily="18" charset="0"/>
                <a:cs typeface="Times New Roman" pitchFamily="18" charset="0"/>
              </a:rPr>
              <a:t>17 And the world is passing away, and the lust of it; but he who does the will of God abides forever.</a:t>
            </a:r>
          </a:p>
        </p:txBody>
      </p:sp>
      <p:sp>
        <p:nvSpPr>
          <p:cNvPr id="9" name="Sun 8"/>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W</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5</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19</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Have you ever…</a:t>
            </a:r>
          </a:p>
        </p:txBody>
      </p:sp>
      <p:sp>
        <p:nvSpPr>
          <p:cNvPr id="3" name="Content Placeholder 2"/>
          <p:cNvSpPr>
            <a:spLocks noGrp="1"/>
          </p:cNvSpPr>
          <p:nvPr>
            <p:ph idx="1"/>
          </p:nvPr>
        </p:nvSpPr>
        <p:spPr>
          <a:xfrm>
            <a:off x="381000" y="1920917"/>
            <a:ext cx="8382000" cy="5047536"/>
          </a:xfrm>
        </p:spPr>
        <p:txBody>
          <a:bodyPr/>
          <a:lstStyle/>
          <a:p>
            <a:pPr lvl="0"/>
            <a:r>
              <a:rPr lang="en-US" b="1" dirty="0"/>
              <a:t>Have you ever had a really bad meal?</a:t>
            </a:r>
          </a:p>
          <a:p>
            <a:pPr lvl="0"/>
            <a:r>
              <a:rPr lang="en-US" b="1" dirty="0"/>
              <a:t>What made it bad?</a:t>
            </a:r>
          </a:p>
          <a:p>
            <a:pPr lvl="0"/>
            <a:r>
              <a:rPr lang="en-US" b="1" dirty="0"/>
              <a:t>Taste?</a:t>
            </a:r>
          </a:p>
          <a:p>
            <a:pPr lvl="0"/>
            <a:r>
              <a:rPr lang="en-US" b="1" dirty="0"/>
              <a:t>Company?</a:t>
            </a:r>
          </a:p>
          <a:p>
            <a:pPr lvl="0"/>
            <a:r>
              <a:rPr lang="en-US" b="1" dirty="0"/>
              <a:t>Made you physically sick?</a:t>
            </a:r>
          </a:p>
          <a:p>
            <a:pPr lvl="0"/>
            <a:endParaRPr lang="en-US" b="1" dirty="0"/>
          </a:p>
          <a:p>
            <a:pPr lvl="1"/>
            <a:endParaRPr lang="en-US" i="1" dirty="0"/>
          </a:p>
          <a:p>
            <a:pPr lvl="1"/>
            <a:endParaRPr lang="en-US" i="1" dirty="0"/>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12" name="Sun 11"/>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I</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19</a:t>
            </a:r>
          </a:p>
        </p:txBody>
      </p:sp>
      <p:sp>
        <p:nvSpPr>
          <p:cNvPr id="10"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2</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2"/>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7" presetClass="entr" presetSubtype="8"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7" presetClass="entr" presetSubtype="8"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7" presetClass="entr" presetSubtype="8"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7" presetClass="entr" presetSubtype="8"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7" presetClass="entr" presetSubtype="8"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685800" y="1905000"/>
            <a:ext cx="8077200" cy="1705082"/>
          </a:xfrm>
        </p:spPr>
        <p:txBody>
          <a:bodyPr/>
          <a:lstStyle/>
          <a:p>
            <a:r>
              <a:rPr lang="en-US" sz="4000" b="1" i="1" dirty="0"/>
              <a:t>Religious Poison in the church</a:t>
            </a:r>
            <a:endParaRPr lang="en-US" sz="4000" dirty="0"/>
          </a:p>
          <a:p>
            <a:pPr lvl="1"/>
            <a:r>
              <a:rPr lang="en-US" sz="3600" dirty="0">
                <a:solidFill>
                  <a:srgbClr val="FFAD09"/>
                </a:solidFill>
              </a:rPr>
              <a:t>Worldliness </a:t>
            </a:r>
          </a:p>
          <a:p>
            <a:pPr lvl="2"/>
            <a:r>
              <a:rPr lang="en-US" sz="3200" b="1" i="1" dirty="0"/>
              <a:t>1 John 2:15-17; Rom 12:1-2</a:t>
            </a:r>
          </a:p>
        </p:txBody>
      </p:sp>
      <p:sp>
        <p:nvSpPr>
          <p:cNvPr id="7" name="Title 6"/>
          <p:cNvSpPr>
            <a:spLocks noGrp="1"/>
          </p:cNvSpPr>
          <p:nvPr>
            <p:ph type="title"/>
          </p:nvPr>
        </p:nvSpPr>
        <p:spPr>
          <a:xfrm>
            <a:off x="685800" y="457200"/>
            <a:ext cx="7772400" cy="677108"/>
          </a:xfrm>
        </p:spPr>
        <p:txBody>
          <a:bodyPr/>
          <a:lstStyle/>
          <a:p>
            <a:r>
              <a:rPr lang="en-US" b="1" dirty="0"/>
              <a:t>Poison Gourds of Today</a:t>
            </a:r>
          </a:p>
        </p:txBody>
      </p:sp>
      <p:sp>
        <p:nvSpPr>
          <p:cNvPr id="8" name="Rectangle 7"/>
          <p:cNvSpPr/>
          <p:nvPr/>
        </p:nvSpPr>
        <p:spPr bwMode="auto">
          <a:xfrm>
            <a:off x="457200" y="3962400"/>
            <a:ext cx="8229600" cy="25146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Romans 12:1-2 I beseech you therefore, brethren, by the mercies of God, that you present your bodies a living sacrifice, holy, acceptable to God, which is your reasonable service. </a:t>
            </a:r>
            <a:r>
              <a:rPr lang="en-US" sz="2400" b="1" dirty="0">
                <a:solidFill>
                  <a:schemeClr val="bg1"/>
                </a:solidFill>
                <a:latin typeface="Times New Roman" pitchFamily="18" charset="0"/>
                <a:cs typeface="Times New Roman" pitchFamily="18" charset="0"/>
              </a:rPr>
              <a:t>And do not be conformed to this world,</a:t>
            </a:r>
            <a:r>
              <a:rPr lang="en-US" sz="2400" dirty="0">
                <a:solidFill>
                  <a:schemeClr val="bg1"/>
                </a:solidFill>
                <a:latin typeface="Times New Roman" pitchFamily="18" charset="0"/>
                <a:cs typeface="Times New Roman" pitchFamily="18" charset="0"/>
              </a:rPr>
              <a:t> but be transformed by the renewing of your mind, that you may prove what is that good and acceptable and perfect will of God.</a:t>
            </a:r>
          </a:p>
        </p:txBody>
      </p:sp>
      <p:sp>
        <p:nvSpPr>
          <p:cNvPr id="9" name="Sun 8"/>
          <p:cNvSpPr/>
          <p:nvPr/>
        </p:nvSpPr>
        <p:spPr>
          <a:xfrm>
            <a:off x="7581900" y="2266217"/>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7886700" y="2571017"/>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U</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17</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20</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9"/>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685800" y="1524000"/>
            <a:ext cx="8077200" cy="1705082"/>
          </a:xfrm>
        </p:spPr>
        <p:txBody>
          <a:bodyPr/>
          <a:lstStyle/>
          <a:p>
            <a:r>
              <a:rPr lang="en-US" sz="4000" b="1" i="1" dirty="0"/>
              <a:t>Aarons golden calf</a:t>
            </a:r>
            <a:endParaRPr lang="en-US" sz="4000" dirty="0"/>
          </a:p>
          <a:p>
            <a:pPr lvl="1"/>
            <a:r>
              <a:rPr lang="en-US" sz="3600" dirty="0">
                <a:solidFill>
                  <a:srgbClr val="FFAD09"/>
                </a:solidFill>
              </a:rPr>
              <a:t>And what we’ve shaped</a:t>
            </a:r>
          </a:p>
          <a:p>
            <a:pPr lvl="2"/>
            <a:r>
              <a:rPr lang="en-US" sz="3200" b="1" i="1" dirty="0"/>
              <a:t>Exodus 32</a:t>
            </a:r>
          </a:p>
        </p:txBody>
      </p:sp>
      <p:sp>
        <p:nvSpPr>
          <p:cNvPr id="7" name="Title 6"/>
          <p:cNvSpPr>
            <a:spLocks noGrp="1"/>
          </p:cNvSpPr>
          <p:nvPr>
            <p:ph type="title"/>
          </p:nvPr>
        </p:nvSpPr>
        <p:spPr>
          <a:xfrm>
            <a:off x="685800" y="457200"/>
            <a:ext cx="7772400" cy="677108"/>
          </a:xfrm>
        </p:spPr>
        <p:txBody>
          <a:bodyPr/>
          <a:lstStyle/>
          <a:p>
            <a:r>
              <a:rPr lang="en-US" b="1" dirty="0"/>
              <a:t>What are we shaping?</a:t>
            </a:r>
          </a:p>
        </p:txBody>
      </p:sp>
      <p:sp>
        <p:nvSpPr>
          <p:cNvPr id="8" name="Rectangle 7"/>
          <p:cNvSpPr/>
          <p:nvPr/>
        </p:nvSpPr>
        <p:spPr bwMode="auto">
          <a:xfrm>
            <a:off x="457200" y="3313234"/>
            <a:ext cx="8229600" cy="2096966"/>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Exodus 32:2 So Aaron said, “Take the gold rings from the ears of your wives and sons and daughters, and bring them to me.”</a:t>
            </a:r>
          </a:p>
          <a:p>
            <a:pPr marL="119063"/>
            <a:r>
              <a:rPr lang="en-US" sz="2400" dirty="0">
                <a:solidFill>
                  <a:schemeClr val="bg1"/>
                </a:solidFill>
                <a:latin typeface="Times New Roman" pitchFamily="18" charset="0"/>
                <a:cs typeface="Times New Roman" pitchFamily="18" charset="0"/>
              </a:rPr>
              <a:t>3 All the people took the gold rings from their ears and brought them to Aaron. 4 Then Aaron took the gold, melted it down, and molded it into the shape of a calf.</a:t>
            </a:r>
          </a:p>
        </p:txBody>
      </p:sp>
      <p:sp>
        <p:nvSpPr>
          <p:cNvPr id="9" name="Sun 8"/>
          <p:cNvSpPr/>
          <p:nvPr/>
        </p:nvSpPr>
        <p:spPr>
          <a:xfrm>
            <a:off x="6553200" y="1600200"/>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p:cNvSpPr/>
          <p:nvPr/>
        </p:nvSpPr>
        <p:spPr>
          <a:xfrm>
            <a:off x="6858000" y="1905000"/>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U</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17</a:t>
            </a:r>
          </a:p>
        </p:txBody>
      </p:sp>
      <p:sp>
        <p:nvSpPr>
          <p:cNvPr id="11" name="Rectangle 10"/>
          <p:cNvSpPr/>
          <p:nvPr/>
        </p:nvSpPr>
        <p:spPr bwMode="auto">
          <a:xfrm>
            <a:off x="457200" y="5472581"/>
            <a:ext cx="8229600" cy="1295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Exodus 32:24 So I told them, ‘Whoever has gold jewelry, take it off.’ When they brought it to me, I simply threw it into the fire—and out came this calf!”</a:t>
            </a:r>
          </a:p>
        </p:txBody>
      </p:sp>
    </p:spTree>
    <p:extLst>
      <p:ext uri="{BB962C8B-B14F-4D97-AF65-F5344CB8AC3E}">
        <p14:creationId xmlns:p14="http://schemas.microsoft.com/office/powerpoint/2010/main" val="24633751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9"/>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Times New Roman" pitchFamily="18" charset="0"/>
              <a:ea typeface="+mn-ea"/>
              <a:cs typeface="+mn-cs"/>
            </a:endParaRPr>
          </a:p>
        </p:txBody>
      </p:sp>
      <p:sp>
        <p:nvSpPr>
          <p:cNvPr id="6" name="Text Placeholder 5"/>
          <p:cNvSpPr>
            <a:spLocks noGrp="1"/>
          </p:cNvSpPr>
          <p:nvPr>
            <p:ph type="body" sz="half" idx="1"/>
          </p:nvPr>
        </p:nvSpPr>
        <p:spPr>
          <a:xfrm>
            <a:off x="0" y="1600200"/>
            <a:ext cx="9144000" cy="1717393"/>
          </a:xfrm>
        </p:spPr>
        <p:txBody>
          <a:bodyPr/>
          <a:lstStyle/>
          <a:p>
            <a:pPr lvl="1"/>
            <a:r>
              <a:rPr lang="en-US" sz="4000" dirty="0">
                <a:solidFill>
                  <a:srgbClr val="FFAD09"/>
                </a:solidFill>
              </a:rPr>
              <a:t>The poison remains until some neutralizing influence comes into play.</a:t>
            </a:r>
          </a:p>
          <a:p>
            <a:pPr lvl="2"/>
            <a:r>
              <a:rPr lang="en-US" sz="3600" b="1" i="1" dirty="0"/>
              <a:t>2 Kings 4:41; 1 Corinthians 5:6</a:t>
            </a:r>
            <a:endParaRPr lang="en-US" sz="4000" dirty="0">
              <a:solidFill>
                <a:srgbClr val="FFAD09"/>
              </a:solidFill>
            </a:endParaRPr>
          </a:p>
        </p:txBody>
      </p:sp>
      <p:sp>
        <p:nvSpPr>
          <p:cNvPr id="7" name="Title 6"/>
          <p:cNvSpPr>
            <a:spLocks noGrp="1"/>
          </p:cNvSpPr>
          <p:nvPr>
            <p:ph type="title"/>
          </p:nvPr>
        </p:nvSpPr>
        <p:spPr>
          <a:xfrm>
            <a:off x="685800" y="457200"/>
            <a:ext cx="7772400" cy="677108"/>
          </a:xfrm>
        </p:spPr>
        <p:txBody>
          <a:bodyPr/>
          <a:lstStyle/>
          <a:p>
            <a:r>
              <a:rPr lang="en-US" b="1" dirty="0"/>
              <a:t>Conclusion &amp; Prayer</a:t>
            </a:r>
          </a:p>
        </p:txBody>
      </p:sp>
      <p:sp>
        <p:nvSpPr>
          <p:cNvPr id="8" name="Rectangle 7"/>
          <p:cNvSpPr/>
          <p:nvPr/>
        </p:nvSpPr>
        <p:spPr bwMode="auto">
          <a:xfrm>
            <a:off x="457200" y="4800600"/>
            <a:ext cx="8229600" cy="1676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lvl="0"/>
            <a:r>
              <a:rPr lang="en-US" sz="2400" dirty="0">
                <a:solidFill>
                  <a:srgbClr val="000000"/>
                </a:solidFill>
                <a:latin typeface="Times New Roman" pitchFamily="18" charset="0"/>
                <a:cs typeface="Times New Roman" pitchFamily="18" charset="0"/>
              </a:rPr>
              <a:t>1 Corinthians 5:6 Don’t you know that a little yeast leavens the whole batch of dough? 7 </a:t>
            </a:r>
            <a:r>
              <a:rPr lang="en-US" sz="2400" b="1" dirty="0">
                <a:solidFill>
                  <a:srgbClr val="000000"/>
                </a:solidFill>
                <a:latin typeface="Times New Roman" pitchFamily="18" charset="0"/>
                <a:cs typeface="Times New Roman" pitchFamily="18" charset="0"/>
              </a:rPr>
              <a:t>Get rid of the old yeast</a:t>
            </a:r>
            <a:r>
              <a:rPr lang="en-US" sz="2400" dirty="0">
                <a:solidFill>
                  <a:srgbClr val="000000"/>
                </a:solidFill>
                <a:latin typeface="Times New Roman" pitchFamily="18" charset="0"/>
                <a:cs typeface="Times New Roman" pitchFamily="18" charset="0"/>
              </a:rPr>
              <a:t>, so that you may be a new unleavened batch—as you really are. For Christ, our Passover lamb, has been sacrificed.</a:t>
            </a:r>
            <a:endParaRPr kumimoji="0" lang="en-US" sz="2400" b="0" i="0" u="none" strike="noStrike" kern="1200" cap="none" spc="0" normalizeH="0" baseline="0" noProof="0" dirty="0">
              <a:ln>
                <a:noFill/>
              </a:ln>
              <a:solidFill>
                <a:srgbClr val="000000"/>
              </a:solidFill>
              <a:effectLst/>
              <a:uLnTx/>
              <a:uFillTx/>
              <a:latin typeface="Times New Roman" pitchFamily="18" charset="0"/>
              <a:ea typeface="+mn-ea"/>
              <a:cs typeface="Times New Roman" pitchFamily="18" charset="0"/>
            </a:endParaRPr>
          </a:p>
        </p:txBody>
      </p:sp>
      <p:sp>
        <p:nvSpPr>
          <p:cNvPr id="10" name="Rectangle 9"/>
          <p:cNvSpPr/>
          <p:nvPr/>
        </p:nvSpPr>
        <p:spPr bwMode="auto">
          <a:xfrm>
            <a:off x="457200" y="3429000"/>
            <a:ext cx="8229600" cy="1219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2 Kings 4:41 Elisha said, “Bring me some flour.” Then he threw it into the pot and said, “Now it’s all right; go ahead and eat.” And then it did not harm them.</a:t>
            </a:r>
          </a:p>
        </p:txBody>
      </p:sp>
      <p:sp>
        <p:nvSpPr>
          <p:cNvPr id="11" name="Sun 10"/>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F</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4</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22</a:t>
            </a:fld>
            <a:endParaRPr lang="en-US">
              <a:solidFill>
                <a:srgbClr val="FFFFFF"/>
              </a:solidFill>
            </a:endParaRPr>
          </a:p>
        </p:txBody>
      </p:sp>
    </p:spTree>
    <p:extLst>
      <p:ext uri="{BB962C8B-B14F-4D97-AF65-F5344CB8AC3E}">
        <p14:creationId xmlns:p14="http://schemas.microsoft.com/office/powerpoint/2010/main" val="3810896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1"/>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7653"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Text Placeholder 5"/>
          <p:cNvSpPr>
            <a:spLocks noGrp="1"/>
          </p:cNvSpPr>
          <p:nvPr>
            <p:ph type="body" sz="half" idx="1"/>
          </p:nvPr>
        </p:nvSpPr>
        <p:spPr>
          <a:xfrm>
            <a:off x="0" y="1905000"/>
            <a:ext cx="9144000" cy="1772793"/>
          </a:xfrm>
        </p:spPr>
        <p:txBody>
          <a:bodyPr/>
          <a:lstStyle/>
          <a:p>
            <a:pPr lvl="1"/>
            <a:r>
              <a:rPr lang="en-US" sz="4000" dirty="0">
                <a:solidFill>
                  <a:srgbClr val="FFAD09"/>
                </a:solidFill>
              </a:rPr>
              <a:t>Purge Out the Old Leven</a:t>
            </a:r>
          </a:p>
          <a:p>
            <a:pPr lvl="2"/>
            <a:r>
              <a:rPr lang="en-US" sz="3200" b="1" dirty="0"/>
              <a:t>This poison must be purged by the gospel.</a:t>
            </a:r>
            <a:endParaRPr lang="en-US" sz="3200" dirty="0"/>
          </a:p>
          <a:p>
            <a:pPr lvl="1"/>
            <a:endParaRPr lang="en-US" sz="4000" dirty="0">
              <a:solidFill>
                <a:srgbClr val="FFAD09"/>
              </a:solidFill>
            </a:endParaRPr>
          </a:p>
        </p:txBody>
      </p:sp>
      <p:sp>
        <p:nvSpPr>
          <p:cNvPr id="7" name="Title 6"/>
          <p:cNvSpPr>
            <a:spLocks noGrp="1"/>
          </p:cNvSpPr>
          <p:nvPr>
            <p:ph type="title"/>
          </p:nvPr>
        </p:nvSpPr>
        <p:spPr>
          <a:xfrm>
            <a:off x="685800" y="457200"/>
            <a:ext cx="7772400" cy="677108"/>
          </a:xfrm>
        </p:spPr>
        <p:txBody>
          <a:bodyPr/>
          <a:lstStyle/>
          <a:p>
            <a:r>
              <a:rPr lang="en-US" b="1" dirty="0"/>
              <a:t>Conclusion &amp; Prayer</a:t>
            </a:r>
          </a:p>
        </p:txBody>
      </p:sp>
      <p:sp>
        <p:nvSpPr>
          <p:cNvPr id="10" name="Rectangle 9"/>
          <p:cNvSpPr/>
          <p:nvPr/>
        </p:nvSpPr>
        <p:spPr bwMode="auto">
          <a:xfrm>
            <a:off x="457200" y="3429000"/>
            <a:ext cx="8229600" cy="2438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Romans 1:16 For I am not ashamed of the gospel of Christ, for it is the power of God to salvation for everyone who believes, for the Jew first and also for the Greek. 17 For in the gospel the righteousness of God is revealed—a righteousness that is by faith from first to last, just as it is written: “The righteous will live by faith.”</a:t>
            </a:r>
          </a:p>
        </p:txBody>
      </p:sp>
      <p:sp>
        <p:nvSpPr>
          <p:cNvPr id="8" name="Sun 7"/>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18</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23</a:t>
            </a:fld>
            <a:endParaRPr lang="en-US">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6" name="Text Placeholder 5"/>
          <p:cNvSpPr>
            <a:spLocks noGrp="1"/>
          </p:cNvSpPr>
          <p:nvPr>
            <p:ph type="body" sz="half" idx="1"/>
          </p:nvPr>
        </p:nvSpPr>
        <p:spPr>
          <a:xfrm>
            <a:off x="0" y="1905000"/>
            <a:ext cx="9144000" cy="4007251"/>
          </a:xfrm>
        </p:spPr>
        <p:txBody>
          <a:bodyPr/>
          <a:lstStyle/>
          <a:p>
            <a:pPr lvl="1"/>
            <a:r>
              <a:rPr lang="en-US" sz="4000" dirty="0">
                <a:solidFill>
                  <a:srgbClr val="FFAD09"/>
                </a:solidFill>
              </a:rPr>
              <a:t>The truth will set you free</a:t>
            </a:r>
            <a:endParaRPr lang="en-US" sz="4000" dirty="0"/>
          </a:p>
          <a:p>
            <a:pPr lvl="2"/>
            <a:r>
              <a:rPr lang="en-US" sz="3600" b="1" i="1" dirty="0"/>
              <a:t>John 8:32</a:t>
            </a:r>
          </a:p>
          <a:p>
            <a:pPr lvl="2"/>
            <a:endParaRPr lang="en-US" sz="3600" b="1" i="1" dirty="0"/>
          </a:p>
          <a:p>
            <a:pPr lvl="2"/>
            <a:endParaRPr lang="en-US" sz="3600" b="1" i="1" dirty="0"/>
          </a:p>
          <a:p>
            <a:pPr lvl="2"/>
            <a:endParaRPr lang="en-US" sz="3600" b="1" i="1" dirty="0"/>
          </a:p>
          <a:p>
            <a:pPr lvl="2"/>
            <a:r>
              <a:rPr lang="en-US" sz="6000" b="1" i="1" dirty="0">
                <a:solidFill>
                  <a:srgbClr val="FFAD09"/>
                </a:solidFill>
              </a:rPr>
              <a:t>Prayer</a:t>
            </a:r>
            <a:endParaRPr lang="en-US" sz="6000" dirty="0">
              <a:solidFill>
                <a:srgbClr val="FFAD09"/>
              </a:solidFill>
            </a:endParaRPr>
          </a:p>
        </p:txBody>
      </p:sp>
      <p:sp>
        <p:nvSpPr>
          <p:cNvPr id="7" name="Title 6"/>
          <p:cNvSpPr>
            <a:spLocks noGrp="1"/>
          </p:cNvSpPr>
          <p:nvPr>
            <p:ph type="title"/>
          </p:nvPr>
        </p:nvSpPr>
        <p:spPr>
          <a:xfrm>
            <a:off x="685800" y="457200"/>
            <a:ext cx="7772400" cy="677108"/>
          </a:xfrm>
        </p:spPr>
        <p:txBody>
          <a:bodyPr/>
          <a:lstStyle/>
          <a:p>
            <a:r>
              <a:rPr lang="en-US" b="1" dirty="0"/>
              <a:t>Conclusion &amp; Prayer</a:t>
            </a:r>
          </a:p>
        </p:txBody>
      </p:sp>
      <p:sp>
        <p:nvSpPr>
          <p:cNvPr id="9" name="Rectangle 8"/>
          <p:cNvSpPr/>
          <p:nvPr/>
        </p:nvSpPr>
        <p:spPr bwMode="auto">
          <a:xfrm>
            <a:off x="457200" y="3429000"/>
            <a:ext cx="8229600" cy="12192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800" dirty="0">
                <a:solidFill>
                  <a:schemeClr val="bg1"/>
                </a:solidFill>
                <a:latin typeface="Times New Roman" pitchFamily="18" charset="0"/>
                <a:cs typeface="Times New Roman" pitchFamily="18" charset="0"/>
              </a:rPr>
              <a:t>John 8:32 And you will know the truth, and the truth will set you free.”</a:t>
            </a:r>
            <a:endParaRPr lang="en-US" sz="2800" dirty="0">
              <a:solidFill>
                <a:schemeClr val="bg1"/>
              </a:solidFill>
            </a:endParaRPr>
          </a:p>
        </p:txBody>
      </p:sp>
      <p:sp>
        <p:nvSpPr>
          <p:cNvPr id="10" name="Line 5"/>
          <p:cNvSpPr>
            <a:spLocks noChangeShapeType="1"/>
          </p:cNvSpPr>
          <p:nvPr/>
        </p:nvSpPr>
        <p:spPr bwMode="auto">
          <a:xfrm>
            <a:off x="609600" y="12954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11" name="Teardrop 10"/>
          <p:cNvSpPr/>
          <p:nvPr/>
        </p:nvSpPr>
        <p:spPr>
          <a:xfrm rot="13474920">
            <a:off x="6784077" y="1293123"/>
            <a:ext cx="1828800" cy="1828800"/>
          </a:xfrm>
          <a:prstGeom prst="teardrop">
            <a:avLst>
              <a:gd name="adj" fmla="val 104987"/>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2" name="Sun 11"/>
          <p:cNvSpPr/>
          <p:nvPr/>
        </p:nvSpPr>
        <p:spPr>
          <a:xfrm>
            <a:off x="6992021" y="1453143"/>
            <a:ext cx="1508760" cy="150876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3" name="TextBox 12"/>
          <p:cNvSpPr txBox="1"/>
          <p:nvPr/>
        </p:nvSpPr>
        <p:spPr>
          <a:xfrm>
            <a:off x="6976781" y="1742703"/>
            <a:ext cx="160020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black"/>
                </a:solidFill>
                <a:effectLst/>
                <a:uLnTx/>
                <a:uFillTx/>
                <a:latin typeface="Calibri" panose="020F0502020204030204"/>
                <a:ea typeface="+mn-ea"/>
                <a:cs typeface="+mn-cs"/>
              </a:rPr>
              <a:t>Puzzle Answer</a:t>
            </a:r>
          </a:p>
        </p:txBody>
      </p:sp>
      <p:sp>
        <p:nvSpPr>
          <p:cNvPr id="3" name="Slide Number Placeholder 2"/>
          <p:cNvSpPr>
            <a:spLocks noGrp="1"/>
          </p:cNvSpPr>
          <p:nvPr>
            <p:ph type="sldNum" sz="quarter" idx="12"/>
          </p:nvPr>
        </p:nvSpPr>
        <p:spPr/>
        <p:txBody>
          <a:bodyPr/>
          <a:lstStyle/>
          <a:p>
            <a:fld id="{81B158AB-B997-4F45-AE1D-BBEF25AF709A}" type="slidenum">
              <a:rPr lang="en-US" smtClean="0">
                <a:solidFill>
                  <a:srgbClr val="FFFFFF"/>
                </a:solidFill>
              </a:rPr>
              <a:pPr/>
              <a:t>24</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lide Number Placeholder 2"/>
          <p:cNvSpPr>
            <a:spLocks noGrp="1"/>
          </p:cNvSpPr>
          <p:nvPr>
            <p:ph type="sldNum" sz="quarter" idx="12"/>
          </p:nvPr>
        </p:nvSpPr>
        <p:spPr/>
        <p:txBody>
          <a:bodyPr/>
          <a:lstStyle/>
          <a:p>
            <a:fld id="{4AA8C226-8D25-4F91-95B9-661963F26801}" type="slidenum">
              <a:rPr lang="en-US" smtClean="0"/>
              <a:pPr/>
              <a:t>25</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p:zoom dir="in"/>
      </p:transition>
    </mc:Choice>
    <mc:Fallback xmlns="">
      <p:transition spd="slow">
        <p:zoom dir="in"/>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a:latin typeface="Times New Roman" pitchFamily="18" charset="0"/>
                <a:cs typeface="Times New Roman" pitchFamily="18" charset="0"/>
              </a:rPr>
              <a:t>2 Kings 4:38-41</a:t>
            </a:r>
          </a:p>
        </p:txBody>
      </p:sp>
      <p:sp>
        <p:nvSpPr>
          <p:cNvPr id="3" name="Content Placeholder 2"/>
          <p:cNvSpPr>
            <a:spLocks noGrp="1"/>
          </p:cNvSpPr>
          <p:nvPr>
            <p:ph idx="1"/>
          </p:nvPr>
        </p:nvSpPr>
        <p:spPr>
          <a:xfrm>
            <a:off x="457200" y="1066800"/>
            <a:ext cx="8229600" cy="5791200"/>
          </a:xfrm>
        </p:spPr>
        <p:txBody>
          <a:bodyPr>
            <a:normAutofit/>
          </a:bodyPr>
          <a:lstStyle/>
          <a:p>
            <a:pPr marL="114300" indent="0">
              <a:buNone/>
            </a:pPr>
            <a:r>
              <a:rPr lang="en-US" sz="2400" dirty="0">
                <a:latin typeface="Times New Roman" pitchFamily="18" charset="0"/>
                <a:cs typeface="Times New Roman" pitchFamily="18" charset="0"/>
              </a:rPr>
              <a:t>38 Elisha now returned to Gilgal, and there was a famine in the land. One day as the group of prophets was seated before him, he said to his servant, “Put a large pot on the fire, and make some stew for the rest of the group.”</a:t>
            </a:r>
          </a:p>
          <a:p>
            <a:pPr marL="114300" indent="0">
              <a:buNone/>
            </a:pPr>
            <a:r>
              <a:rPr lang="en-US" sz="2400" dirty="0">
                <a:latin typeface="Times New Roman" pitchFamily="18" charset="0"/>
                <a:cs typeface="Times New Roman" pitchFamily="18" charset="0"/>
              </a:rPr>
              <a:t>39 One of the young men went out into the field to gather herbs and came back with a pocketful of wild gourds. He shredded them and put them into the pot without realizing they were poisonous. </a:t>
            </a:r>
          </a:p>
          <a:p>
            <a:pPr marL="114300" indent="0">
              <a:buNone/>
            </a:pPr>
            <a:r>
              <a:rPr lang="en-US" sz="2400" dirty="0">
                <a:latin typeface="Times New Roman" pitchFamily="18" charset="0"/>
                <a:cs typeface="Times New Roman" pitchFamily="18" charset="0"/>
              </a:rPr>
              <a:t>40 Some of the stew was served to the men. But after they had eaten a bite or two they cried out, “Man of God, there’s poison in this stew!” So they would not eat it.</a:t>
            </a:r>
          </a:p>
          <a:p>
            <a:pPr marL="114300" indent="0">
              <a:buNone/>
            </a:pPr>
            <a:r>
              <a:rPr lang="en-US" sz="2400" dirty="0">
                <a:latin typeface="Times New Roman" pitchFamily="18" charset="0"/>
                <a:cs typeface="Times New Roman" pitchFamily="18" charset="0"/>
              </a:rPr>
              <a:t>41 Elisha said, “Bring me some flour.” Then he threw it into the pot and said, “Now it’s all right; go ahead and eat.” And then it did not harm them.</a:t>
            </a:r>
            <a:endParaRPr lang="en-US" sz="1800" dirty="0"/>
          </a:p>
        </p:txBody>
      </p:sp>
      <p:sp>
        <p:nvSpPr>
          <p:cNvPr id="5" name="Slide Number Placeholder 4"/>
          <p:cNvSpPr>
            <a:spLocks noGrp="1"/>
          </p:cNvSpPr>
          <p:nvPr>
            <p:ph type="sldNum" sz="quarter" idx="12"/>
          </p:nvPr>
        </p:nvSpPr>
        <p:spPr/>
        <p:txBody>
          <a:bodyPr/>
          <a:lstStyle/>
          <a:p>
            <a:fld id="{4AA8C226-8D25-4F91-95B9-661963F26801}"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920917"/>
            <a:ext cx="8382000" cy="6518708"/>
          </a:xfrm>
        </p:spPr>
        <p:txBody>
          <a:bodyPr/>
          <a:lstStyle/>
          <a:p>
            <a:r>
              <a:rPr lang="en-US" dirty="0"/>
              <a:t>All herbs were good except one</a:t>
            </a:r>
          </a:p>
          <a:p>
            <a:pPr lvl="1"/>
            <a:r>
              <a:rPr lang="en-US" dirty="0">
                <a:solidFill>
                  <a:srgbClr val="FFAD09"/>
                </a:solidFill>
              </a:rPr>
              <a:t>Wild Gourds Poisoned All The Good</a:t>
            </a:r>
          </a:p>
          <a:p>
            <a:pPr lvl="1"/>
            <a:r>
              <a:rPr lang="en-US" i="1" dirty="0"/>
              <a:t>1 Corinthians 5:6</a:t>
            </a:r>
          </a:p>
          <a:p>
            <a:pPr lvl="1"/>
            <a:endParaRPr lang="en-US" i="1" dirty="0"/>
          </a:p>
          <a:p>
            <a:pPr lvl="1"/>
            <a:endParaRPr lang="en-US" i="1" dirty="0"/>
          </a:p>
          <a:p>
            <a:pPr lvl="1"/>
            <a:endParaRPr lang="en-US" i="1" dirty="0"/>
          </a:p>
          <a:p>
            <a:pPr lvl="1"/>
            <a:endParaRPr lang="en-US" i="1" dirty="0"/>
          </a:p>
          <a:p>
            <a:pPr lvl="1"/>
            <a:r>
              <a:rPr lang="en-US" i="1" dirty="0"/>
              <a:t>A little leaven leavens the lump, a little poison poisons the pot…</a:t>
            </a:r>
          </a:p>
          <a:p>
            <a:pPr lvl="1"/>
            <a:endParaRPr lang="en-US" i="1" dirty="0"/>
          </a:p>
          <a:p>
            <a:pPr lvl="1"/>
            <a:endParaRPr lang="en-US" i="1" dirty="0"/>
          </a:p>
          <a:p>
            <a:pPr lvl="1"/>
            <a:endParaRPr lang="en-US" i="1" dirty="0"/>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9" name="Rectangle 8"/>
          <p:cNvSpPr/>
          <p:nvPr/>
        </p:nvSpPr>
        <p:spPr bwMode="auto">
          <a:xfrm>
            <a:off x="457200" y="3557190"/>
            <a:ext cx="8229600" cy="13716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defTabSz="914099" fontAlgn="base">
              <a:spcBef>
                <a:spcPct val="0"/>
              </a:spcBef>
              <a:spcAft>
                <a:spcPct val="0"/>
              </a:spcAft>
            </a:pPr>
            <a:r>
              <a:rPr lang="en-US" sz="2800" dirty="0">
                <a:solidFill>
                  <a:schemeClr val="bg1"/>
                </a:solidFill>
                <a:latin typeface="Times New Roman" pitchFamily="18" charset="0"/>
                <a:cs typeface="Times New Roman" pitchFamily="18" charset="0"/>
              </a:rPr>
              <a:t>1 Corinthians 5:6 </a:t>
            </a:r>
            <a:r>
              <a:rPr lang="en-US" sz="2800" b="1" dirty="0">
                <a:solidFill>
                  <a:schemeClr val="bg1"/>
                </a:solidFill>
                <a:latin typeface="Times New Roman" pitchFamily="18" charset="0"/>
                <a:cs typeface="Times New Roman" pitchFamily="18" charset="0"/>
              </a:rPr>
              <a:t>Do you not know that a little leaven leavens the whole lump? </a:t>
            </a:r>
          </a:p>
        </p:txBody>
      </p:sp>
      <p:sp>
        <p:nvSpPr>
          <p:cNvPr id="10" name="Sun 9"/>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11" name="Rectangle 10"/>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O</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9</a:t>
            </a:r>
          </a:p>
        </p:txBody>
      </p:sp>
      <p:sp>
        <p:nvSpPr>
          <p:cNvPr id="12"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4</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0"/>
                                        </p:tgtEl>
                                        <p:attrNameLst>
                                          <p:attrName>r</p:attrName>
                                        </p:attrNameLst>
                                      </p:cBhvr>
                                    </p:animRot>
                                  </p:childTnLst>
                                </p:cTn>
                              </p:par>
                              <p:par>
                                <p:cTn id="7" presetID="23" presetClass="entr" presetSubtype="16" fill="hold" nodeType="withEffect">
                                  <p:stCondLst>
                                    <p:cond delay="0"/>
                                  </p:stCondLst>
                                  <p:childTnLst>
                                    <p:set>
                                      <p:cBhvr>
                                        <p:cTn id="8" dur="1" fill="hold">
                                          <p:stCondLst>
                                            <p:cond delay="0"/>
                                          </p:stCondLst>
                                        </p:cTn>
                                        <p:tgtEl>
                                          <p:spTgt spid="7"/>
                                        </p:tgtEl>
                                        <p:attrNameLst>
                                          <p:attrName>style.visibility</p:attrName>
                                        </p:attrNameLst>
                                      </p:cBhvr>
                                      <p:to>
                                        <p:strVal val="visible"/>
                                      </p:to>
                                    </p:set>
                                    <p:anim calcmode="lin" valueType="num">
                                      <p:cBhvr>
                                        <p:cTn id="9" dur="500" fill="hold"/>
                                        <p:tgtEl>
                                          <p:spTgt spid="7"/>
                                        </p:tgtEl>
                                        <p:attrNameLst>
                                          <p:attrName>ppt_w</p:attrName>
                                        </p:attrNameLst>
                                      </p:cBhvr>
                                      <p:tavLst>
                                        <p:tav tm="0">
                                          <p:val>
                                            <p:fltVal val="0"/>
                                          </p:val>
                                        </p:tav>
                                        <p:tav tm="100000">
                                          <p:val>
                                            <p:strVal val="#ppt_w"/>
                                          </p:val>
                                        </p:tav>
                                      </p:tavLst>
                                    </p:anim>
                                    <p:anim calcmode="lin" valueType="num">
                                      <p:cBhvr>
                                        <p:cTn id="10" dur="500" fill="hold"/>
                                        <p:tgtEl>
                                          <p:spTgt spid="7"/>
                                        </p:tgtEl>
                                        <p:attrNameLst>
                                          <p:attrName>ppt_h</p:attrName>
                                        </p:attrNameLst>
                                      </p:cBhvr>
                                      <p:tavLst>
                                        <p:tav tm="0">
                                          <p:val>
                                            <p:fltVal val="0"/>
                                          </p:val>
                                        </p:tav>
                                        <p:tav tm="100000">
                                          <p:val>
                                            <p:strVal val="#ppt_h"/>
                                          </p:val>
                                        </p:tav>
                                      </p:tavLst>
                                    </p:anim>
                                  </p:childTnLst>
                                </p:cTn>
                              </p:par>
                              <p:par>
                                <p:cTn id="11" presetID="1" presetClass="entr" presetSubtype="0" fill="hold"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par>
                                <p:cTn id="13" presetID="7" presetClass="entr" presetSubtype="8"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additive="base">
                                        <p:cTn id="15"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7" presetClass="entr" presetSubtype="8"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9"/>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7" presetClass="entr" presetSubtype="8" fill="hold" nodeType="clickEffect">
                                  <p:stCondLst>
                                    <p:cond delay="0"/>
                                  </p:stCondLst>
                                  <p:childTnLst>
                                    <p:set>
                                      <p:cBhvr>
                                        <p:cTn id="29" dur="1" fill="hold">
                                          <p:stCondLst>
                                            <p:cond delay="0"/>
                                          </p:stCondLst>
                                        </p:cTn>
                                        <p:tgtEl>
                                          <p:spTgt spid="3">
                                            <p:txEl>
                                              <p:pRg st="7" end="7"/>
                                            </p:txEl>
                                          </p:spTgt>
                                        </p:tgtEl>
                                        <p:attrNameLst>
                                          <p:attrName>style.visibility</p:attrName>
                                        </p:attrNameLst>
                                      </p:cBhvr>
                                      <p:to>
                                        <p:strVal val="visible"/>
                                      </p:to>
                                    </p:set>
                                    <p:anim calcmode="lin" valueType="num">
                                      <p:cBhvr additive="base">
                                        <p:cTn id="30"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920917"/>
            <a:ext cx="8382000" cy="4235006"/>
          </a:xfrm>
        </p:spPr>
        <p:txBody>
          <a:bodyPr/>
          <a:lstStyle/>
          <a:p>
            <a:r>
              <a:rPr lang="en-US" dirty="0"/>
              <a:t>All herbs were good except one</a:t>
            </a:r>
          </a:p>
          <a:p>
            <a:pPr lvl="1"/>
            <a:r>
              <a:rPr lang="en-US" dirty="0">
                <a:solidFill>
                  <a:srgbClr val="FFAD09"/>
                </a:solidFill>
              </a:rPr>
              <a:t>Wild Gourds Poisoned All The Good</a:t>
            </a:r>
          </a:p>
          <a:p>
            <a:pPr lvl="1"/>
            <a:r>
              <a:rPr lang="en-US" i="1" dirty="0"/>
              <a:t>1 Corinthians 5:6; 5:33</a:t>
            </a:r>
          </a:p>
          <a:p>
            <a:pPr lvl="1"/>
            <a:r>
              <a:rPr lang="en-US" i="1" dirty="0">
                <a:solidFill>
                  <a:srgbClr val="FFAD09"/>
                </a:solidFill>
              </a:rPr>
              <a:t>And this is shown to be true in evil associations.</a:t>
            </a:r>
            <a:r>
              <a:rPr lang="en-US" dirty="0">
                <a:solidFill>
                  <a:srgbClr val="FFAD09"/>
                </a:solidFill>
              </a:rPr>
              <a:t> </a:t>
            </a:r>
          </a:p>
          <a:p>
            <a:pPr lvl="1"/>
            <a:endParaRPr lang="en-US" dirty="0">
              <a:solidFill>
                <a:srgbClr val="FFAD09"/>
              </a:solidFill>
            </a:endParaRPr>
          </a:p>
          <a:p>
            <a:pPr lvl="1"/>
            <a:endParaRPr lang="en-US" dirty="0"/>
          </a:p>
          <a:p>
            <a:pPr lvl="1"/>
            <a:endParaRPr lang="en-US" dirty="0"/>
          </a:p>
          <a:p>
            <a:pPr lvl="1"/>
            <a:endParaRPr lang="en-US" dirty="0"/>
          </a:p>
          <a:p>
            <a:pPr marL="517525" lvl="1" indent="0">
              <a:buNone/>
            </a:pPr>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9" name="Rectangle 8"/>
          <p:cNvSpPr/>
          <p:nvPr/>
        </p:nvSpPr>
        <p:spPr bwMode="auto">
          <a:xfrm>
            <a:off x="457200" y="3886200"/>
            <a:ext cx="8229600" cy="10668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defTabSz="914099" fontAlgn="base">
              <a:spcBef>
                <a:spcPct val="0"/>
              </a:spcBef>
              <a:spcAft>
                <a:spcPct val="0"/>
              </a:spcAft>
            </a:pPr>
            <a:r>
              <a:rPr lang="en-US" sz="2400" dirty="0">
                <a:solidFill>
                  <a:schemeClr val="bg1"/>
                </a:solidFill>
                <a:latin typeface="Times New Roman" pitchFamily="18" charset="0"/>
                <a:cs typeface="Times New Roman" pitchFamily="18" charset="0"/>
              </a:rPr>
              <a:t>1 Corinthians 5:33 Do not be deceived: “Evil company corrupts good habits.” </a:t>
            </a:r>
          </a:p>
        </p:txBody>
      </p:sp>
      <p:sp>
        <p:nvSpPr>
          <p:cNvPr id="10" name="Sun 9"/>
          <p:cNvSpPr/>
          <p:nvPr/>
        </p:nvSpPr>
        <p:spPr>
          <a:xfrm>
            <a:off x="6917871" y="1897042"/>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p:cNvSpPr/>
          <p:nvPr/>
        </p:nvSpPr>
        <p:spPr>
          <a:xfrm>
            <a:off x="7222671" y="2201842"/>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22</a:t>
            </a:r>
          </a:p>
        </p:txBody>
      </p:sp>
      <p:sp>
        <p:nvSpPr>
          <p:cNvPr id="12" name="Rectangle 11"/>
          <p:cNvSpPr/>
          <p:nvPr/>
        </p:nvSpPr>
        <p:spPr bwMode="auto">
          <a:xfrm>
            <a:off x="457200" y="5105400"/>
            <a:ext cx="8229600" cy="1295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defTabSz="914099" fontAlgn="base">
              <a:spcBef>
                <a:spcPct val="0"/>
              </a:spcBef>
              <a:spcAft>
                <a:spcPct val="0"/>
              </a:spcAft>
            </a:pPr>
            <a:r>
              <a:rPr lang="en-US" sz="2400" dirty="0">
                <a:solidFill>
                  <a:schemeClr val="bg1"/>
                </a:solidFill>
                <a:latin typeface="Times New Roman" pitchFamily="18" charset="0"/>
                <a:cs typeface="Times New Roman" pitchFamily="18" charset="0"/>
              </a:rPr>
              <a:t>Acts 14:2 Some of the Jews, however, spurned God’s message and </a:t>
            </a:r>
            <a:r>
              <a:rPr lang="en-US" sz="2400" b="1" dirty="0">
                <a:solidFill>
                  <a:schemeClr val="bg1"/>
                </a:solidFill>
                <a:latin typeface="Times New Roman" pitchFamily="18" charset="0"/>
                <a:cs typeface="Times New Roman" pitchFamily="18" charset="0"/>
              </a:rPr>
              <a:t>poisoned the minds</a:t>
            </a:r>
            <a:r>
              <a:rPr lang="en-US" sz="2400" dirty="0">
                <a:solidFill>
                  <a:schemeClr val="bg1"/>
                </a:solidFill>
                <a:latin typeface="Times New Roman" pitchFamily="18" charset="0"/>
                <a:cs typeface="Times New Roman" pitchFamily="18" charset="0"/>
              </a:rPr>
              <a:t> of the Gentiles against Paul and Barnabas.</a:t>
            </a:r>
          </a:p>
        </p:txBody>
      </p:sp>
      <p:sp>
        <p:nvSpPr>
          <p:cNvPr id="13"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5</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0"/>
                                        </p:tgtEl>
                                        <p:attrNameLst>
                                          <p:attrName>r</p:attrName>
                                        </p:attrNameLst>
                                      </p:cBhvr>
                                    </p:animRot>
                                  </p:childTnLst>
                                </p:cTn>
                              </p:par>
                              <p:par>
                                <p:cTn id="7" presetID="7" presetClass="entr" presetSubtype="8"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anim calcmode="lin" valueType="num">
                                      <p:cBhvr additive="base">
                                        <p:cTn id="9" dur="500" fill="hold"/>
                                        <p:tgtEl>
                                          <p:spTgt spid="3">
                                            <p:txEl>
                                              <p:pRg st="3" end="3"/>
                                            </p:txEl>
                                          </p:spTgt>
                                        </p:tgtEl>
                                        <p:attrNameLst>
                                          <p:attrName>ppt_x</p:attrName>
                                        </p:attrNameLst>
                                      </p:cBhvr>
                                      <p:tavLst>
                                        <p:tav tm="0">
                                          <p:val>
                                            <p:strVal val="0-#ppt_w/2"/>
                                          </p:val>
                                        </p:tav>
                                        <p:tav tm="100000">
                                          <p:val>
                                            <p:strVal val="#ppt_x"/>
                                          </p:val>
                                        </p:tav>
                                      </p:tavLst>
                                    </p:anim>
                                    <p:anim calcmode="lin" valueType="num">
                                      <p:cBhvr additive="base">
                                        <p:cTn id="1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Poison Gourds of Today</a:t>
            </a:r>
          </a:p>
        </p:txBody>
      </p:sp>
      <p:sp>
        <p:nvSpPr>
          <p:cNvPr id="3" name="Content Placeholder 2"/>
          <p:cNvSpPr>
            <a:spLocks noGrp="1"/>
          </p:cNvSpPr>
          <p:nvPr>
            <p:ph idx="1"/>
          </p:nvPr>
        </p:nvSpPr>
        <p:spPr>
          <a:xfrm>
            <a:off x="381000" y="1920917"/>
            <a:ext cx="8382000" cy="3668697"/>
          </a:xfrm>
        </p:spPr>
        <p:txBody>
          <a:bodyPr/>
          <a:lstStyle/>
          <a:p>
            <a:r>
              <a:rPr lang="en-US" sz="4000" dirty="0"/>
              <a:t>Bad Reading Literature</a:t>
            </a:r>
          </a:p>
          <a:p>
            <a:pPr lvl="1"/>
            <a:r>
              <a:rPr lang="en-US" sz="4000" dirty="0">
                <a:solidFill>
                  <a:srgbClr val="FFAD09"/>
                </a:solidFill>
              </a:rPr>
              <a:t>Some “Books” Need to be Burned</a:t>
            </a:r>
          </a:p>
          <a:p>
            <a:pPr lvl="2"/>
            <a:r>
              <a:rPr lang="en-US" sz="3200" i="1" dirty="0"/>
              <a:t>Acts 19:19</a:t>
            </a:r>
          </a:p>
          <a:p>
            <a:pPr lvl="2">
              <a:buNone/>
            </a:pPr>
            <a:endParaRPr lang="en-US" sz="3200" i="1" dirty="0"/>
          </a:p>
          <a:p>
            <a:pPr lvl="2">
              <a:buNone/>
            </a:pPr>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Rectangle 5"/>
          <p:cNvSpPr/>
          <p:nvPr/>
        </p:nvSpPr>
        <p:spPr bwMode="auto">
          <a:xfrm>
            <a:off x="457200" y="3810000"/>
            <a:ext cx="8229600" cy="14478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defTabSz="914099" fontAlgn="base">
              <a:spcBef>
                <a:spcPct val="0"/>
              </a:spcBef>
              <a:spcAft>
                <a:spcPct val="0"/>
              </a:spcAft>
            </a:pPr>
            <a:r>
              <a:rPr lang="en-US" sz="2800" dirty="0">
                <a:solidFill>
                  <a:schemeClr val="bg1"/>
                </a:solidFill>
                <a:latin typeface="Times New Roman" pitchFamily="18" charset="0"/>
                <a:cs typeface="Times New Roman" pitchFamily="18" charset="0"/>
              </a:rPr>
              <a:t>Acts 19:19 Also, many of those who had practiced magic brought their books together and burned them in the sight of all. </a:t>
            </a:r>
          </a:p>
        </p:txBody>
      </p:sp>
      <p:sp>
        <p:nvSpPr>
          <p:cNvPr id="8" name="Sun 7"/>
          <p:cNvSpPr/>
          <p:nvPr/>
        </p:nvSpPr>
        <p:spPr>
          <a:xfrm>
            <a:off x="7581900" y="5410200"/>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p:cNvSpPr/>
          <p:nvPr/>
        </p:nvSpPr>
        <p:spPr>
          <a:xfrm>
            <a:off x="7886700" y="5715000"/>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R</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10</a:t>
            </a:r>
          </a:p>
        </p:txBody>
      </p:sp>
      <p:sp>
        <p:nvSpPr>
          <p:cNvPr id="10"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6</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8"/>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7" presetClass="entr" presetSubtype="8"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7" presetClass="entr" presetSubtype="8"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19" fill="hold">
                            <p:stCondLst>
                              <p:cond delay="500"/>
                            </p:stCondLst>
                            <p:childTnLst>
                              <p:par>
                                <p:cTn id="20" presetID="7" presetClass="entr" presetSubtype="8" fill="hold" nodeType="after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 calcmode="lin" valueType="num">
                                      <p:cBhvr additive="base">
                                        <p:cTn id="22"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24" fill="hold">
                            <p:stCondLst>
                              <p:cond delay="1000"/>
                            </p:stCondLst>
                            <p:childTnLst>
                              <p:par>
                                <p:cTn id="25" presetID="1" presetClass="entr" presetSubtype="0" fill="hold" grpId="0" nodeType="after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447800"/>
            <a:ext cx="8382000" cy="3127010"/>
          </a:xfrm>
        </p:spPr>
        <p:txBody>
          <a:bodyPr/>
          <a:lstStyle/>
          <a:p>
            <a:r>
              <a:rPr lang="en-US" sz="4000" dirty="0"/>
              <a:t>Social Poison</a:t>
            </a:r>
          </a:p>
          <a:p>
            <a:pPr lvl="1"/>
            <a:r>
              <a:rPr lang="en-US" sz="4000" dirty="0">
                <a:solidFill>
                  <a:srgbClr val="FFAD09"/>
                </a:solidFill>
              </a:rPr>
              <a:t>“Adult” movies and TV</a:t>
            </a:r>
          </a:p>
          <a:p>
            <a:pPr lvl="2"/>
            <a:r>
              <a:rPr lang="en-US" sz="3200" b="1" i="1" dirty="0"/>
              <a:t>1 Tim 4:12-16; 1 Pet 5:8; Phil 4:8</a:t>
            </a:r>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Rectangle 5"/>
          <p:cNvSpPr/>
          <p:nvPr/>
        </p:nvSpPr>
        <p:spPr bwMode="auto">
          <a:xfrm>
            <a:off x="457200" y="3352800"/>
            <a:ext cx="8229600" cy="33528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200" dirty="0">
                <a:solidFill>
                  <a:schemeClr val="bg1"/>
                </a:solidFill>
                <a:latin typeface="Times New Roman" pitchFamily="18" charset="0"/>
                <a:cs typeface="Times New Roman" pitchFamily="18" charset="0"/>
              </a:rPr>
              <a:t>1 Timothy 4:12 Let no one despise your youth, but be an example to the believers </a:t>
            </a:r>
            <a:r>
              <a:rPr lang="en-US" sz="2200" b="1" dirty="0">
                <a:solidFill>
                  <a:schemeClr val="bg1"/>
                </a:solidFill>
                <a:latin typeface="Times New Roman" pitchFamily="18" charset="0"/>
                <a:cs typeface="Times New Roman" pitchFamily="18" charset="0"/>
              </a:rPr>
              <a:t>in word, in conduct, in love, in spirit, in faith, in purity. </a:t>
            </a:r>
            <a:r>
              <a:rPr lang="en-US" sz="2200" dirty="0">
                <a:solidFill>
                  <a:schemeClr val="bg1"/>
                </a:solidFill>
                <a:latin typeface="Times New Roman" pitchFamily="18" charset="0"/>
                <a:cs typeface="Times New Roman" pitchFamily="18" charset="0"/>
              </a:rPr>
              <a:t>13 Till I come, give attention </a:t>
            </a:r>
            <a:r>
              <a:rPr lang="en-US" sz="2200" b="1" dirty="0">
                <a:solidFill>
                  <a:schemeClr val="bg1"/>
                </a:solidFill>
                <a:latin typeface="Times New Roman" pitchFamily="18" charset="0"/>
                <a:cs typeface="Times New Roman" pitchFamily="18" charset="0"/>
              </a:rPr>
              <a:t>to</a:t>
            </a:r>
            <a:r>
              <a:rPr lang="en-US" sz="2200" dirty="0">
                <a:solidFill>
                  <a:schemeClr val="bg1"/>
                </a:solidFill>
                <a:latin typeface="Times New Roman" pitchFamily="18" charset="0"/>
                <a:cs typeface="Times New Roman" pitchFamily="18" charset="0"/>
              </a:rPr>
              <a:t> </a:t>
            </a:r>
            <a:r>
              <a:rPr lang="en-US" sz="2200" b="1" dirty="0">
                <a:solidFill>
                  <a:schemeClr val="bg1"/>
                </a:solidFill>
                <a:latin typeface="Times New Roman" pitchFamily="18" charset="0"/>
                <a:cs typeface="Times New Roman" pitchFamily="18" charset="0"/>
              </a:rPr>
              <a:t>reading, to exhortation, to doctrine.</a:t>
            </a:r>
            <a:r>
              <a:rPr lang="en-US" sz="2200" dirty="0">
                <a:solidFill>
                  <a:schemeClr val="bg1"/>
                </a:solidFill>
                <a:latin typeface="Times New Roman" pitchFamily="18" charset="0"/>
                <a:cs typeface="Times New Roman" pitchFamily="18" charset="0"/>
              </a:rPr>
              <a:t> 14 Do not neglect the gift that is in you, which was given to you by prophecy with the laying on of the hands of the eldership. 15 </a:t>
            </a:r>
            <a:r>
              <a:rPr lang="en-US" sz="2200" b="1" dirty="0">
                <a:solidFill>
                  <a:schemeClr val="bg1"/>
                </a:solidFill>
                <a:latin typeface="Times New Roman" pitchFamily="18" charset="0"/>
                <a:cs typeface="Times New Roman" pitchFamily="18" charset="0"/>
              </a:rPr>
              <a:t>Meditate on these things; give yourself entirely to them</a:t>
            </a:r>
            <a:r>
              <a:rPr lang="en-US" sz="2200" dirty="0">
                <a:solidFill>
                  <a:schemeClr val="bg1"/>
                </a:solidFill>
                <a:latin typeface="Times New Roman" pitchFamily="18" charset="0"/>
                <a:cs typeface="Times New Roman" pitchFamily="18" charset="0"/>
              </a:rPr>
              <a:t>, that your progress may be evident to all. 16 </a:t>
            </a:r>
            <a:r>
              <a:rPr lang="en-US" sz="2200" b="1" dirty="0">
                <a:solidFill>
                  <a:schemeClr val="bg1"/>
                </a:solidFill>
                <a:latin typeface="Times New Roman" pitchFamily="18" charset="0"/>
                <a:cs typeface="Times New Roman" pitchFamily="18" charset="0"/>
              </a:rPr>
              <a:t>Take heed to yourself and to the doctrine. Continue in them, for in doing this you will save both yourself and those who hear you.</a:t>
            </a:r>
          </a:p>
        </p:txBody>
      </p:sp>
      <p:sp>
        <p:nvSpPr>
          <p:cNvPr id="8" name="Sun 7"/>
          <p:cNvSpPr/>
          <p:nvPr/>
        </p:nvSpPr>
        <p:spPr>
          <a:xfrm>
            <a:off x="7353300" y="1609683"/>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p:cNvSpPr/>
          <p:nvPr/>
        </p:nvSpPr>
        <p:spPr>
          <a:xfrm>
            <a:off x="7658100" y="1914483"/>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T</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8"/>
                                        </p:tgtEl>
                                        <p:attrNameLst>
                                          <p:attrName>r</p:attrName>
                                        </p:attrNameLst>
                                      </p:cBhvr>
                                    </p:animRot>
                                  </p:childTnLst>
                                </p:cTn>
                              </p:par>
                              <p:par>
                                <p:cTn id="7" presetID="7" presetClass="entr" presetSubtype="8"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anim calcmode="lin" valueType="num">
                                      <p:cBhvr additive="base">
                                        <p:cTn id="9"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0" dur="500" fill="hold"/>
                                        <p:tgtEl>
                                          <p:spTgt spid="3">
                                            <p:txEl>
                                              <p:pRg st="1" end="1"/>
                                            </p:txEl>
                                          </p:spTgt>
                                        </p:tgtEl>
                                        <p:attrNameLst>
                                          <p:attrName>ppt_y</p:attrName>
                                        </p:attrNameLst>
                                      </p:cBhvr>
                                      <p:tavLst>
                                        <p:tav tm="0">
                                          <p:val>
                                            <p:strVal val="#ppt_y"/>
                                          </p:val>
                                        </p:tav>
                                        <p:tav tm="100000">
                                          <p:val>
                                            <p:strVal val="#ppt_y"/>
                                          </p:val>
                                        </p:tav>
                                      </p:tavLst>
                                    </p:anim>
                                  </p:childTnLst>
                                </p:cTn>
                              </p:par>
                              <p:par>
                                <p:cTn id="11" presetID="7" presetClass="entr" presetSubtype="8"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447800"/>
            <a:ext cx="8382000" cy="3127010"/>
          </a:xfrm>
        </p:spPr>
        <p:txBody>
          <a:bodyPr/>
          <a:lstStyle/>
          <a:p>
            <a:r>
              <a:rPr lang="en-US" sz="4000" dirty="0"/>
              <a:t>Social Poison</a:t>
            </a:r>
          </a:p>
          <a:p>
            <a:pPr lvl="1"/>
            <a:r>
              <a:rPr lang="en-US" sz="4000" dirty="0">
                <a:solidFill>
                  <a:srgbClr val="FFAD09"/>
                </a:solidFill>
              </a:rPr>
              <a:t>“Adult” movies and TV</a:t>
            </a:r>
          </a:p>
          <a:p>
            <a:pPr lvl="2"/>
            <a:r>
              <a:rPr lang="en-US" sz="3200" b="1" i="1" dirty="0"/>
              <a:t>1 Tim 4:12-16; 1 Pet 5:8; Phil 4:8</a:t>
            </a:r>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6" name="Rectangle 5"/>
          <p:cNvSpPr/>
          <p:nvPr/>
        </p:nvSpPr>
        <p:spPr bwMode="auto">
          <a:xfrm>
            <a:off x="457200" y="3657600"/>
            <a:ext cx="8229600" cy="2438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9063"/>
            <a:r>
              <a:rPr lang="en-US" sz="2400" dirty="0">
                <a:solidFill>
                  <a:schemeClr val="bg1"/>
                </a:solidFill>
                <a:latin typeface="Times New Roman" pitchFamily="18" charset="0"/>
                <a:cs typeface="Times New Roman" pitchFamily="18" charset="0"/>
              </a:rPr>
              <a:t>Philippians 4:8 Finally, brethren, whatever things are true, whatever things are noble, whatever things are just, whatever things are pure, whatever things are lovely, whatever things are of good report, if there is any virtue and if there is anything praiseworthy — meditate on these things.</a:t>
            </a:r>
          </a:p>
        </p:txBody>
      </p:sp>
      <p:sp>
        <p:nvSpPr>
          <p:cNvPr id="8" name="Sun 7"/>
          <p:cNvSpPr/>
          <p:nvPr/>
        </p:nvSpPr>
        <p:spPr>
          <a:xfrm>
            <a:off x="4495800" y="562735"/>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sp>
        <p:nvSpPr>
          <p:cNvPr id="9" name="Rectangle 8"/>
          <p:cNvSpPr/>
          <p:nvPr/>
        </p:nvSpPr>
        <p:spPr>
          <a:xfrm>
            <a:off x="4800600" y="867535"/>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L</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latin typeface="Calibri" panose="020F0502020204030204"/>
                <a:ea typeface="+mn-ea"/>
                <a:cs typeface="+mn-cs"/>
              </a:rPr>
              <a:t>6</a:t>
            </a:r>
          </a:p>
        </p:txBody>
      </p:sp>
      <p:sp>
        <p:nvSpPr>
          <p:cNvPr id="10"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8</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metal wallpapers 15"/>
          <p:cNvPicPr>
            <a:picLocks noChangeAspect="1" noChangeArrowheads="1"/>
          </p:cNvPicPr>
          <p:nvPr/>
        </p:nvPicPr>
        <p:blipFill>
          <a:blip r:embed="rId2" cstate="print">
            <a:lum bright="-20000"/>
          </a:blip>
          <a:srcRect r="16721"/>
          <a:stretch>
            <a:fillRect/>
          </a:stretch>
        </p:blipFill>
        <p:spPr bwMode="auto">
          <a:xfrm>
            <a:off x="0" y="0"/>
            <a:ext cx="9144000" cy="6858000"/>
          </a:xfrm>
          <a:prstGeom prst="rect">
            <a:avLst/>
          </a:prstGeom>
          <a:noFill/>
        </p:spPr>
      </p:pic>
      <p:sp>
        <p:nvSpPr>
          <p:cNvPr id="2" name="Title 1"/>
          <p:cNvSpPr>
            <a:spLocks noGrp="1"/>
          </p:cNvSpPr>
          <p:nvPr>
            <p:ph type="title"/>
          </p:nvPr>
        </p:nvSpPr>
        <p:spPr>
          <a:xfrm>
            <a:off x="381000" y="230188"/>
            <a:ext cx="8382000" cy="677108"/>
          </a:xfrm>
        </p:spPr>
        <p:txBody>
          <a:bodyPr/>
          <a:lstStyle/>
          <a:p>
            <a:r>
              <a:rPr lang="en-US" dirty="0"/>
              <a:t>Practical Lessons</a:t>
            </a:r>
          </a:p>
        </p:txBody>
      </p:sp>
      <p:sp>
        <p:nvSpPr>
          <p:cNvPr id="3" name="Content Placeholder 2"/>
          <p:cNvSpPr>
            <a:spLocks noGrp="1"/>
          </p:cNvSpPr>
          <p:nvPr>
            <p:ph idx="1"/>
          </p:nvPr>
        </p:nvSpPr>
        <p:spPr>
          <a:xfrm>
            <a:off x="381000" y="1447800"/>
            <a:ext cx="8382000" cy="3127010"/>
          </a:xfrm>
        </p:spPr>
        <p:txBody>
          <a:bodyPr/>
          <a:lstStyle/>
          <a:p>
            <a:r>
              <a:rPr lang="en-US" sz="4000" dirty="0"/>
              <a:t>Social Poison</a:t>
            </a:r>
          </a:p>
          <a:p>
            <a:pPr lvl="1"/>
            <a:r>
              <a:rPr lang="en-US" sz="4000" dirty="0">
                <a:solidFill>
                  <a:srgbClr val="FFAD09"/>
                </a:solidFill>
              </a:rPr>
              <a:t>Any addiction</a:t>
            </a:r>
          </a:p>
          <a:p>
            <a:pPr lvl="2"/>
            <a:r>
              <a:rPr lang="en-US" sz="3200" b="1" i="1" dirty="0"/>
              <a:t>1 </a:t>
            </a:r>
            <a:r>
              <a:rPr lang="en-US" sz="3200" b="1" i="1" dirty="0" err="1"/>
              <a:t>Thes</a:t>
            </a:r>
            <a:r>
              <a:rPr lang="en-US" sz="3200" b="1" i="1" dirty="0"/>
              <a:t> 5:21-22; Isa 5:11, 22; </a:t>
            </a:r>
            <a:r>
              <a:rPr lang="en-US" sz="3200" b="1" i="1" dirty="0" err="1"/>
              <a:t>Prov</a:t>
            </a:r>
            <a:r>
              <a:rPr lang="en-US" sz="3200" b="1" i="1" dirty="0"/>
              <a:t> 23:29-30</a:t>
            </a:r>
          </a:p>
          <a:p>
            <a:pPr lvl="2"/>
            <a:endParaRPr lang="en-US" b="1" dirty="0">
              <a:solidFill>
                <a:schemeClr val="accent1">
                  <a:lumMod val="75000"/>
                </a:schemeClr>
              </a:solidFill>
            </a:endParaRPr>
          </a:p>
          <a:p>
            <a:pPr lvl="1"/>
            <a:endParaRPr lang="en-US" dirty="0"/>
          </a:p>
          <a:p>
            <a:pPr lvl="1"/>
            <a:endParaRPr lang="en-US" dirty="0"/>
          </a:p>
        </p:txBody>
      </p:sp>
      <p:sp>
        <p:nvSpPr>
          <p:cNvPr id="7" name="Line 7"/>
          <p:cNvSpPr>
            <a:spLocks noChangeShapeType="1"/>
          </p:cNvSpPr>
          <p:nvPr/>
        </p:nvSpPr>
        <p:spPr bwMode="auto">
          <a:xfrm>
            <a:off x="609600" y="1143000"/>
            <a:ext cx="7924800" cy="0"/>
          </a:xfrm>
          <a:prstGeom prst="line">
            <a:avLst/>
          </a:prstGeom>
          <a:noFill/>
          <a:ln w="53975">
            <a:solidFill>
              <a:srgbClr val="CC0000"/>
            </a:solidFill>
            <a:round/>
            <a:headEnd/>
            <a:tailEnd/>
          </a:ln>
          <a:effectLst>
            <a:outerShdw dist="35921" dir="2700000" algn="ctr" rotWithShape="0">
              <a:schemeClr val="tx2"/>
            </a:outerShdw>
          </a:effectLst>
        </p:spPr>
        <p:txBody>
          <a:bodyPr/>
          <a:lstStyle/>
          <a:p>
            <a:pPr>
              <a:defRPr/>
            </a:pPr>
            <a:endParaRPr lang="en-US">
              <a:solidFill>
                <a:srgbClr val="FFFFFF"/>
              </a:solidFill>
              <a:latin typeface="Times New Roman" pitchFamily="18" charset="0"/>
            </a:endParaRPr>
          </a:p>
        </p:txBody>
      </p:sp>
      <p:sp>
        <p:nvSpPr>
          <p:cNvPr id="8" name="Rectangle 7"/>
          <p:cNvSpPr/>
          <p:nvPr/>
        </p:nvSpPr>
        <p:spPr bwMode="auto">
          <a:xfrm>
            <a:off x="457200" y="3429000"/>
            <a:ext cx="8229600" cy="13716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4300"/>
            <a:r>
              <a:rPr lang="en-US" sz="2400" dirty="0">
                <a:solidFill>
                  <a:schemeClr val="bg1"/>
                </a:solidFill>
                <a:latin typeface="Times New Roman" pitchFamily="18" charset="0"/>
                <a:cs typeface="Times New Roman" pitchFamily="18" charset="0"/>
              </a:rPr>
              <a:t>Isaiah 5:11 Woe to those who rise early in the morning, That they may follow intoxicating drink; Who continue until night, till wine inflames them!</a:t>
            </a:r>
          </a:p>
        </p:txBody>
      </p:sp>
      <p:sp>
        <p:nvSpPr>
          <p:cNvPr id="9" name="Rectangle 8"/>
          <p:cNvSpPr/>
          <p:nvPr/>
        </p:nvSpPr>
        <p:spPr bwMode="auto">
          <a:xfrm>
            <a:off x="457200" y="5029200"/>
            <a:ext cx="8229600" cy="914400"/>
          </a:xfrm>
          <a:prstGeom prst="rect">
            <a:avLst/>
          </a:prstGeom>
          <a:solidFill>
            <a:schemeClr val="tx1"/>
          </a:solidFill>
          <a:ln w="25400">
            <a:solidFill>
              <a:schemeClr val="bg1"/>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marL="114300"/>
            <a:r>
              <a:rPr lang="en-US" sz="2400" dirty="0">
                <a:solidFill>
                  <a:schemeClr val="bg1"/>
                </a:solidFill>
                <a:latin typeface="Times New Roman" pitchFamily="18" charset="0"/>
                <a:cs typeface="Times New Roman" pitchFamily="18" charset="0"/>
              </a:rPr>
              <a:t>Isaiah 5:22 Woe to men mighty at drinking wine, Woe to men valiant for mixing intoxicating drink,</a:t>
            </a:r>
          </a:p>
        </p:txBody>
      </p:sp>
      <p:sp>
        <p:nvSpPr>
          <p:cNvPr id="10" name="Sun 9"/>
          <p:cNvSpPr/>
          <p:nvPr/>
        </p:nvSpPr>
        <p:spPr>
          <a:xfrm>
            <a:off x="7467600" y="256381"/>
            <a:ext cx="1371600" cy="1371600"/>
          </a:xfrm>
          <a:prstGeom prst="sun">
            <a:avLst>
              <a:gd name="adj" fmla="val 18841"/>
            </a:avLst>
          </a:prstGeom>
          <a:gradFill flip="none" rotWithShape="1">
            <a:gsLst>
              <a:gs pos="0">
                <a:srgbClr val="FFFF00">
                  <a:alpha val="0"/>
                </a:srgbClr>
              </a:gs>
              <a:gs pos="50000">
                <a:srgbClr val="FFC000">
                  <a:alpha val="0"/>
                </a:srgbClr>
              </a:gs>
              <a:gs pos="56000">
                <a:srgbClr val="FFC000"/>
              </a:gs>
            </a:gsLst>
            <a:path path="circle">
              <a:fillToRect l="50000" t="50000" r="50000" b="50000"/>
            </a:path>
            <a:tileRect/>
          </a:gra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endParaRPr>
          </a:p>
        </p:txBody>
      </p:sp>
      <p:sp>
        <p:nvSpPr>
          <p:cNvPr id="11" name="Rectangle 10"/>
          <p:cNvSpPr/>
          <p:nvPr/>
        </p:nvSpPr>
        <p:spPr>
          <a:xfrm>
            <a:off x="7772400" y="561181"/>
            <a:ext cx="762000" cy="762000"/>
          </a:xfrm>
          <a:prstGeom prst="rect">
            <a:avLst/>
          </a:prstGeom>
          <a:solidFill>
            <a:sysClr val="window" lastClr="FFFFFF"/>
          </a:solidFill>
          <a:ln w="12700" cap="flat" cmpd="sng" algn="ctr">
            <a:solidFill>
              <a:sysClr val="windowText" lastClr="000000"/>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E</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400" b="1" i="0" u="none" strike="noStrike" kern="0" cap="none" spc="0" normalizeH="0" baseline="0" noProof="0" dirty="0">
                <a:ln>
                  <a:noFill/>
                </a:ln>
                <a:solidFill>
                  <a:prstClr val="black"/>
                </a:solidFill>
                <a:effectLst/>
                <a:uLnTx/>
                <a:uFillTx/>
              </a:rPr>
              <a:t>12</a:t>
            </a:r>
          </a:p>
        </p:txBody>
      </p:sp>
      <p:sp>
        <p:nvSpPr>
          <p:cNvPr id="12" name="Slide Number Placeholder 2"/>
          <p:cNvSpPr txBox="1">
            <a:spLocks/>
          </p:cNvSpPr>
          <p:nvPr/>
        </p:nvSpPr>
        <p:spPr>
          <a:xfrm>
            <a:off x="6553200" y="6400800"/>
            <a:ext cx="1905000" cy="4572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1B158AB-B997-4F45-AE1D-BBEF25AF709A}" type="slidenum">
              <a:rPr lang="en-US" smtClean="0">
                <a:solidFill>
                  <a:srgbClr val="FFFFFF"/>
                </a:solidFill>
              </a:rPr>
              <a:pPr/>
              <a:t>9</a:t>
            </a:fld>
            <a:endParaRPr lang="en-US" dirty="0">
              <a:solidFill>
                <a:srgbClr val="FF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grpId="0" nodeType="withEffect">
                                  <p:stCondLst>
                                    <p:cond delay="0"/>
                                  </p:stCondLst>
                                  <p:childTnLst>
                                    <p:animRot by="21600000">
                                      <p:cBhvr>
                                        <p:cTn id="6" dur="10000" fill="hold"/>
                                        <p:tgtEl>
                                          <p:spTgt spid="1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S010286723">
  <a:themeElements>
    <a:clrScheme name="Gray Template Template">
      <a:dk1>
        <a:srgbClr val="000000"/>
      </a:dk1>
      <a:lt1>
        <a:srgbClr val="FFFFFF"/>
      </a:lt1>
      <a:dk2>
        <a:srgbClr val="5F5F5F"/>
      </a:dk2>
      <a:lt2>
        <a:srgbClr val="FFFF99"/>
      </a:lt2>
      <a:accent1>
        <a:srgbClr val="FFC000"/>
      </a:accent1>
      <a:accent2>
        <a:srgbClr val="3497AE"/>
      </a:accent2>
      <a:accent3>
        <a:srgbClr val="DF8045"/>
      </a:accent3>
      <a:accent4>
        <a:srgbClr val="7DCC2E"/>
      </a:accent4>
      <a:accent5>
        <a:srgbClr val="FF9929"/>
      </a:accent5>
      <a:accent6>
        <a:srgbClr val="7D3DA1"/>
      </a:accent6>
      <a:hlink>
        <a:srgbClr val="7DDDFF"/>
      </a:hlink>
      <a:folHlink>
        <a:srgbClr val="F0ED7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409</TotalTime>
  <Words>1114</Words>
  <Application>Microsoft Office PowerPoint</Application>
  <PresentationFormat>On-screen Show (4:3)</PresentationFormat>
  <Paragraphs>228</Paragraphs>
  <Slides>25</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25</vt:i4>
      </vt:variant>
    </vt:vector>
  </HeadingPairs>
  <TitlesOfParts>
    <vt:vector size="31" baseType="lpstr">
      <vt:lpstr>Arial</vt:lpstr>
      <vt:lpstr>Calibri</vt:lpstr>
      <vt:lpstr>Times New Roman</vt:lpstr>
      <vt:lpstr>Wingdings</vt:lpstr>
      <vt:lpstr>Office Theme</vt:lpstr>
      <vt:lpstr>TS010286723</vt:lpstr>
      <vt:lpstr>PowerPoint Presentation</vt:lpstr>
      <vt:lpstr>Have you ever…</vt:lpstr>
      <vt:lpstr>2 Kings 4:38-41</vt:lpstr>
      <vt:lpstr>Practical Lessons</vt:lpstr>
      <vt:lpstr>Practical Lessons</vt:lpstr>
      <vt:lpstr>Poison Gourds of Today</vt:lpstr>
      <vt:lpstr>Practical Lessons</vt:lpstr>
      <vt:lpstr>Practical Lessons</vt:lpstr>
      <vt:lpstr>Practical Lessons</vt:lpstr>
      <vt:lpstr>Practical Lessons</vt:lpstr>
      <vt:lpstr>Practical Lessons</vt:lpstr>
      <vt:lpstr>Poison Gourds of Today</vt:lpstr>
      <vt:lpstr>Poison Gourds of Today</vt:lpstr>
      <vt:lpstr>Poison Gourds of Today</vt:lpstr>
      <vt:lpstr>Poison Gourds of Today</vt:lpstr>
      <vt:lpstr>Poison Gourds of Today</vt:lpstr>
      <vt:lpstr>Poison Gourds of Today</vt:lpstr>
      <vt:lpstr>Poison Gourds of Today</vt:lpstr>
      <vt:lpstr>Poison Gourds of Today</vt:lpstr>
      <vt:lpstr>Poison Gourds of Today</vt:lpstr>
      <vt:lpstr>What are we shaping?</vt:lpstr>
      <vt:lpstr>Conclusion &amp; Prayer</vt:lpstr>
      <vt:lpstr>Conclusion &amp; Prayer</vt:lpstr>
      <vt:lpstr>Conclusion &amp; Prayer</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Auditorium</cp:lastModifiedBy>
  <cp:revision>40</cp:revision>
  <dcterms:created xsi:type="dcterms:W3CDTF">2014-04-12T16:40:00Z</dcterms:created>
  <dcterms:modified xsi:type="dcterms:W3CDTF">2017-04-30T20:48:24Z</dcterms:modified>
</cp:coreProperties>
</file>