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56" r:id="rId2"/>
    <p:sldId id="257" r:id="rId3"/>
    <p:sldId id="28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  <p:sldId id="271" r:id="rId17"/>
    <p:sldId id="273" r:id="rId18"/>
    <p:sldId id="274" r:id="rId19"/>
    <p:sldId id="276" r:id="rId20"/>
    <p:sldId id="275" r:id="rId21"/>
    <p:sldId id="278" r:id="rId22"/>
    <p:sldId id="279" r:id="rId23"/>
    <p:sldId id="280" r:id="rId24"/>
    <p:sldId id="281" r:id="rId25"/>
    <p:sldId id="282" r:id="rId26"/>
    <p:sldId id="283" r:id="rId27"/>
    <p:sldId id="277" r:id="rId28"/>
    <p:sldId id="285" r:id="rId29"/>
    <p:sldId id="284" r:id="rId30"/>
    <p:sldId id="286" r:id="rId31"/>
    <p:sldId id="288" r:id="rId32"/>
    <p:sldId id="269" r:id="rId33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1" autoAdjust="0"/>
    <p:restoredTop sz="94660"/>
  </p:normalViewPr>
  <p:slideViewPr>
    <p:cSldViewPr snapToGrid="0">
      <p:cViewPr varScale="1">
        <p:scale>
          <a:sx n="77" d="100"/>
          <a:sy n="77" d="100"/>
        </p:scale>
        <p:origin x="80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169921" cy="481728"/>
          </a:xfrm>
          <a:prstGeom prst="rect">
            <a:avLst/>
          </a:prstGeom>
        </p:spPr>
        <p:txBody>
          <a:bodyPr vert="horz" lIns="96028" tIns="48014" rIns="96028" bIns="4801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9" y="0"/>
            <a:ext cx="3169921" cy="481728"/>
          </a:xfrm>
          <a:prstGeom prst="rect">
            <a:avLst/>
          </a:prstGeom>
        </p:spPr>
        <p:txBody>
          <a:bodyPr vert="horz" lIns="96028" tIns="48014" rIns="96028" bIns="48014" rtlCol="0"/>
          <a:lstStyle>
            <a:lvl1pPr algn="r">
              <a:defRPr sz="1300"/>
            </a:lvl1pPr>
          </a:lstStyle>
          <a:p>
            <a:fld id="{3EA5A231-B824-45E2-B650-C5C6B8412DCB}" type="datetime1">
              <a:rPr lang="en-US" smtClean="0"/>
              <a:t>9/14/2017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119476"/>
            <a:ext cx="3169921" cy="481727"/>
          </a:xfrm>
          <a:prstGeom prst="rect">
            <a:avLst/>
          </a:prstGeom>
        </p:spPr>
        <p:txBody>
          <a:bodyPr vert="horz" lIns="96028" tIns="48014" rIns="96028" bIns="4801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9" y="9119476"/>
            <a:ext cx="3169921" cy="481727"/>
          </a:xfrm>
          <a:prstGeom prst="rect">
            <a:avLst/>
          </a:prstGeom>
        </p:spPr>
        <p:txBody>
          <a:bodyPr vert="horz" lIns="96028" tIns="48014" rIns="96028" bIns="48014" rtlCol="0" anchor="b"/>
          <a:lstStyle>
            <a:lvl1pPr algn="r">
              <a:defRPr sz="1300"/>
            </a:lvl1pPr>
          </a:lstStyle>
          <a:p>
            <a:fld id="{D4FB1FDB-6C7A-4391-A18D-144063D451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380147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F445DF-B6A2-4326-8FFE-90419826DCF4}" type="datetime1">
              <a:rPr lang="en-US" smtClean="0"/>
              <a:t>9/14/2017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6665B2-9AC3-4F49-965D-A700A7D241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7176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665B2-9AC3-4F49-965D-A700A7D2415B}" type="slidenum">
              <a:rPr lang="en-US" smtClean="0"/>
              <a:t>13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72BB0B06-F744-4F2C-AC50-7AE8A0EFCAA5}" type="datetime1">
              <a:rPr lang="en-US" smtClean="0"/>
              <a:t>9/14/2017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1591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3AC8C-DF7E-4020-A2AC-B549135B94DB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1C21C-16F0-4003-A05F-E43891FD9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193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3AC8C-DF7E-4020-A2AC-B549135B94DB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1C21C-16F0-4003-A05F-E43891FD9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580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3AC8C-DF7E-4020-A2AC-B549135B94DB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1C21C-16F0-4003-A05F-E43891FD9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039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3AC8C-DF7E-4020-A2AC-B549135B94DB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1C21C-16F0-4003-A05F-E43891FD9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585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3AC8C-DF7E-4020-A2AC-B549135B94DB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1C21C-16F0-4003-A05F-E43891FD9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132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3AC8C-DF7E-4020-A2AC-B549135B94DB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1C21C-16F0-4003-A05F-E43891FD9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270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3AC8C-DF7E-4020-A2AC-B549135B94DB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1C21C-16F0-4003-A05F-E43891FD9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395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3AC8C-DF7E-4020-A2AC-B549135B94DB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1C21C-16F0-4003-A05F-E43891FD9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676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3AC8C-DF7E-4020-A2AC-B549135B94DB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1C21C-16F0-4003-A05F-E43891FD9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442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3AC8C-DF7E-4020-A2AC-B549135B94DB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1C21C-16F0-4003-A05F-E43891FD9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384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3AC8C-DF7E-4020-A2AC-B549135B94DB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1C21C-16F0-4003-A05F-E43891FD9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752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3AC8C-DF7E-4020-A2AC-B549135B94DB}" type="datetimeFigureOut">
              <a:rPr lang="en-US" smtClean="0"/>
              <a:t>9/14/2017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1C21C-16F0-4003-A05F-E43891FD91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211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Qualifications of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11500" b="1" dirty="0" smtClean="0"/>
              <a:t>Elders</a:t>
            </a:r>
            <a:endParaRPr lang="en-US" sz="11500" b="1" dirty="0"/>
          </a:p>
        </p:txBody>
      </p:sp>
    </p:spTree>
    <p:extLst>
      <p:ext uri="{BB962C8B-B14F-4D97-AF65-F5344CB8AC3E}">
        <p14:creationId xmlns:p14="http://schemas.microsoft.com/office/powerpoint/2010/main" val="734947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838" y="87682"/>
            <a:ext cx="12029162" cy="667637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He </a:t>
            </a:r>
            <a:r>
              <a:rPr lang="en-US" sz="3600" b="1" u="sng" dirty="0" smtClean="0">
                <a:solidFill>
                  <a:srgbClr val="7030A0"/>
                </a:solidFill>
              </a:rPr>
              <a:t>must be </a:t>
            </a:r>
            <a:r>
              <a:rPr lang="en-US" sz="3600" b="1" dirty="0" smtClean="0">
                <a:solidFill>
                  <a:srgbClr val="7030A0"/>
                </a:solidFill>
              </a:rPr>
              <a:t>of good behavior </a:t>
            </a:r>
            <a:r>
              <a:rPr lang="en-US" sz="3600" dirty="0" smtClean="0"/>
              <a:t>(I Tim.3:2)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A.T. Robertson renders it “seemly decent conduct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(Word pictures Vol.4, pg. 572)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He will be dignified and </a:t>
            </a:r>
            <a:r>
              <a:rPr lang="en-US" sz="3600" dirty="0" err="1" smtClean="0"/>
              <a:t>and</a:t>
            </a:r>
            <a:r>
              <a:rPr lang="en-US" sz="3600" dirty="0" smtClean="0"/>
              <a:t> his conduct will be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orderly!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7780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4632" y="147136"/>
            <a:ext cx="11650249" cy="6429027"/>
          </a:xfrm>
        </p:spPr>
        <p:txBody>
          <a:bodyPr>
            <a:normAutofit/>
          </a:bodyPr>
          <a:lstStyle/>
          <a:p>
            <a:r>
              <a:rPr lang="en-US" sz="3600" dirty="0" smtClean="0"/>
              <a:t>He </a:t>
            </a:r>
            <a:r>
              <a:rPr lang="en-US" sz="3600" b="1" u="sng" dirty="0" smtClean="0">
                <a:solidFill>
                  <a:srgbClr val="7030A0"/>
                </a:solidFill>
              </a:rPr>
              <a:t>Must be </a:t>
            </a:r>
            <a:r>
              <a:rPr lang="en-US" sz="3600" b="1" dirty="0" smtClean="0">
                <a:solidFill>
                  <a:srgbClr val="7030A0"/>
                </a:solidFill>
              </a:rPr>
              <a:t>given to hospitality</a:t>
            </a:r>
            <a:r>
              <a:rPr lang="en-US" sz="3600" dirty="0" smtClean="0"/>
              <a:t>. (I Tim.3:2; Titus 1:8)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.Literally means  ,(love of strangers.)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He must be willing to assist others and come to the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aid, even those whom he does not personally know.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01129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047" y="1"/>
            <a:ext cx="11679476" cy="64650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He </a:t>
            </a:r>
            <a:r>
              <a:rPr lang="en-US" sz="3600" b="1" u="sng" dirty="0" smtClean="0">
                <a:solidFill>
                  <a:srgbClr val="7030A0"/>
                </a:solidFill>
              </a:rPr>
              <a:t>must be </a:t>
            </a:r>
            <a:r>
              <a:rPr lang="en-US" sz="3600" b="1" dirty="0" smtClean="0">
                <a:solidFill>
                  <a:srgbClr val="7030A0"/>
                </a:solidFill>
              </a:rPr>
              <a:t>apt to teach. </a:t>
            </a:r>
            <a:r>
              <a:rPr lang="en-US" sz="3600" dirty="0" smtClean="0"/>
              <a:t>(I Tim.3:2; Titus 1:9)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“ Apt” means skilled in teaching.  Why?  We see why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in Titus 1:9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“holding fast the faithful word as he hath been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</a:t>
            </a:r>
            <a:r>
              <a:rPr lang="en-US" sz="3600" dirty="0" err="1" smtClean="0"/>
              <a:t>taught,that</a:t>
            </a:r>
            <a:r>
              <a:rPr lang="en-US" sz="3600" dirty="0" smtClean="0"/>
              <a:t> he may be able </a:t>
            </a:r>
            <a:r>
              <a:rPr lang="en-US" sz="3600" b="1" u="sng" dirty="0" smtClean="0"/>
              <a:t>by sound doctrine </a:t>
            </a:r>
            <a:r>
              <a:rPr lang="en-US" sz="3600" dirty="0" smtClean="0"/>
              <a:t>both to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exhort and convince the gainsayers. (Titus 1:)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He must know the truth to the extent that he</a:t>
            </a:r>
          </a:p>
          <a:p>
            <a:r>
              <a:rPr lang="en-US" sz="3600" dirty="0"/>
              <a:t>r</a:t>
            </a:r>
            <a:r>
              <a:rPr lang="en-US" sz="3600" dirty="0" smtClean="0"/>
              <a:t>ecognizes error and can show others the truth.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60060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260"/>
            <a:ext cx="10515600" cy="6051703"/>
          </a:xfrm>
        </p:spPr>
        <p:txBody>
          <a:bodyPr/>
          <a:lstStyle/>
          <a:p>
            <a:endParaRPr lang="en-US" dirty="0" smtClean="0"/>
          </a:p>
          <a:p>
            <a:r>
              <a:rPr lang="en-US" sz="3600" dirty="0" smtClean="0"/>
              <a:t>He </a:t>
            </a:r>
            <a:r>
              <a:rPr lang="en-US" sz="3600" b="1" u="sng" dirty="0" smtClean="0">
                <a:solidFill>
                  <a:srgbClr val="7030A0"/>
                </a:solidFill>
              </a:rPr>
              <a:t>must be </a:t>
            </a:r>
            <a:r>
              <a:rPr lang="en-US" sz="3600" b="1" dirty="0" smtClean="0">
                <a:solidFill>
                  <a:srgbClr val="7030A0"/>
                </a:solidFill>
              </a:rPr>
              <a:t>of good report </a:t>
            </a:r>
            <a:r>
              <a:rPr lang="en-US" sz="3600" dirty="0" smtClean="0"/>
              <a:t>of them which are without.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(I Tim.3:7)  Those ‘without’ are non-Christians.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His life style comports with Jesus Christ.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26636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He </a:t>
            </a:r>
            <a:r>
              <a:rPr lang="en-US" sz="3600" b="1" u="sng" dirty="0" smtClean="0">
                <a:solidFill>
                  <a:srgbClr val="7030A0"/>
                </a:solidFill>
              </a:rPr>
              <a:t>must not be </a:t>
            </a:r>
            <a:r>
              <a:rPr lang="en-US" sz="3600" b="1" dirty="0" smtClean="0">
                <a:solidFill>
                  <a:srgbClr val="7030A0"/>
                </a:solidFill>
              </a:rPr>
              <a:t>given to wine. </a:t>
            </a:r>
          </a:p>
          <a:p>
            <a:r>
              <a:rPr lang="en-US" sz="3600" b="1" dirty="0">
                <a:solidFill>
                  <a:srgbClr val="7030A0"/>
                </a:solidFill>
              </a:rPr>
              <a:t> </a:t>
            </a:r>
            <a:r>
              <a:rPr lang="en-US" sz="3600" b="1" dirty="0" smtClean="0">
                <a:solidFill>
                  <a:srgbClr val="7030A0"/>
                </a:solidFill>
              </a:rPr>
              <a:t>      </a:t>
            </a:r>
            <a:r>
              <a:rPr lang="en-US" sz="3600" dirty="0" smtClean="0"/>
              <a:t>(I Tim.3:3; Titus 1:7)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An elder must be a good example to others and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not engage in drinking wine. Intoxicants are to be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altogether  avoided.     (Medicinal application: I Tim.5:23)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1170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691" y="635652"/>
            <a:ext cx="10515600" cy="4351338"/>
          </a:xfrm>
        </p:spPr>
        <p:txBody>
          <a:bodyPr/>
          <a:lstStyle/>
          <a:p>
            <a:r>
              <a:rPr lang="en-US" sz="3600" dirty="0" smtClean="0"/>
              <a:t>He </a:t>
            </a:r>
            <a:r>
              <a:rPr lang="en-US" sz="3600" b="1" u="sng" dirty="0" smtClean="0">
                <a:solidFill>
                  <a:srgbClr val="7030A0"/>
                </a:solidFill>
              </a:rPr>
              <a:t>must not be a striker. </a:t>
            </a:r>
          </a:p>
          <a:p>
            <a:r>
              <a:rPr lang="en-US" sz="3600" b="1" u="sng" dirty="0">
                <a:solidFill>
                  <a:srgbClr val="7030A0"/>
                </a:solidFill>
              </a:rPr>
              <a:t> </a:t>
            </a:r>
            <a:r>
              <a:rPr lang="en-US" sz="3600" b="1" u="sng" dirty="0" smtClean="0">
                <a:solidFill>
                  <a:srgbClr val="7030A0"/>
                </a:solidFill>
              </a:rPr>
              <a:t>   </a:t>
            </a:r>
            <a:r>
              <a:rPr lang="en-US" sz="3600" dirty="0" smtClean="0"/>
              <a:t>(I Tim. 3:3; Titus 1:7)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He is to be a man that avoids physical violence.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The persuasion of elders must be the Word of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God and not the fist.  (Titus 1:9ff)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914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416" y="222293"/>
            <a:ext cx="11736888" cy="6516710"/>
          </a:xfrm>
        </p:spPr>
        <p:txBody>
          <a:bodyPr>
            <a:normAutofit/>
          </a:bodyPr>
          <a:lstStyle/>
          <a:p>
            <a:r>
              <a:rPr lang="en-US" sz="3600" u="sng" dirty="0" smtClean="0"/>
              <a:t>He </a:t>
            </a:r>
            <a:r>
              <a:rPr lang="en-US" sz="3600" b="1" u="sng" dirty="0" smtClean="0">
                <a:solidFill>
                  <a:srgbClr val="7030A0"/>
                </a:solidFill>
              </a:rPr>
              <a:t>Must not be </a:t>
            </a:r>
            <a:r>
              <a:rPr lang="en-US" sz="3600" b="1" dirty="0" smtClean="0">
                <a:solidFill>
                  <a:srgbClr val="7030A0"/>
                </a:solidFill>
              </a:rPr>
              <a:t>guilty of filthy lucre </a:t>
            </a:r>
            <a:r>
              <a:rPr lang="en-US" sz="3600" dirty="0" smtClean="0"/>
              <a:t>( I Tim. 3:3, Titus 1:7)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From scripture, it appears that some elders were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supported financially in their work (I Tim. 5:17)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Churches were not stingy in their support; hence,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the preacher would have an adequate living.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Elders would not be tempted to serve for money.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Money must not be their motivation for serving.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(I Pet. 5:2)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26093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Men who are selected as elders should all</a:t>
            </a:r>
          </a:p>
          <a:p>
            <a:r>
              <a:rPr lang="en-US" dirty="0" smtClean="0"/>
              <a:t>Be patient.  I Tim.3:3.  Patient with others,</a:t>
            </a:r>
          </a:p>
          <a:p>
            <a:r>
              <a:rPr lang="en-US" dirty="0"/>
              <a:t> </a:t>
            </a:r>
            <a:r>
              <a:rPr lang="en-US" dirty="0" smtClean="0"/>
              <a:t>  their families, the church and outsiders</a:t>
            </a:r>
          </a:p>
          <a:p>
            <a:r>
              <a:rPr lang="en-US" dirty="0"/>
              <a:t> </a:t>
            </a:r>
            <a:r>
              <a:rPr lang="en-US" dirty="0" smtClean="0"/>
              <a:t> Someone has said:  These men should be</a:t>
            </a:r>
          </a:p>
          <a:p>
            <a:r>
              <a:rPr lang="en-US" dirty="0"/>
              <a:t> </a:t>
            </a:r>
            <a:r>
              <a:rPr lang="en-US" dirty="0" smtClean="0"/>
              <a:t>“</a:t>
            </a:r>
            <a:r>
              <a:rPr lang="en-US" dirty="0" err="1" smtClean="0"/>
              <a:t>fitting,suitable,fair,reasonable,kind</a:t>
            </a:r>
            <a:r>
              <a:rPr lang="en-US" dirty="0" smtClean="0"/>
              <a:t>, mild;</a:t>
            </a:r>
          </a:p>
          <a:p>
            <a:r>
              <a:rPr lang="en-US" dirty="0"/>
              <a:t> </a:t>
            </a:r>
            <a:r>
              <a:rPr lang="en-US" dirty="0" smtClean="0"/>
              <a:t>  equitable and gentle” </a:t>
            </a:r>
          </a:p>
          <a:p>
            <a:r>
              <a:rPr lang="en-US" dirty="0"/>
              <a:t> </a:t>
            </a:r>
            <a:r>
              <a:rPr lang="en-US" dirty="0" smtClean="0"/>
              <a:t>    Why?  Such a quality of character is a must in</a:t>
            </a:r>
          </a:p>
          <a:p>
            <a:r>
              <a:rPr lang="en-US" dirty="0" smtClean="0"/>
              <a:t>Dealing with people in potentially explosive situations!</a:t>
            </a:r>
          </a:p>
        </p:txBody>
      </p:sp>
    </p:spTree>
    <p:extLst>
      <p:ext uri="{BB962C8B-B14F-4D97-AF65-F5344CB8AC3E}">
        <p14:creationId xmlns:p14="http://schemas.microsoft.com/office/powerpoint/2010/main" val="1031369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312" y="112734"/>
            <a:ext cx="11874674" cy="6552745"/>
          </a:xfrm>
        </p:spPr>
        <p:txBody>
          <a:bodyPr>
            <a:normAutofit/>
          </a:bodyPr>
          <a:lstStyle/>
          <a:p>
            <a:r>
              <a:rPr lang="en-US" sz="3600" dirty="0" smtClean="0"/>
              <a:t>He </a:t>
            </a:r>
            <a:r>
              <a:rPr lang="en-US" sz="3600" b="1" u="sng" dirty="0" smtClean="0">
                <a:solidFill>
                  <a:srgbClr val="7030A0"/>
                </a:solidFill>
              </a:rPr>
              <a:t>Must not be </a:t>
            </a:r>
            <a:r>
              <a:rPr lang="en-US" sz="3600" b="1" dirty="0" smtClean="0">
                <a:solidFill>
                  <a:srgbClr val="7030A0"/>
                </a:solidFill>
              </a:rPr>
              <a:t>a brawler</a:t>
            </a:r>
            <a:r>
              <a:rPr lang="en-US" sz="3600" dirty="0" smtClean="0"/>
              <a:t>. (I Tim.3:3) 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ASV  ‘not contentious’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The elder must not have a contentious spirit or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quarrelsome manner. 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453288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736" y="34402"/>
            <a:ext cx="11650249" cy="6823597"/>
          </a:xfrm>
        </p:spPr>
        <p:txBody>
          <a:bodyPr>
            <a:normAutofit/>
          </a:bodyPr>
          <a:lstStyle/>
          <a:p>
            <a:r>
              <a:rPr lang="en-US" sz="3600" dirty="0" smtClean="0"/>
              <a:t>He </a:t>
            </a:r>
            <a:r>
              <a:rPr lang="en-US" sz="3600" b="1" u="sng" dirty="0" smtClean="0">
                <a:solidFill>
                  <a:srgbClr val="7030A0"/>
                </a:solidFill>
              </a:rPr>
              <a:t>Must not be </a:t>
            </a:r>
            <a:r>
              <a:rPr lang="en-US" sz="3600" b="1" dirty="0" smtClean="0">
                <a:solidFill>
                  <a:srgbClr val="7030A0"/>
                </a:solidFill>
              </a:rPr>
              <a:t>covetous </a:t>
            </a:r>
            <a:r>
              <a:rPr lang="en-US" sz="3600" dirty="0" smtClean="0"/>
              <a:t>( I Tim.3:3)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No lover of money…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The difference between Not covetous and not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greedy of filthy lucre  :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“loving money”-   covetous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“not greedy of filthy lucre” -  addresses the method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90908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b="1" i="1" u="sng" dirty="0" smtClean="0">
                <a:solidFill>
                  <a:schemeClr val="accent5">
                    <a:lumMod val="75000"/>
                  </a:schemeClr>
                </a:solidFill>
              </a:rPr>
              <a:t>Listed in I Tim. 3:1-7 and Titus 1:6-9</a:t>
            </a:r>
            <a:endParaRPr lang="en-US" sz="5400" b="1" i="1" u="sng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There are 16 positive </a:t>
            </a:r>
          </a:p>
          <a:p>
            <a:r>
              <a:rPr lang="en-US" sz="6600" dirty="0"/>
              <a:t> </a:t>
            </a:r>
            <a:r>
              <a:rPr lang="en-US" sz="6600" dirty="0" smtClean="0"/>
              <a:t>              and </a:t>
            </a:r>
          </a:p>
          <a:p>
            <a:r>
              <a:rPr lang="en-US" sz="6600" dirty="0" smtClean="0"/>
              <a:t>8 negative qualifications</a:t>
            </a:r>
          </a:p>
        </p:txBody>
      </p:sp>
    </p:spTree>
    <p:extLst>
      <p:ext uri="{BB962C8B-B14F-4D97-AF65-F5344CB8AC3E}">
        <p14:creationId xmlns:p14="http://schemas.microsoft.com/office/powerpoint/2010/main" val="2710517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050038" cy="6728109"/>
          </a:xfrm>
        </p:spPr>
        <p:txBody>
          <a:bodyPr>
            <a:normAutofit/>
          </a:bodyPr>
          <a:lstStyle/>
          <a:p>
            <a:r>
              <a:rPr lang="en-US" sz="3600" dirty="0" smtClean="0"/>
              <a:t>He </a:t>
            </a:r>
            <a:r>
              <a:rPr lang="en-US" sz="3600" b="1" u="sng" dirty="0" smtClean="0">
                <a:solidFill>
                  <a:srgbClr val="7030A0"/>
                </a:solidFill>
              </a:rPr>
              <a:t>Must not be </a:t>
            </a:r>
            <a:r>
              <a:rPr lang="en-US" sz="3600" b="1" dirty="0" smtClean="0">
                <a:solidFill>
                  <a:srgbClr val="7030A0"/>
                </a:solidFill>
              </a:rPr>
              <a:t>a novice </a:t>
            </a:r>
            <a:r>
              <a:rPr lang="en-US" sz="3600" dirty="0" smtClean="0"/>
              <a:t>(I Tim.3:3)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Not new, not a new convert.  God’s leaders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must be mature and experienced men who are</a:t>
            </a:r>
          </a:p>
          <a:p>
            <a:r>
              <a:rPr lang="en-US" sz="3600" dirty="0" smtClean="0"/>
              <a:t>  immediately capable of doing the great work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assigned to them.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96057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047" y="225468"/>
            <a:ext cx="11799517" cy="6463431"/>
          </a:xfrm>
        </p:spPr>
        <p:txBody>
          <a:bodyPr>
            <a:normAutofit/>
          </a:bodyPr>
          <a:lstStyle/>
          <a:p>
            <a:r>
              <a:rPr lang="en-US" sz="3600" dirty="0" smtClean="0"/>
              <a:t>He </a:t>
            </a:r>
            <a:r>
              <a:rPr lang="en-US" sz="3600" b="1" u="sng" dirty="0" smtClean="0">
                <a:solidFill>
                  <a:srgbClr val="7030A0"/>
                </a:solidFill>
              </a:rPr>
              <a:t>must not be </a:t>
            </a:r>
            <a:r>
              <a:rPr lang="en-US" sz="3600" b="1" dirty="0" smtClean="0">
                <a:solidFill>
                  <a:srgbClr val="7030A0"/>
                </a:solidFill>
              </a:rPr>
              <a:t>self-willed</a:t>
            </a:r>
            <a:r>
              <a:rPr lang="en-US" sz="3600" dirty="0" smtClean="0"/>
              <a:t>. (Titus 1:7)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Elders must not be domineering and arrogant.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(I Pet. 5:3)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He must have a character of working with </a:t>
            </a:r>
          </a:p>
          <a:p>
            <a:r>
              <a:rPr lang="en-US" sz="3600" dirty="0" smtClean="0"/>
              <a:t>Rather than hindering good relationships.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30080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0312"/>
            <a:ext cx="10515600" cy="6026651"/>
          </a:xfrm>
        </p:spPr>
        <p:txBody>
          <a:bodyPr>
            <a:normAutofit/>
          </a:bodyPr>
          <a:lstStyle/>
          <a:p>
            <a:r>
              <a:rPr lang="en-US" sz="3600" dirty="0" smtClean="0"/>
              <a:t>He </a:t>
            </a:r>
            <a:r>
              <a:rPr lang="en-US" sz="3600" b="1" u="sng" dirty="0" smtClean="0">
                <a:solidFill>
                  <a:srgbClr val="7030A0"/>
                </a:solidFill>
              </a:rPr>
              <a:t>Must not be </a:t>
            </a:r>
            <a:r>
              <a:rPr lang="en-US" sz="3600" b="1" dirty="0" smtClean="0">
                <a:solidFill>
                  <a:srgbClr val="7030A0"/>
                </a:solidFill>
              </a:rPr>
              <a:t>soon angry.  </a:t>
            </a:r>
            <a:r>
              <a:rPr lang="en-US" sz="3600" dirty="0" smtClean="0"/>
              <a:t>(Tit. 1:7)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A man who gets angry quickly will inflame matters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and make possible reconciliation impossible.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There are so many combative matters encountered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by elders to allow one into the office (function) who is soon angry.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16836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9558"/>
            <a:ext cx="12100142" cy="6748441"/>
          </a:xfrm>
        </p:spPr>
        <p:txBody>
          <a:bodyPr>
            <a:normAutofit/>
          </a:bodyPr>
          <a:lstStyle/>
          <a:p>
            <a:r>
              <a:rPr lang="en-US" sz="3600" dirty="0" smtClean="0"/>
              <a:t>He </a:t>
            </a:r>
            <a:r>
              <a:rPr lang="en-US" sz="3600" b="1" u="sng" dirty="0" smtClean="0">
                <a:solidFill>
                  <a:srgbClr val="7030A0"/>
                </a:solidFill>
              </a:rPr>
              <a:t>must be </a:t>
            </a:r>
            <a:r>
              <a:rPr lang="en-US" sz="3600" b="1" dirty="0" smtClean="0">
                <a:solidFill>
                  <a:srgbClr val="7030A0"/>
                </a:solidFill>
              </a:rPr>
              <a:t>a lover of good men</a:t>
            </a:r>
            <a:r>
              <a:rPr lang="en-US" sz="3600" dirty="0" smtClean="0"/>
              <a:t>. (Tit. 1:8)</a:t>
            </a:r>
          </a:p>
          <a:p>
            <a:r>
              <a:rPr lang="en-US" sz="3600" dirty="0" smtClean="0"/>
              <a:t>     Example of Diotrephes…probably an overbearing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elder in the church.  (3 John 9,10)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He lacked the trait of appreciation of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goodness in others.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67913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9788" y="97032"/>
            <a:ext cx="11587619" cy="6760967"/>
          </a:xfrm>
        </p:spPr>
        <p:txBody>
          <a:bodyPr>
            <a:normAutofit/>
          </a:bodyPr>
          <a:lstStyle/>
          <a:p>
            <a:r>
              <a:rPr lang="en-US" sz="3600" dirty="0" smtClean="0"/>
              <a:t>He </a:t>
            </a:r>
            <a:r>
              <a:rPr lang="en-US" sz="3600" b="1" u="sng" dirty="0" smtClean="0">
                <a:solidFill>
                  <a:srgbClr val="7030A0"/>
                </a:solidFill>
              </a:rPr>
              <a:t>Must be </a:t>
            </a:r>
            <a:r>
              <a:rPr lang="en-US" sz="3600" b="1" dirty="0" smtClean="0">
                <a:solidFill>
                  <a:srgbClr val="7030A0"/>
                </a:solidFill>
              </a:rPr>
              <a:t>just.   </a:t>
            </a:r>
            <a:r>
              <a:rPr lang="en-US" sz="3600" dirty="0" smtClean="0"/>
              <a:t>(Titus 1:8)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An elder must have even judgment toward all men.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Equity and fairness must characterize his dealings with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everyone, both in the body of Christ and those who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are not Christians.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754150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682" y="125260"/>
            <a:ext cx="11879893" cy="6477589"/>
          </a:xfrm>
        </p:spPr>
        <p:txBody>
          <a:bodyPr>
            <a:normAutofit/>
          </a:bodyPr>
          <a:lstStyle/>
          <a:p>
            <a:r>
              <a:rPr lang="en-US" sz="3600" dirty="0" smtClean="0"/>
              <a:t>He </a:t>
            </a:r>
            <a:r>
              <a:rPr lang="en-US" sz="3600" b="1" u="sng" dirty="0" smtClean="0">
                <a:solidFill>
                  <a:srgbClr val="7030A0"/>
                </a:solidFill>
              </a:rPr>
              <a:t>must be </a:t>
            </a:r>
            <a:r>
              <a:rPr lang="en-US" sz="3600" b="1" dirty="0" smtClean="0">
                <a:solidFill>
                  <a:srgbClr val="7030A0"/>
                </a:solidFill>
              </a:rPr>
              <a:t>holy.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(Titus 1:8 )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Being holy means one is separated from the world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for the purpose of being used by God.  (John 17:17)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31296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these characteristics reflect the man’s ability</a:t>
            </a:r>
          </a:p>
          <a:p>
            <a:r>
              <a:rPr lang="en-US" dirty="0"/>
              <a:t> </a:t>
            </a:r>
            <a:r>
              <a:rPr lang="en-US" dirty="0" smtClean="0"/>
              <a:t> to rule, work with people, and the fact that he is </a:t>
            </a:r>
          </a:p>
          <a:p>
            <a:r>
              <a:rPr lang="en-US" dirty="0"/>
              <a:t> </a:t>
            </a:r>
            <a:r>
              <a:rPr lang="en-US" dirty="0" smtClean="0"/>
              <a:t> an example of one of God’s servants in his</a:t>
            </a:r>
          </a:p>
          <a:p>
            <a:r>
              <a:rPr lang="en-US" dirty="0"/>
              <a:t> </a:t>
            </a:r>
            <a:r>
              <a:rPr lang="en-US" dirty="0" smtClean="0"/>
              <a:t> everyday life.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067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208" y="250520"/>
            <a:ext cx="11862148" cy="6607479"/>
          </a:xfrm>
        </p:spPr>
        <p:txBody>
          <a:bodyPr>
            <a:normAutofit/>
          </a:bodyPr>
          <a:lstStyle/>
          <a:p>
            <a:r>
              <a:rPr lang="en-US" sz="4000" dirty="0" smtClean="0"/>
              <a:t>He </a:t>
            </a:r>
            <a:r>
              <a:rPr lang="en-US" sz="4000" b="1" u="sng" dirty="0" smtClean="0">
                <a:solidFill>
                  <a:srgbClr val="7030A0"/>
                </a:solidFill>
              </a:rPr>
              <a:t>Must be </a:t>
            </a:r>
            <a:r>
              <a:rPr lang="en-US" sz="4000" b="1" dirty="0" smtClean="0">
                <a:solidFill>
                  <a:srgbClr val="7030A0"/>
                </a:solidFill>
              </a:rPr>
              <a:t>the husband of one wife.</a:t>
            </a:r>
          </a:p>
          <a:p>
            <a:r>
              <a:rPr lang="en-US" sz="4000" b="1" dirty="0">
                <a:solidFill>
                  <a:srgbClr val="7030A0"/>
                </a:solidFill>
              </a:rPr>
              <a:t> </a:t>
            </a:r>
            <a:r>
              <a:rPr lang="en-US" sz="4000" b="1" dirty="0" smtClean="0">
                <a:solidFill>
                  <a:srgbClr val="7030A0"/>
                </a:solidFill>
              </a:rPr>
              <a:t>      </a:t>
            </a:r>
            <a:r>
              <a:rPr lang="en-US" sz="4000" dirty="0" smtClean="0"/>
              <a:t>(I Tim.3:2; Titus 1:6) 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He must( be) married (present marriage) 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He is forbidden to be a polygamist.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700580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2628" y="197240"/>
            <a:ext cx="11449832" cy="6660759"/>
          </a:xfrm>
        </p:spPr>
        <p:txBody>
          <a:bodyPr>
            <a:normAutofit/>
          </a:bodyPr>
          <a:lstStyle/>
          <a:p>
            <a:r>
              <a:rPr lang="en-US" sz="3600" dirty="0" smtClean="0"/>
              <a:t>He  </a:t>
            </a:r>
            <a:r>
              <a:rPr lang="en-US" sz="3600" b="1" u="sng" dirty="0" smtClean="0">
                <a:solidFill>
                  <a:srgbClr val="7030A0"/>
                </a:solidFill>
              </a:rPr>
              <a:t>must (be) </a:t>
            </a:r>
            <a:r>
              <a:rPr lang="en-US" sz="3600" b="1" dirty="0" smtClean="0">
                <a:solidFill>
                  <a:srgbClr val="7030A0"/>
                </a:solidFill>
              </a:rPr>
              <a:t>the father of faithful children.</a:t>
            </a:r>
            <a:r>
              <a:rPr lang="en-US" sz="3600" dirty="0" smtClean="0"/>
              <a:t>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( I Tim. 3:4; Titus 1:6)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He is to have faithful children.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Children who submit to him and his rule and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are Christians serving the Lord.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61985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86" y="0"/>
            <a:ext cx="11937304" cy="6858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All these requirements must be present</a:t>
            </a:r>
          </a:p>
          <a:p>
            <a:r>
              <a:rPr lang="en-US" sz="3600" dirty="0" smtClean="0"/>
              <a:t>Prior to the prospective elder’s appointment.  </a:t>
            </a:r>
          </a:p>
          <a:p>
            <a:endParaRPr lang="en-US" sz="3600" dirty="0"/>
          </a:p>
          <a:p>
            <a:r>
              <a:rPr lang="en-US" sz="3600" dirty="0" smtClean="0"/>
              <a:t>Each person must possess these traits (not the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eldership collectively).  </a:t>
            </a:r>
          </a:p>
          <a:p>
            <a:endParaRPr lang="en-US" sz="3600" dirty="0"/>
          </a:p>
          <a:p>
            <a:r>
              <a:rPr lang="en-US" sz="3600" dirty="0" smtClean="0"/>
              <a:t>These requirements are of God.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06379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8904"/>
            <a:ext cx="12192000" cy="6679096"/>
          </a:xfrm>
        </p:spPr>
        <p:txBody>
          <a:bodyPr>
            <a:noAutofit/>
          </a:bodyPr>
          <a:lstStyle/>
          <a:p>
            <a:r>
              <a:rPr lang="en-US" sz="3600" dirty="0" smtClean="0"/>
              <a:t>To begin with, notice all these qualifications and </a:t>
            </a:r>
          </a:p>
          <a:p>
            <a:r>
              <a:rPr lang="en-US" sz="3600" dirty="0" smtClean="0"/>
              <a:t>You will see that all Christians are to have most</a:t>
            </a:r>
          </a:p>
          <a:p>
            <a:r>
              <a:rPr lang="en-US" sz="3600" dirty="0" smtClean="0"/>
              <a:t>Of them.  But Elders are to have a reasonable of</a:t>
            </a:r>
          </a:p>
          <a:p>
            <a:r>
              <a:rPr lang="en-US" sz="3600" dirty="0"/>
              <a:t>d</a:t>
            </a:r>
            <a:r>
              <a:rPr lang="en-US" sz="3600" dirty="0" smtClean="0"/>
              <a:t>epth in these things.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Are the requirements (qualifications) so demanding</a:t>
            </a:r>
          </a:p>
          <a:p>
            <a:r>
              <a:rPr lang="en-US" sz="3600" dirty="0" smtClean="0"/>
              <a:t>That no man can measure up to them?   The answer</a:t>
            </a:r>
          </a:p>
          <a:p>
            <a:r>
              <a:rPr lang="en-US" sz="3600" dirty="0" smtClean="0"/>
              <a:t>Is absolutely NOT.  God would not have required the</a:t>
            </a:r>
          </a:p>
          <a:p>
            <a:r>
              <a:rPr lang="en-US" sz="3600" dirty="0" smtClean="0"/>
              <a:t>Impossible.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40772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682" y="100208"/>
            <a:ext cx="11266118" cy="6526060"/>
          </a:xfrm>
        </p:spPr>
        <p:txBody>
          <a:bodyPr>
            <a:normAutofit lnSpcReduction="10000"/>
          </a:bodyPr>
          <a:lstStyle/>
          <a:p>
            <a:r>
              <a:rPr lang="en-US" sz="3600" dirty="0" smtClean="0"/>
              <a:t>God wants men appointed to do the work of</a:t>
            </a:r>
          </a:p>
          <a:p>
            <a:endParaRPr lang="en-US" sz="3600" dirty="0"/>
          </a:p>
          <a:p>
            <a:r>
              <a:rPr lang="en-US" sz="3600" dirty="0" smtClean="0"/>
              <a:t>1.  Feed the flock.   Acts 20:28; I Pet. 5:1  </a:t>
            </a:r>
          </a:p>
          <a:p>
            <a:endParaRPr lang="en-US" sz="3600" dirty="0"/>
          </a:p>
          <a:p>
            <a:r>
              <a:rPr lang="en-US" sz="3600" dirty="0" smtClean="0"/>
              <a:t>2. Watch for the souls of the congregation, and give</a:t>
            </a:r>
          </a:p>
          <a:p>
            <a:r>
              <a:rPr lang="en-US" sz="3600" dirty="0" smtClean="0"/>
              <a:t>Account to the Lord. Heb. 13:17</a:t>
            </a:r>
          </a:p>
          <a:p>
            <a:endParaRPr lang="en-US" sz="3600" dirty="0"/>
          </a:p>
          <a:p>
            <a:r>
              <a:rPr lang="en-US" sz="3600" dirty="0" smtClean="0"/>
              <a:t>3.  Take the oversight of the flock I Pet. 5:2</a:t>
            </a:r>
          </a:p>
          <a:p>
            <a:endParaRPr lang="en-US" sz="3600" dirty="0"/>
          </a:p>
          <a:p>
            <a:r>
              <a:rPr lang="en-US" sz="3600" dirty="0" smtClean="0"/>
              <a:t>4.  Rule well.  I Tim.5:17  </a:t>
            </a:r>
          </a:p>
          <a:p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981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838" y="175364"/>
            <a:ext cx="11190962" cy="6563639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To accomplish these duties, an elder of the Lord’s</a:t>
            </a:r>
          </a:p>
          <a:p>
            <a:r>
              <a:rPr lang="en-US" sz="3600" dirty="0" smtClean="0"/>
              <a:t>Church must have these qualifications.</a:t>
            </a:r>
          </a:p>
          <a:p>
            <a:endParaRPr lang="en-US" sz="3600" dirty="0" smtClean="0"/>
          </a:p>
          <a:p>
            <a:r>
              <a:rPr lang="en-US" sz="3600" dirty="0"/>
              <a:t> </a:t>
            </a:r>
            <a:r>
              <a:rPr lang="en-US" sz="3600" dirty="0" smtClean="0"/>
              <a:t> 1.  He is apt to teach.  I Tim.3:2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2.  He must hold fast the faithful word as he has been taught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3.  He must be able by sound doctrine both to exhort and to  convict the gainsayers. Titus 1:9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4. </a:t>
            </a:r>
            <a:r>
              <a:rPr lang="en-US" sz="3600" dirty="0"/>
              <a:t> </a:t>
            </a:r>
            <a:r>
              <a:rPr lang="en-US" sz="3600" dirty="0" smtClean="0"/>
              <a:t>He must be ensamples to the flock.  I Pet. 5:3.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04053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1266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208" y="150312"/>
            <a:ext cx="12091792" cy="6588691"/>
          </a:xfrm>
        </p:spPr>
        <p:txBody>
          <a:bodyPr>
            <a:noAutofit/>
          </a:bodyPr>
          <a:lstStyle/>
          <a:p>
            <a:r>
              <a:rPr lang="en-US" sz="3600" dirty="0" smtClean="0"/>
              <a:t>An Elder </a:t>
            </a:r>
            <a:r>
              <a:rPr lang="en-US" sz="3600" b="1" u="sng" dirty="0" smtClean="0">
                <a:solidFill>
                  <a:srgbClr val="7030A0"/>
                </a:solidFill>
              </a:rPr>
              <a:t>must be a man</a:t>
            </a:r>
            <a:r>
              <a:rPr lang="en-US" sz="3600" u="sng" dirty="0" smtClean="0"/>
              <a:t>.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I Tim. 3:1  “This is a true saying, if </a:t>
            </a:r>
            <a:r>
              <a:rPr lang="en-US" sz="3600" b="1" dirty="0" smtClean="0">
                <a:solidFill>
                  <a:srgbClr val="FF0000"/>
                </a:solidFill>
              </a:rPr>
              <a:t>a man </a:t>
            </a:r>
            <a:r>
              <a:rPr lang="en-US" sz="3600" dirty="0" smtClean="0"/>
              <a:t>desire the office</a:t>
            </a:r>
          </a:p>
          <a:p>
            <a:r>
              <a:rPr lang="en-US" sz="3600" dirty="0" smtClean="0"/>
              <a:t>Of a bishop, </a:t>
            </a:r>
            <a:r>
              <a:rPr lang="en-US" sz="3600" b="1" u="sng" dirty="0" smtClean="0">
                <a:solidFill>
                  <a:srgbClr val="FF0000"/>
                </a:solidFill>
              </a:rPr>
              <a:t>he</a:t>
            </a:r>
            <a:r>
              <a:rPr lang="en-US" sz="3600" dirty="0" smtClean="0"/>
              <a:t> </a:t>
            </a:r>
            <a:r>
              <a:rPr lang="en-US" sz="3600" dirty="0" err="1" smtClean="0"/>
              <a:t>desireth</a:t>
            </a:r>
            <a:r>
              <a:rPr lang="en-US" sz="3600" dirty="0" smtClean="0"/>
              <a:t> a good work.” I Tim. 3:1</a:t>
            </a:r>
          </a:p>
          <a:p>
            <a:pPr marL="0" indent="0">
              <a:buNone/>
            </a:pPr>
            <a:r>
              <a:rPr lang="en-US" sz="3600" dirty="0" smtClean="0"/>
              <a:t>      (The prospective shepherd (elder) must</a:t>
            </a:r>
          </a:p>
          <a:p>
            <a:r>
              <a:rPr lang="en-US" sz="3600" dirty="0" smtClean="0"/>
              <a:t>(</a:t>
            </a:r>
            <a:r>
              <a:rPr lang="en-US" sz="3600" b="1" dirty="0" smtClean="0">
                <a:solidFill>
                  <a:srgbClr val="FF0000"/>
                </a:solidFill>
              </a:rPr>
              <a:t>be</a:t>
            </a:r>
            <a:r>
              <a:rPr lang="en-US" sz="3600" dirty="0" smtClean="0"/>
              <a:t> the husband of one wife) rule well</a:t>
            </a:r>
            <a:r>
              <a:rPr lang="en-US" sz="3600" b="1" dirty="0" smtClean="0">
                <a:solidFill>
                  <a:srgbClr val="FF0000"/>
                </a:solidFill>
              </a:rPr>
              <a:t> his </a:t>
            </a:r>
            <a:r>
              <a:rPr lang="en-US" sz="3600" dirty="0" smtClean="0"/>
              <a:t>own</a:t>
            </a:r>
          </a:p>
          <a:p>
            <a:r>
              <a:rPr lang="en-US" sz="3600" dirty="0" smtClean="0"/>
              <a:t>House. (I Tim. 3:4) </a:t>
            </a:r>
          </a:p>
          <a:p>
            <a:r>
              <a:rPr lang="en-US" sz="3600" b="1" u="sng" dirty="0" smtClean="0">
                <a:solidFill>
                  <a:srgbClr val="7030A0"/>
                </a:solidFill>
              </a:rPr>
              <a:t> The Bible is clear:  </a:t>
            </a:r>
            <a:r>
              <a:rPr lang="en-US" sz="3600" dirty="0" smtClean="0"/>
              <a:t>The role of women in the church is </a:t>
            </a:r>
          </a:p>
          <a:p>
            <a:r>
              <a:rPr lang="en-US" sz="3600" dirty="0" smtClean="0"/>
              <a:t>Not that of leadership (I Tim.2:8ff)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The movement in the world (and in some churches of Christ)</a:t>
            </a:r>
          </a:p>
          <a:p>
            <a:r>
              <a:rPr lang="en-US" sz="3600" dirty="0"/>
              <a:t>t</a:t>
            </a:r>
            <a:r>
              <a:rPr lang="en-US" sz="3600" dirty="0" smtClean="0"/>
              <a:t>o appoint women as elders is diametrically opposed to the Bible!)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70273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017679" cy="6626269"/>
          </a:xfrm>
        </p:spPr>
        <p:txBody>
          <a:bodyPr>
            <a:normAutofit/>
          </a:bodyPr>
          <a:lstStyle/>
          <a:p>
            <a:r>
              <a:rPr lang="en-US" sz="3600" dirty="0" smtClean="0"/>
              <a:t>HE </a:t>
            </a:r>
            <a:r>
              <a:rPr lang="en-US" sz="3600" b="1" u="sng" dirty="0" smtClean="0">
                <a:solidFill>
                  <a:srgbClr val="7030A0"/>
                </a:solidFill>
              </a:rPr>
              <a:t>must </a:t>
            </a:r>
            <a:r>
              <a:rPr lang="en-US" sz="3600" dirty="0" smtClean="0"/>
              <a:t>DESIRE THE OFFICE!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“If </a:t>
            </a:r>
            <a:r>
              <a:rPr lang="en-US" sz="3600" b="1" u="sng" dirty="0" smtClean="0">
                <a:solidFill>
                  <a:srgbClr val="7030A0"/>
                </a:solidFill>
              </a:rPr>
              <a:t>a man </a:t>
            </a:r>
            <a:r>
              <a:rPr lang="en-US" sz="3600" dirty="0" smtClean="0"/>
              <a:t>desire the office.” I Tim.3:1  </a:t>
            </a:r>
          </a:p>
          <a:p>
            <a:endParaRPr lang="en-US" sz="3600" dirty="0"/>
          </a:p>
          <a:p>
            <a:r>
              <a:rPr lang="en-US" sz="3600" dirty="0" smtClean="0"/>
              <a:t>If a man does not desire, want to be an elder, he is</a:t>
            </a:r>
          </a:p>
          <a:p>
            <a:r>
              <a:rPr lang="en-US" sz="3600" dirty="0"/>
              <a:t>n</a:t>
            </a:r>
            <a:r>
              <a:rPr lang="en-US" sz="3600" dirty="0" smtClean="0"/>
              <a:t>ot qualified to be an elder.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(no </a:t>
            </a:r>
            <a:r>
              <a:rPr lang="en-US" sz="3600" dirty="0" err="1" smtClean="0"/>
              <a:t>begging,or</a:t>
            </a:r>
            <a:r>
              <a:rPr lang="en-US" sz="3600" dirty="0" smtClean="0"/>
              <a:t> trying to persuade one to be an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elder if that person does not desire it.)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53766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312" y="100207"/>
            <a:ext cx="11937304" cy="6638795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7030A0"/>
                </a:solidFill>
              </a:rPr>
              <a:t>He </a:t>
            </a:r>
            <a:r>
              <a:rPr lang="en-US" sz="3600" b="1" u="sng" dirty="0" smtClean="0">
                <a:solidFill>
                  <a:srgbClr val="7030A0"/>
                </a:solidFill>
              </a:rPr>
              <a:t>must be </a:t>
            </a:r>
            <a:r>
              <a:rPr lang="en-US" sz="3600" b="1" dirty="0" smtClean="0">
                <a:solidFill>
                  <a:srgbClr val="7030A0"/>
                </a:solidFill>
              </a:rPr>
              <a:t>blameless.  </a:t>
            </a:r>
          </a:p>
          <a:p>
            <a:r>
              <a:rPr lang="en-US" sz="3600" dirty="0" smtClean="0"/>
              <a:t>I Tim.3:2  The word ‘blameless’ does not mean ‘sinless’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The man must be such that others can not legitimately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find fault with him.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(Illustration:  He does not curse, he does not lie, he is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not irresolute and ignorant of God’s word).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77753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1987408" cy="6858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He </a:t>
            </a:r>
            <a:r>
              <a:rPr lang="en-US" sz="3600" b="1" u="sng" dirty="0" smtClean="0">
                <a:solidFill>
                  <a:srgbClr val="7030A0"/>
                </a:solidFill>
              </a:rPr>
              <a:t>must be </a:t>
            </a:r>
            <a:r>
              <a:rPr lang="en-US" sz="3600" b="1" dirty="0" smtClean="0">
                <a:solidFill>
                  <a:srgbClr val="7030A0"/>
                </a:solidFill>
              </a:rPr>
              <a:t>vigilant  </a:t>
            </a:r>
            <a:r>
              <a:rPr lang="en-US" sz="3600" dirty="0" smtClean="0"/>
              <a:t>(‘</a:t>
            </a:r>
            <a:r>
              <a:rPr lang="en-US" sz="3600" dirty="0" err="1" smtClean="0"/>
              <a:t>temperate”ASV</a:t>
            </a:r>
            <a:r>
              <a:rPr lang="en-US" sz="3600" dirty="0" smtClean="0"/>
              <a:t>) in  (I Tim.3:2  )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To be vigilant –watchful entails to have ‘self-control).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Elders must be watchful regarding themselves and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the flock they oversee. (Heb. 13:17)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04985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2734"/>
            <a:ext cx="12037512" cy="6745266"/>
          </a:xfrm>
        </p:spPr>
        <p:txBody>
          <a:bodyPr>
            <a:normAutofit/>
          </a:bodyPr>
          <a:lstStyle/>
          <a:p>
            <a:r>
              <a:rPr lang="en-US" sz="3600" dirty="0" smtClean="0"/>
              <a:t>He </a:t>
            </a:r>
            <a:r>
              <a:rPr lang="en-US" sz="3600" b="1" u="sng" dirty="0" smtClean="0">
                <a:solidFill>
                  <a:srgbClr val="7030A0"/>
                </a:solidFill>
              </a:rPr>
              <a:t>Must be </a:t>
            </a:r>
            <a:r>
              <a:rPr lang="en-US" sz="3600" b="1" dirty="0" smtClean="0">
                <a:solidFill>
                  <a:srgbClr val="7030A0"/>
                </a:solidFill>
              </a:rPr>
              <a:t>‘temperate”.  </a:t>
            </a:r>
            <a:r>
              <a:rPr lang="en-US" sz="3600" dirty="0" smtClean="0"/>
              <a:t>Titus 1:8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</a:t>
            </a:r>
            <a:r>
              <a:rPr lang="en-US" sz="3600" u="sng" dirty="0" smtClean="0"/>
              <a:t>Self-control.  </a:t>
            </a:r>
            <a:r>
              <a:rPr lang="en-US" sz="3600" dirty="0" smtClean="0"/>
              <a:t>A lack of self-mastery would suggest the absence of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spiritual maturity.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“He does not lose his temper when challenged or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irritated”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68267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260" y="112734"/>
            <a:ext cx="11874674" cy="656527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He </a:t>
            </a:r>
            <a:r>
              <a:rPr lang="en-US" sz="3600" b="1" u="sng" dirty="0" smtClean="0">
                <a:solidFill>
                  <a:srgbClr val="7030A0"/>
                </a:solidFill>
              </a:rPr>
              <a:t>must be </a:t>
            </a:r>
            <a:r>
              <a:rPr lang="en-US" sz="3600" b="1" dirty="0" smtClean="0">
                <a:solidFill>
                  <a:srgbClr val="7030A0"/>
                </a:solidFill>
              </a:rPr>
              <a:t>sober</a:t>
            </a:r>
            <a:r>
              <a:rPr lang="en-US" sz="3600" dirty="0" smtClean="0"/>
              <a:t>. ( I Tim.3:2; Titus 1:8)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An elder must be of a well-balanced and sound mind.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He must be clear and lucid to be able to discern the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many matters that come before him.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10534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622</TotalTime>
  <Words>1547</Words>
  <Application>Microsoft Office PowerPoint</Application>
  <PresentationFormat>Widescreen</PresentationFormat>
  <Paragraphs>177</Paragraphs>
  <Slides>32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6" baseType="lpstr">
      <vt:lpstr>Arial</vt:lpstr>
      <vt:lpstr>Calibri</vt:lpstr>
      <vt:lpstr>Calibri Light</vt:lpstr>
      <vt:lpstr>Office Theme</vt:lpstr>
      <vt:lpstr>The Qualifications of</vt:lpstr>
      <vt:lpstr>Listed in I Tim. 3:1-7 and Titus 1:6-9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Qualifications of</dc:title>
  <dc:creator>mac</dc:creator>
  <cp:lastModifiedBy>mac</cp:lastModifiedBy>
  <cp:revision>19</cp:revision>
  <cp:lastPrinted>2017-09-15T02:07:42Z</cp:lastPrinted>
  <dcterms:created xsi:type="dcterms:W3CDTF">2017-09-14T16:12:07Z</dcterms:created>
  <dcterms:modified xsi:type="dcterms:W3CDTF">2017-09-15T02:47:04Z</dcterms:modified>
</cp:coreProperties>
</file>