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256" r:id="rId2"/>
    <p:sldId id="290" r:id="rId3"/>
    <p:sldId id="291" r:id="rId4"/>
    <p:sldId id="257" r:id="rId5"/>
    <p:sldId id="288" r:id="rId6"/>
    <p:sldId id="279" r:id="rId7"/>
    <p:sldId id="280" r:id="rId8"/>
    <p:sldId id="281" r:id="rId9"/>
    <p:sldId id="277" r:id="rId10"/>
    <p:sldId id="278" r:id="rId11"/>
    <p:sldId id="282" r:id="rId12"/>
    <p:sldId id="283" r:id="rId13"/>
    <p:sldId id="284" r:id="rId14"/>
    <p:sldId id="285" r:id="rId15"/>
    <p:sldId id="286" r:id="rId16"/>
    <p:sldId id="287" r:id="rId17"/>
    <p:sldId id="258" r:id="rId18"/>
    <p:sldId id="259" r:id="rId19"/>
    <p:sldId id="262" r:id="rId20"/>
    <p:sldId id="263" r:id="rId21"/>
    <p:sldId id="260" r:id="rId22"/>
    <p:sldId id="261" r:id="rId23"/>
    <p:sldId id="265" r:id="rId24"/>
    <p:sldId id="268" r:id="rId25"/>
    <p:sldId id="269" r:id="rId26"/>
    <p:sldId id="270" r:id="rId27"/>
    <p:sldId id="289" r:id="rId28"/>
    <p:sldId id="272" r:id="rId29"/>
    <p:sldId id="271" r:id="rId30"/>
    <p:sldId id="273" r:id="rId31"/>
    <p:sldId id="274" r:id="rId32"/>
    <p:sldId id="275" r:id="rId33"/>
    <p:sldId id="276" r:id="rId34"/>
  </p:sldIdLst>
  <p:sldSz cx="12192000" cy="6858000"/>
  <p:notesSz cx="7077075" cy="90281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17" autoAdjust="0"/>
    <p:restoredTop sz="94660"/>
  </p:normalViewPr>
  <p:slideViewPr>
    <p:cSldViewPr snapToGrid="0">
      <p:cViewPr varScale="1">
        <p:scale>
          <a:sx n="88" d="100"/>
          <a:sy n="88" d="100"/>
        </p:scale>
        <p:origin x="67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529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529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568177-9335-4A28-AB1B-1DDE3C11AC32}" type="datetimeFigureOut">
              <a:rPr lang="en-US" smtClean="0"/>
              <a:t>2/20/2016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575141"/>
            <a:ext cx="3066733" cy="4529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575141"/>
            <a:ext cx="3066733" cy="4529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248290-56E3-4511-A47A-2F1FEF0A3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1781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529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529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2C09D0-4746-4169-9CF6-DE5783DE8AD2}" type="datetimeFigureOut">
              <a:rPr lang="en-US" smtClean="0"/>
              <a:t>2/20/2016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30263" y="1128713"/>
            <a:ext cx="5416550" cy="30464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344780"/>
            <a:ext cx="5661660" cy="355481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575141"/>
            <a:ext cx="3066733" cy="4529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575141"/>
            <a:ext cx="3066733" cy="4529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06D25A-4E85-4AA6-8B1B-884E24252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5027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06D25A-4E85-4AA6-8B1B-884E24252F2B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0031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C74FD-3CAA-4FB0-B67A-82D25E559D35}" type="datetime1">
              <a:rPr lang="en-US" smtClean="0"/>
              <a:t>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62F7E-6E46-46B0-AD30-81934BF6E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208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05F8-B9DB-4588-8AF4-BAAF3E152BCA}" type="datetime1">
              <a:rPr lang="en-US" smtClean="0"/>
              <a:t>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62F7E-6E46-46B0-AD30-81934BF6E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25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38A6F-1D39-44F8-A5FA-00CECE6E57C4}" type="datetime1">
              <a:rPr lang="en-US" smtClean="0"/>
              <a:t>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62F7E-6E46-46B0-AD30-81934BF6E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714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5962C-8C61-4F70-B31F-5A19F70EE726}" type="datetime1">
              <a:rPr lang="en-US" smtClean="0"/>
              <a:t>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62F7E-6E46-46B0-AD30-81934BF6E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115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3AF69-D112-4E35-856F-217BBC414A03}" type="datetime1">
              <a:rPr lang="en-US" smtClean="0"/>
              <a:t>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62F7E-6E46-46B0-AD30-81934BF6E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056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FA65C-4A53-403C-9912-7889F5E8EED9}" type="datetime1">
              <a:rPr lang="en-US" smtClean="0"/>
              <a:t>2/20/2016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62F7E-6E46-46B0-AD30-81934BF6E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365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6B0D4-BF07-4495-B1C1-1F3C34D7BFD0}" type="datetime1">
              <a:rPr lang="en-US" smtClean="0"/>
              <a:t>2/20/2016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62F7E-6E46-46B0-AD30-81934BF6E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9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0E8DE-8E46-4A72-BA5E-0C405414816A}" type="datetime1">
              <a:rPr lang="en-US" smtClean="0"/>
              <a:t>2/20/2016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62F7E-6E46-46B0-AD30-81934BF6E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126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C9C58-8908-4FB8-AAAA-C217F87A867A}" type="datetime1">
              <a:rPr lang="en-US" smtClean="0"/>
              <a:t>2/20/2016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62F7E-6E46-46B0-AD30-81934BF6E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377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F5FE-BF9D-401C-A0FA-F5EF7B9ADB17}" type="datetime1">
              <a:rPr lang="en-US" smtClean="0"/>
              <a:t>2/20/2016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62F7E-6E46-46B0-AD30-81934BF6E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679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D93E1-4E37-45DA-98A3-7A6C2FBAC98B}" type="datetime1">
              <a:rPr lang="en-US" smtClean="0"/>
              <a:t>2/20/2016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62F7E-6E46-46B0-AD30-81934BF6E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700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C9FAAD-B714-455A-A84B-676D450D5580}" type="datetime1">
              <a:rPr lang="en-US" smtClean="0"/>
              <a:t>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662F7E-6E46-46B0-AD30-81934BF6E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829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295751"/>
          </a:xfrm>
        </p:spPr>
        <p:txBody>
          <a:bodyPr>
            <a:normAutofit/>
          </a:bodyPr>
          <a:lstStyle/>
          <a:p>
            <a:r>
              <a:rPr lang="en-US" sz="7200" b="1" dirty="0" smtClean="0">
                <a:solidFill>
                  <a:srgbClr val="7030A0"/>
                </a:solidFill>
              </a:rPr>
              <a:t>The Value of Good Examples</a:t>
            </a:r>
            <a:endParaRPr lang="en-US" sz="7200" b="1" dirty="0">
              <a:solidFill>
                <a:srgbClr val="7030A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4576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36311"/>
            <a:ext cx="12192000" cy="6621689"/>
          </a:xfrm>
        </p:spPr>
        <p:txBody>
          <a:bodyPr>
            <a:normAutofit/>
          </a:bodyPr>
          <a:lstStyle/>
          <a:p>
            <a:endParaRPr lang="en-US" sz="3600" b="1" dirty="0" smtClean="0"/>
          </a:p>
          <a:p>
            <a:r>
              <a:rPr lang="en-US" sz="3600" b="1" dirty="0" smtClean="0">
                <a:solidFill>
                  <a:srgbClr val="0070C0"/>
                </a:solidFill>
              </a:rPr>
              <a:t>Rahab </a:t>
            </a:r>
            <a:r>
              <a:rPr lang="en-US" sz="3600" b="1" dirty="0">
                <a:solidFill>
                  <a:srgbClr val="0070C0"/>
                </a:solidFill>
              </a:rPr>
              <a:t>– </a:t>
            </a:r>
            <a:r>
              <a:rPr lang="en-US" sz="3600" b="1" dirty="0" smtClean="0">
                <a:solidFill>
                  <a:srgbClr val="FF0000"/>
                </a:solidFill>
              </a:rPr>
              <a:t>(Joshua 2:1,3;6:21-25)</a:t>
            </a:r>
            <a:endParaRPr lang="en-US" sz="3600" b="1" dirty="0">
              <a:solidFill>
                <a:srgbClr val="FF0000"/>
              </a:solidFill>
            </a:endParaRPr>
          </a:p>
          <a:p>
            <a:r>
              <a:rPr lang="en-US" sz="3600" b="1" dirty="0">
                <a:solidFill>
                  <a:srgbClr val="0070C0"/>
                </a:solidFill>
              </a:rPr>
              <a:t>Gideon</a:t>
            </a:r>
            <a:r>
              <a:rPr lang="en-US" sz="3600" b="1" dirty="0" smtClean="0">
                <a:solidFill>
                  <a:srgbClr val="0070C0"/>
                </a:solidFill>
              </a:rPr>
              <a:t>,</a:t>
            </a:r>
            <a:r>
              <a:rPr lang="en-US" sz="3600" b="1" dirty="0" smtClean="0">
                <a:solidFill>
                  <a:srgbClr val="FF0000"/>
                </a:solidFill>
              </a:rPr>
              <a:t>(Judges 4-16) </a:t>
            </a:r>
          </a:p>
          <a:p>
            <a:r>
              <a:rPr lang="en-US" sz="3600" b="1" dirty="0" smtClean="0">
                <a:solidFill>
                  <a:srgbClr val="0070C0"/>
                </a:solidFill>
              </a:rPr>
              <a:t>Barak</a:t>
            </a:r>
            <a:r>
              <a:rPr lang="en-US" sz="3600" b="1" dirty="0">
                <a:solidFill>
                  <a:srgbClr val="0070C0"/>
                </a:solidFill>
              </a:rPr>
              <a:t>, </a:t>
            </a:r>
            <a:r>
              <a:rPr lang="en-US" sz="3600" b="1" dirty="0" smtClean="0">
                <a:solidFill>
                  <a:srgbClr val="FF0000"/>
                </a:solidFill>
              </a:rPr>
              <a:t>(Judges 4-16)</a:t>
            </a:r>
          </a:p>
          <a:p>
            <a:r>
              <a:rPr lang="en-US" sz="3600" b="1" dirty="0" smtClean="0">
                <a:solidFill>
                  <a:srgbClr val="0070C0"/>
                </a:solidFill>
              </a:rPr>
              <a:t>Samson</a:t>
            </a:r>
            <a:r>
              <a:rPr lang="en-US" sz="3600" b="1" dirty="0">
                <a:solidFill>
                  <a:srgbClr val="0070C0"/>
                </a:solidFill>
              </a:rPr>
              <a:t>, </a:t>
            </a:r>
            <a:r>
              <a:rPr lang="en-US" sz="3600" b="1" dirty="0" smtClean="0">
                <a:solidFill>
                  <a:srgbClr val="FF0000"/>
                </a:solidFill>
              </a:rPr>
              <a:t>(Judges 4-16)</a:t>
            </a:r>
          </a:p>
          <a:p>
            <a:r>
              <a:rPr lang="en-US" sz="3600" b="1" dirty="0" smtClean="0">
                <a:solidFill>
                  <a:srgbClr val="0070C0"/>
                </a:solidFill>
              </a:rPr>
              <a:t>Jephthah</a:t>
            </a:r>
            <a:r>
              <a:rPr lang="en-US" sz="3600" b="1" dirty="0">
                <a:solidFill>
                  <a:srgbClr val="0070C0"/>
                </a:solidFill>
              </a:rPr>
              <a:t>, </a:t>
            </a:r>
            <a:r>
              <a:rPr lang="en-US" sz="3600" b="1" dirty="0" smtClean="0">
                <a:solidFill>
                  <a:srgbClr val="FF0000"/>
                </a:solidFill>
              </a:rPr>
              <a:t>(Judges 4-16)</a:t>
            </a:r>
          </a:p>
          <a:p>
            <a:r>
              <a:rPr lang="en-US" sz="3600" b="1" dirty="0" smtClean="0">
                <a:solidFill>
                  <a:srgbClr val="0070C0"/>
                </a:solidFill>
              </a:rPr>
              <a:t>David</a:t>
            </a:r>
            <a:r>
              <a:rPr lang="en-US" sz="3600" b="1" dirty="0" smtClean="0">
                <a:solidFill>
                  <a:srgbClr val="FF0000"/>
                </a:solidFill>
              </a:rPr>
              <a:t>,(I Sam.16:1-l Kings 2:11; esp. I Sam. 17)</a:t>
            </a:r>
          </a:p>
          <a:p>
            <a:r>
              <a:rPr lang="en-US" sz="3600" b="1" dirty="0" smtClean="0">
                <a:solidFill>
                  <a:srgbClr val="0070C0"/>
                </a:solidFill>
              </a:rPr>
              <a:t> </a:t>
            </a:r>
            <a:r>
              <a:rPr lang="en-US" sz="3600" b="1" dirty="0">
                <a:solidFill>
                  <a:srgbClr val="0070C0"/>
                </a:solidFill>
              </a:rPr>
              <a:t>Samuel</a:t>
            </a:r>
            <a:r>
              <a:rPr lang="en-US" sz="3600" b="1" dirty="0" smtClean="0">
                <a:solidFill>
                  <a:srgbClr val="FF0000"/>
                </a:solidFill>
              </a:rPr>
              <a:t>,(</a:t>
            </a:r>
            <a:r>
              <a:rPr lang="en-US" sz="3600" b="1" dirty="0" err="1" smtClean="0">
                <a:solidFill>
                  <a:srgbClr val="FF0000"/>
                </a:solidFill>
              </a:rPr>
              <a:t>Isam</a:t>
            </a:r>
            <a:r>
              <a:rPr lang="en-US" sz="3600" b="1" dirty="0" smtClean="0">
                <a:solidFill>
                  <a:srgbClr val="FF0000"/>
                </a:solidFill>
              </a:rPr>
              <a:t>. 1:1- I Sam. 25:1) </a:t>
            </a:r>
          </a:p>
          <a:p>
            <a:r>
              <a:rPr lang="en-US" sz="3600" b="1" dirty="0" smtClean="0">
                <a:solidFill>
                  <a:srgbClr val="0070C0"/>
                </a:solidFill>
              </a:rPr>
              <a:t> </a:t>
            </a:r>
            <a:r>
              <a:rPr lang="en-US" sz="3600" b="1" dirty="0">
                <a:solidFill>
                  <a:srgbClr val="0070C0"/>
                </a:solidFill>
              </a:rPr>
              <a:t>the </a:t>
            </a:r>
            <a:r>
              <a:rPr lang="en-US" sz="3600" b="1" dirty="0" smtClean="0">
                <a:solidFill>
                  <a:srgbClr val="0070C0"/>
                </a:solidFill>
              </a:rPr>
              <a:t>prophets </a:t>
            </a:r>
            <a:r>
              <a:rPr lang="en-US" sz="3600" b="1" dirty="0" smtClean="0">
                <a:solidFill>
                  <a:srgbClr val="FF0000"/>
                </a:solidFill>
              </a:rPr>
              <a:t>(I Sam. 25 </a:t>
            </a:r>
            <a:r>
              <a:rPr lang="en-US" sz="3600" b="1" dirty="0" err="1" smtClean="0">
                <a:solidFill>
                  <a:srgbClr val="FF0000"/>
                </a:solidFill>
              </a:rPr>
              <a:t>ff</a:t>
            </a:r>
            <a:r>
              <a:rPr lang="en-US" sz="3600" b="1" dirty="0" smtClean="0">
                <a:solidFill>
                  <a:srgbClr val="FF0000"/>
                </a:solidFill>
              </a:rPr>
              <a:t>)</a:t>
            </a:r>
            <a:endParaRPr lang="en-US" sz="3600" b="1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7111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 smtClean="0">
                <a:solidFill>
                  <a:srgbClr val="0070C0"/>
                </a:solidFill>
              </a:rPr>
              <a:t>What did the heroes in Heb. 11 look forward to receiving?</a:t>
            </a:r>
            <a:endParaRPr lang="en-US" sz="48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 smtClean="0">
                <a:solidFill>
                  <a:srgbClr val="7030A0"/>
                </a:solidFill>
              </a:rPr>
              <a:t>Heb. 11:13-16</a:t>
            </a:r>
          </a:p>
          <a:p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smtClean="0">
                <a:solidFill>
                  <a:srgbClr val="FF0000"/>
                </a:solidFill>
              </a:rPr>
              <a:t>  The promises of God.   </a:t>
            </a:r>
          </a:p>
          <a:p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smtClean="0">
                <a:solidFill>
                  <a:srgbClr val="FF0000"/>
                </a:solidFill>
              </a:rPr>
              <a:t>  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smtClean="0">
                <a:solidFill>
                  <a:srgbClr val="FF0000"/>
                </a:solidFill>
              </a:rPr>
              <a:t>   Specifically:  </a:t>
            </a:r>
            <a:r>
              <a:rPr lang="en-US" sz="4800" b="1" dirty="0" smtClean="0">
                <a:solidFill>
                  <a:srgbClr val="FF0000"/>
                </a:solidFill>
              </a:rPr>
              <a:t>   </a:t>
            </a:r>
            <a:r>
              <a:rPr lang="en-US" sz="4800" b="1" dirty="0" smtClean="0">
                <a:solidFill>
                  <a:srgbClr val="FF0000"/>
                </a:solidFill>
              </a:rPr>
              <a:t>The heavenly country and the city prepared by God</a:t>
            </a:r>
            <a:r>
              <a:rPr lang="en-US" sz="4800" b="1" dirty="0" smtClean="0">
                <a:solidFill>
                  <a:srgbClr val="FF0000"/>
                </a:solidFill>
              </a:rPr>
              <a:t>.</a:t>
            </a:r>
          </a:p>
          <a:p>
            <a:endParaRPr lang="en-US" sz="4800" b="1" dirty="0">
              <a:solidFill>
                <a:srgbClr val="FF0000"/>
              </a:solidFill>
            </a:endParaRPr>
          </a:p>
          <a:p>
            <a:r>
              <a:rPr lang="en-US" sz="4800" b="1" dirty="0" smtClean="0">
                <a:solidFill>
                  <a:srgbClr val="FF0000"/>
                </a:solidFill>
              </a:rPr>
              <a:t>  That’s what we want ,isn’t it?</a:t>
            </a:r>
            <a:endParaRPr lang="en-US" sz="4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1454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>
                <a:solidFill>
                  <a:srgbClr val="7030A0"/>
                </a:solidFill>
              </a:rPr>
              <a:t>What were some of the amazing things that</a:t>
            </a:r>
            <a:br>
              <a:rPr lang="en-US" b="1" i="1" u="sng" dirty="0" smtClean="0">
                <a:solidFill>
                  <a:srgbClr val="7030A0"/>
                </a:solidFill>
              </a:rPr>
            </a:br>
            <a:r>
              <a:rPr lang="en-US" b="1" i="1" u="sng" dirty="0" smtClean="0">
                <a:solidFill>
                  <a:srgbClr val="7030A0"/>
                </a:solidFill>
              </a:rPr>
              <a:t>these people did by faith?</a:t>
            </a:r>
            <a:endParaRPr lang="en-US" b="1" i="1" u="sng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Heb. 11:33-35</a:t>
            </a:r>
          </a:p>
          <a:p>
            <a:r>
              <a:rPr lang="en-US" sz="5400" b="1" dirty="0" smtClean="0">
                <a:solidFill>
                  <a:srgbClr val="0070C0"/>
                </a:solidFill>
              </a:rPr>
              <a:t>1.  Subdued kingdoms</a:t>
            </a:r>
          </a:p>
          <a:p>
            <a:r>
              <a:rPr lang="en-US" sz="5400" b="1" dirty="0" smtClean="0">
                <a:solidFill>
                  <a:srgbClr val="0070C0"/>
                </a:solidFill>
              </a:rPr>
              <a:t>2. Worked righteousness</a:t>
            </a:r>
          </a:p>
          <a:p>
            <a:r>
              <a:rPr lang="en-US" sz="5400" b="1" dirty="0" smtClean="0">
                <a:solidFill>
                  <a:srgbClr val="0070C0"/>
                </a:solidFill>
              </a:rPr>
              <a:t>3.  Obtained promises</a:t>
            </a:r>
          </a:p>
          <a:p>
            <a:r>
              <a:rPr lang="en-US" sz="5400" b="1" dirty="0" smtClean="0">
                <a:solidFill>
                  <a:srgbClr val="0070C0"/>
                </a:solidFill>
              </a:rPr>
              <a:t>4. Stopped the mouth of lions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705128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6200"/>
            <a:ext cx="10515600" cy="6781800"/>
          </a:xfrm>
        </p:spPr>
        <p:txBody>
          <a:bodyPr>
            <a:noAutofit/>
          </a:bodyPr>
          <a:lstStyle/>
          <a:p>
            <a:endParaRPr lang="en-US" sz="4000" dirty="0" smtClean="0"/>
          </a:p>
          <a:p>
            <a:r>
              <a:rPr lang="en-US" sz="6000" b="1" dirty="0">
                <a:solidFill>
                  <a:srgbClr val="0070C0"/>
                </a:solidFill>
              </a:rPr>
              <a:t>5. </a:t>
            </a:r>
            <a:r>
              <a:rPr lang="en-US" sz="6000" b="1" dirty="0" smtClean="0">
                <a:solidFill>
                  <a:srgbClr val="0070C0"/>
                </a:solidFill>
              </a:rPr>
              <a:t>Quenched </a:t>
            </a:r>
            <a:r>
              <a:rPr lang="en-US" sz="6000" b="1" dirty="0">
                <a:solidFill>
                  <a:srgbClr val="0070C0"/>
                </a:solidFill>
              </a:rPr>
              <a:t>the violence of fire</a:t>
            </a:r>
          </a:p>
          <a:p>
            <a:r>
              <a:rPr lang="en-US" sz="6000" b="1" dirty="0">
                <a:solidFill>
                  <a:srgbClr val="0070C0"/>
                </a:solidFill>
              </a:rPr>
              <a:t>6. Escaped the edge of the sword</a:t>
            </a:r>
          </a:p>
          <a:p>
            <a:r>
              <a:rPr lang="en-US" sz="6000" b="1" dirty="0">
                <a:solidFill>
                  <a:srgbClr val="0070C0"/>
                </a:solidFill>
              </a:rPr>
              <a:t>7. Became valiant in battle.  </a:t>
            </a:r>
            <a:endParaRPr lang="en-US" sz="6000" b="1" dirty="0" smtClean="0">
              <a:solidFill>
                <a:srgbClr val="0070C0"/>
              </a:solidFill>
            </a:endParaRPr>
          </a:p>
          <a:p>
            <a:r>
              <a:rPr lang="en-US" sz="6000" b="1" dirty="0">
                <a:solidFill>
                  <a:srgbClr val="0070C0"/>
                </a:solidFill>
              </a:rPr>
              <a:t> </a:t>
            </a:r>
            <a:r>
              <a:rPr lang="en-US" sz="6000" b="1" dirty="0" smtClean="0">
                <a:solidFill>
                  <a:srgbClr val="0070C0"/>
                </a:solidFill>
              </a:rPr>
              <a:t>8.  Women received their dead raised to life again</a:t>
            </a:r>
            <a:endParaRPr lang="en-US" sz="6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87057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40141"/>
            <a:ext cx="10515600" cy="1325563"/>
          </a:xfrm>
        </p:spPr>
        <p:txBody>
          <a:bodyPr/>
          <a:lstStyle/>
          <a:p>
            <a:r>
              <a:rPr lang="en-US" b="1" u="sng" dirty="0" smtClean="0">
                <a:solidFill>
                  <a:srgbClr val="C00000"/>
                </a:solidFill>
              </a:rPr>
              <a:t>What did these people endure  Heb.11:35-38</a:t>
            </a:r>
            <a:endParaRPr lang="en-US" b="1" u="sng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5624"/>
            <a:ext cx="12192000" cy="5032375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</a:rPr>
              <a:t>1. Torture</a:t>
            </a:r>
          </a:p>
          <a:p>
            <a:r>
              <a:rPr lang="en-US" sz="3200" b="1" dirty="0" smtClean="0">
                <a:solidFill>
                  <a:srgbClr val="0070C0"/>
                </a:solidFill>
              </a:rPr>
              <a:t>2. Mocking</a:t>
            </a:r>
          </a:p>
          <a:p>
            <a:r>
              <a:rPr lang="en-US" sz="3200" b="1" dirty="0" smtClean="0">
                <a:solidFill>
                  <a:srgbClr val="0070C0"/>
                </a:solidFill>
              </a:rPr>
              <a:t>3. Scourging</a:t>
            </a:r>
          </a:p>
          <a:p>
            <a:r>
              <a:rPr lang="en-US" sz="3200" b="1" dirty="0" smtClean="0">
                <a:solidFill>
                  <a:srgbClr val="0070C0"/>
                </a:solidFill>
              </a:rPr>
              <a:t>4. Chains of imprisonment.</a:t>
            </a:r>
          </a:p>
          <a:p>
            <a:r>
              <a:rPr lang="en-US" sz="3200" b="1" dirty="0" smtClean="0">
                <a:solidFill>
                  <a:srgbClr val="0070C0"/>
                </a:solidFill>
              </a:rPr>
              <a:t>5. Stoned</a:t>
            </a:r>
          </a:p>
          <a:p>
            <a:r>
              <a:rPr lang="en-US" sz="3200" b="1" dirty="0" smtClean="0">
                <a:solidFill>
                  <a:srgbClr val="0070C0"/>
                </a:solidFill>
              </a:rPr>
              <a:t>6. Sawn in two</a:t>
            </a:r>
          </a:p>
          <a:p>
            <a:r>
              <a:rPr lang="en-US" sz="3200" b="1" dirty="0" smtClean="0">
                <a:solidFill>
                  <a:srgbClr val="0070C0"/>
                </a:solidFill>
              </a:rPr>
              <a:t>7. Wandering destitute in mountains and caves.</a:t>
            </a:r>
          </a:p>
          <a:p>
            <a:r>
              <a:rPr lang="en-US" sz="3200" b="1" dirty="0" smtClean="0">
                <a:solidFill>
                  <a:srgbClr val="0070C0"/>
                </a:solidFill>
              </a:rPr>
              <a:t>8. Afflicted</a:t>
            </a:r>
          </a:p>
          <a:p>
            <a:r>
              <a:rPr lang="en-US" sz="3200" b="1" dirty="0" smtClean="0">
                <a:solidFill>
                  <a:srgbClr val="0070C0"/>
                </a:solidFill>
              </a:rPr>
              <a:t>9.Tormented.</a:t>
            </a:r>
            <a:endParaRPr lang="en-US" sz="3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12479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7030A0"/>
                </a:solidFill>
              </a:rPr>
              <a:t>What did these people obtain? Heb. 11:39-40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1. A good testimony</a:t>
            </a:r>
          </a:p>
          <a:p>
            <a:r>
              <a:rPr lang="en-US" sz="4000" b="1" dirty="0" smtClean="0">
                <a:solidFill>
                  <a:srgbClr val="FF0000"/>
                </a:solidFill>
              </a:rPr>
              <a:t>2. The promise   (The promise of the Messiah!)</a:t>
            </a:r>
          </a:p>
          <a:p>
            <a:r>
              <a:rPr lang="en-US" sz="4000" b="1" dirty="0" smtClean="0">
                <a:solidFill>
                  <a:srgbClr val="FF0000"/>
                </a:solidFill>
              </a:rPr>
              <a:t>3. That they may be made perfect together with us. </a:t>
            </a:r>
          </a:p>
          <a:p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smtClean="0">
                <a:solidFill>
                  <a:srgbClr val="FF0000"/>
                </a:solidFill>
              </a:rPr>
              <a:t>  </a:t>
            </a:r>
            <a:r>
              <a:rPr lang="en-US" sz="4000" b="1" dirty="0" smtClean="0">
                <a:solidFill>
                  <a:srgbClr val="FF0000"/>
                </a:solidFill>
              </a:rPr>
              <a:t>   (</a:t>
            </a:r>
            <a:r>
              <a:rPr lang="en-US" sz="4000" b="1" dirty="0" smtClean="0">
                <a:solidFill>
                  <a:srgbClr val="FF0000"/>
                </a:solidFill>
              </a:rPr>
              <a:t>Obtain salvation and the living in the heavenly city</a:t>
            </a:r>
            <a:r>
              <a:rPr lang="en-US" sz="4000" b="1" dirty="0" smtClean="0">
                <a:solidFill>
                  <a:srgbClr val="FF0000"/>
                </a:solidFill>
              </a:rPr>
              <a:t>)</a:t>
            </a:r>
          </a:p>
          <a:p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smtClean="0">
                <a:solidFill>
                  <a:srgbClr val="FF0000"/>
                </a:solidFill>
              </a:rPr>
              <a:t>       Isn’t that what we all want????????????</a:t>
            </a:r>
            <a:endParaRPr lang="en-US" sz="4000" b="1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28211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>
                <a:solidFill>
                  <a:srgbClr val="FF0000"/>
                </a:solidFill>
              </a:rPr>
              <a:t>We learn from God’s Word, James 2:14-26</a:t>
            </a:r>
            <a:endParaRPr lang="en-US" b="1" i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solidFill>
                  <a:srgbClr val="0070C0"/>
                </a:solidFill>
              </a:rPr>
              <a:t>True faith leads to action!</a:t>
            </a:r>
          </a:p>
          <a:p>
            <a:endParaRPr lang="en-US" sz="6000" b="1" dirty="0">
              <a:solidFill>
                <a:srgbClr val="0070C0"/>
              </a:solidFill>
            </a:endParaRPr>
          </a:p>
          <a:p>
            <a:r>
              <a:rPr lang="en-US" sz="6000" b="1" dirty="0" smtClean="0">
                <a:solidFill>
                  <a:srgbClr val="0070C0"/>
                </a:solidFill>
              </a:rPr>
              <a:t>Faith without works is dead!</a:t>
            </a:r>
            <a:endParaRPr lang="en-US" sz="6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42724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FF0000"/>
                </a:solidFill>
              </a:rPr>
              <a:t>Importance of:        Imitating those who are good examples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6000" b="1" dirty="0" smtClean="0">
                <a:solidFill>
                  <a:srgbClr val="00B050"/>
                </a:solidFill>
              </a:rPr>
              <a:t>I Cor. </a:t>
            </a:r>
            <a:r>
              <a:rPr lang="en-US" sz="6000" b="1" dirty="0" smtClean="0">
                <a:solidFill>
                  <a:srgbClr val="00B050"/>
                </a:solidFill>
              </a:rPr>
              <a:t>11:1  </a:t>
            </a:r>
            <a:r>
              <a:rPr lang="en-US" sz="5400" b="1" dirty="0">
                <a:solidFill>
                  <a:srgbClr val="00B050"/>
                </a:solidFill>
              </a:rPr>
              <a:t> </a:t>
            </a:r>
            <a:r>
              <a:rPr lang="en-US" sz="5400" b="1" i="1" u="sng" dirty="0">
                <a:solidFill>
                  <a:srgbClr val="00B050"/>
                </a:solidFill>
              </a:rPr>
              <a:t>Be ye followers of me</a:t>
            </a:r>
            <a:r>
              <a:rPr lang="en-US" sz="5400" b="1" dirty="0">
                <a:solidFill>
                  <a:srgbClr val="00B050"/>
                </a:solidFill>
              </a:rPr>
              <a:t>, even as I also am of Christ.</a:t>
            </a:r>
            <a:endParaRPr lang="en-US" sz="6000" b="1" dirty="0" smtClean="0">
              <a:solidFill>
                <a:srgbClr val="00B050"/>
              </a:solidFill>
            </a:endParaRPr>
          </a:p>
          <a:p>
            <a:r>
              <a:rPr lang="en-US" sz="6000" b="1" dirty="0" smtClean="0">
                <a:solidFill>
                  <a:srgbClr val="7030A0"/>
                </a:solidFill>
              </a:rPr>
              <a:t>Phil.3:17 </a:t>
            </a:r>
            <a:r>
              <a:rPr lang="en-US" sz="6000" b="1" baseline="30000" dirty="0">
                <a:solidFill>
                  <a:srgbClr val="7030A0"/>
                </a:solidFill>
              </a:rPr>
              <a:t> </a:t>
            </a:r>
            <a:r>
              <a:rPr lang="en-US" sz="6000" b="1" dirty="0">
                <a:solidFill>
                  <a:srgbClr val="7030A0"/>
                </a:solidFill>
              </a:rPr>
              <a:t>Brethren, </a:t>
            </a:r>
            <a:r>
              <a:rPr lang="en-US" sz="6000" b="1" i="1" u="sng" dirty="0">
                <a:solidFill>
                  <a:srgbClr val="7030A0"/>
                </a:solidFill>
              </a:rPr>
              <a:t>be followers together of me</a:t>
            </a:r>
            <a:r>
              <a:rPr lang="en-US" sz="6000" b="1" dirty="0">
                <a:solidFill>
                  <a:srgbClr val="7030A0"/>
                </a:solidFill>
              </a:rPr>
              <a:t>, and mark them which walk so as ye have us for an ensample.</a:t>
            </a:r>
            <a:endParaRPr lang="en-US" sz="6000" b="1" dirty="0" smtClean="0">
              <a:solidFill>
                <a:srgbClr val="7030A0"/>
              </a:solidFill>
            </a:endParaRPr>
          </a:p>
          <a:p>
            <a:r>
              <a:rPr lang="en-US" sz="6000" b="1" dirty="0" smtClean="0">
                <a:solidFill>
                  <a:srgbClr val="00B050"/>
                </a:solidFill>
              </a:rPr>
              <a:t>Heb. </a:t>
            </a:r>
            <a:r>
              <a:rPr lang="en-US" sz="6000" b="1" dirty="0" smtClean="0">
                <a:solidFill>
                  <a:srgbClr val="00B050"/>
                </a:solidFill>
              </a:rPr>
              <a:t>13:7 </a:t>
            </a:r>
            <a:r>
              <a:rPr lang="en-US" sz="5400" b="1" baseline="30000" dirty="0">
                <a:solidFill>
                  <a:srgbClr val="00B050"/>
                </a:solidFill>
              </a:rPr>
              <a:t>7 </a:t>
            </a:r>
            <a:r>
              <a:rPr lang="en-US" sz="5400" b="1" dirty="0">
                <a:solidFill>
                  <a:srgbClr val="00B050"/>
                </a:solidFill>
              </a:rPr>
              <a:t>Remember them which have the rule over you, who have spoken unto you the word of God: </a:t>
            </a:r>
            <a:r>
              <a:rPr lang="en-US" sz="5400" b="1" i="1" u="sng" dirty="0">
                <a:solidFill>
                  <a:srgbClr val="00B050"/>
                </a:solidFill>
              </a:rPr>
              <a:t>whose faith follow</a:t>
            </a:r>
            <a:r>
              <a:rPr lang="en-US" sz="5400" b="1" dirty="0">
                <a:solidFill>
                  <a:srgbClr val="00B050"/>
                </a:solidFill>
              </a:rPr>
              <a:t>, considering the end of their conversation</a:t>
            </a:r>
            <a:r>
              <a:rPr lang="en-US" sz="5400" b="1" dirty="0" smtClean="0">
                <a:solidFill>
                  <a:srgbClr val="00B050"/>
                </a:solidFill>
              </a:rPr>
              <a:t>.</a:t>
            </a:r>
            <a:endParaRPr lang="en-US" sz="6000" b="1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7449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5400" b="1" dirty="0" smtClean="0">
                <a:solidFill>
                  <a:srgbClr val="0070C0"/>
                </a:solidFill>
              </a:rPr>
              <a:t>Who is my role model as a Christian?</a:t>
            </a:r>
            <a:endParaRPr lang="en-US" sz="5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92327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>
                <a:solidFill>
                  <a:srgbClr val="0070C0"/>
                </a:solidFill>
              </a:rPr>
              <a:t>#1  Who is your example?   Is it the Lord</a:t>
            </a:r>
            <a:br>
              <a:rPr lang="en-US" b="1" i="1" u="sng" dirty="0" smtClean="0">
                <a:solidFill>
                  <a:srgbClr val="0070C0"/>
                </a:solidFill>
              </a:rPr>
            </a:br>
            <a:r>
              <a:rPr lang="en-US" b="1" i="1" u="sng" dirty="0" smtClean="0">
                <a:solidFill>
                  <a:srgbClr val="0070C0"/>
                </a:solidFill>
              </a:rPr>
              <a:t>Jesus Christ?  </a:t>
            </a:r>
            <a:endParaRPr lang="en-US" b="1" i="1" u="sng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5400" b="1" dirty="0">
                <a:solidFill>
                  <a:srgbClr val="00B050"/>
                </a:solidFill>
              </a:rPr>
              <a:t> </a:t>
            </a:r>
            <a:r>
              <a:rPr lang="en-US" sz="5400" b="1" dirty="0" smtClean="0">
                <a:solidFill>
                  <a:srgbClr val="00B050"/>
                </a:solidFill>
              </a:rPr>
              <a:t>  I Pet. 2:21  </a:t>
            </a:r>
            <a:r>
              <a:rPr lang="en-US" sz="5400" baseline="30000" dirty="0" smtClean="0"/>
              <a:t>2</a:t>
            </a:r>
            <a:r>
              <a:rPr lang="en-US" sz="5400" b="1" baseline="30000" dirty="0">
                <a:solidFill>
                  <a:srgbClr val="7030A0"/>
                </a:solidFill>
              </a:rPr>
              <a:t> </a:t>
            </a:r>
            <a:r>
              <a:rPr lang="en-US" sz="5400" b="1" dirty="0">
                <a:solidFill>
                  <a:srgbClr val="7030A0"/>
                </a:solidFill>
              </a:rPr>
              <a:t>For even hereunto were ye called: because Christ also suffered for us, leaving us an example, that ye should follow his steps</a:t>
            </a:r>
            <a:r>
              <a:rPr lang="en-US" sz="5400" b="1" dirty="0" smtClean="0">
                <a:solidFill>
                  <a:srgbClr val="7030A0"/>
                </a:solidFill>
              </a:rPr>
              <a:t>:</a:t>
            </a:r>
          </a:p>
          <a:p>
            <a:r>
              <a:rPr lang="en-US" sz="5400" b="1" dirty="0">
                <a:solidFill>
                  <a:srgbClr val="7030A0"/>
                </a:solidFill>
              </a:rPr>
              <a:t> </a:t>
            </a:r>
            <a:r>
              <a:rPr lang="en-US" sz="5400" b="1" dirty="0" smtClean="0">
                <a:solidFill>
                  <a:srgbClr val="7030A0"/>
                </a:solidFill>
              </a:rPr>
              <a:t>1.  It was for Paul. Gal. 2:20</a:t>
            </a:r>
          </a:p>
          <a:p>
            <a:pPr marL="0" indent="0">
              <a:buNone/>
            </a:pPr>
            <a:r>
              <a:rPr lang="en-US" sz="5400" b="1" dirty="0" smtClean="0">
                <a:solidFill>
                  <a:srgbClr val="00B050"/>
                </a:solidFill>
              </a:rPr>
              <a:t>   </a:t>
            </a:r>
            <a:r>
              <a:rPr lang="en-US" sz="5400" b="1" dirty="0" smtClean="0">
                <a:solidFill>
                  <a:srgbClr val="00B050"/>
                </a:solidFill>
              </a:rPr>
              <a:t>2.  He should be our example.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3962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00B050"/>
                </a:solidFill>
              </a:rPr>
              <a:t>Heb</a:t>
            </a:r>
            <a:r>
              <a:rPr lang="en-US" b="1" dirty="0" smtClean="0">
                <a:solidFill>
                  <a:srgbClr val="00B050"/>
                </a:solidFill>
              </a:rPr>
              <a:t> 11:1-6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141232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7030A0"/>
                </a:solidFill>
              </a:rPr>
              <a:t>1Now </a:t>
            </a:r>
            <a:r>
              <a:rPr lang="en-US" sz="3200" b="1" dirty="0">
                <a:solidFill>
                  <a:srgbClr val="7030A0"/>
                </a:solidFill>
              </a:rPr>
              <a:t>faith is the substance of things hoped for, the evidence of things not seen.</a:t>
            </a:r>
          </a:p>
          <a:p>
            <a:r>
              <a:rPr lang="en-US" sz="3200" b="1" baseline="30000" dirty="0">
                <a:solidFill>
                  <a:srgbClr val="7030A0"/>
                </a:solidFill>
              </a:rPr>
              <a:t>2 </a:t>
            </a:r>
            <a:r>
              <a:rPr lang="en-US" sz="3200" b="1" dirty="0">
                <a:solidFill>
                  <a:srgbClr val="7030A0"/>
                </a:solidFill>
              </a:rPr>
              <a:t>For by it the elders obtained a good report.</a:t>
            </a:r>
          </a:p>
          <a:p>
            <a:r>
              <a:rPr lang="en-US" sz="3200" b="1" baseline="30000" dirty="0">
                <a:solidFill>
                  <a:srgbClr val="7030A0"/>
                </a:solidFill>
              </a:rPr>
              <a:t>3 </a:t>
            </a:r>
            <a:r>
              <a:rPr lang="en-US" sz="3200" b="1" dirty="0">
                <a:solidFill>
                  <a:srgbClr val="7030A0"/>
                </a:solidFill>
              </a:rPr>
              <a:t>Through faith we understand that the worlds were framed by the word of God, so that things which are seen were not made of things which do appear.</a:t>
            </a:r>
          </a:p>
          <a:p>
            <a:r>
              <a:rPr lang="en-US" sz="3200" b="1" baseline="30000" dirty="0">
                <a:solidFill>
                  <a:srgbClr val="7030A0"/>
                </a:solidFill>
              </a:rPr>
              <a:t>4 </a:t>
            </a:r>
            <a:r>
              <a:rPr lang="en-US" sz="3200" b="1" dirty="0">
                <a:solidFill>
                  <a:srgbClr val="7030A0"/>
                </a:solidFill>
              </a:rPr>
              <a:t>By faith Abel offered unto God a more excellent sacrifice than Cain, by which he obtained witness that he was righteous, God testifying of his gifts: and by it he being dead yet </a:t>
            </a:r>
            <a:r>
              <a:rPr lang="en-US" sz="3200" b="1" dirty="0" err="1">
                <a:solidFill>
                  <a:srgbClr val="7030A0"/>
                </a:solidFill>
              </a:rPr>
              <a:t>speaketh</a:t>
            </a:r>
            <a:endParaRPr lang="en-US" sz="32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93546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In what should we look to Jesus as our example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</a:rPr>
              <a:t>On how to please one another.  </a:t>
            </a:r>
          </a:p>
          <a:p>
            <a:r>
              <a:rPr lang="en-US" sz="3200" b="1" dirty="0">
                <a:solidFill>
                  <a:srgbClr val="00B050"/>
                </a:solidFill>
              </a:rPr>
              <a:t> </a:t>
            </a:r>
            <a:r>
              <a:rPr lang="en-US" sz="3200" b="1" dirty="0" smtClean="0">
                <a:solidFill>
                  <a:srgbClr val="00B050"/>
                </a:solidFill>
              </a:rPr>
              <a:t>  Romans 15:1-3</a:t>
            </a:r>
          </a:p>
          <a:p>
            <a:endParaRPr lang="en-US" sz="3200" b="1" dirty="0">
              <a:solidFill>
                <a:srgbClr val="00B050"/>
              </a:solidFill>
            </a:endParaRPr>
          </a:p>
          <a:p>
            <a:r>
              <a:rPr lang="en-US" sz="3200" b="1" dirty="0" smtClean="0">
                <a:solidFill>
                  <a:srgbClr val="00B050"/>
                </a:solidFill>
              </a:rPr>
              <a:t>On how to love one another.  Eph. 5:1-2</a:t>
            </a:r>
          </a:p>
          <a:p>
            <a:endParaRPr lang="en-US" sz="3200" b="1" dirty="0">
              <a:solidFill>
                <a:srgbClr val="00B050"/>
              </a:solidFill>
            </a:endParaRPr>
          </a:p>
          <a:p>
            <a:r>
              <a:rPr lang="en-US" sz="3200" b="1" dirty="0" smtClean="0">
                <a:solidFill>
                  <a:srgbClr val="00B050"/>
                </a:solidFill>
              </a:rPr>
              <a:t>One how to look out for one another.  Phil. 2:4-5</a:t>
            </a:r>
          </a:p>
          <a:p>
            <a:endParaRPr lang="en-US" sz="3200" b="1" dirty="0">
              <a:solidFill>
                <a:srgbClr val="00B050"/>
              </a:solidFill>
            </a:endParaRPr>
          </a:p>
          <a:p>
            <a:r>
              <a:rPr lang="en-US" sz="3200" b="1" dirty="0" smtClean="0">
                <a:solidFill>
                  <a:srgbClr val="00B050"/>
                </a:solidFill>
              </a:rPr>
              <a:t>On how to suffer patiently when mistreated.  I Pet. 2:20-23</a:t>
            </a:r>
            <a:endParaRPr lang="en-US" sz="3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41712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600" b="1" dirty="0" smtClean="0">
                <a:solidFill>
                  <a:srgbClr val="002060"/>
                </a:solidFill>
              </a:rPr>
              <a:t>Whose example am I as a Christian?</a:t>
            </a:r>
            <a:endParaRPr lang="en-US" sz="6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22153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0070C0"/>
                </a:solidFill>
              </a:rPr>
              <a:t>What kind of example do I set as a Christian?</a:t>
            </a:r>
            <a:endParaRPr lang="en-US" b="1" u="sng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6596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Paul’s Instruction to us!  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</a:rPr>
              <a:t>Phil. 3:12  To not consider themselves as having obtained perfection. </a:t>
            </a:r>
          </a:p>
          <a:p>
            <a:endParaRPr lang="en-US" sz="3200" b="1" dirty="0">
              <a:solidFill>
                <a:srgbClr val="00B050"/>
              </a:solidFill>
            </a:endParaRPr>
          </a:p>
          <a:p>
            <a:r>
              <a:rPr lang="en-US" sz="3200" b="1" dirty="0" smtClean="0">
                <a:solidFill>
                  <a:srgbClr val="00B050"/>
                </a:solidFill>
              </a:rPr>
              <a:t>Phil. 3:12b-15  To press on to maturity</a:t>
            </a:r>
          </a:p>
          <a:p>
            <a:endParaRPr lang="en-US" sz="3200" b="1" dirty="0">
              <a:solidFill>
                <a:srgbClr val="00B050"/>
              </a:solidFill>
            </a:endParaRPr>
          </a:p>
          <a:p>
            <a:r>
              <a:rPr lang="en-US" sz="3200" b="1" dirty="0" smtClean="0">
                <a:solidFill>
                  <a:srgbClr val="00B050"/>
                </a:solidFill>
              </a:rPr>
              <a:t>To live according to the level they have learned.   Phil. 3:16</a:t>
            </a:r>
          </a:p>
          <a:p>
            <a:endParaRPr lang="en-US" sz="3200" b="1" dirty="0">
              <a:solidFill>
                <a:srgbClr val="00B050"/>
              </a:solidFill>
            </a:endParaRPr>
          </a:p>
          <a:p>
            <a:r>
              <a:rPr lang="en-US" sz="3200" b="1" dirty="0" smtClean="0">
                <a:solidFill>
                  <a:srgbClr val="00B050"/>
                </a:solidFill>
              </a:rPr>
              <a:t>To enjoy a close relationship with the God of peace.  Phil. 4:9  </a:t>
            </a:r>
            <a:endParaRPr lang="en-US" sz="3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37656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Whose Example </a:t>
            </a:r>
            <a:r>
              <a:rPr lang="en-US" b="1" dirty="0" smtClean="0">
                <a:solidFill>
                  <a:srgbClr val="FF0000"/>
                </a:solidFill>
              </a:rPr>
              <a:t>among men are </a:t>
            </a:r>
            <a:r>
              <a:rPr lang="en-US" b="1" dirty="0" smtClean="0">
                <a:solidFill>
                  <a:srgbClr val="FF0000"/>
                </a:solidFill>
              </a:rPr>
              <a:t>you following? 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600" b="1" u="sng" dirty="0" smtClean="0">
                <a:solidFill>
                  <a:srgbClr val="7030A0"/>
                </a:solidFill>
              </a:rPr>
              <a:t>Many Christians today are examples worthy of emulating!</a:t>
            </a:r>
            <a:endParaRPr lang="en-US" sz="6600" b="1" u="sng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31660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u="sng" dirty="0" smtClean="0">
                <a:solidFill>
                  <a:srgbClr val="FF0000"/>
                </a:solidFill>
              </a:rPr>
              <a:t>WHOSE EXAMPLE ARE YOU?</a:t>
            </a:r>
            <a:endParaRPr lang="en-US" sz="6000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628" y="1597024"/>
            <a:ext cx="11985172" cy="5260975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Is it not other Christians.  </a:t>
            </a:r>
          </a:p>
          <a:p>
            <a:r>
              <a:rPr lang="en-US" b="1" dirty="0">
                <a:solidFill>
                  <a:srgbClr val="00B050"/>
                </a:solidFill>
              </a:rPr>
              <a:t> </a:t>
            </a:r>
            <a:r>
              <a:rPr lang="en-US" b="1" dirty="0" smtClean="0">
                <a:solidFill>
                  <a:srgbClr val="00B050"/>
                </a:solidFill>
              </a:rPr>
              <a:t> Your brothers and sisters in the Lord?</a:t>
            </a:r>
          </a:p>
          <a:p>
            <a:r>
              <a:rPr lang="en-US" b="1" dirty="0">
                <a:solidFill>
                  <a:srgbClr val="00B050"/>
                </a:solidFill>
              </a:rPr>
              <a:t> </a:t>
            </a:r>
            <a:r>
              <a:rPr lang="en-US" b="1" dirty="0" smtClean="0">
                <a:solidFill>
                  <a:srgbClr val="00B050"/>
                </a:solidFill>
              </a:rPr>
              <a:t> Especially those who are babes in Christ?</a:t>
            </a:r>
          </a:p>
          <a:p>
            <a:r>
              <a:rPr lang="en-US" b="1" dirty="0">
                <a:solidFill>
                  <a:srgbClr val="00B050"/>
                </a:solidFill>
              </a:rPr>
              <a:t> </a:t>
            </a:r>
            <a:r>
              <a:rPr lang="en-US" b="1" dirty="0" smtClean="0">
                <a:solidFill>
                  <a:srgbClr val="00B050"/>
                </a:solidFill>
              </a:rPr>
              <a:t> But even older Christians?  </a:t>
            </a:r>
          </a:p>
          <a:p>
            <a:r>
              <a:rPr lang="en-US" b="1" dirty="0">
                <a:solidFill>
                  <a:srgbClr val="00B050"/>
                </a:solidFill>
              </a:rPr>
              <a:t> </a:t>
            </a:r>
            <a:r>
              <a:rPr lang="en-US" b="1" dirty="0" smtClean="0">
                <a:solidFill>
                  <a:srgbClr val="00B050"/>
                </a:solidFill>
              </a:rPr>
              <a:t>   Christians should be mindful of their example on one another</a:t>
            </a:r>
          </a:p>
          <a:p>
            <a:r>
              <a:rPr lang="en-US" b="1" dirty="0">
                <a:solidFill>
                  <a:srgbClr val="00B050"/>
                </a:solidFill>
              </a:rPr>
              <a:t> </a:t>
            </a:r>
            <a:r>
              <a:rPr lang="en-US" b="1" dirty="0" smtClean="0">
                <a:solidFill>
                  <a:srgbClr val="00B050"/>
                </a:solidFill>
              </a:rPr>
              <a:t>   I Thess. </a:t>
            </a:r>
            <a:r>
              <a:rPr lang="en-US" b="1" dirty="0" smtClean="0">
                <a:solidFill>
                  <a:srgbClr val="00B050"/>
                </a:solidFill>
              </a:rPr>
              <a:t>1:7 </a:t>
            </a:r>
            <a:r>
              <a:rPr lang="en-US" baseline="30000" dirty="0" smtClean="0"/>
              <a:t>7</a:t>
            </a:r>
            <a:r>
              <a:rPr lang="en-US" baseline="30000" dirty="0">
                <a:solidFill>
                  <a:srgbClr val="00B050"/>
                </a:solidFill>
              </a:rPr>
              <a:t> </a:t>
            </a:r>
            <a:r>
              <a:rPr lang="en-US" dirty="0">
                <a:solidFill>
                  <a:srgbClr val="00B050"/>
                </a:solidFill>
              </a:rPr>
              <a:t>So that ye were </a:t>
            </a:r>
            <a:r>
              <a:rPr lang="en-US" b="1" i="1" u="sng" dirty="0">
                <a:solidFill>
                  <a:srgbClr val="00B050"/>
                </a:solidFill>
              </a:rPr>
              <a:t>ensamples</a:t>
            </a:r>
            <a:r>
              <a:rPr lang="en-US" dirty="0">
                <a:solidFill>
                  <a:srgbClr val="00B050"/>
                </a:solidFill>
              </a:rPr>
              <a:t> to all that believe in Macedonia and Achaia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B050"/>
                </a:solidFill>
              </a:rPr>
              <a:t> </a:t>
            </a:r>
            <a:r>
              <a:rPr lang="en-US" b="1" dirty="0" smtClean="0">
                <a:solidFill>
                  <a:srgbClr val="00B050"/>
                </a:solidFill>
              </a:rPr>
              <a:t>   </a:t>
            </a:r>
            <a:r>
              <a:rPr lang="en-US" b="1" dirty="0" smtClean="0">
                <a:solidFill>
                  <a:srgbClr val="00B050"/>
                </a:solidFill>
              </a:rPr>
              <a:t>  </a:t>
            </a:r>
            <a:r>
              <a:rPr lang="en-US" b="1" dirty="0" smtClean="0">
                <a:solidFill>
                  <a:srgbClr val="00B050"/>
                </a:solidFill>
              </a:rPr>
              <a:t>I </a:t>
            </a:r>
            <a:r>
              <a:rPr lang="en-US" b="1" dirty="0" smtClean="0">
                <a:solidFill>
                  <a:srgbClr val="00B050"/>
                </a:solidFill>
              </a:rPr>
              <a:t>Tim.4:12</a:t>
            </a:r>
            <a:r>
              <a:rPr lang="en-US" dirty="0">
                <a:solidFill>
                  <a:srgbClr val="00B050"/>
                </a:solidFill>
              </a:rPr>
              <a:t>Let no man despise thy youth; but be thou an </a:t>
            </a:r>
            <a:r>
              <a:rPr lang="en-US" i="1" u="sng" dirty="0">
                <a:solidFill>
                  <a:srgbClr val="00B050"/>
                </a:solidFill>
              </a:rPr>
              <a:t>example </a:t>
            </a:r>
            <a:r>
              <a:rPr lang="en-US" dirty="0">
                <a:solidFill>
                  <a:srgbClr val="00B050"/>
                </a:solidFill>
              </a:rPr>
              <a:t>of the believers, in word, in conversation, in charity, in spirit, in faith, in purity</a:t>
            </a:r>
            <a:endParaRPr lang="en-US" b="1" dirty="0" smtClean="0">
              <a:solidFill>
                <a:srgbClr val="00B050"/>
              </a:solidFill>
            </a:endParaRPr>
          </a:p>
          <a:p>
            <a:r>
              <a:rPr lang="en-US" b="1" dirty="0">
                <a:solidFill>
                  <a:srgbClr val="00B050"/>
                </a:solidFill>
              </a:rPr>
              <a:t> </a:t>
            </a:r>
            <a:r>
              <a:rPr lang="en-US" b="1" dirty="0" smtClean="0">
                <a:solidFill>
                  <a:srgbClr val="00B050"/>
                </a:solidFill>
              </a:rPr>
              <a:t>   Titus </a:t>
            </a:r>
            <a:r>
              <a:rPr lang="en-US" b="1" dirty="0" smtClean="0">
                <a:solidFill>
                  <a:srgbClr val="00B050"/>
                </a:solidFill>
              </a:rPr>
              <a:t>2:7 </a:t>
            </a:r>
            <a:r>
              <a:rPr lang="en-US" dirty="0">
                <a:solidFill>
                  <a:srgbClr val="00B050"/>
                </a:solidFill>
              </a:rPr>
              <a:t>In all things shewing thyself </a:t>
            </a:r>
            <a:r>
              <a:rPr lang="en-US" i="1" u="sng" dirty="0">
                <a:solidFill>
                  <a:srgbClr val="00B050"/>
                </a:solidFill>
              </a:rPr>
              <a:t>a pattern </a:t>
            </a:r>
            <a:r>
              <a:rPr lang="en-US" dirty="0">
                <a:solidFill>
                  <a:srgbClr val="00B050"/>
                </a:solidFill>
              </a:rPr>
              <a:t>of good works: in doctrine shewing </a:t>
            </a:r>
            <a:r>
              <a:rPr lang="en-US" dirty="0" err="1">
                <a:solidFill>
                  <a:srgbClr val="00B050"/>
                </a:solidFill>
              </a:rPr>
              <a:t>uncorruptness</a:t>
            </a:r>
            <a:r>
              <a:rPr lang="en-US" dirty="0">
                <a:solidFill>
                  <a:srgbClr val="00B050"/>
                </a:solidFill>
              </a:rPr>
              <a:t>, gravity, sincerity,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endParaRPr lang="en-US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25357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u="sng" dirty="0" smtClean="0">
                <a:solidFill>
                  <a:srgbClr val="002060"/>
                </a:solidFill>
              </a:rPr>
              <a:t>Is it not Young Children?</a:t>
            </a:r>
            <a:endParaRPr lang="en-US" sz="5400" b="1" u="sng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4400" b="1" dirty="0" smtClean="0">
                <a:solidFill>
                  <a:srgbClr val="0070C0"/>
                </a:solidFill>
              </a:rPr>
              <a:t>1.  Children look up to their parents</a:t>
            </a:r>
            <a:r>
              <a:rPr lang="en-US" sz="4400" b="1" dirty="0" smtClean="0">
                <a:solidFill>
                  <a:srgbClr val="0070C0"/>
                </a:solidFill>
              </a:rPr>
              <a:t>. Eph.6:1</a:t>
            </a:r>
            <a:endParaRPr lang="en-US" sz="4400" b="1" dirty="0" smtClean="0">
              <a:solidFill>
                <a:srgbClr val="0070C0"/>
              </a:solidFill>
            </a:endParaRPr>
          </a:p>
          <a:p>
            <a:r>
              <a:rPr lang="en-US" sz="4400" b="1" dirty="0" smtClean="0">
                <a:solidFill>
                  <a:srgbClr val="0070C0"/>
                </a:solidFill>
              </a:rPr>
              <a:t>2.  Christians </a:t>
            </a:r>
            <a:r>
              <a:rPr lang="en-US" sz="4400" b="1" dirty="0" smtClean="0">
                <a:solidFill>
                  <a:srgbClr val="0070C0"/>
                </a:solidFill>
              </a:rPr>
              <a:t>should be mindful of their example upon the young.</a:t>
            </a:r>
          </a:p>
          <a:p>
            <a:r>
              <a:rPr lang="en-US" sz="4400" b="1" dirty="0">
                <a:solidFill>
                  <a:srgbClr val="0070C0"/>
                </a:solidFill>
              </a:rPr>
              <a:t> </a:t>
            </a:r>
            <a:r>
              <a:rPr lang="en-US" sz="4400" b="1" dirty="0" smtClean="0">
                <a:solidFill>
                  <a:srgbClr val="0070C0"/>
                </a:solidFill>
              </a:rPr>
              <a:t>   Matt. </a:t>
            </a:r>
            <a:r>
              <a:rPr lang="en-US" sz="4400" b="1" dirty="0" smtClean="0">
                <a:solidFill>
                  <a:srgbClr val="0070C0"/>
                </a:solidFill>
              </a:rPr>
              <a:t>18:6 </a:t>
            </a:r>
            <a:r>
              <a:rPr lang="en-US" sz="4400" baseline="30000" dirty="0"/>
              <a:t> </a:t>
            </a:r>
            <a:r>
              <a:rPr lang="en-US" sz="4400" dirty="0">
                <a:solidFill>
                  <a:srgbClr val="0070C0"/>
                </a:solidFill>
              </a:rPr>
              <a:t>But whoso shall offend one of these little ones which believe in me, it were better for him that a millstone were hanged about his neck, and that he were drowned in the depth of the sea</a:t>
            </a:r>
            <a:r>
              <a:rPr lang="en-US" sz="4400" dirty="0"/>
              <a:t>.</a:t>
            </a:r>
            <a:endParaRPr lang="en-US" sz="4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643997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>
                <a:solidFill>
                  <a:srgbClr val="0070C0"/>
                </a:solidFill>
              </a:rPr>
              <a:t>What do Young children and young folks</a:t>
            </a:r>
            <a:br>
              <a:rPr lang="en-US" b="1" i="1" u="sng" dirty="0" smtClean="0">
                <a:solidFill>
                  <a:srgbClr val="0070C0"/>
                </a:solidFill>
              </a:rPr>
            </a:br>
            <a:r>
              <a:rPr lang="en-US" b="1" i="1" u="sng" dirty="0" smtClean="0">
                <a:solidFill>
                  <a:srgbClr val="0070C0"/>
                </a:solidFill>
              </a:rPr>
              <a:t>often see today?</a:t>
            </a:r>
            <a:endParaRPr lang="en-US" b="1" i="1" u="sng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dirty="0" smtClean="0">
                <a:solidFill>
                  <a:srgbClr val="7030A0"/>
                </a:solidFill>
              </a:rPr>
              <a:t>1.  People who drink whiskey, beer, wine, etc.</a:t>
            </a:r>
          </a:p>
          <a:p>
            <a:r>
              <a:rPr lang="en-US" sz="4000" dirty="0" smtClean="0">
                <a:solidFill>
                  <a:srgbClr val="7030A0"/>
                </a:solidFill>
              </a:rPr>
              <a:t>2.  Hear people talk trashy.</a:t>
            </a:r>
          </a:p>
          <a:p>
            <a:r>
              <a:rPr lang="en-US" sz="4000" dirty="0" smtClean="0">
                <a:solidFill>
                  <a:srgbClr val="7030A0"/>
                </a:solidFill>
              </a:rPr>
              <a:t>3.  See people viewing filthy literature, films, etc.</a:t>
            </a:r>
          </a:p>
          <a:p>
            <a:r>
              <a:rPr lang="en-US" sz="4000" dirty="0" smtClean="0">
                <a:solidFill>
                  <a:srgbClr val="7030A0"/>
                </a:solidFill>
              </a:rPr>
              <a:t>4.  Having parents take drugs in their presence.</a:t>
            </a:r>
          </a:p>
          <a:p>
            <a:r>
              <a:rPr lang="en-US" sz="4000" dirty="0" smtClean="0">
                <a:solidFill>
                  <a:srgbClr val="7030A0"/>
                </a:solidFill>
              </a:rPr>
              <a:t>5.  See a display of sexual immorality.</a:t>
            </a:r>
          </a:p>
          <a:p>
            <a:r>
              <a:rPr lang="en-US" sz="4000" dirty="0" smtClean="0">
                <a:solidFill>
                  <a:srgbClr val="7030A0"/>
                </a:solidFill>
              </a:rPr>
              <a:t>6.  Think more of the world than they do of God!.</a:t>
            </a:r>
            <a:endParaRPr lang="en-US" sz="4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846069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921782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b="1" u="sng" dirty="0" smtClean="0">
                <a:solidFill>
                  <a:srgbClr val="0070C0"/>
                </a:solidFill>
              </a:rPr>
              <a:t>Whether we want to be or not, we are examples seen by the young in years and young in the faith</a:t>
            </a:r>
            <a:endParaRPr lang="en-US" b="1" u="sng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9486"/>
            <a:ext cx="10504714" cy="5937477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86815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Examples upon Unbelievers?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40972"/>
            <a:ext cx="10515600" cy="5617028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Have others obeyed the gospel of Christ because of the </a:t>
            </a:r>
            <a:r>
              <a:rPr lang="en-US" sz="3600" b="1" dirty="0" smtClean="0">
                <a:solidFill>
                  <a:srgbClr val="FF0000"/>
                </a:solidFill>
              </a:rPr>
              <a:t>example they </a:t>
            </a:r>
            <a:r>
              <a:rPr lang="en-US" sz="3600" b="1" dirty="0" smtClean="0">
                <a:solidFill>
                  <a:srgbClr val="FF0000"/>
                </a:solidFill>
              </a:rPr>
              <a:t>saw in you?   </a:t>
            </a:r>
          </a:p>
          <a:p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smtClean="0">
                <a:solidFill>
                  <a:srgbClr val="0070C0"/>
                </a:solidFill>
              </a:rPr>
              <a:t>  </a:t>
            </a:r>
            <a:r>
              <a:rPr lang="en-US" sz="3600" b="1" dirty="0" smtClean="0">
                <a:solidFill>
                  <a:srgbClr val="0070C0"/>
                </a:solidFill>
              </a:rPr>
              <a:t>     Do </a:t>
            </a:r>
            <a:r>
              <a:rPr lang="en-US" sz="3600" b="1" dirty="0" smtClean="0">
                <a:solidFill>
                  <a:srgbClr val="0070C0"/>
                </a:solidFill>
              </a:rPr>
              <a:t>others see us ‘walk the talk”?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</a:rPr>
              <a:t>  </a:t>
            </a:r>
            <a:r>
              <a:rPr lang="en-US" sz="3600" b="1" dirty="0" smtClean="0">
                <a:solidFill>
                  <a:srgbClr val="FF0000"/>
                </a:solidFill>
              </a:rPr>
              <a:t>People 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</a:rPr>
              <a:t>judge the church by its members?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</a:rPr>
              <a:t>        Christians should be mindful of their example seen by the world. </a:t>
            </a:r>
          </a:p>
          <a:p>
            <a:r>
              <a:rPr lang="en-US" sz="3600" b="1" dirty="0" smtClean="0">
                <a:solidFill>
                  <a:srgbClr val="FF0000"/>
                </a:solidFill>
              </a:rPr>
              <a:t>  I </a:t>
            </a:r>
            <a:r>
              <a:rPr lang="en-US" sz="3600" b="1" dirty="0" smtClean="0">
                <a:solidFill>
                  <a:srgbClr val="FF0000"/>
                </a:solidFill>
              </a:rPr>
              <a:t>Pet. 2:12. </a:t>
            </a:r>
            <a:r>
              <a:rPr lang="en-US" sz="3600" baseline="30000" dirty="0">
                <a:solidFill>
                  <a:srgbClr val="0070C0"/>
                </a:solidFill>
              </a:rPr>
              <a:t>12 </a:t>
            </a:r>
            <a:r>
              <a:rPr lang="en-US" sz="3600" dirty="0">
                <a:solidFill>
                  <a:srgbClr val="0070C0"/>
                </a:solidFill>
              </a:rPr>
              <a:t>Having your conversation honest among the Gentiles: that, whereas they speak against you as evildoers, they may by your good works, which they shall behold, glorify God in the day of visitation</a:t>
            </a:r>
            <a:endParaRPr lang="en-US" sz="3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9222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923518"/>
          </a:xfrm>
        </p:spPr>
        <p:txBody>
          <a:bodyPr>
            <a:normAutofit/>
          </a:bodyPr>
          <a:lstStyle/>
          <a:p>
            <a:r>
              <a:rPr lang="en-US" sz="4000" b="1" baseline="30000" dirty="0">
                <a:solidFill>
                  <a:srgbClr val="7030A0"/>
                </a:solidFill>
              </a:rPr>
              <a:t> </a:t>
            </a:r>
            <a:r>
              <a:rPr lang="en-US" sz="4000" b="1" dirty="0">
                <a:solidFill>
                  <a:srgbClr val="7030A0"/>
                </a:solidFill>
              </a:rPr>
              <a:t>By faith Enoch was translated that he should not see death; and was not found, because God had translated him: for before his translation he had this testimony, that he pleased God.</a:t>
            </a:r>
          </a:p>
          <a:p>
            <a:r>
              <a:rPr lang="en-US" sz="4000" b="1" baseline="30000" dirty="0">
                <a:solidFill>
                  <a:srgbClr val="7030A0"/>
                </a:solidFill>
              </a:rPr>
              <a:t>6 </a:t>
            </a:r>
            <a:r>
              <a:rPr lang="en-US" sz="4000" b="1" dirty="0">
                <a:solidFill>
                  <a:srgbClr val="7030A0"/>
                </a:solidFill>
              </a:rPr>
              <a:t>But without faith it is impossible to please him: for he that cometh to God must believe that he is, and that he is a rewarder of them that diligently seek him.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385450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What kind of example are you?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4000" b="1" dirty="0" smtClean="0">
                <a:solidFill>
                  <a:srgbClr val="002060"/>
                </a:solidFill>
              </a:rPr>
              <a:t>I.  Is it indicative of a faithful Christian..?</a:t>
            </a:r>
          </a:p>
          <a:p>
            <a:r>
              <a:rPr lang="en-US" sz="4000" b="1" dirty="0">
                <a:solidFill>
                  <a:srgbClr val="002060"/>
                </a:solidFill>
              </a:rPr>
              <a:t> </a:t>
            </a:r>
            <a:r>
              <a:rPr lang="en-US" sz="4000" b="1" dirty="0" smtClean="0">
                <a:solidFill>
                  <a:srgbClr val="002060"/>
                </a:solidFill>
              </a:rPr>
              <a:t>  a)  Are you showing the world what it means to be a Christian</a:t>
            </a:r>
            <a:r>
              <a:rPr lang="en-US" sz="4000" b="1" dirty="0" smtClean="0">
                <a:solidFill>
                  <a:srgbClr val="002060"/>
                </a:solidFill>
              </a:rPr>
              <a:t>?   Matt. 5:16</a:t>
            </a:r>
            <a:endParaRPr lang="en-US" sz="4000" b="1" dirty="0" smtClean="0">
              <a:solidFill>
                <a:srgbClr val="002060"/>
              </a:solidFill>
            </a:endParaRPr>
          </a:p>
          <a:p>
            <a:r>
              <a:rPr lang="en-US" sz="4000" b="1" dirty="0">
                <a:solidFill>
                  <a:srgbClr val="002060"/>
                </a:solidFill>
              </a:rPr>
              <a:t> </a:t>
            </a:r>
            <a:r>
              <a:rPr lang="en-US" sz="4000" b="1" dirty="0" smtClean="0">
                <a:solidFill>
                  <a:srgbClr val="002060"/>
                </a:solidFill>
              </a:rPr>
              <a:t>  b)  Are you showing babes in Christ what maturity means as a disciple</a:t>
            </a:r>
            <a:r>
              <a:rPr lang="en-US" sz="4000" b="1" dirty="0" smtClean="0">
                <a:solidFill>
                  <a:srgbClr val="002060"/>
                </a:solidFill>
              </a:rPr>
              <a:t>? Rom. 15:1  They that are strong should bear the infirmities of the weak…</a:t>
            </a:r>
            <a:endParaRPr lang="en-US" sz="4000" b="1" dirty="0" smtClean="0">
              <a:solidFill>
                <a:srgbClr val="002060"/>
              </a:solidFill>
            </a:endParaRPr>
          </a:p>
          <a:p>
            <a:r>
              <a:rPr lang="en-US" sz="4000" b="1" dirty="0">
                <a:solidFill>
                  <a:srgbClr val="002060"/>
                </a:solidFill>
              </a:rPr>
              <a:t> </a:t>
            </a:r>
            <a:r>
              <a:rPr lang="en-US" sz="4000" b="1" dirty="0" smtClean="0">
                <a:solidFill>
                  <a:srgbClr val="002060"/>
                </a:solidFill>
              </a:rPr>
              <a:t>       Are you helping or hindering discipleship in others??</a:t>
            </a:r>
            <a:endParaRPr lang="en-US" sz="4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536149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Is your example conducive to church growth?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44373"/>
            <a:ext cx="11963400" cy="5515655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7030A0"/>
                </a:solidFill>
              </a:rPr>
              <a:t>1.  Is your church attendance a noble pattern of faithful church attendance</a:t>
            </a:r>
            <a:r>
              <a:rPr lang="en-US" sz="3600" b="1" dirty="0" smtClean="0">
                <a:solidFill>
                  <a:srgbClr val="7030A0"/>
                </a:solidFill>
              </a:rPr>
              <a:t>?  Heb. 10:25</a:t>
            </a:r>
            <a:endParaRPr lang="en-US" sz="3600" b="1" dirty="0" smtClean="0">
              <a:solidFill>
                <a:srgbClr val="7030A0"/>
              </a:solidFill>
            </a:endParaRPr>
          </a:p>
          <a:p>
            <a:r>
              <a:rPr lang="en-US" sz="3600" b="1" dirty="0" smtClean="0">
                <a:solidFill>
                  <a:srgbClr val="7030A0"/>
                </a:solidFill>
              </a:rPr>
              <a:t>2.  Are you setting a good example of developing one’s abilities </a:t>
            </a:r>
            <a:r>
              <a:rPr lang="en-US" sz="3600" b="1" dirty="0" smtClean="0">
                <a:solidFill>
                  <a:srgbClr val="7030A0"/>
                </a:solidFill>
              </a:rPr>
              <a:t>For </a:t>
            </a:r>
            <a:r>
              <a:rPr lang="en-US" sz="3600" b="1" dirty="0" smtClean="0">
                <a:solidFill>
                  <a:srgbClr val="7030A0"/>
                </a:solidFill>
              </a:rPr>
              <a:t>Christ</a:t>
            </a:r>
            <a:r>
              <a:rPr lang="en-US" sz="3600" b="1" dirty="0" smtClean="0">
                <a:solidFill>
                  <a:srgbClr val="7030A0"/>
                </a:solidFill>
              </a:rPr>
              <a:t>?  I Pet.3:18</a:t>
            </a:r>
            <a:endParaRPr lang="en-US" sz="3600" b="1" dirty="0" smtClean="0">
              <a:solidFill>
                <a:srgbClr val="7030A0"/>
              </a:solidFill>
            </a:endParaRPr>
          </a:p>
          <a:p>
            <a:r>
              <a:rPr lang="en-US" sz="3600" b="1" dirty="0" smtClean="0">
                <a:solidFill>
                  <a:srgbClr val="7030A0"/>
                </a:solidFill>
              </a:rPr>
              <a:t>3.  Do you get involved in setting the model of involvement in service to the Lord and His church?  </a:t>
            </a:r>
            <a:r>
              <a:rPr lang="en-US" sz="3600" b="1" dirty="0" smtClean="0">
                <a:solidFill>
                  <a:srgbClr val="7030A0"/>
                </a:solidFill>
              </a:rPr>
              <a:t>Acts 8:4  “Therefore, they that were scattered abroad went every where preaching the Word.  “</a:t>
            </a:r>
            <a:endParaRPr lang="en-US" sz="3600" b="1" dirty="0" smtClean="0">
              <a:solidFill>
                <a:srgbClr val="7030A0"/>
              </a:solidFill>
            </a:endParaRPr>
          </a:p>
          <a:p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smtClean="0">
                <a:solidFill>
                  <a:srgbClr val="7030A0"/>
                </a:solidFill>
              </a:rPr>
              <a:t>      Is your example helping or hindering the progress of the church?</a:t>
            </a:r>
            <a:endParaRPr lang="en-US" sz="36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565335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7030A0"/>
                </a:solidFill>
              </a:rPr>
              <a:t>If every member of the church was just like you, what kind of church would this be?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</a:rPr>
              <a:t>  Would you want a child or new Christian to follow your example?</a:t>
            </a:r>
          </a:p>
          <a:p>
            <a:r>
              <a:rPr lang="en-US" sz="3200" b="1" dirty="0">
                <a:solidFill>
                  <a:srgbClr val="00B050"/>
                </a:solidFill>
              </a:rPr>
              <a:t> </a:t>
            </a:r>
            <a:r>
              <a:rPr lang="en-US" sz="3200" b="1" dirty="0" smtClean="0">
                <a:solidFill>
                  <a:srgbClr val="00B050"/>
                </a:solidFill>
              </a:rPr>
              <a:t> If every member of </a:t>
            </a:r>
            <a:r>
              <a:rPr lang="en-US" sz="3200" b="1" dirty="0" smtClean="0">
                <a:solidFill>
                  <a:srgbClr val="00B050"/>
                </a:solidFill>
              </a:rPr>
              <a:t>O’Neal  </a:t>
            </a:r>
            <a:r>
              <a:rPr lang="en-US" sz="3200" b="1" dirty="0" smtClean="0">
                <a:solidFill>
                  <a:srgbClr val="00B050"/>
                </a:solidFill>
              </a:rPr>
              <a:t>provide the same example as you:</a:t>
            </a:r>
          </a:p>
          <a:p>
            <a:r>
              <a:rPr lang="en-US" sz="3200" b="1" dirty="0">
                <a:solidFill>
                  <a:srgbClr val="00B050"/>
                </a:solidFill>
              </a:rPr>
              <a:t> </a:t>
            </a:r>
            <a:r>
              <a:rPr lang="en-US" sz="3200" b="1" dirty="0" smtClean="0">
                <a:solidFill>
                  <a:srgbClr val="00B050"/>
                </a:solidFill>
              </a:rPr>
              <a:t>   a)  Would the church be strong?</a:t>
            </a:r>
          </a:p>
          <a:p>
            <a:r>
              <a:rPr lang="en-US" sz="3200" b="1" dirty="0">
                <a:solidFill>
                  <a:srgbClr val="00B050"/>
                </a:solidFill>
              </a:rPr>
              <a:t> </a:t>
            </a:r>
            <a:r>
              <a:rPr lang="en-US" sz="3200" b="1" dirty="0" smtClean="0">
                <a:solidFill>
                  <a:srgbClr val="00B050"/>
                </a:solidFill>
              </a:rPr>
              <a:t>   b)  Would the church be growing?</a:t>
            </a:r>
          </a:p>
          <a:p>
            <a:r>
              <a:rPr lang="en-US" sz="3200" b="1" dirty="0">
                <a:solidFill>
                  <a:srgbClr val="00B050"/>
                </a:solidFill>
              </a:rPr>
              <a:t> </a:t>
            </a:r>
            <a:r>
              <a:rPr lang="en-US" sz="3200" b="1" dirty="0" smtClean="0">
                <a:solidFill>
                  <a:srgbClr val="00B050"/>
                </a:solidFill>
              </a:rPr>
              <a:t>   c)  Would the church have service on Sunday and Wednesday nights?</a:t>
            </a:r>
          </a:p>
          <a:p>
            <a:r>
              <a:rPr lang="en-US" sz="3200" b="1" dirty="0">
                <a:solidFill>
                  <a:srgbClr val="00B050"/>
                </a:solidFill>
              </a:rPr>
              <a:t> </a:t>
            </a:r>
            <a:r>
              <a:rPr lang="en-US" sz="3200" b="1" dirty="0" smtClean="0">
                <a:solidFill>
                  <a:srgbClr val="00B050"/>
                </a:solidFill>
              </a:rPr>
              <a:t>   d)  Would the church even exist?  </a:t>
            </a:r>
            <a:endParaRPr lang="en-US" sz="3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712376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>
                <a:solidFill>
                  <a:srgbClr val="00B050"/>
                </a:solidFill>
              </a:rPr>
              <a:t>We cannot escape being an example to others.</a:t>
            </a:r>
            <a:endParaRPr lang="en-US" b="1" i="1" u="sng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934404"/>
          </a:xfrm>
        </p:spPr>
        <p:txBody>
          <a:bodyPr>
            <a:noAutofit/>
          </a:bodyPr>
          <a:lstStyle/>
          <a:p>
            <a:r>
              <a:rPr lang="en-US" sz="6600" b="1" dirty="0" smtClean="0">
                <a:solidFill>
                  <a:srgbClr val="7030A0"/>
                </a:solidFill>
              </a:rPr>
              <a:t>Your only choice </a:t>
            </a:r>
            <a:r>
              <a:rPr lang="en-US" sz="6600" b="1" i="1" u="sng" dirty="0" smtClean="0">
                <a:solidFill>
                  <a:srgbClr val="7030A0"/>
                </a:solidFill>
              </a:rPr>
              <a:t>is what kind of example </a:t>
            </a:r>
            <a:r>
              <a:rPr lang="en-US" sz="6600" b="1" dirty="0" smtClean="0">
                <a:solidFill>
                  <a:srgbClr val="7030A0"/>
                </a:solidFill>
              </a:rPr>
              <a:t>you will be .</a:t>
            </a:r>
          </a:p>
          <a:p>
            <a:r>
              <a:rPr lang="en-US" sz="6600" b="1" dirty="0" smtClean="0">
                <a:solidFill>
                  <a:srgbClr val="7030A0"/>
                </a:solidFill>
              </a:rPr>
              <a:t>   Will you be one of the many “examples worth following?”</a:t>
            </a:r>
            <a:endParaRPr lang="en-US" sz="66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39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Examples:   The Bible speaks of Examples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We are taught by:</a:t>
            </a:r>
          </a:p>
          <a:p>
            <a:endParaRPr lang="en-US" sz="4000" b="1" dirty="0" smtClean="0">
              <a:solidFill>
                <a:srgbClr val="002060"/>
              </a:solidFill>
            </a:endParaRPr>
          </a:p>
          <a:p>
            <a:r>
              <a:rPr lang="en-US" sz="4000" b="1" dirty="0" smtClean="0">
                <a:solidFill>
                  <a:srgbClr val="002060"/>
                </a:solidFill>
              </a:rPr>
              <a:t>Direct </a:t>
            </a:r>
            <a:r>
              <a:rPr lang="en-US" sz="4000" b="1" dirty="0" smtClean="0">
                <a:solidFill>
                  <a:srgbClr val="002060"/>
                </a:solidFill>
              </a:rPr>
              <a:t>Command    Matt.28:18-20</a:t>
            </a:r>
            <a:endParaRPr lang="en-US" sz="4000" b="1" dirty="0" smtClean="0">
              <a:solidFill>
                <a:srgbClr val="002060"/>
              </a:solidFill>
            </a:endParaRPr>
          </a:p>
          <a:p>
            <a:r>
              <a:rPr lang="en-US" sz="4000" b="1" dirty="0" smtClean="0">
                <a:solidFill>
                  <a:srgbClr val="002060"/>
                </a:solidFill>
              </a:rPr>
              <a:t>Approved apostolic </a:t>
            </a:r>
            <a:r>
              <a:rPr lang="en-US" sz="4000" b="1" dirty="0" smtClean="0">
                <a:solidFill>
                  <a:srgbClr val="002060"/>
                </a:solidFill>
              </a:rPr>
              <a:t>examples   Acts 20:7</a:t>
            </a:r>
            <a:endParaRPr lang="en-US" sz="4000" b="1" dirty="0" smtClean="0">
              <a:solidFill>
                <a:srgbClr val="002060"/>
              </a:solidFill>
            </a:endParaRPr>
          </a:p>
          <a:p>
            <a:r>
              <a:rPr lang="en-US" sz="4000" b="1" dirty="0" smtClean="0">
                <a:solidFill>
                  <a:srgbClr val="002060"/>
                </a:solidFill>
              </a:rPr>
              <a:t>Necessary </a:t>
            </a:r>
            <a:r>
              <a:rPr lang="en-US" sz="4000" b="1" dirty="0" smtClean="0">
                <a:solidFill>
                  <a:srgbClr val="002060"/>
                </a:solidFill>
              </a:rPr>
              <a:t>Inference   Acts 20:7</a:t>
            </a:r>
            <a:endParaRPr lang="en-US" sz="4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67055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600" b="1" dirty="0" smtClean="0">
                <a:solidFill>
                  <a:srgbClr val="FF0000"/>
                </a:solidFill>
              </a:rPr>
              <a:t>Who are you following?</a:t>
            </a:r>
          </a:p>
          <a:p>
            <a:endParaRPr lang="en-US" sz="6600" b="1" dirty="0">
              <a:solidFill>
                <a:srgbClr val="FF0000"/>
              </a:solidFill>
            </a:endParaRPr>
          </a:p>
          <a:p>
            <a:r>
              <a:rPr lang="en-US" sz="6600" b="1" dirty="0" smtClean="0">
                <a:solidFill>
                  <a:srgbClr val="FF0000"/>
                </a:solidFill>
              </a:rPr>
              <a:t>Who is following you?</a:t>
            </a:r>
            <a:endParaRPr lang="en-US" sz="6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81165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It Takes Faith: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b="1" dirty="0" smtClean="0">
                <a:solidFill>
                  <a:srgbClr val="00B050"/>
                </a:solidFill>
              </a:rPr>
              <a:t>Heb. </a:t>
            </a:r>
            <a:r>
              <a:rPr lang="en-US" sz="4400" b="1" dirty="0" smtClean="0">
                <a:solidFill>
                  <a:srgbClr val="00B050"/>
                </a:solidFill>
              </a:rPr>
              <a:t>11:1  </a:t>
            </a:r>
            <a:r>
              <a:rPr lang="en-US" sz="4400" b="1" u="sng" dirty="0">
                <a:solidFill>
                  <a:srgbClr val="FF0000"/>
                </a:solidFill>
              </a:rPr>
              <a:t>Now faith is the substance of things hoped for, the evidence of things not seen.</a:t>
            </a:r>
            <a:endParaRPr lang="en-US" sz="4400" b="1" u="sng" dirty="0" smtClean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rgbClr val="00B050"/>
                </a:solidFill>
              </a:rPr>
              <a:t> </a:t>
            </a:r>
            <a:r>
              <a:rPr lang="en-US" b="1" dirty="0" smtClean="0">
                <a:solidFill>
                  <a:srgbClr val="00B050"/>
                </a:solidFill>
              </a:rPr>
              <a:t>  </a:t>
            </a:r>
            <a:endParaRPr lang="en-US" b="1" dirty="0">
              <a:solidFill>
                <a:srgbClr val="00B050"/>
              </a:solidFill>
            </a:endParaRPr>
          </a:p>
          <a:p>
            <a:r>
              <a:rPr lang="en-US" b="1" dirty="0" smtClean="0">
                <a:solidFill>
                  <a:srgbClr val="00B050"/>
                </a:solidFill>
              </a:rPr>
              <a:t>“         </a:t>
            </a:r>
            <a:r>
              <a:rPr lang="en-US" b="1" dirty="0" smtClean="0">
                <a:solidFill>
                  <a:srgbClr val="00B050"/>
                </a:solidFill>
              </a:rPr>
              <a:t>    </a:t>
            </a:r>
            <a:r>
              <a:rPr lang="en-US" sz="4000" b="1" dirty="0" smtClean="0">
                <a:solidFill>
                  <a:srgbClr val="00B050"/>
                </a:solidFill>
              </a:rPr>
              <a:t>Confidence </a:t>
            </a:r>
            <a:r>
              <a:rPr lang="en-US" sz="4000" b="1" dirty="0" smtClean="0">
                <a:solidFill>
                  <a:srgbClr val="00B050"/>
                </a:solidFill>
              </a:rPr>
              <a:t>in what we hope for</a:t>
            </a:r>
          </a:p>
          <a:p>
            <a:r>
              <a:rPr lang="en-US" sz="4000" b="1" dirty="0">
                <a:solidFill>
                  <a:srgbClr val="00B050"/>
                </a:solidFill>
              </a:rPr>
              <a:t> </a:t>
            </a:r>
            <a:r>
              <a:rPr lang="en-US" sz="4000" b="1" dirty="0" smtClean="0">
                <a:solidFill>
                  <a:srgbClr val="00B050"/>
                </a:solidFill>
              </a:rPr>
              <a:t>          Assurance about what we do not </a:t>
            </a:r>
            <a:r>
              <a:rPr lang="en-US" sz="4000" b="1" dirty="0" smtClean="0">
                <a:solidFill>
                  <a:srgbClr val="00B050"/>
                </a:solidFill>
              </a:rPr>
              <a:t>see          (</a:t>
            </a:r>
            <a:r>
              <a:rPr lang="en-US" sz="4000" b="1" dirty="0" smtClean="0">
                <a:solidFill>
                  <a:srgbClr val="00B050"/>
                </a:solidFill>
              </a:rPr>
              <a:t>NIV)</a:t>
            </a:r>
            <a:endParaRPr lang="en-US" sz="40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54876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86897"/>
            <a:ext cx="10515600" cy="1325563"/>
          </a:xfrm>
        </p:spPr>
        <p:txBody>
          <a:bodyPr/>
          <a:lstStyle/>
          <a:p>
            <a:r>
              <a:rPr lang="en-US" u="sng" dirty="0" smtClean="0">
                <a:solidFill>
                  <a:srgbClr val="FF0000"/>
                </a:solidFill>
              </a:rPr>
              <a:t>Faith illustrated:</a:t>
            </a:r>
            <a:endParaRPr lang="en-US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Heb. 11:3  </a:t>
            </a:r>
          </a:p>
          <a:p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baseline="30000" dirty="0"/>
              <a:t>3 </a:t>
            </a:r>
            <a:r>
              <a:rPr lang="en-US" sz="4400" b="1" dirty="0">
                <a:solidFill>
                  <a:srgbClr val="7030A0"/>
                </a:solidFill>
              </a:rPr>
              <a:t>Through faith we understand that the worlds were framed by the word of God, so that things which are seen were not made of things which do appear.</a:t>
            </a:r>
            <a:endParaRPr lang="en-US" sz="4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03884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FF0000"/>
                </a:solidFill>
              </a:rPr>
              <a:t>People listed in Heb. 11 of great faith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8800" dirty="0" smtClean="0">
                <a:solidFill>
                  <a:srgbClr val="7030A0"/>
                </a:solidFill>
              </a:rPr>
              <a:t>Heb. 11:1-32</a:t>
            </a:r>
            <a:endParaRPr lang="en-US" sz="88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00184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 smtClean="0"/>
          </a:p>
          <a:p>
            <a:endParaRPr lang="en-US" sz="3600" dirty="0"/>
          </a:p>
          <a:p>
            <a:r>
              <a:rPr lang="en-US" sz="3600" b="1" dirty="0" smtClean="0">
                <a:solidFill>
                  <a:srgbClr val="0070C0"/>
                </a:solidFill>
              </a:rPr>
              <a:t>Abel,  </a:t>
            </a:r>
            <a:r>
              <a:rPr lang="en-US" sz="3600" b="1" dirty="0" smtClean="0">
                <a:solidFill>
                  <a:srgbClr val="FF0000"/>
                </a:solidFill>
              </a:rPr>
              <a:t>(Gen. 4:1-16)</a:t>
            </a:r>
          </a:p>
          <a:p>
            <a:r>
              <a:rPr lang="en-US" sz="3600" b="1" dirty="0" smtClean="0">
                <a:solidFill>
                  <a:srgbClr val="0070C0"/>
                </a:solidFill>
              </a:rPr>
              <a:t> </a:t>
            </a:r>
            <a:r>
              <a:rPr lang="en-US" sz="3600" b="1" dirty="0">
                <a:solidFill>
                  <a:srgbClr val="0070C0"/>
                </a:solidFill>
              </a:rPr>
              <a:t>Enoch</a:t>
            </a:r>
            <a:r>
              <a:rPr lang="en-US" sz="3600" b="1" dirty="0" smtClean="0">
                <a:solidFill>
                  <a:srgbClr val="0070C0"/>
                </a:solidFill>
              </a:rPr>
              <a:t>, </a:t>
            </a:r>
            <a:r>
              <a:rPr lang="en-US" sz="3600" b="1" dirty="0" smtClean="0">
                <a:solidFill>
                  <a:srgbClr val="FF0000"/>
                </a:solidFill>
              </a:rPr>
              <a:t>(Gen.5:21-26)</a:t>
            </a:r>
          </a:p>
          <a:p>
            <a:r>
              <a:rPr lang="en-US" sz="3600" b="1" dirty="0" smtClean="0">
                <a:solidFill>
                  <a:srgbClr val="0070C0"/>
                </a:solidFill>
              </a:rPr>
              <a:t> Noah</a:t>
            </a:r>
            <a:r>
              <a:rPr lang="en-US" sz="3600" b="1" dirty="0" smtClean="0">
                <a:solidFill>
                  <a:srgbClr val="FF0000"/>
                </a:solidFill>
              </a:rPr>
              <a:t>,(Gen.,6:1-9.17)</a:t>
            </a:r>
          </a:p>
          <a:p>
            <a:r>
              <a:rPr lang="en-US" sz="3600" b="1" dirty="0" smtClean="0">
                <a:solidFill>
                  <a:srgbClr val="0070C0"/>
                </a:solidFill>
              </a:rPr>
              <a:t>Abraham</a:t>
            </a:r>
            <a:r>
              <a:rPr lang="en-US" sz="3600" b="1" dirty="0">
                <a:solidFill>
                  <a:srgbClr val="0070C0"/>
                </a:solidFill>
              </a:rPr>
              <a:t>, </a:t>
            </a:r>
            <a:r>
              <a:rPr lang="en-US" sz="3600" b="1" dirty="0" smtClean="0">
                <a:solidFill>
                  <a:srgbClr val="FF0000"/>
                </a:solidFill>
              </a:rPr>
              <a:t>(Gen. 12:1-9;17:-8; Rom. 4)</a:t>
            </a:r>
          </a:p>
          <a:p>
            <a:r>
              <a:rPr lang="en-US" sz="3600" b="1" dirty="0" smtClean="0">
                <a:solidFill>
                  <a:srgbClr val="0070C0"/>
                </a:solidFill>
              </a:rPr>
              <a:t>Sarah,</a:t>
            </a:r>
            <a:r>
              <a:rPr lang="en-US" sz="3600" b="1" dirty="0" smtClean="0">
                <a:solidFill>
                  <a:srgbClr val="FF0000"/>
                </a:solidFill>
              </a:rPr>
              <a:t>(Gen. 18:1-15;21:1-8)</a:t>
            </a:r>
          </a:p>
          <a:p>
            <a:r>
              <a:rPr lang="en-US" sz="3600" b="1" dirty="0" smtClean="0">
                <a:solidFill>
                  <a:srgbClr val="0070C0"/>
                </a:solidFill>
              </a:rPr>
              <a:t>Isaac ,</a:t>
            </a:r>
            <a:r>
              <a:rPr lang="en-US" sz="3600" b="1" dirty="0" smtClean="0">
                <a:solidFill>
                  <a:srgbClr val="FF0000"/>
                </a:solidFill>
              </a:rPr>
              <a:t>(Gen.17:1-40)</a:t>
            </a:r>
          </a:p>
          <a:p>
            <a:r>
              <a:rPr lang="en-US" sz="3600" b="1" dirty="0" smtClean="0">
                <a:solidFill>
                  <a:srgbClr val="0070C0"/>
                </a:solidFill>
              </a:rPr>
              <a:t>Jacob</a:t>
            </a:r>
            <a:r>
              <a:rPr lang="en-US" sz="3600" b="1" dirty="0">
                <a:solidFill>
                  <a:srgbClr val="0070C0"/>
                </a:solidFill>
              </a:rPr>
              <a:t>, </a:t>
            </a:r>
            <a:r>
              <a:rPr lang="en-US" sz="3600" b="1" dirty="0" smtClean="0">
                <a:solidFill>
                  <a:srgbClr val="FF0000"/>
                </a:solidFill>
              </a:rPr>
              <a:t>(Gen. 48:1-22)</a:t>
            </a:r>
          </a:p>
          <a:p>
            <a:r>
              <a:rPr lang="en-US" sz="3600" b="1" dirty="0" smtClean="0">
                <a:solidFill>
                  <a:srgbClr val="0070C0"/>
                </a:solidFill>
              </a:rPr>
              <a:t>Joseph</a:t>
            </a:r>
            <a:r>
              <a:rPr lang="en-US" sz="3600" b="1" dirty="0">
                <a:solidFill>
                  <a:srgbClr val="0070C0"/>
                </a:solidFill>
              </a:rPr>
              <a:t>, </a:t>
            </a:r>
            <a:r>
              <a:rPr lang="en-US" sz="3600" b="1" dirty="0" smtClean="0">
                <a:solidFill>
                  <a:srgbClr val="FF0000"/>
                </a:solidFill>
              </a:rPr>
              <a:t>(Gen. 37-50)</a:t>
            </a:r>
          </a:p>
          <a:p>
            <a:r>
              <a:rPr lang="en-US" sz="3600" b="1" dirty="0" smtClean="0">
                <a:solidFill>
                  <a:srgbClr val="0070C0"/>
                </a:solidFill>
              </a:rPr>
              <a:t>Moses</a:t>
            </a:r>
            <a:r>
              <a:rPr lang="en-US" sz="3600" b="1" dirty="0">
                <a:solidFill>
                  <a:srgbClr val="0070C0"/>
                </a:solidFill>
              </a:rPr>
              <a:t>, </a:t>
            </a:r>
            <a:r>
              <a:rPr lang="en-US" sz="3600" b="1" dirty="0" smtClean="0">
                <a:solidFill>
                  <a:srgbClr val="FF0000"/>
                </a:solidFill>
              </a:rPr>
              <a:t>(Exodus 1-15; 19-34)</a:t>
            </a:r>
          </a:p>
          <a:p>
            <a:r>
              <a:rPr lang="en-US" sz="3600" b="1" dirty="0" smtClean="0">
                <a:solidFill>
                  <a:srgbClr val="0070C0"/>
                </a:solidFill>
              </a:rPr>
              <a:t>Israel</a:t>
            </a:r>
            <a:r>
              <a:rPr lang="en-US" sz="3600" b="1" dirty="0">
                <a:solidFill>
                  <a:srgbClr val="0070C0"/>
                </a:solidFill>
              </a:rPr>
              <a:t>, </a:t>
            </a:r>
            <a:r>
              <a:rPr lang="en-US" sz="3600" b="1" dirty="0" smtClean="0">
                <a:solidFill>
                  <a:srgbClr val="FF0000"/>
                </a:solidFill>
              </a:rPr>
              <a:t>(Heb. </a:t>
            </a:r>
            <a:r>
              <a:rPr lang="en-US" sz="3600" b="1" dirty="0" smtClean="0">
                <a:solidFill>
                  <a:srgbClr val="FF0000"/>
                </a:solidFill>
              </a:rPr>
              <a:t>11:29-30)</a:t>
            </a:r>
            <a:endParaRPr lang="en-US" sz="36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09166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1196</Words>
  <Application>Microsoft Office PowerPoint</Application>
  <PresentationFormat>Widescreen</PresentationFormat>
  <Paragraphs>164</Paragraphs>
  <Slides>33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7" baseType="lpstr">
      <vt:lpstr>Arial</vt:lpstr>
      <vt:lpstr>Calibri</vt:lpstr>
      <vt:lpstr>Calibri Light</vt:lpstr>
      <vt:lpstr>Office Theme</vt:lpstr>
      <vt:lpstr>The Value of Good Examples</vt:lpstr>
      <vt:lpstr>Heb 11:1-6</vt:lpstr>
      <vt:lpstr>PowerPoint Presentation</vt:lpstr>
      <vt:lpstr>Examples:   The Bible speaks of Examples</vt:lpstr>
      <vt:lpstr>PowerPoint Presentation</vt:lpstr>
      <vt:lpstr>It Takes Faith:</vt:lpstr>
      <vt:lpstr>Faith illustrated:</vt:lpstr>
      <vt:lpstr>People listed in Heb. 11 of great faith</vt:lpstr>
      <vt:lpstr>PowerPoint Presentation</vt:lpstr>
      <vt:lpstr>PowerPoint Presentation</vt:lpstr>
      <vt:lpstr>What did the heroes in Heb. 11 look forward to receiving?</vt:lpstr>
      <vt:lpstr>What were some of the amazing things that these people did by faith?</vt:lpstr>
      <vt:lpstr>PowerPoint Presentation</vt:lpstr>
      <vt:lpstr>What did these people endure  Heb.11:35-38</vt:lpstr>
      <vt:lpstr>What did these people obtain? Heb. 11:39-40</vt:lpstr>
      <vt:lpstr>We learn from God’s Word, James 2:14-26</vt:lpstr>
      <vt:lpstr>Importance of:        Imitating those who are good examples</vt:lpstr>
      <vt:lpstr>PowerPoint Presentation</vt:lpstr>
      <vt:lpstr>#1  Who is your example?   Is it the Lord Jesus Christ?  </vt:lpstr>
      <vt:lpstr>In what should we look to Jesus as our example</vt:lpstr>
      <vt:lpstr>PowerPoint Presentation</vt:lpstr>
      <vt:lpstr>What kind of example do I set as a Christian?</vt:lpstr>
      <vt:lpstr>Paul’s Instruction to us!  </vt:lpstr>
      <vt:lpstr>Whose Example among men are you following?  </vt:lpstr>
      <vt:lpstr>WHOSE EXAMPLE ARE YOU?</vt:lpstr>
      <vt:lpstr>Is it not Young Children?</vt:lpstr>
      <vt:lpstr>What do Young children and young folks often see today?</vt:lpstr>
      <vt:lpstr>Whether we want to be or not, we are examples seen by the young in years and young in the faith</vt:lpstr>
      <vt:lpstr>Examples upon Unbelievers?</vt:lpstr>
      <vt:lpstr>What kind of example are you?</vt:lpstr>
      <vt:lpstr>Is your example conducive to church growth?</vt:lpstr>
      <vt:lpstr>If every member of the church was just like you, what kind of church would this be?</vt:lpstr>
      <vt:lpstr>We cannot escape being an example to others.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mac</dc:creator>
  <cp:lastModifiedBy>mac</cp:lastModifiedBy>
  <cp:revision>23</cp:revision>
  <cp:lastPrinted>2016-02-21T01:05:29Z</cp:lastPrinted>
  <dcterms:created xsi:type="dcterms:W3CDTF">2016-02-17T09:20:02Z</dcterms:created>
  <dcterms:modified xsi:type="dcterms:W3CDTF">2016-02-21T01:09:13Z</dcterms:modified>
</cp:coreProperties>
</file>