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7" r:id="rId3"/>
    <p:sldId id="258" r:id="rId4"/>
    <p:sldId id="259" r:id="rId5"/>
    <p:sldId id="257" r:id="rId6"/>
    <p:sldId id="260" r:id="rId7"/>
    <p:sldId id="261" r:id="rId8"/>
    <p:sldId id="263" r:id="rId9"/>
    <p:sldId id="264" r:id="rId10"/>
    <p:sldId id="265" r:id="rId11"/>
    <p:sldId id="266" r:id="rId12"/>
    <p:sldId id="267"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8" r:id="rId31"/>
    <p:sldId id="286" r:id="rId32"/>
    <p:sldId id="268" r:id="rId33"/>
    <p:sldId id="262"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035" autoAdjust="0"/>
    <p:restoredTop sz="94660"/>
  </p:normalViewPr>
  <p:slideViewPr>
    <p:cSldViewPr snapToGrid="0">
      <p:cViewPr varScale="1">
        <p:scale>
          <a:sx n="92" d="100"/>
          <a:sy n="92" d="100"/>
        </p:scale>
        <p:origin x="109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182E1E5-93A4-4F8D-AAB7-AF92923AED36}" type="datetimeFigureOut">
              <a:rPr lang="en-US" smtClean="0"/>
              <a:t>6/16/2018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510BBE-8262-4D77-BB32-FEA46DE1D51C}" type="slidenum">
              <a:rPr lang="en-US" smtClean="0"/>
              <a:t>‹#›</a:t>
            </a:fld>
            <a:endParaRPr lang="en-US"/>
          </a:p>
        </p:txBody>
      </p:sp>
    </p:spTree>
    <p:extLst>
      <p:ext uri="{BB962C8B-B14F-4D97-AF65-F5344CB8AC3E}">
        <p14:creationId xmlns:p14="http://schemas.microsoft.com/office/powerpoint/2010/main" val="1443629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82E1E5-93A4-4F8D-AAB7-AF92923AED36}" type="datetimeFigureOut">
              <a:rPr lang="en-US" smtClean="0"/>
              <a:t>6/16/2018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510BBE-8262-4D77-BB32-FEA46DE1D51C}" type="slidenum">
              <a:rPr lang="en-US" smtClean="0"/>
              <a:t>‹#›</a:t>
            </a:fld>
            <a:endParaRPr lang="en-US"/>
          </a:p>
        </p:txBody>
      </p:sp>
    </p:spTree>
    <p:extLst>
      <p:ext uri="{BB962C8B-B14F-4D97-AF65-F5344CB8AC3E}">
        <p14:creationId xmlns:p14="http://schemas.microsoft.com/office/powerpoint/2010/main" val="3522941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82E1E5-93A4-4F8D-AAB7-AF92923AED36}" type="datetimeFigureOut">
              <a:rPr lang="en-US" smtClean="0"/>
              <a:t>6/16/2018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510BBE-8262-4D77-BB32-FEA46DE1D51C}" type="slidenum">
              <a:rPr lang="en-US" smtClean="0"/>
              <a:t>‹#›</a:t>
            </a:fld>
            <a:endParaRPr lang="en-US"/>
          </a:p>
        </p:txBody>
      </p:sp>
    </p:spTree>
    <p:extLst>
      <p:ext uri="{BB962C8B-B14F-4D97-AF65-F5344CB8AC3E}">
        <p14:creationId xmlns:p14="http://schemas.microsoft.com/office/powerpoint/2010/main" val="2882657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82E1E5-93A4-4F8D-AAB7-AF92923AED36}" type="datetimeFigureOut">
              <a:rPr lang="en-US" smtClean="0"/>
              <a:t>6/16/2018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510BBE-8262-4D77-BB32-FEA46DE1D51C}" type="slidenum">
              <a:rPr lang="en-US" smtClean="0"/>
              <a:t>‹#›</a:t>
            </a:fld>
            <a:endParaRPr lang="en-US"/>
          </a:p>
        </p:txBody>
      </p:sp>
    </p:spTree>
    <p:extLst>
      <p:ext uri="{BB962C8B-B14F-4D97-AF65-F5344CB8AC3E}">
        <p14:creationId xmlns:p14="http://schemas.microsoft.com/office/powerpoint/2010/main" val="1927166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82E1E5-93A4-4F8D-AAB7-AF92923AED36}" type="datetimeFigureOut">
              <a:rPr lang="en-US" smtClean="0"/>
              <a:t>6/16/2018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510BBE-8262-4D77-BB32-FEA46DE1D51C}" type="slidenum">
              <a:rPr lang="en-US" smtClean="0"/>
              <a:t>‹#›</a:t>
            </a:fld>
            <a:endParaRPr lang="en-US"/>
          </a:p>
        </p:txBody>
      </p:sp>
    </p:spTree>
    <p:extLst>
      <p:ext uri="{BB962C8B-B14F-4D97-AF65-F5344CB8AC3E}">
        <p14:creationId xmlns:p14="http://schemas.microsoft.com/office/powerpoint/2010/main" val="3562062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182E1E5-93A4-4F8D-AAB7-AF92923AED36}" type="datetimeFigureOut">
              <a:rPr lang="en-US" smtClean="0"/>
              <a:t>6/16/2018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510BBE-8262-4D77-BB32-FEA46DE1D51C}" type="slidenum">
              <a:rPr lang="en-US" smtClean="0"/>
              <a:t>‹#›</a:t>
            </a:fld>
            <a:endParaRPr lang="en-US"/>
          </a:p>
        </p:txBody>
      </p:sp>
    </p:spTree>
    <p:extLst>
      <p:ext uri="{BB962C8B-B14F-4D97-AF65-F5344CB8AC3E}">
        <p14:creationId xmlns:p14="http://schemas.microsoft.com/office/powerpoint/2010/main" val="3614503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182E1E5-93A4-4F8D-AAB7-AF92923AED36}" type="datetimeFigureOut">
              <a:rPr lang="en-US" smtClean="0"/>
              <a:t>6/16/2018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510BBE-8262-4D77-BB32-FEA46DE1D51C}" type="slidenum">
              <a:rPr lang="en-US" smtClean="0"/>
              <a:t>‹#›</a:t>
            </a:fld>
            <a:endParaRPr lang="en-US"/>
          </a:p>
        </p:txBody>
      </p:sp>
    </p:spTree>
    <p:extLst>
      <p:ext uri="{BB962C8B-B14F-4D97-AF65-F5344CB8AC3E}">
        <p14:creationId xmlns:p14="http://schemas.microsoft.com/office/powerpoint/2010/main" val="722928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182E1E5-93A4-4F8D-AAB7-AF92923AED36}" type="datetimeFigureOut">
              <a:rPr lang="en-US" smtClean="0"/>
              <a:t>6/16/2018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510BBE-8262-4D77-BB32-FEA46DE1D51C}" type="slidenum">
              <a:rPr lang="en-US" smtClean="0"/>
              <a:t>‹#›</a:t>
            </a:fld>
            <a:endParaRPr lang="en-US"/>
          </a:p>
        </p:txBody>
      </p:sp>
    </p:spTree>
    <p:extLst>
      <p:ext uri="{BB962C8B-B14F-4D97-AF65-F5344CB8AC3E}">
        <p14:creationId xmlns:p14="http://schemas.microsoft.com/office/powerpoint/2010/main" val="1576403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82E1E5-93A4-4F8D-AAB7-AF92923AED36}" type="datetimeFigureOut">
              <a:rPr lang="en-US" smtClean="0"/>
              <a:t>6/16/2018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510BBE-8262-4D77-BB32-FEA46DE1D51C}" type="slidenum">
              <a:rPr lang="en-US" smtClean="0"/>
              <a:t>‹#›</a:t>
            </a:fld>
            <a:endParaRPr lang="en-US"/>
          </a:p>
        </p:txBody>
      </p:sp>
    </p:spTree>
    <p:extLst>
      <p:ext uri="{BB962C8B-B14F-4D97-AF65-F5344CB8AC3E}">
        <p14:creationId xmlns:p14="http://schemas.microsoft.com/office/powerpoint/2010/main" val="3129531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82E1E5-93A4-4F8D-AAB7-AF92923AED36}" type="datetimeFigureOut">
              <a:rPr lang="en-US" smtClean="0"/>
              <a:t>6/16/2018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510BBE-8262-4D77-BB32-FEA46DE1D51C}" type="slidenum">
              <a:rPr lang="en-US" smtClean="0"/>
              <a:t>‹#›</a:t>
            </a:fld>
            <a:endParaRPr lang="en-US"/>
          </a:p>
        </p:txBody>
      </p:sp>
    </p:spTree>
    <p:extLst>
      <p:ext uri="{BB962C8B-B14F-4D97-AF65-F5344CB8AC3E}">
        <p14:creationId xmlns:p14="http://schemas.microsoft.com/office/powerpoint/2010/main" val="3942835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82E1E5-93A4-4F8D-AAB7-AF92923AED36}" type="datetimeFigureOut">
              <a:rPr lang="en-US" smtClean="0"/>
              <a:t>6/16/2018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510BBE-8262-4D77-BB32-FEA46DE1D51C}" type="slidenum">
              <a:rPr lang="en-US" smtClean="0"/>
              <a:t>‹#›</a:t>
            </a:fld>
            <a:endParaRPr lang="en-US"/>
          </a:p>
        </p:txBody>
      </p:sp>
    </p:spTree>
    <p:extLst>
      <p:ext uri="{BB962C8B-B14F-4D97-AF65-F5344CB8AC3E}">
        <p14:creationId xmlns:p14="http://schemas.microsoft.com/office/powerpoint/2010/main" val="1681754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82E1E5-93A4-4F8D-AAB7-AF92923AED36}" type="datetimeFigureOut">
              <a:rPr lang="en-US" smtClean="0"/>
              <a:t>6/16/2018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510BBE-8262-4D77-BB32-FEA46DE1D51C}" type="slidenum">
              <a:rPr lang="en-US" smtClean="0"/>
              <a:t>‹#›</a:t>
            </a:fld>
            <a:endParaRPr lang="en-US"/>
          </a:p>
        </p:txBody>
      </p:sp>
    </p:spTree>
    <p:extLst>
      <p:ext uri="{BB962C8B-B14F-4D97-AF65-F5344CB8AC3E}">
        <p14:creationId xmlns:p14="http://schemas.microsoft.com/office/powerpoint/2010/main" val="4058537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biblica.com/en-us/bible/online-bible/niv/john/17/"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biblia.com/bible/esv/Ephesians%206.4"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biblia.com/bible/esv/Ephesians%206.4" TargetMode="External"/><Relationship Id="rId2" Type="http://schemas.openxmlformats.org/officeDocument/2006/relationships/hyperlink" Target="http://biblia.com/bible/kjv1900/Hebrews%2010.24"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18655" y="155864"/>
            <a:ext cx="11693236" cy="6629400"/>
          </a:xfrm>
        </p:spPr>
        <p:txBody>
          <a:bodyPr/>
          <a:lstStyle/>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5636" y="228600"/>
            <a:ext cx="11430000" cy="6463145"/>
          </a:xfrm>
          <a:prstGeom prst="rect">
            <a:avLst/>
          </a:prstGeom>
        </p:spPr>
      </p:pic>
    </p:spTree>
    <p:extLst>
      <p:ext uri="{BB962C8B-B14F-4D97-AF65-F5344CB8AC3E}">
        <p14:creationId xmlns:p14="http://schemas.microsoft.com/office/powerpoint/2010/main" val="35453983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 y="93518"/>
            <a:ext cx="12077700" cy="6764482"/>
          </a:xfrm>
        </p:spPr>
        <p:txBody>
          <a:bodyPr>
            <a:normAutofit/>
          </a:bodyPr>
          <a:lstStyle/>
          <a:p>
            <a:r>
              <a:rPr lang="en-US" sz="4000" b="1" i="1" u="sng" dirty="0" smtClean="0"/>
              <a:t>Hypocrisy instead of authenticity</a:t>
            </a:r>
            <a:r>
              <a:rPr lang="en-US" sz="4000" b="1" u="sng" dirty="0" smtClean="0"/>
              <a:t>. </a:t>
            </a:r>
          </a:p>
          <a:p>
            <a:r>
              <a:rPr lang="en-US" sz="4000" dirty="0" smtClean="0"/>
              <a:t>We can provoke our children to anger and discouragement when we live with hypocrisy instead of authenticity, when we hold ourselves to one standard but hold them to another </a:t>
            </a:r>
            <a:r>
              <a:rPr lang="en-US" sz="4000" dirty="0" smtClean="0"/>
              <a:t>one </a:t>
            </a:r>
          </a:p>
          <a:p>
            <a:r>
              <a:rPr lang="en-US" sz="4000" dirty="0"/>
              <a:t> </a:t>
            </a:r>
            <a:r>
              <a:rPr lang="en-US" sz="4000" dirty="0" smtClean="0"/>
              <a:t>  2 Cor. 13:5</a:t>
            </a:r>
          </a:p>
          <a:p>
            <a:r>
              <a:rPr lang="en-US" sz="4000" dirty="0"/>
              <a:t> </a:t>
            </a:r>
            <a:r>
              <a:rPr lang="en-US" sz="4000" dirty="0" smtClean="0"/>
              <a:t>  2 Sam.  12:5</a:t>
            </a:r>
          </a:p>
          <a:p>
            <a:r>
              <a:rPr lang="en-US" sz="4000" dirty="0"/>
              <a:t> </a:t>
            </a:r>
            <a:r>
              <a:rPr lang="en-US" sz="4000" dirty="0" smtClean="0"/>
              <a:t>  Matt.5:16</a:t>
            </a:r>
            <a:endParaRPr lang="en-US" sz="4000" dirty="0"/>
          </a:p>
        </p:txBody>
      </p:sp>
    </p:spTree>
    <p:extLst>
      <p:ext uri="{BB962C8B-B14F-4D97-AF65-F5344CB8AC3E}">
        <p14:creationId xmlns:p14="http://schemas.microsoft.com/office/powerpoint/2010/main" val="14553949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95018" cy="6733309"/>
          </a:xfrm>
        </p:spPr>
        <p:txBody>
          <a:bodyPr>
            <a:normAutofit/>
          </a:bodyPr>
          <a:lstStyle/>
          <a:p>
            <a:endParaRPr lang="en-US" sz="4400" dirty="0" smtClean="0"/>
          </a:p>
          <a:p>
            <a:r>
              <a:rPr lang="en-US" sz="4400" dirty="0" smtClean="0"/>
              <a:t>When we allow this, our children will see that we have no firm standard and they will come to believe that the Christian faith only calls for change in the eyes of other people, not in the eyes of God. Yet God calls us to discipline and instruct our children by explanation and demonstration, by explaining with words and demonstrating with our lives</a:t>
            </a:r>
            <a:r>
              <a:rPr lang="en-US" sz="4400" dirty="0" smtClean="0"/>
              <a:t>.    </a:t>
            </a:r>
          </a:p>
          <a:p>
            <a:r>
              <a:rPr lang="en-US" sz="4400" dirty="0"/>
              <a:t> </a:t>
            </a:r>
            <a:r>
              <a:rPr lang="en-US" sz="4400" dirty="0" smtClean="0"/>
              <a:t>    I Pet.2:21; Matt. 6:33</a:t>
            </a:r>
            <a:endParaRPr lang="en-US" sz="4400" dirty="0"/>
          </a:p>
        </p:txBody>
      </p:sp>
    </p:spTree>
    <p:extLst>
      <p:ext uri="{BB962C8B-B14F-4D97-AF65-F5344CB8AC3E}">
        <p14:creationId xmlns:p14="http://schemas.microsoft.com/office/powerpoint/2010/main" val="22456187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137" y="0"/>
            <a:ext cx="11838708" cy="6764482"/>
          </a:xfrm>
        </p:spPr>
        <p:txBody>
          <a:bodyPr/>
          <a:lstStyle/>
          <a:p>
            <a:endParaRPr lang="en-US" dirty="0" smtClean="0"/>
          </a:p>
          <a:p>
            <a:endParaRPr lang="en-US" dirty="0"/>
          </a:p>
          <a:p>
            <a:r>
              <a:rPr lang="en-US" sz="4800" dirty="0" smtClean="0"/>
              <a:t> We need to live before our children in such a way that we can say not only </a:t>
            </a:r>
          </a:p>
          <a:p>
            <a:r>
              <a:rPr lang="en-US" sz="4800" b="1" u="sng" dirty="0" smtClean="0"/>
              <a:t>“Do what I say” but “Do what I do.”</a:t>
            </a:r>
          </a:p>
          <a:p>
            <a:endParaRPr lang="en-US" sz="4800" b="1" u="sng" dirty="0"/>
          </a:p>
          <a:p>
            <a:r>
              <a:rPr lang="en-US" sz="4800" dirty="0" smtClean="0"/>
              <a:t>We need to take our cues from the apostle Paul who could boldly tell others, </a:t>
            </a:r>
            <a:r>
              <a:rPr lang="en-US" sz="4800" b="1" u="sng" dirty="0" smtClean="0"/>
              <a:t>“Be imitators of me as I am of Christ” (1 Corinthians 11:1). </a:t>
            </a:r>
            <a:endParaRPr lang="en-US" sz="4800" b="1" u="sng" dirty="0"/>
          </a:p>
        </p:txBody>
      </p:sp>
    </p:spTree>
    <p:extLst>
      <p:ext uri="{BB962C8B-B14F-4D97-AF65-F5344CB8AC3E}">
        <p14:creationId xmlns:p14="http://schemas.microsoft.com/office/powerpoint/2010/main" val="28992534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818" y="197427"/>
            <a:ext cx="11145982" cy="5979536"/>
          </a:xfrm>
        </p:spPr>
        <p:txBody>
          <a:bodyPr>
            <a:noAutofit/>
          </a:bodyPr>
          <a:lstStyle/>
          <a:p>
            <a:r>
              <a:rPr lang="en-US" sz="4000" b="1" i="1" u="sng" dirty="0" smtClean="0"/>
              <a:t>Doubt instead of confidence</a:t>
            </a:r>
            <a:r>
              <a:rPr lang="en-US" sz="4000" b="1" u="sng" dirty="0" smtClean="0"/>
              <a:t>.</a:t>
            </a:r>
          </a:p>
          <a:p>
            <a:r>
              <a:rPr lang="en-US" sz="4000" b="1" u="sng" dirty="0" smtClean="0"/>
              <a:t> </a:t>
            </a:r>
            <a:r>
              <a:rPr lang="en-US" sz="4000" dirty="0" smtClean="0"/>
              <a:t>We can provoke our children when we live in great doubt instead of great confidence in God’s desire to save them. There are all sorts of good things we want for our children, but </a:t>
            </a:r>
            <a:r>
              <a:rPr lang="en-US" sz="4000" b="1" u="sng" dirty="0" smtClean="0"/>
              <a:t>nothing more than their salvation. </a:t>
            </a:r>
            <a:r>
              <a:rPr lang="en-US" sz="4000" dirty="0" smtClean="0"/>
              <a:t>Parents can live with crippling fear that God will not save our children, and this fear has consequences:</a:t>
            </a:r>
            <a:endParaRPr lang="en-US" sz="4000" dirty="0"/>
          </a:p>
        </p:txBody>
      </p:sp>
    </p:spTree>
    <p:extLst>
      <p:ext uri="{BB962C8B-B14F-4D97-AF65-F5344CB8AC3E}">
        <p14:creationId xmlns:p14="http://schemas.microsoft.com/office/powerpoint/2010/main" val="31119090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981" y="318943"/>
            <a:ext cx="11558154" cy="6300065"/>
          </a:xfrm>
        </p:spPr>
        <p:txBody>
          <a:bodyPr>
            <a:normAutofit lnSpcReduction="10000"/>
          </a:bodyPr>
          <a:lstStyle/>
          <a:p>
            <a:r>
              <a:rPr lang="en-US" sz="4000" dirty="0" smtClean="0"/>
              <a:t>We can become heavy-handed, demanding our children turn to Christ,</a:t>
            </a:r>
          </a:p>
          <a:p>
            <a:r>
              <a:rPr lang="en-US" sz="4000" dirty="0" smtClean="0"/>
              <a:t> or we can become manipulative</a:t>
            </a:r>
            <a:r>
              <a:rPr lang="en-US" sz="4000" dirty="0" smtClean="0"/>
              <a:t>,</a:t>
            </a:r>
          </a:p>
          <a:p>
            <a:r>
              <a:rPr lang="en-US" sz="4000" dirty="0" smtClean="0"/>
              <a:t> </a:t>
            </a:r>
            <a:r>
              <a:rPr lang="en-US" sz="4000" dirty="0" smtClean="0"/>
              <a:t>constantly begging or pleading with them to make a profession. </a:t>
            </a:r>
          </a:p>
          <a:p>
            <a:r>
              <a:rPr lang="en-US" sz="4000" dirty="0" smtClean="0"/>
              <a:t>Our children may then grow angry and discouraged because they will see their parents professing faith in a God who is sovereign and good but then acting as if God is neither one. </a:t>
            </a:r>
            <a:endParaRPr lang="en-US" sz="4000" dirty="0" smtClean="0"/>
          </a:p>
          <a:p>
            <a:r>
              <a:rPr lang="en-US" sz="4000" dirty="0"/>
              <a:t> </a:t>
            </a:r>
            <a:r>
              <a:rPr lang="en-US" sz="4000" dirty="0" smtClean="0"/>
              <a:t>  Tell the truth which means:   2 Pet. 3:9;  God wants </a:t>
            </a:r>
          </a:p>
          <a:p>
            <a:r>
              <a:rPr lang="en-US" sz="4000" dirty="0" smtClean="0"/>
              <a:t>You to be saved too!</a:t>
            </a:r>
            <a:endParaRPr lang="en-US" sz="4000" dirty="0"/>
          </a:p>
        </p:txBody>
      </p:sp>
    </p:spTree>
    <p:extLst>
      <p:ext uri="{BB962C8B-B14F-4D97-AF65-F5344CB8AC3E}">
        <p14:creationId xmlns:p14="http://schemas.microsoft.com/office/powerpoint/2010/main" val="12802674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446" y="114300"/>
            <a:ext cx="10515600" cy="6847609"/>
          </a:xfrm>
        </p:spPr>
        <p:txBody>
          <a:bodyPr>
            <a:noAutofit/>
          </a:bodyPr>
          <a:lstStyle/>
          <a:p>
            <a:r>
              <a:rPr lang="en-US" sz="3600" dirty="0" smtClean="0"/>
              <a:t>God’s instruction to parents is to discipline and instruct our children with confidence that God loves to save the lost and that he saves them through the appointed means—</a:t>
            </a:r>
            <a:r>
              <a:rPr lang="en-US" sz="4400" b="1" dirty="0" smtClean="0"/>
              <a:t>the gospel. </a:t>
            </a:r>
          </a:p>
          <a:p>
            <a:r>
              <a:rPr lang="en-US" sz="3600" dirty="0" smtClean="0"/>
              <a:t>( 1 Timothy 2:4) As we expose our children to the gospel through our discipline and instruction, we can expect that the gospel will do its work. We need to raise our children to hear the gospel proclaimed and to see it lived out. All the while we need to trust that God will work through his gospel.(  Stuart—Caroline; </a:t>
            </a:r>
            <a:r>
              <a:rPr lang="en-US" sz="3600" dirty="0" err="1" smtClean="0"/>
              <a:t>Matt.T</a:t>
            </a:r>
            <a:r>
              <a:rPr lang="en-US" sz="3600" dirty="0" smtClean="0"/>
              <a:t>.  Addie Mae.</a:t>
            </a:r>
            <a:endParaRPr lang="en-US" sz="3600" dirty="0"/>
          </a:p>
        </p:txBody>
      </p:sp>
    </p:spTree>
    <p:extLst>
      <p:ext uri="{BB962C8B-B14F-4D97-AF65-F5344CB8AC3E}">
        <p14:creationId xmlns:p14="http://schemas.microsoft.com/office/powerpoint/2010/main" val="37593508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6418" y="329332"/>
            <a:ext cx="11520055" cy="6289675"/>
          </a:xfrm>
        </p:spPr>
        <p:txBody>
          <a:bodyPr>
            <a:normAutofit/>
          </a:bodyPr>
          <a:lstStyle/>
          <a:p>
            <a:r>
              <a:rPr lang="en-US" sz="4000" b="1" i="1" u="sng" dirty="0" smtClean="0"/>
              <a:t>Fear instead of boldness. </a:t>
            </a:r>
          </a:p>
          <a:p>
            <a:r>
              <a:rPr lang="en-US" sz="4000" dirty="0" smtClean="0"/>
              <a:t>   We may provoke our children when we raise them in fear instead of boldness. </a:t>
            </a:r>
            <a:endParaRPr lang="en-US" sz="4000" dirty="0"/>
          </a:p>
        </p:txBody>
      </p:sp>
    </p:spTree>
    <p:extLst>
      <p:ext uri="{BB962C8B-B14F-4D97-AF65-F5344CB8AC3E}">
        <p14:creationId xmlns:p14="http://schemas.microsoft.com/office/powerpoint/2010/main" val="1667995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081" y="0"/>
            <a:ext cx="11856027" cy="6176963"/>
          </a:xfrm>
        </p:spPr>
        <p:txBody>
          <a:bodyPr>
            <a:normAutofit fontScale="92500"/>
          </a:bodyPr>
          <a:lstStyle/>
          <a:p>
            <a:r>
              <a:rPr lang="en-US" sz="4400" dirty="0" smtClean="0"/>
              <a:t>. It is wise parenting to protect our children by holding back evil influences until they have developed and matured</a:t>
            </a:r>
            <a:r>
              <a:rPr lang="en-US" sz="4400" b="1" i="1" u="sng" dirty="0" smtClean="0"/>
              <a:t>.</a:t>
            </a:r>
          </a:p>
          <a:p>
            <a:r>
              <a:rPr lang="en-US" sz="4400" b="1" i="1" u="sng" dirty="0" smtClean="0"/>
              <a:t> But it is unwise parenting to so shelter our children that they never see and experience sin and its ugly consequences. </a:t>
            </a:r>
          </a:p>
          <a:p>
            <a:r>
              <a:rPr lang="en-US" sz="4400" b="1" i="1" u="sng" dirty="0"/>
              <a:t> </a:t>
            </a:r>
            <a:r>
              <a:rPr lang="en-US" sz="4400" b="1" i="1" u="sng" dirty="0" smtClean="0"/>
              <a:t> </a:t>
            </a:r>
            <a:r>
              <a:rPr lang="en-US" sz="4400" dirty="0" smtClean="0"/>
              <a:t>Many parents make decisions about relationships or church or education or family involvement based on fear. But fear-based parenting provokes children because we create a fictional world</a:t>
            </a:r>
            <a:endParaRPr lang="en-US" sz="4400" dirty="0"/>
          </a:p>
        </p:txBody>
      </p:sp>
    </p:spTree>
    <p:extLst>
      <p:ext uri="{BB962C8B-B14F-4D97-AF65-F5344CB8AC3E}">
        <p14:creationId xmlns:p14="http://schemas.microsoft.com/office/powerpoint/2010/main" val="589048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863" y="187036"/>
            <a:ext cx="11949545" cy="6567055"/>
          </a:xfrm>
        </p:spPr>
        <p:txBody>
          <a:bodyPr>
            <a:normAutofit fontScale="92500" lnSpcReduction="20000"/>
          </a:bodyPr>
          <a:lstStyle/>
          <a:p>
            <a:r>
              <a:rPr lang="en-US" sz="4000" dirty="0" smtClean="0"/>
              <a:t>  We hide from our children the experience of seeing sin and its consequences, the undeniable reality that sin promises joy and life but brings sadness and death. While we need to boldly raise our children to be in but not of the world, we cannot do this by sheltering them entirely from the world. We need to wisely protect our children, but without fearfully sheltering </a:t>
            </a:r>
            <a:r>
              <a:rPr lang="en-US" sz="4000" dirty="0" smtClean="0"/>
              <a:t>them </a:t>
            </a:r>
          </a:p>
          <a:p>
            <a:r>
              <a:rPr lang="en-US" sz="4000" dirty="0"/>
              <a:t> </a:t>
            </a:r>
            <a:r>
              <a:rPr lang="en-US" sz="4000" dirty="0" smtClean="0"/>
              <a:t> What did Jesus say about his disciples in the world!</a:t>
            </a:r>
          </a:p>
          <a:p>
            <a:r>
              <a:rPr lang="en-US" sz="4000" dirty="0" smtClean="0"/>
              <a:t> </a:t>
            </a:r>
            <a:r>
              <a:rPr lang="en-US" sz="4000" b="1" dirty="0">
                <a:hlinkClick r:id="rId2"/>
              </a:rPr>
              <a:t>John 17:14-15</a:t>
            </a:r>
            <a:r>
              <a:rPr lang="en-US" sz="4000" dirty="0"/>
              <a:t> </a:t>
            </a:r>
            <a:r>
              <a:rPr lang="en-US" sz="4000" baseline="30000" dirty="0"/>
              <a:t>14</a:t>
            </a:r>
            <a:r>
              <a:rPr lang="en-US" sz="4000" dirty="0"/>
              <a:t>I have given them your word and the world has hated them, for they are not of the world any more than I am of the world. </a:t>
            </a:r>
            <a:r>
              <a:rPr lang="en-US" sz="4000" baseline="30000" dirty="0"/>
              <a:t>15</a:t>
            </a:r>
            <a:r>
              <a:rPr lang="en-US" sz="4000" dirty="0"/>
              <a:t>My prayer is </a:t>
            </a:r>
            <a:r>
              <a:rPr lang="en-US" sz="4000" b="1" dirty="0"/>
              <a:t>not</a:t>
            </a:r>
            <a:r>
              <a:rPr lang="en-US" sz="4000" dirty="0"/>
              <a:t> that you </a:t>
            </a:r>
            <a:r>
              <a:rPr lang="en-US" sz="4000" b="1" dirty="0"/>
              <a:t>take</a:t>
            </a:r>
            <a:r>
              <a:rPr lang="en-US" sz="4000" dirty="0"/>
              <a:t> </a:t>
            </a:r>
            <a:r>
              <a:rPr lang="en-US" sz="4000" b="1" dirty="0"/>
              <a:t>them</a:t>
            </a:r>
            <a:r>
              <a:rPr lang="en-US" sz="4000" dirty="0"/>
              <a:t> </a:t>
            </a:r>
            <a:r>
              <a:rPr lang="en-US" sz="4000" b="1" dirty="0"/>
              <a:t>out</a:t>
            </a:r>
            <a:r>
              <a:rPr lang="en-US" sz="4000" dirty="0"/>
              <a:t> </a:t>
            </a:r>
            <a:r>
              <a:rPr lang="en-US" sz="4000" b="1" dirty="0"/>
              <a:t>of</a:t>
            </a:r>
            <a:r>
              <a:rPr lang="en-US" sz="4000" dirty="0"/>
              <a:t> </a:t>
            </a:r>
            <a:r>
              <a:rPr lang="en-US" sz="4000" b="1" dirty="0"/>
              <a:t>the</a:t>
            </a:r>
            <a:r>
              <a:rPr lang="en-US" sz="4000" dirty="0"/>
              <a:t> </a:t>
            </a:r>
            <a:r>
              <a:rPr lang="en-US" sz="4000" b="1" dirty="0"/>
              <a:t>world</a:t>
            </a:r>
            <a:r>
              <a:rPr lang="en-US" sz="4000" dirty="0"/>
              <a:t> but that you protect them from the evil </a:t>
            </a:r>
            <a:r>
              <a:rPr lang="en-US" sz="4000" dirty="0" smtClean="0"/>
              <a:t>one</a:t>
            </a:r>
          </a:p>
          <a:p>
            <a:r>
              <a:rPr lang="en-US" sz="4000" dirty="0"/>
              <a:t> </a:t>
            </a:r>
            <a:r>
              <a:rPr lang="en-US" sz="4000" dirty="0" smtClean="0"/>
              <a:t>      I John 2:15;  Rom. 12:2  Col. 3:1</a:t>
            </a:r>
          </a:p>
          <a:p>
            <a:r>
              <a:rPr lang="en-US" sz="4000" dirty="0"/>
              <a:t> </a:t>
            </a:r>
            <a:r>
              <a:rPr lang="en-US" sz="4000" dirty="0" smtClean="0"/>
              <a:t> </a:t>
            </a:r>
            <a:endParaRPr lang="en-US" sz="4000" dirty="0" smtClean="0"/>
          </a:p>
        </p:txBody>
      </p:sp>
    </p:spTree>
    <p:extLst>
      <p:ext uri="{BB962C8B-B14F-4D97-AF65-F5344CB8AC3E}">
        <p14:creationId xmlns:p14="http://schemas.microsoft.com/office/powerpoint/2010/main" val="34392065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685800"/>
            <a:ext cx="12011891" cy="6021099"/>
          </a:xfrm>
        </p:spPr>
        <p:txBody>
          <a:bodyPr>
            <a:normAutofit/>
          </a:bodyPr>
          <a:lstStyle/>
          <a:p>
            <a:r>
              <a:rPr lang="en-US" sz="4400" b="1" i="1" u="sng" dirty="0" smtClean="0"/>
              <a:t>Anger instead of patience</a:t>
            </a:r>
            <a:r>
              <a:rPr lang="en-US" sz="4400" b="1" dirty="0" smtClean="0"/>
              <a:t>. </a:t>
            </a:r>
          </a:p>
          <a:p>
            <a:r>
              <a:rPr lang="en-US" sz="3600" dirty="0" smtClean="0"/>
              <a:t>We may provoke our children to anger and lead to their discouragement</a:t>
            </a:r>
            <a:r>
              <a:rPr lang="en-US" sz="3600" b="1" u="sng" dirty="0" smtClean="0"/>
              <a:t> if we raise them with anger instead of patience. </a:t>
            </a:r>
          </a:p>
          <a:p>
            <a:r>
              <a:rPr lang="en-US" sz="3600" b="1" u="sng" dirty="0"/>
              <a:t> </a:t>
            </a:r>
            <a:r>
              <a:rPr lang="en-US" sz="3600" b="1" u="sng" dirty="0" smtClean="0"/>
              <a:t>   </a:t>
            </a:r>
            <a:r>
              <a:rPr lang="en-US" sz="3600" dirty="0" smtClean="0"/>
              <a:t>So many can testify that their parents used anger or the threat of anger as a means of correction and punishment. </a:t>
            </a:r>
            <a:r>
              <a:rPr lang="en-US" sz="3600" b="1" u="sng" dirty="0" smtClean="0">
                <a:effectLst>
                  <a:outerShdw blurRad="38100" dist="38100" dir="2700000" algn="tl">
                    <a:srgbClr val="000000">
                      <a:alpha val="43137"/>
                    </a:srgbClr>
                  </a:outerShdw>
                </a:effectLst>
              </a:rPr>
              <a:t>Discipline was not delivered with calmness and self-control </a:t>
            </a:r>
            <a:r>
              <a:rPr lang="en-US" sz="3600" dirty="0" smtClean="0"/>
              <a:t>but with </a:t>
            </a:r>
            <a:r>
              <a:rPr lang="en-US" sz="3600" b="1" dirty="0" smtClean="0"/>
              <a:t>angry slaps or cutting words</a:t>
            </a:r>
            <a:r>
              <a:rPr lang="en-US" sz="3600" dirty="0" smtClean="0"/>
              <a:t>. And of course this leads to anger  (The Judge and his CP daughter)</a:t>
            </a:r>
            <a:endParaRPr lang="en-US" sz="3600" dirty="0"/>
          </a:p>
        </p:txBody>
      </p:sp>
    </p:spTree>
    <p:extLst>
      <p:ext uri="{BB962C8B-B14F-4D97-AF65-F5344CB8AC3E}">
        <p14:creationId xmlns:p14="http://schemas.microsoft.com/office/powerpoint/2010/main" val="11336543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21389648">
            <a:off x="647258" y="225092"/>
            <a:ext cx="10494833" cy="5962695"/>
          </a:xfrm>
        </p:spPr>
      </p:pic>
    </p:spTree>
    <p:extLst>
      <p:ext uri="{BB962C8B-B14F-4D97-AF65-F5344CB8AC3E}">
        <p14:creationId xmlns:p14="http://schemas.microsoft.com/office/powerpoint/2010/main" val="4516827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445" y="-1"/>
            <a:ext cx="12004964" cy="6639791"/>
          </a:xfrm>
        </p:spPr>
        <p:txBody>
          <a:bodyPr>
            <a:normAutofit/>
          </a:bodyPr>
          <a:lstStyle/>
          <a:p>
            <a:r>
              <a:rPr lang="en-US" sz="4000" dirty="0" smtClean="0"/>
              <a:t> </a:t>
            </a:r>
          </a:p>
          <a:p>
            <a:r>
              <a:rPr lang="en-US" sz="4000" dirty="0" smtClean="0"/>
              <a:t> A parent’s anger leads to their child’s anger. How couldn’t it? But </a:t>
            </a:r>
            <a:r>
              <a:rPr lang="en-US" sz="4000" u="sng" dirty="0" smtClean="0"/>
              <a:t>in this case the parent’s anger is unjust while the child’s anger is just. </a:t>
            </a:r>
            <a:r>
              <a:rPr lang="en-US" sz="4000" dirty="0" smtClean="0"/>
              <a:t>God expects that we will discipline and instruct our children </a:t>
            </a:r>
            <a:r>
              <a:rPr lang="en-US" sz="4000" b="1" u="sng" dirty="0" smtClean="0"/>
              <a:t>with patience and kindness.</a:t>
            </a:r>
          </a:p>
          <a:p>
            <a:r>
              <a:rPr lang="en-US" sz="4000" b="1" i="1" u="sng" dirty="0">
                <a:solidFill>
                  <a:srgbClr val="FF0000"/>
                </a:solidFill>
              </a:rPr>
              <a:t> </a:t>
            </a:r>
            <a:r>
              <a:rPr lang="en-US" sz="4000" b="1" i="1" u="sng" dirty="0" smtClean="0">
                <a:solidFill>
                  <a:srgbClr val="FF0000"/>
                </a:solidFill>
              </a:rPr>
              <a:t>     This involves modeling the very actions, attitudes, and words we want them to </a:t>
            </a:r>
            <a:r>
              <a:rPr lang="en-US" sz="4000" b="1" i="1" u="sng" dirty="0" smtClean="0">
                <a:solidFill>
                  <a:srgbClr val="FF0000"/>
                </a:solidFill>
              </a:rPr>
              <a:t>display</a:t>
            </a:r>
          </a:p>
          <a:p>
            <a:r>
              <a:rPr lang="en-US" sz="4000" b="1" i="1" u="sng" dirty="0">
                <a:solidFill>
                  <a:srgbClr val="FF0000"/>
                </a:solidFill>
              </a:rPr>
              <a:t> </a:t>
            </a:r>
            <a:r>
              <a:rPr lang="en-US" sz="4000" b="1" i="1" u="sng" dirty="0" smtClean="0">
                <a:solidFill>
                  <a:srgbClr val="FF0000"/>
                </a:solidFill>
              </a:rPr>
              <a:t> </a:t>
            </a:r>
            <a:r>
              <a:rPr lang="en-US" sz="4000" dirty="0" smtClean="0"/>
              <a:t>Fathers:  What do they see in you?   What do you</a:t>
            </a:r>
          </a:p>
          <a:p>
            <a:r>
              <a:rPr lang="en-US" sz="4000" b="1" i="1" u="sng" dirty="0" smtClean="0">
                <a:solidFill>
                  <a:srgbClr val="FF0000"/>
                </a:solidFill>
              </a:rPr>
              <a:t>Want to see in them?  </a:t>
            </a:r>
            <a:r>
              <a:rPr lang="en-US" sz="4000" b="1" i="1" u="sng" dirty="0" smtClean="0"/>
              <a:t>Jas. 1:22; Acts 10:34-35</a:t>
            </a:r>
            <a:endParaRPr lang="en-US" sz="4000" b="1" i="1" u="sng" dirty="0">
              <a:solidFill>
                <a:srgbClr val="FF0000"/>
              </a:solidFill>
            </a:endParaRPr>
          </a:p>
        </p:txBody>
      </p:sp>
    </p:spTree>
    <p:extLst>
      <p:ext uri="{BB962C8B-B14F-4D97-AF65-F5344CB8AC3E}">
        <p14:creationId xmlns:p14="http://schemas.microsoft.com/office/powerpoint/2010/main" val="20245897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8" y="72736"/>
            <a:ext cx="11260282" cy="6785264"/>
          </a:xfrm>
        </p:spPr>
        <p:txBody>
          <a:bodyPr>
            <a:normAutofit lnSpcReduction="10000"/>
          </a:bodyPr>
          <a:lstStyle/>
          <a:p>
            <a:r>
              <a:rPr lang="en-US" sz="3600" b="1" i="1" u="sng" dirty="0" smtClean="0">
                <a:solidFill>
                  <a:srgbClr val="FF0000"/>
                </a:solidFill>
              </a:rPr>
              <a:t>Aloofness instead of involvement</a:t>
            </a:r>
            <a:r>
              <a:rPr lang="en-US" sz="3600" b="1" u="sng" dirty="0" smtClean="0">
                <a:solidFill>
                  <a:srgbClr val="FF0000"/>
                </a:solidFill>
              </a:rPr>
              <a:t>. </a:t>
            </a:r>
          </a:p>
          <a:p>
            <a:r>
              <a:rPr lang="en-US" sz="3600" dirty="0" smtClean="0"/>
              <a:t>We may provoke our children when we raise them with aloofness instead of involvement</a:t>
            </a:r>
            <a:r>
              <a:rPr lang="en-US" sz="4000" b="1" dirty="0" smtClean="0"/>
              <a:t>. Too often we are involved in our kids’ lives only when there are problems. </a:t>
            </a:r>
            <a:r>
              <a:rPr lang="en-US" sz="3600" dirty="0" smtClean="0"/>
              <a:t>We have little real relationship with our children, but then come rushing in during times of danger, disobedience, or difficulty. </a:t>
            </a:r>
            <a:r>
              <a:rPr lang="en-US" sz="3600" b="1" u="sng" dirty="0" smtClean="0"/>
              <a:t>The parents </a:t>
            </a:r>
            <a:r>
              <a:rPr lang="en-US" sz="3600" b="1" u="sng" dirty="0" smtClean="0"/>
              <a:t>we </a:t>
            </a:r>
            <a:r>
              <a:rPr lang="en-US" sz="3600" b="1" u="sng" dirty="0" smtClean="0"/>
              <a:t>most want to imitate are the ones who deliberately build friendships with their children, who have a vision of their grown children being their friends and Christian brothers or sisters, and who then work deliberately toward those goals</a:t>
            </a:r>
            <a:r>
              <a:rPr lang="en-US" sz="3600" b="1" u="sng" dirty="0" smtClean="0"/>
              <a:t>.</a:t>
            </a:r>
          </a:p>
          <a:p>
            <a:r>
              <a:rPr lang="en-US" sz="3600" b="1" u="sng" dirty="0"/>
              <a:t> </a:t>
            </a:r>
            <a:r>
              <a:rPr lang="en-US" sz="3600" b="1" u="sng" dirty="0" smtClean="0"/>
              <a:t>     The son who had a father who was the town’s drunk!</a:t>
            </a:r>
          </a:p>
          <a:p>
            <a:r>
              <a:rPr lang="en-US" sz="3600" b="1" u="sng" dirty="0" smtClean="0"/>
              <a:t>Hide…didn’t want to be seen with him!</a:t>
            </a:r>
            <a:endParaRPr lang="en-US" sz="3600" b="1" u="sng" dirty="0"/>
          </a:p>
        </p:txBody>
      </p:sp>
    </p:spTree>
    <p:extLst>
      <p:ext uri="{BB962C8B-B14F-4D97-AF65-F5344CB8AC3E}">
        <p14:creationId xmlns:p14="http://schemas.microsoft.com/office/powerpoint/2010/main" val="32658421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863" y="161491"/>
            <a:ext cx="11353800" cy="5989927"/>
          </a:xfrm>
        </p:spPr>
        <p:txBody>
          <a:bodyPr>
            <a:normAutofit/>
          </a:bodyPr>
          <a:lstStyle/>
          <a:p>
            <a:endParaRPr lang="en-US" sz="4000" dirty="0" smtClean="0"/>
          </a:p>
          <a:p>
            <a:r>
              <a:rPr lang="en-US" sz="4000" dirty="0" smtClean="0"/>
              <a:t>These parents give time and attention to their children while they are young, they raise them with kindness and discipline, and they do this by holding in mind the future relationship they long to have. </a:t>
            </a:r>
            <a:r>
              <a:rPr lang="en-US" sz="4000" b="1" dirty="0" smtClean="0">
                <a:solidFill>
                  <a:srgbClr val="FF0000"/>
                </a:solidFill>
              </a:rPr>
              <a:t>Parents, we need to pursue and befriend our children.</a:t>
            </a:r>
            <a:endParaRPr lang="en-US" sz="4000" b="1" dirty="0">
              <a:solidFill>
                <a:srgbClr val="FF0000"/>
              </a:solidFill>
            </a:endParaRPr>
          </a:p>
        </p:txBody>
      </p:sp>
    </p:spTree>
    <p:extLst>
      <p:ext uri="{BB962C8B-B14F-4D97-AF65-F5344CB8AC3E}">
        <p14:creationId xmlns:p14="http://schemas.microsoft.com/office/powerpoint/2010/main" val="36154164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4000" b="1" i="1" u="sng" dirty="0" smtClean="0">
                <a:solidFill>
                  <a:srgbClr val="FF0000"/>
                </a:solidFill>
              </a:rPr>
              <a:t>Pride instead of humility</a:t>
            </a:r>
            <a:r>
              <a:rPr lang="en-US" sz="4000" b="1" u="sng" dirty="0" smtClean="0">
                <a:solidFill>
                  <a:srgbClr val="FF0000"/>
                </a:solidFill>
              </a:rPr>
              <a:t>. </a:t>
            </a:r>
            <a:r>
              <a:rPr lang="en-US" sz="4000" dirty="0" smtClean="0"/>
              <a:t>We will undoubtedly provoke our children to anger and discouragement if we raise them in pride instead of humility</a:t>
            </a:r>
            <a:endParaRPr lang="en-US" sz="4000" dirty="0"/>
          </a:p>
        </p:txBody>
      </p:sp>
    </p:spTree>
    <p:extLst>
      <p:ext uri="{BB962C8B-B14F-4D97-AF65-F5344CB8AC3E}">
        <p14:creationId xmlns:p14="http://schemas.microsoft.com/office/powerpoint/2010/main" val="21427686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5918" y="183862"/>
            <a:ext cx="11662064" cy="6518274"/>
          </a:xfrm>
        </p:spPr>
        <p:txBody>
          <a:bodyPr>
            <a:normAutofit/>
          </a:bodyPr>
          <a:lstStyle/>
          <a:p>
            <a:endParaRPr lang="en-US" sz="4000" dirty="0" smtClean="0"/>
          </a:p>
          <a:p>
            <a:r>
              <a:rPr lang="en-US" sz="4000" dirty="0" smtClean="0"/>
              <a:t>Every generation of Christians seems to have to rediscover the </a:t>
            </a:r>
            <a:r>
              <a:rPr lang="en-US" sz="4000" b="1" dirty="0" smtClean="0"/>
              <a:t>ugliness of pride </a:t>
            </a:r>
            <a:r>
              <a:rPr lang="en-US" sz="4000" dirty="0" smtClean="0"/>
              <a:t>and </a:t>
            </a:r>
            <a:r>
              <a:rPr lang="en-US" sz="4000" b="1" dirty="0" smtClean="0"/>
              <a:t>the beauty of humility. </a:t>
            </a:r>
          </a:p>
          <a:p>
            <a:r>
              <a:rPr lang="en-US" sz="4000" dirty="0" smtClean="0"/>
              <a:t>Every parent needs to discover it as well.</a:t>
            </a:r>
          </a:p>
          <a:p>
            <a:r>
              <a:rPr lang="en-US" sz="4000" dirty="0" smtClean="0"/>
              <a:t> Parental pride manifests itself in a hundred different ways, but perhaps </a:t>
            </a:r>
            <a:r>
              <a:rPr lang="en-US" sz="4000" u="sng" dirty="0" smtClean="0"/>
              <a:t>never more clearly than in an unwillingness to seek our children’s forgiveness</a:t>
            </a:r>
          </a:p>
          <a:p>
            <a:r>
              <a:rPr lang="en-US" sz="4000" u="sng" dirty="0"/>
              <a:t> </a:t>
            </a:r>
            <a:r>
              <a:rPr lang="en-US" sz="4000" u="sng" dirty="0" smtClean="0"/>
              <a:t>  (Whipped him for something he did not do!_)</a:t>
            </a:r>
            <a:endParaRPr lang="en-US" sz="4000" u="sng" dirty="0"/>
          </a:p>
        </p:txBody>
      </p:sp>
    </p:spTree>
    <p:extLst>
      <p:ext uri="{BB962C8B-B14F-4D97-AF65-F5344CB8AC3E}">
        <p14:creationId xmlns:p14="http://schemas.microsoft.com/office/powerpoint/2010/main" val="11261404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036" y="665018"/>
            <a:ext cx="11166764" cy="6083445"/>
          </a:xfrm>
        </p:spPr>
        <p:txBody>
          <a:bodyPr>
            <a:normAutofit fontScale="92500"/>
          </a:bodyPr>
          <a:lstStyle/>
          <a:p>
            <a:r>
              <a:rPr lang="en-US" b="1" i="1" u="sng" dirty="0" smtClean="0">
                <a:solidFill>
                  <a:srgbClr val="FF0000"/>
                </a:solidFill>
              </a:rPr>
              <a:t>  </a:t>
            </a:r>
          </a:p>
          <a:p>
            <a:r>
              <a:rPr lang="en-US" sz="4000" b="1" i="1" u="sng" dirty="0" smtClean="0">
                <a:solidFill>
                  <a:srgbClr val="FF0000"/>
                </a:solidFill>
              </a:rPr>
              <a:t>Pride </a:t>
            </a:r>
            <a:r>
              <a:rPr lang="en-US" sz="4000" dirty="0" smtClean="0"/>
              <a:t>convinces us that apologizing to our children displays weakness, that it gives them power over us. </a:t>
            </a:r>
            <a:r>
              <a:rPr lang="en-US" sz="4000" b="1" u="sng" dirty="0" smtClean="0"/>
              <a:t>Nothing could be further from the truth</a:t>
            </a:r>
          </a:p>
          <a:p>
            <a:endParaRPr lang="en-US" sz="4000" b="1" u="sng" dirty="0"/>
          </a:p>
          <a:p>
            <a:r>
              <a:rPr lang="en-US" sz="4000" b="1" i="1" u="sng" dirty="0" smtClean="0">
                <a:solidFill>
                  <a:srgbClr val="FF0000"/>
                </a:solidFill>
              </a:rPr>
              <a:t>Humility</a:t>
            </a:r>
            <a:r>
              <a:rPr lang="en-US" sz="4000" dirty="0" smtClean="0"/>
              <a:t> convinces us that apologizing to our children displays the greatest strength, that it models the very character of Christ. We will inevitably sin against our children so we need to humbly seek their forgiveness, trusting that while </a:t>
            </a:r>
            <a:r>
              <a:rPr lang="en-US" sz="4000" dirty="0" smtClean="0"/>
              <a:t>“God </a:t>
            </a:r>
            <a:r>
              <a:rPr lang="en-US" sz="4000" dirty="0" smtClean="0"/>
              <a:t>opposes the proud he gives great grace to the humble   James 4:6</a:t>
            </a:r>
            <a:endParaRPr lang="en-US" sz="4000" b="1" u="sng" dirty="0"/>
          </a:p>
        </p:txBody>
      </p:sp>
    </p:spTree>
    <p:extLst>
      <p:ext uri="{BB962C8B-B14F-4D97-AF65-F5344CB8AC3E}">
        <p14:creationId xmlns:p14="http://schemas.microsoft.com/office/powerpoint/2010/main" val="40771291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299" y="498764"/>
            <a:ext cx="11876809" cy="6176963"/>
          </a:xfrm>
        </p:spPr>
        <p:txBody>
          <a:bodyPr>
            <a:normAutofit/>
          </a:bodyPr>
          <a:lstStyle/>
          <a:p>
            <a:r>
              <a:rPr lang="en-US" sz="3600" dirty="0" smtClean="0"/>
              <a:t>There are undoubtedly many more ways that we can sinfully, unjustly provoke our children. There are undoubtedly many more ways that we actually do. So we honor God and love our children by examining ourselves and our parenting to find our particular temptations. Where we find them we must confess and repent. And all the while we can have confidence that God chooses to display his strength through our weakness, his power through our inadequacy.</a:t>
            </a:r>
            <a:endParaRPr lang="en-US" sz="3600" dirty="0"/>
          </a:p>
        </p:txBody>
      </p:sp>
    </p:spTree>
    <p:extLst>
      <p:ext uri="{BB962C8B-B14F-4D97-AF65-F5344CB8AC3E}">
        <p14:creationId xmlns:p14="http://schemas.microsoft.com/office/powerpoint/2010/main" val="25592753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95017" cy="8551718"/>
          </a:xfrm>
        </p:spPr>
        <p:txBody>
          <a:bodyPr>
            <a:noAutofit/>
          </a:bodyPr>
          <a:lstStyle/>
          <a:p>
            <a:r>
              <a:rPr lang="en-US" sz="3200" b="1" u="sng" dirty="0" smtClean="0"/>
              <a:t>Things I have seen in my lifetime:</a:t>
            </a:r>
          </a:p>
          <a:p>
            <a:r>
              <a:rPr lang="en-US" sz="3200" dirty="0"/>
              <a:t> </a:t>
            </a:r>
            <a:r>
              <a:rPr lang="en-US" sz="3200" dirty="0" smtClean="0"/>
              <a:t> 1. Feuds -  </a:t>
            </a:r>
            <a:r>
              <a:rPr lang="en-US" sz="3200" dirty="0" err="1" smtClean="0"/>
              <a:t>Mrs.Jones</a:t>
            </a:r>
            <a:r>
              <a:rPr lang="en-US" sz="3200" dirty="0" smtClean="0"/>
              <a:t>.   </a:t>
            </a:r>
            <a:r>
              <a:rPr lang="en-US" sz="3200" dirty="0" err="1" smtClean="0"/>
              <a:t>Aleaner</a:t>
            </a:r>
            <a:r>
              <a:rPr lang="en-US" sz="3200" dirty="0" smtClean="0"/>
              <a:t>…your sorrow shall be turned Into joy.</a:t>
            </a:r>
          </a:p>
          <a:p>
            <a:r>
              <a:rPr lang="en-US" sz="3200" dirty="0"/>
              <a:t> </a:t>
            </a:r>
            <a:r>
              <a:rPr lang="en-US" sz="3200" dirty="0" smtClean="0"/>
              <a:t> 2. Children doing something that hurts their </a:t>
            </a:r>
            <a:r>
              <a:rPr lang="en-US" sz="3200" dirty="0" err="1" smtClean="0"/>
              <a:t>parents..Dad</a:t>
            </a:r>
            <a:r>
              <a:rPr lang="en-US" sz="3200" dirty="0" smtClean="0"/>
              <a:t> has A heart attack.   Before the son gets there…his dad died.</a:t>
            </a:r>
          </a:p>
          <a:p>
            <a:r>
              <a:rPr lang="en-US" sz="3200" dirty="0"/>
              <a:t> </a:t>
            </a:r>
            <a:r>
              <a:rPr lang="en-US" sz="3200" dirty="0" smtClean="0"/>
              <a:t> 3. A daughter who would not visit her mother…living within</a:t>
            </a:r>
          </a:p>
          <a:p>
            <a:r>
              <a:rPr lang="en-US" sz="3200" dirty="0" smtClean="0"/>
              <a:t>15 minutes of one another.  Her husband had forbidden it…</a:t>
            </a:r>
          </a:p>
          <a:p>
            <a:r>
              <a:rPr lang="en-US" sz="3200" dirty="0" smtClean="0"/>
              <a:t>Only after the husband died, the child goes and begs for </a:t>
            </a:r>
          </a:p>
          <a:p>
            <a:r>
              <a:rPr lang="en-US" sz="3200" dirty="0" smtClean="0"/>
              <a:t>Forgiveness from her mother. </a:t>
            </a:r>
          </a:p>
          <a:p>
            <a:r>
              <a:rPr lang="en-US" sz="3200" dirty="0"/>
              <a:t> </a:t>
            </a:r>
            <a:r>
              <a:rPr lang="en-US" sz="3200" dirty="0" smtClean="0"/>
              <a:t> 4.  My own father had a problem in the church with a man.  </a:t>
            </a:r>
            <a:r>
              <a:rPr lang="en-US" sz="3200" dirty="0" err="1" smtClean="0"/>
              <a:t>MyDad</a:t>
            </a:r>
            <a:r>
              <a:rPr lang="en-US" sz="3200" dirty="0" smtClean="0"/>
              <a:t> confessed his fault and tried to reunite with the brother.  As far as I know, this brother did not even come to ask for </a:t>
            </a:r>
            <a:r>
              <a:rPr lang="en-US" sz="3200" dirty="0" err="1" smtClean="0"/>
              <a:t>forgiveness.and</a:t>
            </a:r>
            <a:r>
              <a:rPr lang="en-US" sz="3200" dirty="0" smtClean="0"/>
              <a:t> my dad died about 3months after cancerous brain surgery. </a:t>
            </a:r>
            <a:endParaRPr lang="en-US" sz="3200" dirty="0"/>
          </a:p>
        </p:txBody>
      </p:sp>
    </p:spTree>
    <p:extLst>
      <p:ext uri="{BB962C8B-B14F-4D97-AF65-F5344CB8AC3E}">
        <p14:creationId xmlns:p14="http://schemas.microsoft.com/office/powerpoint/2010/main" val="33704331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600" b="1" dirty="0" smtClean="0"/>
              <a:t>Fathers  provoke not your children to wrath,</a:t>
            </a:r>
          </a:p>
          <a:p>
            <a:endParaRPr lang="en-US" sz="3600" b="1" dirty="0"/>
          </a:p>
          <a:p>
            <a:r>
              <a:rPr lang="en-US" sz="3600" b="1" dirty="0" smtClean="0"/>
              <a:t>Fathers don’t discourage your children!   </a:t>
            </a:r>
          </a:p>
          <a:p>
            <a:endParaRPr lang="en-US" sz="3600" b="1" dirty="0"/>
          </a:p>
          <a:p>
            <a:r>
              <a:rPr lang="en-US" sz="3600" b="1" dirty="0" smtClean="0"/>
              <a:t>Of course, this would be true of mothers/ daughters…etc.</a:t>
            </a:r>
            <a:endParaRPr lang="en-US" sz="3600" b="1" dirty="0"/>
          </a:p>
        </p:txBody>
      </p:sp>
    </p:spTree>
    <p:extLst>
      <p:ext uri="{BB962C8B-B14F-4D97-AF65-F5344CB8AC3E}">
        <p14:creationId xmlns:p14="http://schemas.microsoft.com/office/powerpoint/2010/main" val="1800151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2509"/>
            <a:ext cx="10515600" cy="5844454"/>
          </a:xfrm>
        </p:spPr>
        <p:txBody>
          <a:bodyPr>
            <a:noAutofit/>
          </a:bodyPr>
          <a:lstStyle/>
          <a:p>
            <a:r>
              <a:rPr lang="en-US" sz="4000" dirty="0" smtClean="0"/>
              <a:t>I would give anything if I could see my dad, just</a:t>
            </a:r>
          </a:p>
          <a:p>
            <a:r>
              <a:rPr lang="en-US" sz="4000" dirty="0" smtClean="0"/>
              <a:t>One more time on earth.  </a:t>
            </a:r>
          </a:p>
          <a:p>
            <a:endParaRPr lang="en-US" sz="4000" dirty="0"/>
          </a:p>
          <a:p>
            <a:r>
              <a:rPr lang="en-US" sz="4000" dirty="0" smtClean="0"/>
              <a:t>I would tell him over and over – As we did so many times together -  Dad I love you so Much!    Are you doing that with your dad?. </a:t>
            </a:r>
            <a:endParaRPr lang="en-US" sz="4000" dirty="0" smtClean="0"/>
          </a:p>
          <a:p>
            <a:r>
              <a:rPr lang="en-US" sz="4000" dirty="0" smtClean="0"/>
              <a:t> </a:t>
            </a:r>
            <a:r>
              <a:rPr lang="en-US" sz="4000" dirty="0" smtClean="0"/>
              <a:t>Dad’s are you doing that with your children”?</a:t>
            </a:r>
            <a:endParaRPr lang="en-US" sz="4000" dirty="0"/>
          </a:p>
        </p:txBody>
      </p:sp>
    </p:spTree>
    <p:extLst>
      <p:ext uri="{BB962C8B-B14F-4D97-AF65-F5344CB8AC3E}">
        <p14:creationId xmlns:p14="http://schemas.microsoft.com/office/powerpoint/2010/main" val="39209200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8090" y="80906"/>
            <a:ext cx="10515600" cy="6777093"/>
          </a:xfrm>
        </p:spPr>
        <p:txBody>
          <a:bodyPr/>
          <a:lstStyle/>
          <a:p>
            <a:r>
              <a:rPr lang="en-US" sz="3600" b="1" dirty="0" smtClean="0"/>
              <a:t>Ephesians 6:1-4 </a:t>
            </a:r>
            <a:r>
              <a:rPr lang="en-US" sz="3600" dirty="0"/>
              <a:t> </a:t>
            </a:r>
            <a:r>
              <a:rPr lang="en-US" sz="3600" dirty="0" smtClean="0"/>
              <a:t>1 Children, obey your parents in the Lord: for this is right.</a:t>
            </a:r>
          </a:p>
          <a:p>
            <a:r>
              <a:rPr lang="en-US" sz="3600" baseline="30000" dirty="0" smtClean="0"/>
              <a:t>2 </a:t>
            </a:r>
            <a:r>
              <a:rPr lang="en-US" sz="3600" dirty="0" err="1" smtClean="0"/>
              <a:t>Honour</a:t>
            </a:r>
            <a:r>
              <a:rPr lang="en-US" sz="3600" dirty="0" smtClean="0"/>
              <a:t> thy father and mother; which is the first commandment with promise;</a:t>
            </a:r>
          </a:p>
          <a:p>
            <a:r>
              <a:rPr lang="en-US" sz="3600" baseline="30000" dirty="0" smtClean="0"/>
              <a:t>3 </a:t>
            </a:r>
            <a:r>
              <a:rPr lang="en-US" sz="3600" dirty="0" smtClean="0"/>
              <a:t>That it may be well with thee, and thou </a:t>
            </a:r>
            <a:r>
              <a:rPr lang="en-US" sz="3600" dirty="0" err="1" smtClean="0"/>
              <a:t>mayest</a:t>
            </a:r>
            <a:r>
              <a:rPr lang="en-US" sz="3600" dirty="0" smtClean="0"/>
              <a:t> live long on the earth.</a:t>
            </a:r>
          </a:p>
          <a:p>
            <a:r>
              <a:rPr lang="en-US" sz="4400" b="1" u="sng" baseline="30000" dirty="0" smtClean="0">
                <a:solidFill>
                  <a:srgbClr val="FF0000"/>
                </a:solidFill>
              </a:rPr>
              <a:t>4 </a:t>
            </a:r>
            <a:r>
              <a:rPr lang="en-US" sz="4400" b="1" u="sng" dirty="0" smtClean="0">
                <a:solidFill>
                  <a:srgbClr val="FF0000"/>
                </a:solidFill>
              </a:rPr>
              <a:t>And, ye fathers, provoke not your children to wrath: but bring them up in the nurture and admonition of the Lord.</a:t>
            </a:r>
          </a:p>
          <a:p>
            <a:endParaRPr lang="en-US" dirty="0"/>
          </a:p>
        </p:txBody>
      </p:sp>
    </p:spTree>
    <p:extLst>
      <p:ext uri="{BB962C8B-B14F-4D97-AF65-F5344CB8AC3E}">
        <p14:creationId xmlns:p14="http://schemas.microsoft.com/office/powerpoint/2010/main" val="389597191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17500827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7091" y="0"/>
            <a:ext cx="10515600" cy="6192982"/>
          </a:xfrm>
        </p:spPr>
        <p:txBody>
          <a:bodyPr>
            <a:noAutofit/>
          </a:bodyPr>
          <a:lstStyle/>
          <a:p>
            <a:r>
              <a:rPr lang="en-US" sz="4000" dirty="0" smtClean="0"/>
              <a:t> </a:t>
            </a:r>
          </a:p>
          <a:p>
            <a:r>
              <a:rPr lang="en-US" sz="4000" dirty="0" smtClean="0"/>
              <a:t>If you are not a Christian, become one today.  </a:t>
            </a:r>
          </a:p>
          <a:p>
            <a:r>
              <a:rPr lang="en-US" sz="4000" b="1" dirty="0" smtClean="0"/>
              <a:t>Hear</a:t>
            </a:r>
            <a:r>
              <a:rPr lang="en-US" sz="4000" dirty="0" smtClean="0"/>
              <a:t> the Word.  Rom. 10:17</a:t>
            </a:r>
          </a:p>
          <a:p>
            <a:r>
              <a:rPr lang="en-US" sz="4000" b="1" dirty="0" smtClean="0"/>
              <a:t>Believe</a:t>
            </a:r>
            <a:r>
              <a:rPr lang="en-US" sz="4000" dirty="0" smtClean="0"/>
              <a:t> in Jesus.  </a:t>
            </a:r>
            <a:r>
              <a:rPr lang="en-US" sz="4000" dirty="0" err="1" smtClean="0"/>
              <a:t>Jno</a:t>
            </a:r>
            <a:r>
              <a:rPr lang="en-US" sz="4000" dirty="0" smtClean="0"/>
              <a:t>. 8:24</a:t>
            </a:r>
          </a:p>
          <a:p>
            <a:r>
              <a:rPr lang="en-US" sz="4000" b="1" dirty="0" smtClean="0"/>
              <a:t>Repent.  </a:t>
            </a:r>
            <a:r>
              <a:rPr lang="en-US" sz="4000" dirty="0" smtClean="0"/>
              <a:t>Acts 17:30-31</a:t>
            </a:r>
          </a:p>
          <a:p>
            <a:r>
              <a:rPr lang="en-US" sz="4400" b="1" dirty="0" smtClean="0"/>
              <a:t>Confess.  </a:t>
            </a:r>
            <a:r>
              <a:rPr lang="en-US" sz="4000" dirty="0" smtClean="0"/>
              <a:t>Matt. 10:32-33</a:t>
            </a:r>
          </a:p>
          <a:p>
            <a:r>
              <a:rPr lang="en-US" sz="4000" b="1" dirty="0" smtClean="0"/>
              <a:t>Be Baptized</a:t>
            </a:r>
            <a:r>
              <a:rPr lang="en-US" sz="4000" dirty="0" smtClean="0"/>
              <a:t>.  I Pet.3:21;Acts 22:16</a:t>
            </a:r>
          </a:p>
          <a:p>
            <a:r>
              <a:rPr lang="en-US" sz="4000" dirty="0"/>
              <a:t> </a:t>
            </a:r>
            <a:r>
              <a:rPr lang="en-US" sz="4000" dirty="0" smtClean="0"/>
              <a:t>  </a:t>
            </a:r>
            <a:r>
              <a:rPr lang="en-US" sz="4000" b="1" dirty="0" smtClean="0"/>
              <a:t>Live faithfully…to </a:t>
            </a:r>
            <a:r>
              <a:rPr lang="en-US" sz="4000" dirty="0" smtClean="0"/>
              <a:t>God.  I Cor.15:58;  Rev. 2:10</a:t>
            </a:r>
            <a:endParaRPr lang="en-US" sz="4000" dirty="0"/>
          </a:p>
        </p:txBody>
      </p:sp>
    </p:spTree>
    <p:extLst>
      <p:ext uri="{BB962C8B-B14F-4D97-AF65-F5344CB8AC3E}">
        <p14:creationId xmlns:p14="http://schemas.microsoft.com/office/powerpoint/2010/main" val="139741048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64697850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7318899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36331"/>
            <a:ext cx="11353800" cy="5840632"/>
          </a:xfrm>
        </p:spPr>
        <p:txBody>
          <a:bodyPr>
            <a:normAutofit/>
          </a:bodyPr>
          <a:lstStyle/>
          <a:p>
            <a:r>
              <a:rPr lang="en-US" sz="6000" b="1" u="sng" baseline="30000" dirty="0" smtClean="0">
                <a:solidFill>
                  <a:srgbClr val="FF0000"/>
                </a:solidFill>
              </a:rPr>
              <a:t>Col. 3:21  </a:t>
            </a:r>
            <a:r>
              <a:rPr lang="en-US" sz="4000" baseline="30000" dirty="0" smtClean="0"/>
              <a:t> </a:t>
            </a:r>
            <a:r>
              <a:rPr lang="en-US" sz="4000" dirty="0" smtClean="0"/>
              <a:t>Fathers, provoke not your children to anger, lest they be discouraged</a:t>
            </a:r>
            <a:endParaRPr lang="en-US" sz="4000" dirty="0"/>
          </a:p>
        </p:txBody>
      </p:sp>
    </p:spTree>
    <p:extLst>
      <p:ext uri="{BB962C8B-B14F-4D97-AF65-F5344CB8AC3E}">
        <p14:creationId xmlns:p14="http://schemas.microsoft.com/office/powerpoint/2010/main" val="15703746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4592"/>
            <a:ext cx="11353800" cy="6763407"/>
          </a:xfrm>
        </p:spPr>
        <p:txBody>
          <a:bodyPr>
            <a:normAutofit lnSpcReduction="10000"/>
          </a:bodyPr>
          <a:lstStyle/>
          <a:p>
            <a:r>
              <a:rPr lang="en-US" sz="4000" b="1" i="1" u="sng" dirty="0" smtClean="0">
                <a:solidFill>
                  <a:srgbClr val="FF0000"/>
                </a:solidFill>
              </a:rPr>
              <a:t>Fathers , </a:t>
            </a:r>
          </a:p>
          <a:p>
            <a:endParaRPr lang="en-US" sz="4000" dirty="0"/>
          </a:p>
          <a:p>
            <a:r>
              <a:rPr lang="en-US" sz="4000" dirty="0" smtClean="0"/>
              <a:t>Provoke Not your children to wrath….</a:t>
            </a:r>
          </a:p>
          <a:p>
            <a:r>
              <a:rPr lang="en-US" sz="4000" dirty="0"/>
              <a:t> </a:t>
            </a:r>
            <a:r>
              <a:rPr lang="en-US" sz="4000" dirty="0" smtClean="0"/>
              <a:t>      How many of us have been guilty</a:t>
            </a:r>
          </a:p>
          <a:p>
            <a:r>
              <a:rPr lang="en-US" sz="4000" dirty="0"/>
              <a:t> </a:t>
            </a:r>
            <a:r>
              <a:rPr lang="en-US" sz="4000" dirty="0" smtClean="0"/>
              <a:t>      of that??!  What God tells us not to do,</a:t>
            </a:r>
          </a:p>
          <a:p>
            <a:r>
              <a:rPr lang="en-US" sz="4000" dirty="0"/>
              <a:t> </a:t>
            </a:r>
            <a:r>
              <a:rPr lang="en-US" sz="4000" dirty="0" smtClean="0"/>
              <a:t>      we do it!!</a:t>
            </a:r>
          </a:p>
          <a:p>
            <a:endParaRPr lang="en-US" sz="4000" dirty="0" smtClean="0"/>
          </a:p>
          <a:p>
            <a:pPr marL="0" indent="0">
              <a:buNone/>
            </a:pPr>
            <a:r>
              <a:rPr lang="en-US" sz="4400" b="1" dirty="0" smtClean="0"/>
              <a:t>Lest they be discouraged!!</a:t>
            </a:r>
          </a:p>
          <a:p>
            <a:pPr marL="0" indent="0">
              <a:buNone/>
            </a:pPr>
            <a:r>
              <a:rPr lang="en-US" sz="4400" b="1" dirty="0"/>
              <a:t> </a:t>
            </a:r>
            <a:r>
              <a:rPr lang="en-US" sz="4400" b="1" dirty="0" smtClean="0"/>
              <a:t>   Some children cannot please their</a:t>
            </a:r>
          </a:p>
          <a:p>
            <a:pPr marL="0" indent="0">
              <a:buNone/>
            </a:pPr>
            <a:r>
              <a:rPr lang="en-US" sz="4400" b="1" dirty="0"/>
              <a:t> </a:t>
            </a:r>
            <a:r>
              <a:rPr lang="en-US" sz="4400" b="1" dirty="0" smtClean="0"/>
              <a:t>   fathers?      Can your children please you?</a:t>
            </a:r>
          </a:p>
        </p:txBody>
      </p:sp>
    </p:spTree>
    <p:extLst>
      <p:ext uri="{BB962C8B-B14F-4D97-AF65-F5344CB8AC3E}">
        <p14:creationId xmlns:p14="http://schemas.microsoft.com/office/powerpoint/2010/main" val="30623629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sz="3600" dirty="0"/>
              <a:t>In his letters to Ephesus and Colossae, Paul instructs fathers of their responsibilities towards their children</a:t>
            </a:r>
            <a:r>
              <a:rPr lang="en-US" sz="3600" dirty="0" smtClean="0"/>
              <a:t>.</a:t>
            </a:r>
          </a:p>
          <a:p>
            <a:endParaRPr lang="en-US" sz="3600" dirty="0" smtClean="0"/>
          </a:p>
          <a:p>
            <a:r>
              <a:rPr lang="en-US" sz="3600" dirty="0" smtClean="0"/>
              <a:t> </a:t>
            </a:r>
            <a:r>
              <a:rPr lang="en-US" sz="3600" dirty="0">
                <a:hlinkClick r:id="rId2"/>
              </a:rPr>
              <a:t>Ephesians </a:t>
            </a:r>
            <a:r>
              <a:rPr lang="en-US" sz="3600" dirty="0" smtClean="0">
                <a:hlinkClick r:id="rId2"/>
              </a:rPr>
              <a:t>6.4</a:t>
            </a:r>
            <a:r>
              <a:rPr lang="en-US" sz="3600" baseline="30000" dirty="0" smtClean="0"/>
              <a:t>4 </a:t>
            </a:r>
            <a:r>
              <a:rPr lang="en-US" sz="3600" dirty="0" smtClean="0"/>
              <a:t>And, ye fathers, provoke not your children to wrath: but bring them up in the nurture and admonition of the Lord</a:t>
            </a:r>
          </a:p>
          <a:p>
            <a:r>
              <a:rPr lang="en-US" sz="3600" b="1" u="sng" dirty="0" smtClean="0">
                <a:solidFill>
                  <a:srgbClr val="FF0000"/>
                </a:solidFill>
              </a:rPr>
              <a:t>Col. 3:21  </a:t>
            </a:r>
            <a:r>
              <a:rPr lang="en-US" sz="3600" baseline="30000" dirty="0" smtClean="0"/>
              <a:t>21 </a:t>
            </a:r>
            <a:r>
              <a:rPr lang="en-US" sz="3600" dirty="0" smtClean="0"/>
              <a:t>Fathers, provoke not your children to anger, lest they be discouraged</a:t>
            </a:r>
          </a:p>
          <a:p>
            <a:endParaRPr lang="en-US" sz="3600" dirty="0" smtClean="0"/>
          </a:p>
          <a:p>
            <a:endParaRPr lang="en-US" dirty="0"/>
          </a:p>
        </p:txBody>
      </p:sp>
    </p:spTree>
    <p:extLst>
      <p:ext uri="{BB962C8B-B14F-4D97-AF65-F5344CB8AC3E}">
        <p14:creationId xmlns:p14="http://schemas.microsoft.com/office/powerpoint/2010/main" val="29423273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9186"/>
            <a:ext cx="12415345" cy="7047185"/>
          </a:xfrm>
        </p:spPr>
        <p:txBody>
          <a:bodyPr>
            <a:noAutofit/>
          </a:bodyPr>
          <a:lstStyle/>
          <a:p>
            <a:endParaRPr lang="en-US" sz="3600" dirty="0" smtClean="0"/>
          </a:p>
          <a:p>
            <a:r>
              <a:rPr lang="en-US" sz="3600" dirty="0" smtClean="0"/>
              <a:t>The </a:t>
            </a:r>
            <a:r>
              <a:rPr lang="en-US" sz="3600" dirty="0"/>
              <a:t>phrase “</a:t>
            </a:r>
            <a:r>
              <a:rPr lang="en-US" sz="3600" i="1" dirty="0"/>
              <a:t>provoke…to anger</a:t>
            </a:r>
            <a:r>
              <a:rPr lang="en-US" sz="3600" dirty="0"/>
              <a:t>” is a single word “</a:t>
            </a:r>
            <a:r>
              <a:rPr lang="en-US" sz="3600" dirty="0" err="1"/>
              <a:t>paraorgizo</a:t>
            </a:r>
            <a:r>
              <a:rPr lang="en-US" sz="3600" dirty="0"/>
              <a:t>” (πα</a:t>
            </a:r>
            <a:r>
              <a:rPr lang="en-US" sz="3600" dirty="0" err="1"/>
              <a:t>ροργίζω</a:t>
            </a:r>
            <a:r>
              <a:rPr lang="en-US" sz="3600" dirty="0"/>
              <a:t>), which simply means </a:t>
            </a:r>
            <a:r>
              <a:rPr lang="en-US" sz="3600" b="1" u="sng" dirty="0">
                <a:solidFill>
                  <a:srgbClr val="FF0000"/>
                </a:solidFill>
              </a:rPr>
              <a:t>“rouse someone to anger”. </a:t>
            </a:r>
            <a:endParaRPr lang="en-US" sz="3600" b="1" u="sng" dirty="0" smtClean="0">
              <a:solidFill>
                <a:srgbClr val="FF0000"/>
              </a:solidFill>
            </a:endParaRPr>
          </a:p>
          <a:p>
            <a:r>
              <a:rPr lang="en-US" sz="3600" b="1" u="sng" dirty="0">
                <a:solidFill>
                  <a:srgbClr val="FF0000"/>
                </a:solidFill>
              </a:rPr>
              <a:t> </a:t>
            </a:r>
            <a:r>
              <a:rPr lang="en-US" sz="3600" b="1" u="sng" dirty="0" smtClean="0">
                <a:solidFill>
                  <a:srgbClr val="FF0000"/>
                </a:solidFill>
              </a:rPr>
              <a:t>   </a:t>
            </a:r>
            <a:r>
              <a:rPr lang="en-US" sz="3600" dirty="0" smtClean="0"/>
              <a:t>This </a:t>
            </a:r>
            <a:r>
              <a:rPr lang="en-US" sz="3600" dirty="0"/>
              <a:t>word is different from another well-known usage of “provoke” in the New Testament, “</a:t>
            </a:r>
            <a:r>
              <a:rPr lang="en-US" sz="3600" i="1" dirty="0"/>
              <a:t>And let us consider one another to </a:t>
            </a:r>
            <a:r>
              <a:rPr lang="en-US" sz="3600" i="1" u="sng" dirty="0"/>
              <a:t>provoke</a:t>
            </a:r>
            <a:r>
              <a:rPr lang="en-US" sz="3600" i="1" dirty="0"/>
              <a:t> unto love and to good works</a:t>
            </a:r>
            <a:r>
              <a:rPr lang="en-US" sz="3600" dirty="0"/>
              <a:t>” (</a:t>
            </a:r>
            <a:r>
              <a:rPr lang="en-US" sz="3600" dirty="0">
                <a:hlinkClick r:id="rId2"/>
              </a:rPr>
              <a:t>Hebrews 10.24 KJV</a:t>
            </a:r>
            <a:r>
              <a:rPr lang="en-US" sz="3600" dirty="0"/>
              <a:t>), which newer translations properly render “</a:t>
            </a:r>
            <a:r>
              <a:rPr lang="en-US" sz="3600" i="1" dirty="0"/>
              <a:t>stimulate</a:t>
            </a:r>
            <a:r>
              <a:rPr lang="en-US" sz="3600" dirty="0"/>
              <a:t>” or “</a:t>
            </a:r>
            <a:r>
              <a:rPr lang="en-US" sz="3600" i="1" dirty="0"/>
              <a:t>stirring up</a:t>
            </a:r>
            <a:r>
              <a:rPr lang="en-US" sz="3600" dirty="0"/>
              <a:t>”. </a:t>
            </a:r>
            <a:endParaRPr lang="en-US" sz="3600" dirty="0" smtClean="0"/>
          </a:p>
          <a:p>
            <a:r>
              <a:rPr lang="en-US" sz="3600" dirty="0" smtClean="0"/>
              <a:t>The </a:t>
            </a:r>
            <a:r>
              <a:rPr lang="en-US" sz="3600" dirty="0"/>
              <a:t>phrase “</a:t>
            </a:r>
            <a:r>
              <a:rPr lang="en-US" sz="3600" i="1" dirty="0"/>
              <a:t>provoke…to anger</a:t>
            </a:r>
            <a:r>
              <a:rPr lang="en-US" sz="3600" dirty="0"/>
              <a:t>” in </a:t>
            </a:r>
            <a:r>
              <a:rPr lang="en-US" sz="3600" dirty="0">
                <a:hlinkClick r:id="rId3"/>
              </a:rPr>
              <a:t>Ephesians 6.4</a:t>
            </a:r>
            <a:r>
              <a:rPr lang="en-US" sz="3600" dirty="0"/>
              <a:t> is clearly indicating some sort of </a:t>
            </a:r>
            <a:r>
              <a:rPr lang="en-US" sz="3600" u="sng" dirty="0"/>
              <a:t>sinful activity</a:t>
            </a:r>
            <a:r>
              <a:rPr lang="en-US" sz="3600" dirty="0" smtClean="0"/>
              <a:t>,</a:t>
            </a:r>
          </a:p>
          <a:p>
            <a:r>
              <a:rPr lang="en-US" sz="3600" dirty="0"/>
              <a:t> </a:t>
            </a:r>
            <a:r>
              <a:rPr lang="en-US" sz="3600" dirty="0" smtClean="0"/>
              <a:t>  </a:t>
            </a:r>
            <a:r>
              <a:rPr lang="en-US" sz="3600" b="1" u="sng" dirty="0" smtClean="0">
                <a:solidFill>
                  <a:srgbClr val="FF0000"/>
                </a:solidFill>
              </a:rPr>
              <a:t>if </a:t>
            </a:r>
            <a:r>
              <a:rPr lang="en-US" sz="3600" b="1" u="sng" dirty="0">
                <a:solidFill>
                  <a:srgbClr val="FF0000"/>
                </a:solidFill>
              </a:rPr>
              <a:t>by nothing else than Paul’s inspired instruction to not do it</a:t>
            </a:r>
            <a:r>
              <a:rPr lang="en-US" sz="3600" b="1" u="sng" dirty="0" smtClean="0">
                <a:solidFill>
                  <a:srgbClr val="FF0000"/>
                </a:solidFill>
              </a:rPr>
              <a:t>!</a:t>
            </a:r>
          </a:p>
          <a:p>
            <a:r>
              <a:rPr lang="en-US" sz="3600" b="1" u="sng" dirty="0">
                <a:solidFill>
                  <a:srgbClr val="FF0000"/>
                </a:solidFill>
              </a:rPr>
              <a:t> </a:t>
            </a:r>
            <a:r>
              <a:rPr lang="en-US" sz="3600" b="1" u="sng" dirty="0" smtClean="0">
                <a:solidFill>
                  <a:srgbClr val="FF0000"/>
                </a:solidFill>
              </a:rPr>
              <a:t>        </a:t>
            </a:r>
            <a:r>
              <a:rPr lang="en-US" sz="3600" b="1" u="sng" dirty="0" smtClean="0"/>
              <a:t>DON’T DO IT!   DON’T DO IT!   Don’t do it!!</a:t>
            </a:r>
            <a:endParaRPr lang="en-US" sz="3600" b="1" u="sng" dirty="0">
              <a:solidFill>
                <a:srgbClr val="FF0000"/>
              </a:solidFill>
            </a:endParaRPr>
          </a:p>
        </p:txBody>
      </p:sp>
    </p:spTree>
    <p:extLst>
      <p:ext uri="{BB962C8B-B14F-4D97-AF65-F5344CB8AC3E}">
        <p14:creationId xmlns:p14="http://schemas.microsoft.com/office/powerpoint/2010/main" val="9021565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15238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818" y="93518"/>
            <a:ext cx="11145982" cy="6083445"/>
          </a:xfrm>
        </p:spPr>
        <p:txBody>
          <a:bodyPr>
            <a:normAutofit/>
          </a:bodyPr>
          <a:lstStyle/>
          <a:p>
            <a:endParaRPr lang="en-US" sz="4000" dirty="0"/>
          </a:p>
        </p:txBody>
      </p:sp>
    </p:spTree>
    <p:extLst>
      <p:ext uri="{BB962C8B-B14F-4D97-AF65-F5344CB8AC3E}">
        <p14:creationId xmlns:p14="http://schemas.microsoft.com/office/powerpoint/2010/main" val="15671450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TotalTime>
  <Words>1761</Words>
  <Application>Microsoft Office PowerPoint</Application>
  <PresentationFormat>Widescreen</PresentationFormat>
  <Paragraphs>110</Paragraphs>
  <Slides>33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mac</dc:creator>
  <cp:lastModifiedBy>mac</cp:lastModifiedBy>
  <cp:revision>15</cp:revision>
  <dcterms:created xsi:type="dcterms:W3CDTF">2018-06-16T23:35:01Z</dcterms:created>
  <dcterms:modified xsi:type="dcterms:W3CDTF">2018-06-17T01:56:24Z</dcterms:modified>
</cp:coreProperties>
</file>