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74" r:id="rId2"/>
    <p:sldId id="273" r:id="rId3"/>
    <p:sldId id="257" r:id="rId4"/>
    <p:sldId id="259" r:id="rId5"/>
    <p:sldId id="263" r:id="rId6"/>
    <p:sldId id="261" r:id="rId7"/>
    <p:sldId id="266" r:id="rId8"/>
    <p:sldId id="264" r:id="rId9"/>
    <p:sldId id="276" r:id="rId10"/>
    <p:sldId id="268" r:id="rId11"/>
    <p:sldId id="277" r:id="rId12"/>
    <p:sldId id="262" r:id="rId13"/>
    <p:sldId id="272" r:id="rId14"/>
    <p:sldId id="278" r:id="rId15"/>
    <p:sldId id="279" r:id="rId16"/>
    <p:sldId id="280" r:id="rId17"/>
    <p:sldId id="281" r:id="rId18"/>
    <p:sldId id="282" r:id="rId19"/>
    <p:sldId id="271" r:id="rId20"/>
    <p:sldId id="283" r:id="rId21"/>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E39676D2-BD41-4288-8989-0186719A7E7F}" type="datetimeFigureOut">
              <a:rPr lang="en-US" smtClean="0"/>
              <a:t>3/15/2020</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B68FEC37-6969-4DFC-89FA-3DF030DA993E}" type="slidenum">
              <a:rPr lang="en-US" smtClean="0"/>
              <a:t>‹#›</a:t>
            </a:fld>
            <a:endParaRPr lang="en-US"/>
          </a:p>
        </p:txBody>
      </p:sp>
    </p:spTree>
    <p:extLst>
      <p:ext uri="{BB962C8B-B14F-4D97-AF65-F5344CB8AC3E}">
        <p14:creationId xmlns:p14="http://schemas.microsoft.com/office/powerpoint/2010/main" val="31478312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2E0FB7-F0A1-4574-9455-B2ABFE741888}"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2682087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2E0FB7-F0A1-4574-9455-B2ABFE741888}"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372362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2E0FB7-F0A1-4574-9455-B2ABFE741888}"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2954645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2E0FB7-F0A1-4574-9455-B2ABFE741888}"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2444927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2E0FB7-F0A1-4574-9455-B2ABFE741888}" type="datetimeFigureOut">
              <a:rPr lang="en-US" smtClean="0"/>
              <a:t>3/15/2020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2787911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2E0FB7-F0A1-4574-9455-B2ABFE741888}"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155087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2E0FB7-F0A1-4574-9455-B2ABFE741888}" type="datetimeFigureOut">
              <a:rPr lang="en-US" smtClean="0"/>
              <a:t>3/15/2020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1367758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2E0FB7-F0A1-4574-9455-B2ABFE741888}" type="datetimeFigureOut">
              <a:rPr lang="en-US" smtClean="0"/>
              <a:t>3/15/2020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2819448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2E0FB7-F0A1-4574-9455-B2ABFE741888}" type="datetimeFigureOut">
              <a:rPr lang="en-US" smtClean="0"/>
              <a:t>3/15/2020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1455348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2E0FB7-F0A1-4574-9455-B2ABFE741888}"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3422591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2E0FB7-F0A1-4574-9455-B2ABFE741888}" type="datetimeFigureOut">
              <a:rPr lang="en-US" smtClean="0"/>
              <a:t>3/15/2020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026182-7FF5-4C70-AE40-A516B61B04C3}" type="slidenum">
              <a:rPr lang="en-US" smtClean="0"/>
              <a:t>‹#›</a:t>
            </a:fld>
            <a:endParaRPr lang="en-US"/>
          </a:p>
        </p:txBody>
      </p:sp>
    </p:spTree>
    <p:extLst>
      <p:ext uri="{BB962C8B-B14F-4D97-AF65-F5344CB8AC3E}">
        <p14:creationId xmlns:p14="http://schemas.microsoft.com/office/powerpoint/2010/main" val="4112018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2E0FB7-F0A1-4574-9455-B2ABFE741888}" type="datetimeFigureOut">
              <a:rPr lang="en-US" smtClean="0"/>
              <a:t>3/15/2020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026182-7FF5-4C70-AE40-A516B61B04C3}" type="slidenum">
              <a:rPr lang="en-US" smtClean="0"/>
              <a:t>‹#›</a:t>
            </a:fld>
            <a:endParaRPr lang="en-US"/>
          </a:p>
        </p:txBody>
      </p:sp>
    </p:spTree>
    <p:extLst>
      <p:ext uri="{BB962C8B-B14F-4D97-AF65-F5344CB8AC3E}">
        <p14:creationId xmlns:p14="http://schemas.microsoft.com/office/powerpoint/2010/main" val="567435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79941"/>
          </a:xfrm>
        </p:spPr>
        <p:txBody>
          <a:bodyPr>
            <a:normAutofit/>
          </a:bodyPr>
          <a:lstStyle/>
          <a:p>
            <a:endParaRPr lang="en-US" sz="7200" b="1" u="sng" dirty="0" smtClean="0">
              <a:solidFill>
                <a:srgbClr val="00B050"/>
              </a:solidFill>
            </a:endParaRPr>
          </a:p>
          <a:p>
            <a:endParaRPr lang="en-US" sz="7200" b="1" u="sng" dirty="0">
              <a:solidFill>
                <a:srgbClr val="00B050"/>
              </a:solidFill>
            </a:endParaRPr>
          </a:p>
          <a:p>
            <a:r>
              <a:rPr lang="en-US" sz="7200" b="1" u="sng" dirty="0" smtClean="0">
                <a:solidFill>
                  <a:srgbClr val="00B050"/>
                </a:solidFill>
              </a:rPr>
              <a:t>Final </a:t>
            </a:r>
            <a:r>
              <a:rPr lang="en-US" sz="7200" b="1" u="sng" dirty="0">
                <a:solidFill>
                  <a:srgbClr val="00B050"/>
                </a:solidFill>
              </a:rPr>
              <a:t>words of Paul</a:t>
            </a:r>
            <a:endParaRPr lang="en-US" sz="7200" dirty="0"/>
          </a:p>
        </p:txBody>
      </p:sp>
    </p:spTree>
    <p:extLst>
      <p:ext uri="{BB962C8B-B14F-4D97-AF65-F5344CB8AC3E}">
        <p14:creationId xmlns:p14="http://schemas.microsoft.com/office/powerpoint/2010/main" val="40069385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909" y="0"/>
            <a:ext cx="12088091" cy="6774873"/>
          </a:xfrm>
        </p:spPr>
        <p:txBody>
          <a:bodyPr>
            <a:normAutofit/>
          </a:bodyPr>
          <a:lstStyle/>
          <a:p>
            <a:r>
              <a:rPr lang="en-US" sz="5400" dirty="0" smtClean="0"/>
              <a:t>3.  </a:t>
            </a:r>
            <a:r>
              <a:rPr lang="en-US" sz="3200" dirty="0" smtClean="0"/>
              <a:t>v.6   For I am </a:t>
            </a:r>
            <a:r>
              <a:rPr lang="en-US" sz="3200" b="1" u="sng" dirty="0" smtClean="0">
                <a:solidFill>
                  <a:srgbClr val="FF0000"/>
                </a:solidFill>
              </a:rPr>
              <a:t>now ready </a:t>
            </a:r>
            <a:r>
              <a:rPr lang="en-US" sz="3200" dirty="0" smtClean="0"/>
              <a:t>to be offered     </a:t>
            </a:r>
            <a:r>
              <a:rPr lang="en-US" sz="3200" b="1" u="sng" dirty="0" smtClean="0">
                <a:solidFill>
                  <a:srgbClr val="FF0000"/>
                </a:solidFill>
              </a:rPr>
              <a:t>Be Ready Now</a:t>
            </a:r>
          </a:p>
          <a:p>
            <a:r>
              <a:rPr lang="en-US" sz="3200" dirty="0"/>
              <a:t> </a:t>
            </a:r>
            <a:r>
              <a:rPr lang="en-US" sz="3200" dirty="0" smtClean="0"/>
              <a:t>       17 year old girl Monday night</a:t>
            </a:r>
          </a:p>
          <a:p>
            <a:r>
              <a:rPr lang="en-US" sz="3200" dirty="0"/>
              <a:t> </a:t>
            </a:r>
            <a:r>
              <a:rPr lang="en-US" sz="3200" dirty="0" smtClean="0"/>
              <a:t>    </a:t>
            </a:r>
            <a:r>
              <a:rPr lang="en-US" sz="3200" b="1" u="sng" dirty="0" smtClean="0"/>
              <a:t>Be Ready </a:t>
            </a:r>
            <a:r>
              <a:rPr lang="en-US" sz="3200" dirty="0" smtClean="0"/>
              <a:t>..Now!</a:t>
            </a:r>
          </a:p>
          <a:p>
            <a:r>
              <a:rPr lang="en-US" sz="3200" dirty="0" smtClean="0"/>
              <a:t>     2 Cor. 6:2  </a:t>
            </a:r>
            <a:r>
              <a:rPr lang="en-US" sz="3200" b="1" dirty="0" smtClean="0"/>
              <a:t>Now </a:t>
            </a:r>
            <a:r>
              <a:rPr lang="en-US" sz="3200" dirty="0" smtClean="0"/>
              <a:t>is the acceptable time, behold now is the day</a:t>
            </a:r>
          </a:p>
          <a:p>
            <a:r>
              <a:rPr lang="en-US" sz="3200" dirty="0" smtClean="0"/>
              <a:t>     of salvation.</a:t>
            </a:r>
          </a:p>
          <a:p>
            <a:r>
              <a:rPr lang="en-US" sz="3200" dirty="0" smtClean="0"/>
              <a:t>      James 4:17  What is your life?</a:t>
            </a:r>
          </a:p>
          <a:p>
            <a:r>
              <a:rPr lang="en-US" sz="3200" dirty="0" smtClean="0"/>
              <a:t>      Eccl</a:t>
            </a:r>
            <a:r>
              <a:rPr lang="en-US" sz="3200" dirty="0"/>
              <a:t>. </a:t>
            </a:r>
            <a:r>
              <a:rPr lang="en-US" sz="3200" dirty="0" smtClean="0"/>
              <a:t>9:5“For </a:t>
            </a:r>
            <a:r>
              <a:rPr lang="en-US" sz="3200" dirty="0"/>
              <a:t>the living know that they shall die; but the dead know not a</a:t>
            </a:r>
            <a:r>
              <a:rPr lang="en-US" sz="3200" dirty="0" smtClean="0"/>
              <a:t>ny </a:t>
            </a:r>
            <a:r>
              <a:rPr lang="en-US" sz="3200" dirty="0"/>
              <a:t>thing, neither have they any more a reward; for the </a:t>
            </a:r>
            <a:r>
              <a:rPr lang="en-US" sz="3200" dirty="0" smtClean="0"/>
              <a:t>memory Of </a:t>
            </a:r>
            <a:r>
              <a:rPr lang="en-US" sz="3200" dirty="0"/>
              <a:t>them is forgotten</a:t>
            </a:r>
          </a:p>
          <a:p>
            <a:pPr marL="0" indent="0">
              <a:buNone/>
            </a:pPr>
            <a:r>
              <a:rPr lang="en-US" sz="3200" dirty="0"/>
              <a:t> </a:t>
            </a:r>
            <a:r>
              <a:rPr lang="en-US" sz="3200" dirty="0" smtClean="0"/>
              <a:t>                               </a:t>
            </a:r>
            <a:r>
              <a:rPr lang="en-US" sz="3200" b="1" u="sng" dirty="0" smtClean="0">
                <a:solidFill>
                  <a:schemeClr val="accent2">
                    <a:lumMod val="75000"/>
                  </a:schemeClr>
                </a:solidFill>
              </a:rPr>
              <a:t>Live on Ready!!</a:t>
            </a:r>
          </a:p>
          <a:p>
            <a:endParaRPr lang="en-US" sz="3600" dirty="0" smtClean="0"/>
          </a:p>
          <a:p>
            <a:endParaRPr lang="en-US" dirty="0"/>
          </a:p>
        </p:txBody>
      </p:sp>
    </p:spTree>
    <p:extLst>
      <p:ext uri="{BB962C8B-B14F-4D97-AF65-F5344CB8AC3E}">
        <p14:creationId xmlns:p14="http://schemas.microsoft.com/office/powerpoint/2010/main" val="6042950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87922" cy="6701883"/>
          </a:xfrm>
        </p:spPr>
        <p:txBody>
          <a:bodyPr>
            <a:normAutofit/>
          </a:bodyPr>
          <a:lstStyle/>
          <a:p>
            <a:r>
              <a:rPr lang="en-US" sz="5400" dirty="0" smtClean="0"/>
              <a:t>#4  </a:t>
            </a:r>
            <a:r>
              <a:rPr lang="en-US" sz="1800" dirty="0" smtClean="0"/>
              <a:t> </a:t>
            </a:r>
            <a:r>
              <a:rPr lang="en-US" sz="3200" dirty="0" smtClean="0"/>
              <a:t>Do thy diligence to come shortly unto me</a:t>
            </a:r>
            <a:r>
              <a:rPr lang="en-US" sz="1800" dirty="0" smtClean="0"/>
              <a:t>.    </a:t>
            </a:r>
            <a:r>
              <a:rPr lang="en-US" sz="4000" b="1" dirty="0" smtClean="0"/>
              <a:t>Come </a:t>
            </a:r>
          </a:p>
          <a:p>
            <a:endParaRPr lang="en-US" sz="4000" b="1" dirty="0" smtClean="0"/>
          </a:p>
          <a:p>
            <a:r>
              <a:rPr lang="en-US" sz="4000" b="1" dirty="0" smtClean="0"/>
              <a:t> Time:   </a:t>
            </a:r>
          </a:p>
          <a:p>
            <a:r>
              <a:rPr lang="en-US" sz="4000" b="1" dirty="0"/>
              <a:t> </a:t>
            </a:r>
            <a:r>
              <a:rPr lang="en-US" sz="4000" b="1" dirty="0" smtClean="0"/>
              <a:t>     Paul really wanted to see Timothy</a:t>
            </a:r>
          </a:p>
          <a:p>
            <a:r>
              <a:rPr lang="en-US" sz="4000" b="1" dirty="0" smtClean="0"/>
              <a:t>Before his death.  We do not know if</a:t>
            </a:r>
          </a:p>
          <a:p>
            <a:r>
              <a:rPr lang="en-US" sz="4000" b="1" dirty="0" smtClean="0"/>
              <a:t>That happened.   If God wills, we will</a:t>
            </a:r>
          </a:p>
          <a:p>
            <a:r>
              <a:rPr lang="en-US" sz="4000" b="1" dirty="0" smtClean="0"/>
              <a:t>Know someday!</a:t>
            </a:r>
          </a:p>
          <a:p>
            <a:endParaRPr lang="en-US" sz="4400" b="1" dirty="0"/>
          </a:p>
          <a:p>
            <a:endParaRPr lang="en-US" sz="2000" b="1" dirty="0" smtClean="0"/>
          </a:p>
        </p:txBody>
      </p:sp>
    </p:spTree>
    <p:extLst>
      <p:ext uri="{BB962C8B-B14F-4D97-AF65-F5344CB8AC3E}">
        <p14:creationId xmlns:p14="http://schemas.microsoft.com/office/powerpoint/2010/main" val="2469104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3024"/>
            <a:ext cx="12192000" cy="6634976"/>
          </a:xfrm>
        </p:spPr>
        <p:txBody>
          <a:bodyPr>
            <a:normAutofit/>
          </a:bodyPr>
          <a:lstStyle/>
          <a:p>
            <a:r>
              <a:rPr lang="en-US" sz="3600" b="1" u="sng" dirty="0" smtClean="0"/>
              <a:t>What those who faithfully serve Jesus can</a:t>
            </a:r>
          </a:p>
          <a:p>
            <a:r>
              <a:rPr lang="en-US" sz="3600" b="1" u="sng" dirty="0" smtClean="0"/>
              <a:t>Expect…</a:t>
            </a:r>
          </a:p>
          <a:p>
            <a:r>
              <a:rPr lang="en-US" sz="3600" dirty="0"/>
              <a:t> </a:t>
            </a:r>
            <a:r>
              <a:rPr lang="en-US" sz="3600" dirty="0" smtClean="0"/>
              <a:t>   Paul said, not to me only, but also unto all them</a:t>
            </a:r>
          </a:p>
          <a:p>
            <a:r>
              <a:rPr lang="en-US" sz="3600" dirty="0"/>
              <a:t> </a:t>
            </a:r>
            <a:r>
              <a:rPr lang="en-US" sz="3600" dirty="0" smtClean="0"/>
              <a:t>   that love his appearing.  </a:t>
            </a:r>
          </a:p>
          <a:p>
            <a:endParaRPr lang="en-US" sz="3600" dirty="0"/>
          </a:p>
          <a:p>
            <a:r>
              <a:rPr lang="en-US" sz="3600" dirty="0" smtClean="0"/>
              <a:t>Love His Appearing..   It will be wonderful, it will be awesome,</a:t>
            </a:r>
            <a:endParaRPr lang="en-US" sz="3600" dirty="0"/>
          </a:p>
        </p:txBody>
      </p:sp>
    </p:spTree>
    <p:extLst>
      <p:ext uri="{BB962C8B-B14F-4D97-AF65-F5344CB8AC3E}">
        <p14:creationId xmlns:p14="http://schemas.microsoft.com/office/powerpoint/2010/main" val="1387261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4354" y="111125"/>
            <a:ext cx="11987646" cy="6549448"/>
          </a:xfrm>
        </p:spPr>
        <p:txBody>
          <a:bodyPr>
            <a:normAutofit/>
          </a:bodyPr>
          <a:lstStyle/>
          <a:p>
            <a:r>
              <a:rPr lang="en-US" sz="3200" dirty="0" smtClean="0"/>
              <a:t>1.  v.  2  </a:t>
            </a:r>
            <a:r>
              <a:rPr lang="en-US" sz="3200" b="1" u="sng" dirty="0" smtClean="0"/>
              <a:t>Preach</a:t>
            </a:r>
            <a:r>
              <a:rPr lang="en-US" sz="3200" b="1" dirty="0" smtClean="0"/>
              <a:t> </a:t>
            </a:r>
            <a:r>
              <a:rPr lang="en-US" sz="3200" dirty="0" smtClean="0"/>
              <a:t>the Word  2 Tim.4:2               Preach</a:t>
            </a:r>
          </a:p>
          <a:p>
            <a:r>
              <a:rPr lang="en-US" sz="3200" dirty="0" smtClean="0"/>
              <a:t>2.  V. 6  But </a:t>
            </a:r>
            <a:r>
              <a:rPr lang="en-US" sz="3200" b="1" u="sng" dirty="0" smtClean="0"/>
              <a:t>watch</a:t>
            </a:r>
            <a:r>
              <a:rPr lang="en-US" sz="3200" dirty="0" smtClean="0"/>
              <a:t> thou in all things               Watch</a:t>
            </a:r>
          </a:p>
          <a:p>
            <a:r>
              <a:rPr lang="en-US" sz="3200" dirty="0" smtClean="0"/>
              <a:t>3.  v.6   For I am </a:t>
            </a:r>
            <a:r>
              <a:rPr lang="en-US" sz="3200" b="1" u="sng" dirty="0" smtClean="0"/>
              <a:t>now ready </a:t>
            </a:r>
            <a:r>
              <a:rPr lang="en-US" sz="3200" dirty="0" smtClean="0"/>
              <a:t>to be offered     Be Ready Now</a:t>
            </a:r>
          </a:p>
          <a:p>
            <a:r>
              <a:rPr lang="en-US" sz="3200" dirty="0" smtClean="0"/>
              <a:t>4.  v.9  </a:t>
            </a:r>
            <a:r>
              <a:rPr lang="en-US" sz="3200" b="1" u="sng" dirty="0" smtClean="0"/>
              <a:t> Come </a:t>
            </a:r>
            <a:r>
              <a:rPr lang="en-US" sz="3200" dirty="0" smtClean="0"/>
              <a:t>shortly unto me                         Come</a:t>
            </a:r>
          </a:p>
          <a:p>
            <a:endParaRPr lang="en-US" sz="3200" dirty="0"/>
          </a:p>
          <a:p>
            <a:r>
              <a:rPr lang="en-US" sz="3200" b="1" u="sng" dirty="0" smtClean="0">
                <a:solidFill>
                  <a:srgbClr val="FF0000"/>
                </a:solidFill>
              </a:rPr>
              <a:t>Why?  </a:t>
            </a:r>
            <a:r>
              <a:rPr lang="en-US" sz="3200" dirty="0" smtClean="0"/>
              <a:t>Henceforth, there is laid up for me a </a:t>
            </a:r>
            <a:r>
              <a:rPr lang="en-US" sz="3200" b="1" u="sng" dirty="0" smtClean="0"/>
              <a:t>Crown of</a:t>
            </a:r>
          </a:p>
          <a:p>
            <a:r>
              <a:rPr lang="en-US" sz="3200" b="1" u="sng" dirty="0" smtClean="0"/>
              <a:t>Righteousness </a:t>
            </a:r>
            <a:r>
              <a:rPr lang="en-US" sz="3200" dirty="0" smtClean="0"/>
              <a:t>The Lord will give me what is laid up for me…a Crown of   Righteousness </a:t>
            </a:r>
            <a:r>
              <a:rPr lang="en-US" sz="3200" dirty="0"/>
              <a:t>a</a:t>
            </a:r>
            <a:r>
              <a:rPr lang="en-US" sz="3200" dirty="0" smtClean="0"/>
              <a:t>nd not only to Paul, but to </a:t>
            </a:r>
            <a:r>
              <a:rPr lang="en-US" sz="3200" b="1" u="sng" dirty="0" smtClean="0"/>
              <a:t>all them also that love his  Appearing.</a:t>
            </a:r>
          </a:p>
          <a:p>
            <a:r>
              <a:rPr lang="en-US" dirty="0"/>
              <a:t> </a:t>
            </a:r>
            <a:r>
              <a:rPr lang="en-US" dirty="0" smtClean="0"/>
              <a:t>    </a:t>
            </a:r>
            <a:endParaRPr lang="en-US" dirty="0"/>
          </a:p>
        </p:txBody>
      </p:sp>
    </p:spTree>
    <p:extLst>
      <p:ext uri="{BB962C8B-B14F-4D97-AF65-F5344CB8AC3E}">
        <p14:creationId xmlns:p14="http://schemas.microsoft.com/office/powerpoint/2010/main" val="2752866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endParaRPr lang="en-US" sz="3600" b="1" u="sng" dirty="0" smtClean="0">
              <a:solidFill>
                <a:srgbClr val="FF0000"/>
              </a:solidFill>
            </a:endParaRPr>
          </a:p>
          <a:p>
            <a:r>
              <a:rPr lang="en-US" sz="4000" b="1" u="sng" dirty="0" smtClean="0">
                <a:solidFill>
                  <a:srgbClr val="FF0000"/>
                </a:solidFill>
              </a:rPr>
              <a:t>1.  Crown of Righteousness</a:t>
            </a:r>
            <a:endParaRPr lang="en-US" sz="4000" b="1" u="sng" dirty="0">
              <a:solidFill>
                <a:srgbClr val="FF0000"/>
              </a:solidFill>
            </a:endParaRPr>
          </a:p>
          <a:p>
            <a:r>
              <a:rPr lang="en-US" sz="3200" b="1" dirty="0" smtClean="0"/>
              <a:t>  2 Tim. 4:6-8  </a:t>
            </a:r>
            <a:r>
              <a:rPr lang="en-US" sz="3200" dirty="0" smtClean="0"/>
              <a:t>For I am now ready to be offered, and the</a:t>
            </a:r>
          </a:p>
          <a:p>
            <a:r>
              <a:rPr lang="en-US" sz="3200" dirty="0" smtClean="0"/>
              <a:t>Time of my departure is at hand, I have fought a good </a:t>
            </a:r>
          </a:p>
          <a:p>
            <a:r>
              <a:rPr lang="en-US" sz="3200" dirty="0" smtClean="0"/>
              <a:t>Fight, I have finished my course, I have kept the faith:</a:t>
            </a:r>
          </a:p>
          <a:p>
            <a:r>
              <a:rPr lang="en-US" sz="3200" dirty="0" smtClean="0"/>
              <a:t>Henceforth there is laid up for me </a:t>
            </a:r>
            <a:r>
              <a:rPr lang="en-US" sz="3200" b="1" u="sng" dirty="0" smtClean="0">
                <a:solidFill>
                  <a:srgbClr val="FF0000"/>
                </a:solidFill>
              </a:rPr>
              <a:t>a crown of righteousness</a:t>
            </a:r>
            <a:r>
              <a:rPr lang="en-US" sz="3200" dirty="0" smtClean="0"/>
              <a:t>,</a:t>
            </a:r>
          </a:p>
          <a:p>
            <a:r>
              <a:rPr lang="en-US" sz="3200" dirty="0" smtClean="0"/>
              <a:t>Which the Lord, the righteous judge, shall give me at </a:t>
            </a:r>
          </a:p>
          <a:p>
            <a:r>
              <a:rPr lang="en-US" sz="3200" dirty="0" smtClean="0"/>
              <a:t>That day: and not to me only, but unto all them also that</a:t>
            </a:r>
          </a:p>
          <a:p>
            <a:r>
              <a:rPr lang="en-US" sz="3200" dirty="0" smtClean="0"/>
              <a:t>Love his appearing.</a:t>
            </a:r>
          </a:p>
          <a:p>
            <a:r>
              <a:rPr lang="en-US" sz="3200" dirty="0"/>
              <a:t> </a:t>
            </a:r>
            <a:r>
              <a:rPr lang="en-US" sz="3200" dirty="0" smtClean="0"/>
              <a:t>   </a:t>
            </a:r>
            <a:r>
              <a:rPr lang="en-US" sz="3200" u="sng" dirty="0" smtClean="0"/>
              <a:t>Gal.5:5  </a:t>
            </a:r>
            <a:r>
              <a:rPr lang="en-US" sz="3200" dirty="0" smtClean="0"/>
              <a:t>For we through the Spirit wait for the hope of </a:t>
            </a:r>
          </a:p>
          <a:p>
            <a:r>
              <a:rPr lang="en-US" sz="3200" dirty="0" smtClean="0"/>
              <a:t>Righteousness by faith. The crown of righteousness is for </a:t>
            </a:r>
          </a:p>
          <a:p>
            <a:r>
              <a:rPr lang="en-US" sz="3200" dirty="0" smtClean="0"/>
              <a:t>Those who are saved.</a:t>
            </a:r>
            <a:endParaRPr lang="en-US" sz="3200" dirty="0"/>
          </a:p>
        </p:txBody>
      </p:sp>
    </p:spTree>
    <p:extLst>
      <p:ext uri="{BB962C8B-B14F-4D97-AF65-F5344CB8AC3E}">
        <p14:creationId xmlns:p14="http://schemas.microsoft.com/office/powerpoint/2010/main" val="88702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1512"/>
            <a:ext cx="11931805" cy="6098904"/>
          </a:xfrm>
        </p:spPr>
        <p:txBody>
          <a:bodyPr>
            <a:normAutofit/>
          </a:bodyPr>
          <a:lstStyle/>
          <a:p>
            <a:pPr marL="0" indent="0">
              <a:buNone/>
            </a:pPr>
            <a:r>
              <a:rPr lang="en-US" sz="3600" dirty="0">
                <a:solidFill>
                  <a:srgbClr val="FF0000"/>
                </a:solidFill>
              </a:rPr>
              <a:t> </a:t>
            </a:r>
            <a:r>
              <a:rPr lang="en-US" sz="3600" dirty="0" smtClean="0">
                <a:solidFill>
                  <a:srgbClr val="FF0000"/>
                </a:solidFill>
              </a:rPr>
              <a:t> </a:t>
            </a:r>
          </a:p>
          <a:p>
            <a:pPr marL="0" indent="0">
              <a:buNone/>
            </a:pPr>
            <a:r>
              <a:rPr lang="en-US" sz="3600" b="1" u="sng" dirty="0" smtClean="0">
                <a:solidFill>
                  <a:srgbClr val="FF0000"/>
                </a:solidFill>
              </a:rPr>
              <a:t>2</a:t>
            </a:r>
            <a:r>
              <a:rPr lang="en-US" sz="3600" b="1" u="sng" dirty="0">
                <a:solidFill>
                  <a:srgbClr val="FF0000"/>
                </a:solidFill>
              </a:rPr>
              <a:t>.  I Cor. </a:t>
            </a:r>
            <a:r>
              <a:rPr lang="en-US" sz="3600" b="1" u="sng" dirty="0" smtClean="0">
                <a:solidFill>
                  <a:srgbClr val="FF0000"/>
                </a:solidFill>
              </a:rPr>
              <a:t>9:25  </a:t>
            </a:r>
            <a:r>
              <a:rPr lang="en-US" sz="3600" b="1" u="sng" dirty="0">
                <a:solidFill>
                  <a:srgbClr val="FF0000"/>
                </a:solidFill>
              </a:rPr>
              <a:t>Incorruptible crown</a:t>
            </a:r>
            <a:r>
              <a:rPr lang="en-US" sz="3600" dirty="0" smtClean="0">
                <a:solidFill>
                  <a:srgbClr val="FF0000"/>
                </a:solidFill>
              </a:rPr>
              <a:t>   </a:t>
            </a:r>
          </a:p>
          <a:p>
            <a:pPr marL="0" indent="0">
              <a:buNone/>
            </a:pPr>
            <a:r>
              <a:rPr lang="en-US" sz="3600" dirty="0">
                <a:solidFill>
                  <a:srgbClr val="FF0000"/>
                </a:solidFill>
              </a:rPr>
              <a:t> </a:t>
            </a:r>
            <a:r>
              <a:rPr lang="en-US" sz="3600" dirty="0" smtClean="0">
                <a:solidFill>
                  <a:srgbClr val="FF0000"/>
                </a:solidFill>
              </a:rPr>
              <a:t> </a:t>
            </a:r>
            <a:r>
              <a:rPr lang="en-US" sz="3600" dirty="0" smtClean="0"/>
              <a:t>  And every man that </a:t>
            </a:r>
            <a:r>
              <a:rPr lang="en-US" sz="3600" dirty="0" err="1" smtClean="0"/>
              <a:t>striveth</a:t>
            </a:r>
            <a:r>
              <a:rPr lang="en-US" sz="3600" dirty="0" smtClean="0"/>
              <a:t> for the mastery  is</a:t>
            </a:r>
          </a:p>
          <a:p>
            <a:pPr marL="0" indent="0">
              <a:buNone/>
            </a:pPr>
            <a:r>
              <a:rPr lang="en-US" sz="3600" dirty="0" smtClean="0"/>
              <a:t>Temperate in all things. Now they do it to obtain a </a:t>
            </a:r>
          </a:p>
          <a:p>
            <a:pPr marL="0" indent="0">
              <a:buNone/>
            </a:pPr>
            <a:r>
              <a:rPr lang="en-US" sz="3600" dirty="0" smtClean="0"/>
              <a:t>Corruptible crown; but we an </a:t>
            </a:r>
            <a:r>
              <a:rPr lang="en-US" sz="3600" b="1" u="sng" dirty="0" smtClean="0">
                <a:solidFill>
                  <a:srgbClr val="FF0000"/>
                </a:solidFill>
              </a:rPr>
              <a:t>incorruptible.</a:t>
            </a:r>
          </a:p>
          <a:p>
            <a:pPr marL="0" indent="0">
              <a:buNone/>
            </a:pPr>
            <a:r>
              <a:rPr lang="en-US" sz="3600" b="1" u="sng" dirty="0"/>
              <a:t> </a:t>
            </a:r>
            <a:r>
              <a:rPr lang="en-US" sz="3600" b="1" u="sng" dirty="0" smtClean="0"/>
              <a:t>cf.  I Cor. 9:27  </a:t>
            </a:r>
          </a:p>
          <a:p>
            <a:pPr marL="0" indent="0">
              <a:buNone/>
            </a:pPr>
            <a:r>
              <a:rPr lang="en-US" sz="3600" b="1" dirty="0"/>
              <a:t> </a:t>
            </a:r>
            <a:r>
              <a:rPr lang="en-US" sz="3600" b="1" dirty="0" smtClean="0"/>
              <a:t> The reason we seek to keep (control) our body, and</a:t>
            </a:r>
          </a:p>
          <a:p>
            <a:pPr marL="0" indent="0">
              <a:buNone/>
            </a:pPr>
            <a:r>
              <a:rPr lang="en-US" sz="3600" b="1" dirty="0" smtClean="0"/>
              <a:t>Bring it into subjection, is so that we may</a:t>
            </a:r>
          </a:p>
          <a:p>
            <a:pPr marL="0" indent="0">
              <a:buNone/>
            </a:pPr>
            <a:r>
              <a:rPr lang="en-US" sz="3600" b="1" dirty="0" smtClean="0"/>
              <a:t>Receive an incorruptible crown.</a:t>
            </a:r>
          </a:p>
          <a:p>
            <a:pPr marL="0" indent="0">
              <a:buNone/>
            </a:pPr>
            <a:endParaRPr lang="en-US" sz="3600" b="1" u="sng" dirty="0">
              <a:solidFill>
                <a:srgbClr val="FF0000"/>
              </a:solidFill>
            </a:endParaRPr>
          </a:p>
        </p:txBody>
      </p:sp>
    </p:spTree>
    <p:extLst>
      <p:ext uri="{BB962C8B-B14F-4D97-AF65-F5344CB8AC3E}">
        <p14:creationId xmlns:p14="http://schemas.microsoft.com/office/powerpoint/2010/main" val="268833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916" y="0"/>
            <a:ext cx="12112083" cy="6690732"/>
          </a:xfrm>
        </p:spPr>
        <p:txBody>
          <a:bodyPr>
            <a:normAutofit/>
          </a:bodyPr>
          <a:lstStyle/>
          <a:p>
            <a:r>
              <a:rPr lang="en-US" sz="3600" dirty="0" smtClean="0"/>
              <a:t> </a:t>
            </a:r>
          </a:p>
          <a:p>
            <a:r>
              <a:rPr lang="en-US" sz="3200" b="1" dirty="0" smtClean="0">
                <a:solidFill>
                  <a:schemeClr val="tx1">
                    <a:lumMod val="95000"/>
                    <a:lumOff val="5000"/>
                  </a:schemeClr>
                </a:solidFill>
              </a:rPr>
              <a:t>3</a:t>
            </a:r>
            <a:r>
              <a:rPr lang="en-US" sz="3200" b="1" dirty="0">
                <a:solidFill>
                  <a:schemeClr val="tx1">
                    <a:lumMod val="95000"/>
                    <a:lumOff val="5000"/>
                  </a:schemeClr>
                </a:solidFill>
              </a:rPr>
              <a:t>.  </a:t>
            </a:r>
            <a:r>
              <a:rPr lang="en-US" sz="3200" b="1" u="sng" dirty="0">
                <a:solidFill>
                  <a:srgbClr val="FF0000"/>
                </a:solidFill>
              </a:rPr>
              <a:t>James 1:12  ; Rev. 2:10  Crown of </a:t>
            </a:r>
            <a:r>
              <a:rPr lang="en-US" sz="3200" b="1" u="sng" dirty="0" smtClean="0">
                <a:solidFill>
                  <a:srgbClr val="FF0000"/>
                </a:solidFill>
              </a:rPr>
              <a:t>life</a:t>
            </a:r>
          </a:p>
          <a:p>
            <a:r>
              <a:rPr lang="en-US" sz="3200" b="1" dirty="0">
                <a:solidFill>
                  <a:schemeClr val="tx1">
                    <a:lumMod val="95000"/>
                    <a:lumOff val="5000"/>
                  </a:schemeClr>
                </a:solidFill>
              </a:rPr>
              <a:t> </a:t>
            </a:r>
            <a:r>
              <a:rPr lang="en-US" sz="3200" b="1" dirty="0" smtClean="0">
                <a:solidFill>
                  <a:schemeClr val="tx1">
                    <a:lumMod val="95000"/>
                    <a:lumOff val="5000"/>
                  </a:schemeClr>
                </a:solidFill>
              </a:rPr>
              <a:t>     James 1:12   Blessed is the man that </a:t>
            </a:r>
            <a:r>
              <a:rPr lang="en-US" sz="3200" b="1" dirty="0" err="1" smtClean="0">
                <a:solidFill>
                  <a:schemeClr val="tx1">
                    <a:lumMod val="95000"/>
                    <a:lumOff val="5000"/>
                  </a:schemeClr>
                </a:solidFill>
              </a:rPr>
              <a:t>endureth</a:t>
            </a:r>
            <a:r>
              <a:rPr lang="en-US" sz="3200" b="1" dirty="0" smtClean="0">
                <a:solidFill>
                  <a:schemeClr val="tx1">
                    <a:lumMod val="95000"/>
                    <a:lumOff val="5000"/>
                  </a:schemeClr>
                </a:solidFill>
              </a:rPr>
              <a:t> temptation: for when he is tried, he shall receive </a:t>
            </a:r>
            <a:r>
              <a:rPr lang="en-US" sz="3200" b="1" u="sng" dirty="0" smtClean="0">
                <a:solidFill>
                  <a:srgbClr val="FF0000"/>
                </a:solidFill>
              </a:rPr>
              <a:t>the crown of life, </a:t>
            </a:r>
            <a:r>
              <a:rPr lang="en-US" sz="3200" b="1" dirty="0" smtClean="0">
                <a:solidFill>
                  <a:schemeClr val="tx1">
                    <a:lumMod val="95000"/>
                    <a:lumOff val="5000"/>
                  </a:schemeClr>
                </a:solidFill>
              </a:rPr>
              <a:t>which the Lord hath promised to them that love him.</a:t>
            </a:r>
          </a:p>
          <a:p>
            <a:r>
              <a:rPr lang="en-US" sz="3200" b="1" dirty="0">
                <a:solidFill>
                  <a:schemeClr val="tx1">
                    <a:lumMod val="95000"/>
                    <a:lumOff val="5000"/>
                  </a:schemeClr>
                </a:solidFill>
              </a:rPr>
              <a:t> </a:t>
            </a:r>
            <a:r>
              <a:rPr lang="en-US" sz="3200" b="1" dirty="0" smtClean="0">
                <a:solidFill>
                  <a:schemeClr val="tx1">
                    <a:lumMod val="95000"/>
                    <a:lumOff val="5000"/>
                  </a:schemeClr>
                </a:solidFill>
              </a:rPr>
              <a:t>   Rev. 2:10  ..Be thou faithful unto death, and I will give </a:t>
            </a:r>
          </a:p>
          <a:p>
            <a:r>
              <a:rPr lang="en-US" sz="3200" b="1" dirty="0" smtClean="0">
                <a:solidFill>
                  <a:schemeClr val="tx1">
                    <a:lumMod val="95000"/>
                    <a:lumOff val="5000"/>
                  </a:schemeClr>
                </a:solidFill>
              </a:rPr>
              <a:t>Thee </a:t>
            </a:r>
            <a:r>
              <a:rPr lang="en-US" sz="3200" b="1" u="sng" dirty="0" smtClean="0">
                <a:solidFill>
                  <a:srgbClr val="FF0000"/>
                </a:solidFill>
              </a:rPr>
              <a:t>a crown of life</a:t>
            </a:r>
            <a:r>
              <a:rPr lang="en-US" sz="3200" b="1" dirty="0" smtClean="0">
                <a:solidFill>
                  <a:schemeClr val="tx1">
                    <a:lumMod val="95000"/>
                    <a:lumOff val="5000"/>
                  </a:schemeClr>
                </a:solidFill>
              </a:rPr>
              <a:t>.</a:t>
            </a:r>
          </a:p>
          <a:p>
            <a:r>
              <a:rPr lang="en-US" sz="3200" b="1" dirty="0">
                <a:solidFill>
                  <a:schemeClr val="tx1">
                    <a:lumMod val="95000"/>
                    <a:lumOff val="5000"/>
                  </a:schemeClr>
                </a:solidFill>
              </a:rPr>
              <a:t> </a:t>
            </a:r>
            <a:r>
              <a:rPr lang="en-US" sz="3200" b="1" dirty="0" smtClean="0">
                <a:solidFill>
                  <a:schemeClr val="tx1">
                    <a:lumMod val="95000"/>
                    <a:lumOff val="5000"/>
                  </a:schemeClr>
                </a:solidFill>
              </a:rPr>
              <a:t>    The crown of life is for those who have patiently</a:t>
            </a:r>
          </a:p>
          <a:p>
            <a:r>
              <a:rPr lang="en-US" sz="3200" b="1" dirty="0">
                <a:solidFill>
                  <a:schemeClr val="tx1">
                    <a:lumMod val="95000"/>
                    <a:lumOff val="5000"/>
                  </a:schemeClr>
                </a:solidFill>
              </a:rPr>
              <a:t>e</a:t>
            </a:r>
            <a:r>
              <a:rPr lang="en-US" sz="3200" b="1" dirty="0" smtClean="0">
                <a:solidFill>
                  <a:schemeClr val="tx1">
                    <a:lumMod val="95000"/>
                    <a:lumOff val="5000"/>
                  </a:schemeClr>
                </a:solidFill>
              </a:rPr>
              <a:t>ndured trials, testing and persecution.  It is for those</a:t>
            </a:r>
          </a:p>
          <a:p>
            <a:r>
              <a:rPr lang="en-US" sz="3200" b="1" dirty="0">
                <a:solidFill>
                  <a:schemeClr val="tx1">
                    <a:lumMod val="95000"/>
                    <a:lumOff val="5000"/>
                  </a:schemeClr>
                </a:solidFill>
              </a:rPr>
              <a:t>w</a:t>
            </a:r>
            <a:r>
              <a:rPr lang="en-US" sz="3200" b="1" dirty="0" smtClean="0">
                <a:solidFill>
                  <a:schemeClr val="tx1">
                    <a:lumMod val="95000"/>
                    <a:lumOff val="5000"/>
                  </a:schemeClr>
                </a:solidFill>
              </a:rPr>
              <a:t>ho bravely confront persecution for Jesus Christ</a:t>
            </a:r>
          </a:p>
          <a:p>
            <a:r>
              <a:rPr lang="en-US" sz="3200" b="1" dirty="0">
                <a:solidFill>
                  <a:schemeClr val="tx1">
                    <a:lumMod val="95000"/>
                    <a:lumOff val="5000"/>
                  </a:schemeClr>
                </a:solidFill>
              </a:rPr>
              <a:t>e</a:t>
            </a:r>
            <a:r>
              <a:rPr lang="en-US" sz="3200" b="1" dirty="0" smtClean="0">
                <a:solidFill>
                  <a:schemeClr val="tx1">
                    <a:lumMod val="95000"/>
                    <a:lumOff val="5000"/>
                  </a:schemeClr>
                </a:solidFill>
              </a:rPr>
              <a:t>ven to the point of death.</a:t>
            </a:r>
            <a:endParaRPr lang="en-US" sz="3200" b="1" dirty="0">
              <a:solidFill>
                <a:schemeClr val="tx1">
                  <a:lumMod val="95000"/>
                  <a:lumOff val="5000"/>
                </a:schemeClr>
              </a:solidFill>
            </a:endParaRPr>
          </a:p>
          <a:p>
            <a:r>
              <a:rPr lang="en-US" dirty="0" smtClean="0"/>
              <a:t> </a:t>
            </a:r>
            <a:endParaRPr lang="en-US" dirty="0"/>
          </a:p>
        </p:txBody>
      </p:sp>
    </p:spTree>
    <p:extLst>
      <p:ext uri="{BB962C8B-B14F-4D97-AF65-F5344CB8AC3E}">
        <p14:creationId xmlns:p14="http://schemas.microsoft.com/office/powerpoint/2010/main" val="270973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1428" y="-1"/>
            <a:ext cx="12000571" cy="6779941"/>
          </a:xfrm>
        </p:spPr>
        <p:txBody>
          <a:bodyPr>
            <a:normAutofit fontScale="92500" lnSpcReduction="10000"/>
          </a:bodyPr>
          <a:lstStyle/>
          <a:p>
            <a:r>
              <a:rPr lang="en-US" sz="3600" b="1" u="sng" dirty="0">
                <a:solidFill>
                  <a:srgbClr val="FF0000"/>
                </a:solidFill>
              </a:rPr>
              <a:t>4.  I Pet. 5:2-4  Crown of </a:t>
            </a:r>
            <a:r>
              <a:rPr lang="en-US" sz="3600" b="1" u="sng" dirty="0" smtClean="0">
                <a:solidFill>
                  <a:srgbClr val="FF0000"/>
                </a:solidFill>
              </a:rPr>
              <a:t>glory    </a:t>
            </a:r>
          </a:p>
          <a:p>
            <a:r>
              <a:rPr lang="en-US" sz="3600" b="1" dirty="0">
                <a:solidFill>
                  <a:schemeClr val="tx1">
                    <a:lumMod val="95000"/>
                    <a:lumOff val="5000"/>
                  </a:schemeClr>
                </a:solidFill>
              </a:rPr>
              <a:t> </a:t>
            </a:r>
            <a:r>
              <a:rPr lang="en-US" sz="3600" b="1" dirty="0" smtClean="0">
                <a:solidFill>
                  <a:schemeClr val="tx1">
                    <a:lumMod val="95000"/>
                    <a:lumOff val="5000"/>
                  </a:schemeClr>
                </a:solidFill>
              </a:rPr>
              <a:t>  Feed the flock of God which is among you, taking the </a:t>
            </a:r>
          </a:p>
          <a:p>
            <a:r>
              <a:rPr lang="en-US" sz="3600" b="1" dirty="0" smtClean="0">
                <a:solidFill>
                  <a:schemeClr val="tx1">
                    <a:lumMod val="95000"/>
                    <a:lumOff val="5000"/>
                  </a:schemeClr>
                </a:solidFill>
              </a:rPr>
              <a:t>Oversight </a:t>
            </a:r>
            <a:r>
              <a:rPr lang="en-US" sz="3600" b="1" dirty="0" err="1" smtClean="0">
                <a:solidFill>
                  <a:schemeClr val="tx1">
                    <a:lumMod val="95000"/>
                    <a:lumOff val="5000"/>
                  </a:schemeClr>
                </a:solidFill>
              </a:rPr>
              <a:t>thereof,not</a:t>
            </a:r>
            <a:r>
              <a:rPr lang="en-US" sz="3600" b="1" dirty="0" smtClean="0">
                <a:solidFill>
                  <a:schemeClr val="tx1">
                    <a:lumMod val="95000"/>
                    <a:lumOff val="5000"/>
                  </a:schemeClr>
                </a:solidFill>
              </a:rPr>
              <a:t> by </a:t>
            </a:r>
            <a:r>
              <a:rPr lang="en-US" sz="3600" b="1" dirty="0" err="1" smtClean="0">
                <a:solidFill>
                  <a:schemeClr val="tx1">
                    <a:lumMod val="95000"/>
                    <a:lumOff val="5000"/>
                  </a:schemeClr>
                </a:solidFill>
              </a:rPr>
              <a:t>constraint,but</a:t>
            </a:r>
            <a:r>
              <a:rPr lang="en-US" sz="3600" b="1" dirty="0" smtClean="0">
                <a:solidFill>
                  <a:schemeClr val="tx1">
                    <a:lumMod val="95000"/>
                    <a:lumOff val="5000"/>
                  </a:schemeClr>
                </a:solidFill>
              </a:rPr>
              <a:t> willingly; not for</a:t>
            </a:r>
          </a:p>
          <a:p>
            <a:r>
              <a:rPr lang="en-US" sz="3600" b="1" dirty="0">
                <a:solidFill>
                  <a:schemeClr val="tx1">
                    <a:lumMod val="95000"/>
                    <a:lumOff val="5000"/>
                  </a:schemeClr>
                </a:solidFill>
              </a:rPr>
              <a:t>f</a:t>
            </a:r>
            <a:r>
              <a:rPr lang="en-US" sz="3600" b="1" dirty="0" smtClean="0">
                <a:solidFill>
                  <a:schemeClr val="tx1">
                    <a:lumMod val="95000"/>
                    <a:lumOff val="5000"/>
                  </a:schemeClr>
                </a:solidFill>
              </a:rPr>
              <a:t>ilthy </a:t>
            </a:r>
            <a:r>
              <a:rPr lang="en-US" sz="3600" b="1" dirty="0" err="1" smtClean="0">
                <a:solidFill>
                  <a:schemeClr val="tx1">
                    <a:lumMod val="95000"/>
                    <a:lumOff val="5000"/>
                  </a:schemeClr>
                </a:solidFill>
              </a:rPr>
              <a:t>lucre,but</a:t>
            </a:r>
            <a:r>
              <a:rPr lang="en-US" sz="3600" b="1" dirty="0" smtClean="0">
                <a:solidFill>
                  <a:schemeClr val="tx1">
                    <a:lumMod val="95000"/>
                    <a:lumOff val="5000"/>
                  </a:schemeClr>
                </a:solidFill>
              </a:rPr>
              <a:t> of a ready mind; neither as being lords over</a:t>
            </a:r>
          </a:p>
          <a:p>
            <a:r>
              <a:rPr lang="en-US" sz="3600" b="1" dirty="0" smtClean="0">
                <a:solidFill>
                  <a:schemeClr val="tx1">
                    <a:lumMod val="95000"/>
                    <a:lumOff val="5000"/>
                  </a:schemeClr>
                </a:solidFill>
              </a:rPr>
              <a:t>God’s </a:t>
            </a:r>
            <a:r>
              <a:rPr lang="en-US" sz="3600" b="1" dirty="0" err="1" smtClean="0">
                <a:solidFill>
                  <a:schemeClr val="tx1">
                    <a:lumMod val="95000"/>
                    <a:lumOff val="5000"/>
                  </a:schemeClr>
                </a:solidFill>
              </a:rPr>
              <a:t>heritage,but</a:t>
            </a:r>
            <a:r>
              <a:rPr lang="en-US" sz="3600" b="1" dirty="0" smtClean="0">
                <a:solidFill>
                  <a:schemeClr val="tx1">
                    <a:lumMod val="95000"/>
                    <a:lumOff val="5000"/>
                  </a:schemeClr>
                </a:solidFill>
              </a:rPr>
              <a:t> being ensamples to the </a:t>
            </a:r>
            <a:r>
              <a:rPr lang="en-US" sz="3600" b="1" dirty="0" err="1" smtClean="0">
                <a:solidFill>
                  <a:schemeClr val="tx1">
                    <a:lumMod val="95000"/>
                    <a:lumOff val="5000"/>
                  </a:schemeClr>
                </a:solidFill>
              </a:rPr>
              <a:t>flock.And</a:t>
            </a:r>
            <a:r>
              <a:rPr lang="en-US" sz="3600" b="1" dirty="0" smtClean="0">
                <a:solidFill>
                  <a:schemeClr val="tx1">
                    <a:lumMod val="95000"/>
                    <a:lumOff val="5000"/>
                  </a:schemeClr>
                </a:solidFill>
              </a:rPr>
              <a:t> when</a:t>
            </a:r>
          </a:p>
          <a:p>
            <a:r>
              <a:rPr lang="en-US" sz="3600" b="1" dirty="0" smtClean="0">
                <a:solidFill>
                  <a:schemeClr val="tx1">
                    <a:lumMod val="95000"/>
                    <a:lumOff val="5000"/>
                  </a:schemeClr>
                </a:solidFill>
              </a:rPr>
              <a:t>The chief Shepherd shall </a:t>
            </a:r>
            <a:r>
              <a:rPr lang="en-US" sz="3600" b="1" dirty="0" err="1" smtClean="0">
                <a:solidFill>
                  <a:schemeClr val="tx1">
                    <a:lumMod val="95000"/>
                    <a:lumOff val="5000"/>
                  </a:schemeClr>
                </a:solidFill>
              </a:rPr>
              <a:t>appear,ye</a:t>
            </a:r>
            <a:r>
              <a:rPr lang="en-US" sz="3600" b="1" dirty="0" smtClean="0">
                <a:solidFill>
                  <a:schemeClr val="tx1">
                    <a:lumMod val="95000"/>
                    <a:lumOff val="5000"/>
                  </a:schemeClr>
                </a:solidFill>
              </a:rPr>
              <a:t> shall receive </a:t>
            </a:r>
            <a:r>
              <a:rPr lang="en-US" sz="3600" b="1" u="sng" dirty="0" smtClean="0">
                <a:solidFill>
                  <a:srgbClr val="FF0000"/>
                </a:solidFill>
              </a:rPr>
              <a:t>a crown</a:t>
            </a:r>
          </a:p>
          <a:p>
            <a:r>
              <a:rPr lang="en-US" sz="3600" b="1" u="sng" dirty="0" smtClean="0">
                <a:solidFill>
                  <a:srgbClr val="FF0000"/>
                </a:solidFill>
              </a:rPr>
              <a:t>Of glory </a:t>
            </a:r>
            <a:r>
              <a:rPr lang="en-US" sz="3600" b="1" dirty="0" smtClean="0">
                <a:solidFill>
                  <a:schemeClr val="tx1">
                    <a:lumMod val="95000"/>
                    <a:lumOff val="5000"/>
                  </a:schemeClr>
                </a:solidFill>
              </a:rPr>
              <a:t>that </a:t>
            </a:r>
            <a:r>
              <a:rPr lang="en-US" sz="3600" b="1" dirty="0" err="1" smtClean="0">
                <a:solidFill>
                  <a:schemeClr val="tx1">
                    <a:lumMod val="95000"/>
                    <a:lumOff val="5000"/>
                  </a:schemeClr>
                </a:solidFill>
              </a:rPr>
              <a:t>fadeth</a:t>
            </a:r>
            <a:r>
              <a:rPr lang="en-US" sz="3600" b="1" dirty="0" smtClean="0">
                <a:solidFill>
                  <a:schemeClr val="tx1">
                    <a:lumMod val="95000"/>
                    <a:lumOff val="5000"/>
                  </a:schemeClr>
                </a:solidFill>
              </a:rPr>
              <a:t> not away.</a:t>
            </a:r>
          </a:p>
          <a:p>
            <a:r>
              <a:rPr lang="en-US" sz="3600" b="1" dirty="0" smtClean="0">
                <a:solidFill>
                  <a:schemeClr val="tx1">
                    <a:lumMod val="95000"/>
                    <a:lumOff val="5000"/>
                  </a:schemeClr>
                </a:solidFill>
              </a:rPr>
              <a:t>..It is a crown awaiting the servants of God who have</a:t>
            </a:r>
          </a:p>
          <a:p>
            <a:r>
              <a:rPr lang="en-US" sz="3600" b="1" dirty="0" smtClean="0">
                <a:solidFill>
                  <a:schemeClr val="tx1">
                    <a:lumMod val="95000"/>
                    <a:lumOff val="5000"/>
                  </a:schemeClr>
                </a:solidFill>
              </a:rPr>
              <a:t>Faithfully served God in their work for Him.  What</a:t>
            </a:r>
          </a:p>
          <a:p>
            <a:r>
              <a:rPr lang="en-US" sz="3600" b="1" dirty="0" smtClean="0">
                <a:solidFill>
                  <a:schemeClr val="tx1">
                    <a:lumMod val="95000"/>
                    <a:lumOff val="5000"/>
                  </a:schemeClr>
                </a:solidFill>
              </a:rPr>
              <a:t>A reward for being faithful!  I Cor. 15:58  Charles Tucker;</a:t>
            </a:r>
          </a:p>
          <a:p>
            <a:r>
              <a:rPr lang="en-US" sz="3600" b="1" dirty="0" smtClean="0">
                <a:solidFill>
                  <a:schemeClr val="tx1">
                    <a:lumMod val="95000"/>
                    <a:lumOff val="5000"/>
                  </a:schemeClr>
                </a:solidFill>
              </a:rPr>
              <a:t>Charlie Christopher; Fred Robertson; Tommie Smith;</a:t>
            </a:r>
          </a:p>
          <a:p>
            <a:r>
              <a:rPr lang="en-US" sz="3600" b="1" dirty="0" smtClean="0">
                <a:solidFill>
                  <a:schemeClr val="tx1">
                    <a:lumMod val="95000"/>
                    <a:lumOff val="5000"/>
                  </a:schemeClr>
                </a:solidFill>
              </a:rPr>
              <a:t>Glen </a:t>
            </a:r>
            <a:r>
              <a:rPr lang="en-US" sz="3600" b="1" dirty="0" err="1" smtClean="0">
                <a:solidFill>
                  <a:schemeClr val="tx1">
                    <a:lumMod val="95000"/>
                    <a:lumOff val="5000"/>
                  </a:schemeClr>
                </a:solidFill>
              </a:rPr>
              <a:t>Pressnell</a:t>
            </a:r>
            <a:r>
              <a:rPr lang="en-US" sz="3600" b="1" dirty="0" smtClean="0">
                <a:solidFill>
                  <a:schemeClr val="tx1">
                    <a:lumMod val="95000"/>
                    <a:lumOff val="5000"/>
                  </a:schemeClr>
                </a:solidFill>
              </a:rPr>
              <a:t>;  Jeff McKinney and all the others before them!  </a:t>
            </a:r>
            <a:endParaRPr lang="en-US" sz="3600" b="1" dirty="0">
              <a:solidFill>
                <a:schemeClr val="tx1">
                  <a:lumMod val="95000"/>
                  <a:lumOff val="5000"/>
                </a:schemeClr>
              </a:solidFill>
            </a:endParaRPr>
          </a:p>
          <a:p>
            <a:endParaRPr lang="en-US" dirty="0"/>
          </a:p>
        </p:txBody>
      </p:sp>
    </p:spTree>
    <p:extLst>
      <p:ext uri="{BB962C8B-B14F-4D97-AF65-F5344CB8AC3E}">
        <p14:creationId xmlns:p14="http://schemas.microsoft.com/office/powerpoint/2010/main" val="1749932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234176"/>
            <a:ext cx="12058185" cy="6490009"/>
          </a:xfrm>
        </p:spPr>
        <p:txBody>
          <a:bodyPr>
            <a:normAutofit fontScale="92500" lnSpcReduction="10000"/>
          </a:bodyPr>
          <a:lstStyle/>
          <a:p>
            <a:pPr marL="0" lvl="0" indent="0">
              <a:buNone/>
            </a:pPr>
            <a:r>
              <a:rPr lang="en-US" sz="3600" b="1" u="sng" dirty="0" smtClean="0">
                <a:solidFill>
                  <a:srgbClr val="FF0000"/>
                </a:solidFill>
              </a:rPr>
              <a:t>5</a:t>
            </a:r>
            <a:r>
              <a:rPr lang="en-US" sz="3600" b="1" u="sng" dirty="0">
                <a:solidFill>
                  <a:srgbClr val="FF0000"/>
                </a:solidFill>
              </a:rPr>
              <a:t>. I Thess. </a:t>
            </a:r>
            <a:r>
              <a:rPr lang="en-US" sz="3600" b="1" u="sng" dirty="0" smtClean="0">
                <a:solidFill>
                  <a:srgbClr val="FF0000"/>
                </a:solidFill>
              </a:rPr>
              <a:t>2:19,20     </a:t>
            </a:r>
            <a:r>
              <a:rPr lang="en-US" sz="3600" b="1" u="sng" dirty="0">
                <a:solidFill>
                  <a:srgbClr val="FF0000"/>
                </a:solidFill>
              </a:rPr>
              <a:t>Crown of </a:t>
            </a:r>
            <a:r>
              <a:rPr lang="en-US" sz="3600" b="1" u="sng" dirty="0" smtClean="0">
                <a:solidFill>
                  <a:srgbClr val="FF0000"/>
                </a:solidFill>
              </a:rPr>
              <a:t>rejoicing  </a:t>
            </a:r>
          </a:p>
          <a:p>
            <a:pPr marL="0" lvl="0" indent="0">
              <a:buNone/>
            </a:pPr>
            <a:r>
              <a:rPr lang="en-US" sz="3600" b="1" dirty="0">
                <a:solidFill>
                  <a:schemeClr val="tx1">
                    <a:lumMod val="95000"/>
                    <a:lumOff val="5000"/>
                  </a:schemeClr>
                </a:solidFill>
              </a:rPr>
              <a:t> </a:t>
            </a:r>
            <a:r>
              <a:rPr lang="en-US" sz="3600" b="1" dirty="0" smtClean="0">
                <a:solidFill>
                  <a:schemeClr val="tx1">
                    <a:lumMod val="95000"/>
                    <a:lumOff val="5000"/>
                  </a:schemeClr>
                </a:solidFill>
              </a:rPr>
              <a:t>  “ For what is our hope, or joy, or </a:t>
            </a:r>
            <a:r>
              <a:rPr lang="en-US" sz="3600" b="1" u="sng" dirty="0" smtClean="0">
                <a:solidFill>
                  <a:srgbClr val="FF0000"/>
                </a:solidFill>
              </a:rPr>
              <a:t>crown of rejoicing </a:t>
            </a:r>
            <a:r>
              <a:rPr lang="en-US" sz="3600" b="1" dirty="0" smtClean="0">
                <a:solidFill>
                  <a:schemeClr val="tx1">
                    <a:lumMod val="95000"/>
                    <a:lumOff val="5000"/>
                  </a:schemeClr>
                </a:solidFill>
              </a:rPr>
              <a:t>?</a:t>
            </a:r>
          </a:p>
          <a:p>
            <a:pPr marL="0" lvl="0" indent="0">
              <a:buNone/>
            </a:pPr>
            <a:r>
              <a:rPr lang="en-US" sz="3600" b="1" dirty="0" smtClean="0">
                <a:solidFill>
                  <a:schemeClr val="tx1">
                    <a:lumMod val="95000"/>
                    <a:lumOff val="5000"/>
                  </a:schemeClr>
                </a:solidFill>
              </a:rPr>
              <a:t>Are not even ye in the presence of our Lord Jesus</a:t>
            </a:r>
          </a:p>
          <a:p>
            <a:pPr marL="0" lvl="0" indent="0">
              <a:buNone/>
            </a:pPr>
            <a:r>
              <a:rPr lang="en-US" sz="3600" b="1" dirty="0" smtClean="0">
                <a:solidFill>
                  <a:schemeClr val="tx1">
                    <a:lumMod val="95000"/>
                    <a:lumOff val="5000"/>
                  </a:schemeClr>
                </a:solidFill>
              </a:rPr>
              <a:t>Christ at his coming?  20  For ye are our glory and joy.</a:t>
            </a:r>
          </a:p>
          <a:p>
            <a:pPr marL="0" lvl="0" indent="0">
              <a:buNone/>
            </a:pPr>
            <a:r>
              <a:rPr lang="en-US" sz="3600" b="1" dirty="0">
                <a:solidFill>
                  <a:schemeClr val="tx1">
                    <a:lumMod val="95000"/>
                    <a:lumOff val="5000"/>
                  </a:schemeClr>
                </a:solidFill>
              </a:rPr>
              <a:t> </a:t>
            </a:r>
            <a:r>
              <a:rPr lang="en-US" sz="3600" b="1" dirty="0" smtClean="0">
                <a:solidFill>
                  <a:schemeClr val="tx1">
                    <a:lumMod val="95000"/>
                    <a:lumOff val="5000"/>
                  </a:schemeClr>
                </a:solidFill>
              </a:rPr>
              <a:t>   To see and know those whom you have worked</a:t>
            </a:r>
          </a:p>
          <a:p>
            <a:pPr marL="0" lvl="0" indent="0">
              <a:buNone/>
            </a:pPr>
            <a:r>
              <a:rPr lang="en-US" sz="3600" b="1" dirty="0" smtClean="0">
                <a:solidFill>
                  <a:schemeClr val="tx1">
                    <a:lumMod val="95000"/>
                    <a:lumOff val="5000"/>
                  </a:schemeClr>
                </a:solidFill>
              </a:rPr>
              <a:t>With , lead to Christ, and being with them  where</a:t>
            </a:r>
          </a:p>
          <a:p>
            <a:pPr marL="0" lvl="0" indent="0">
              <a:buNone/>
            </a:pPr>
            <a:r>
              <a:rPr lang="en-US" sz="3600" b="1" dirty="0" smtClean="0">
                <a:solidFill>
                  <a:schemeClr val="tx1">
                    <a:lumMod val="95000"/>
                    <a:lumOff val="5000"/>
                  </a:schemeClr>
                </a:solidFill>
              </a:rPr>
              <a:t>There is no </a:t>
            </a:r>
            <a:r>
              <a:rPr lang="en-US" sz="3600" b="1" dirty="0" err="1" smtClean="0">
                <a:solidFill>
                  <a:schemeClr val="tx1">
                    <a:lumMod val="95000"/>
                    <a:lumOff val="5000"/>
                  </a:schemeClr>
                </a:solidFill>
              </a:rPr>
              <a:t>tears,no</a:t>
            </a:r>
            <a:r>
              <a:rPr lang="en-US" sz="3600" b="1" dirty="0" smtClean="0">
                <a:solidFill>
                  <a:schemeClr val="tx1">
                    <a:lumMod val="95000"/>
                    <a:lumOff val="5000"/>
                  </a:schemeClr>
                </a:solidFill>
              </a:rPr>
              <a:t> more </a:t>
            </a:r>
            <a:r>
              <a:rPr lang="en-US" sz="3600" b="1" dirty="0" err="1" smtClean="0">
                <a:solidFill>
                  <a:schemeClr val="tx1">
                    <a:lumMod val="95000"/>
                    <a:lumOff val="5000"/>
                  </a:schemeClr>
                </a:solidFill>
              </a:rPr>
              <a:t>death,neither</a:t>
            </a:r>
            <a:r>
              <a:rPr lang="en-US" sz="3600" b="1" dirty="0" smtClean="0">
                <a:solidFill>
                  <a:schemeClr val="tx1">
                    <a:lumMod val="95000"/>
                    <a:lumOff val="5000"/>
                  </a:schemeClr>
                </a:solidFill>
              </a:rPr>
              <a:t> sorrow,</a:t>
            </a:r>
          </a:p>
          <a:p>
            <a:pPr marL="0" lvl="0" indent="0">
              <a:buNone/>
            </a:pPr>
            <a:r>
              <a:rPr lang="en-US" sz="3600" b="1" dirty="0" smtClean="0">
                <a:solidFill>
                  <a:schemeClr val="tx1">
                    <a:lumMod val="95000"/>
                    <a:lumOff val="5000"/>
                  </a:schemeClr>
                </a:solidFill>
              </a:rPr>
              <a:t>Nor crying, neither shall there be any more pain:</a:t>
            </a:r>
          </a:p>
          <a:p>
            <a:pPr marL="0" lvl="0" indent="0">
              <a:buNone/>
            </a:pPr>
            <a:r>
              <a:rPr lang="en-US" sz="3600" b="1" dirty="0" smtClean="0">
                <a:solidFill>
                  <a:schemeClr val="tx1">
                    <a:lumMod val="95000"/>
                    <a:lumOff val="5000"/>
                  </a:schemeClr>
                </a:solidFill>
              </a:rPr>
              <a:t>For the former things are passed away.  </a:t>
            </a:r>
          </a:p>
          <a:p>
            <a:pPr marL="0" lvl="0" indent="0">
              <a:buNone/>
            </a:pPr>
            <a:r>
              <a:rPr lang="en-US" sz="3600" b="1" dirty="0">
                <a:solidFill>
                  <a:schemeClr val="tx1">
                    <a:lumMod val="95000"/>
                    <a:lumOff val="5000"/>
                  </a:schemeClr>
                </a:solidFill>
              </a:rPr>
              <a:t> </a:t>
            </a:r>
            <a:r>
              <a:rPr lang="en-US" sz="3600" b="1" dirty="0" smtClean="0">
                <a:solidFill>
                  <a:schemeClr val="tx1">
                    <a:lumMod val="95000"/>
                    <a:lumOff val="5000"/>
                  </a:schemeClr>
                </a:solidFill>
              </a:rPr>
              <a:t>   What a challenge for us all!   What a rejoicing that</a:t>
            </a:r>
          </a:p>
          <a:p>
            <a:pPr marL="0" lvl="0" indent="0">
              <a:buNone/>
            </a:pPr>
            <a:r>
              <a:rPr lang="en-US" sz="3600" b="1" dirty="0" smtClean="0">
                <a:solidFill>
                  <a:schemeClr val="tx1">
                    <a:lumMod val="95000"/>
                    <a:lumOff val="5000"/>
                  </a:schemeClr>
                </a:solidFill>
              </a:rPr>
              <a:t>Will be!   </a:t>
            </a:r>
            <a:endParaRPr lang="en-US" sz="3600" b="1" dirty="0">
              <a:solidFill>
                <a:schemeClr val="tx1">
                  <a:lumMod val="95000"/>
                  <a:lumOff val="5000"/>
                </a:schemeClr>
              </a:solidFill>
            </a:endParaRPr>
          </a:p>
          <a:p>
            <a:r>
              <a:rPr lang="en-US" dirty="0" smtClean="0"/>
              <a:t>  </a:t>
            </a:r>
            <a:endParaRPr lang="en-US" dirty="0"/>
          </a:p>
        </p:txBody>
      </p:sp>
    </p:spTree>
    <p:extLst>
      <p:ext uri="{BB962C8B-B14F-4D97-AF65-F5344CB8AC3E}">
        <p14:creationId xmlns:p14="http://schemas.microsoft.com/office/powerpoint/2010/main" val="947923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815" y="178420"/>
            <a:ext cx="12058185" cy="6679580"/>
          </a:xfrm>
        </p:spPr>
        <p:txBody>
          <a:bodyPr>
            <a:normAutofit lnSpcReduction="10000"/>
          </a:bodyPr>
          <a:lstStyle/>
          <a:p>
            <a:r>
              <a:rPr lang="en-US" sz="3600" b="1" u="sng" dirty="0">
                <a:solidFill>
                  <a:srgbClr val="00B050"/>
                </a:solidFill>
                <a:effectLst>
                  <a:outerShdw blurRad="38100" dist="38100" dir="2700000" algn="tl">
                    <a:srgbClr val="000000">
                      <a:alpha val="43137"/>
                    </a:srgbClr>
                  </a:outerShdw>
                </a:effectLst>
              </a:rPr>
              <a:t>The 5 types of crowns for believers in </a:t>
            </a:r>
            <a:r>
              <a:rPr lang="en-US" sz="3600" b="1" u="sng" dirty="0" smtClean="0">
                <a:solidFill>
                  <a:srgbClr val="00B050"/>
                </a:solidFill>
                <a:effectLst>
                  <a:outerShdw blurRad="38100" dist="38100" dir="2700000" algn="tl">
                    <a:srgbClr val="000000">
                      <a:alpha val="43137"/>
                    </a:srgbClr>
                  </a:outerShdw>
                </a:effectLst>
              </a:rPr>
              <a:t>heaven</a:t>
            </a:r>
          </a:p>
          <a:p>
            <a:pPr marL="0" indent="0">
              <a:buNone/>
            </a:pPr>
            <a:endParaRPr lang="en-US" sz="3600" dirty="0" smtClean="0"/>
          </a:p>
          <a:p>
            <a:pPr marL="0" indent="0">
              <a:buNone/>
            </a:pPr>
            <a:r>
              <a:rPr lang="en-US" sz="3600" b="1" u="sng" dirty="0" smtClean="0">
                <a:solidFill>
                  <a:schemeClr val="tx1">
                    <a:lumMod val="95000"/>
                    <a:lumOff val="5000"/>
                  </a:schemeClr>
                </a:solidFill>
              </a:rPr>
              <a:t> 1.  2 Tim.4:6-8  Crown of righteousness  “ </a:t>
            </a:r>
          </a:p>
          <a:p>
            <a:pPr marL="0" indent="0">
              <a:buNone/>
            </a:pPr>
            <a:endParaRPr lang="en-US" sz="3600" dirty="0">
              <a:solidFill>
                <a:schemeClr val="tx1">
                  <a:lumMod val="95000"/>
                  <a:lumOff val="5000"/>
                </a:schemeClr>
              </a:solidFill>
            </a:endParaRPr>
          </a:p>
          <a:p>
            <a:pPr marL="0" lvl="0" indent="0">
              <a:buNone/>
            </a:pPr>
            <a:r>
              <a:rPr lang="en-US" sz="3600" b="1" u="sng" dirty="0" smtClean="0">
                <a:solidFill>
                  <a:schemeClr val="tx1">
                    <a:lumMod val="95000"/>
                    <a:lumOff val="5000"/>
                  </a:schemeClr>
                </a:solidFill>
              </a:rPr>
              <a:t> 2.  I Cor. 9:27  Incorruptible crown</a:t>
            </a:r>
          </a:p>
          <a:p>
            <a:pPr marL="0" lvl="0" indent="0">
              <a:buNone/>
            </a:pPr>
            <a:endParaRPr lang="en-US" sz="3600" b="1" u="sng" dirty="0">
              <a:solidFill>
                <a:schemeClr val="tx1">
                  <a:lumMod val="95000"/>
                  <a:lumOff val="5000"/>
                </a:schemeClr>
              </a:solidFill>
            </a:endParaRPr>
          </a:p>
          <a:p>
            <a:pPr marL="0" lvl="0" indent="0">
              <a:buNone/>
            </a:pPr>
            <a:r>
              <a:rPr lang="en-US" sz="3600" b="1" u="sng" dirty="0">
                <a:solidFill>
                  <a:schemeClr val="tx1">
                    <a:lumMod val="95000"/>
                    <a:lumOff val="5000"/>
                  </a:schemeClr>
                </a:solidFill>
              </a:rPr>
              <a:t> </a:t>
            </a:r>
            <a:r>
              <a:rPr lang="en-US" sz="3600" b="1" u="sng" dirty="0" smtClean="0">
                <a:solidFill>
                  <a:schemeClr val="tx1">
                    <a:lumMod val="95000"/>
                    <a:lumOff val="5000"/>
                  </a:schemeClr>
                </a:solidFill>
              </a:rPr>
              <a:t>3.  James 1:12  ; Rev. 2:10  Crown </a:t>
            </a:r>
            <a:r>
              <a:rPr lang="en-US" sz="3600" b="1" u="sng" dirty="0">
                <a:solidFill>
                  <a:schemeClr val="tx1">
                    <a:lumMod val="95000"/>
                    <a:lumOff val="5000"/>
                  </a:schemeClr>
                </a:solidFill>
              </a:rPr>
              <a:t>of </a:t>
            </a:r>
            <a:r>
              <a:rPr lang="en-US" sz="3600" b="1" u="sng" dirty="0" smtClean="0">
                <a:solidFill>
                  <a:schemeClr val="tx1">
                    <a:lumMod val="95000"/>
                    <a:lumOff val="5000"/>
                  </a:schemeClr>
                </a:solidFill>
              </a:rPr>
              <a:t>life</a:t>
            </a:r>
          </a:p>
          <a:p>
            <a:pPr marL="0" lvl="0" indent="0">
              <a:buNone/>
            </a:pPr>
            <a:endParaRPr lang="en-US" sz="3600" b="1" u="sng" dirty="0">
              <a:solidFill>
                <a:schemeClr val="tx1">
                  <a:lumMod val="95000"/>
                  <a:lumOff val="5000"/>
                </a:schemeClr>
              </a:solidFill>
            </a:endParaRPr>
          </a:p>
          <a:p>
            <a:pPr marL="0" lvl="0" indent="0">
              <a:buNone/>
            </a:pPr>
            <a:r>
              <a:rPr lang="en-US" sz="3600" b="1" u="sng" dirty="0" smtClean="0">
                <a:solidFill>
                  <a:schemeClr val="tx1">
                    <a:lumMod val="95000"/>
                    <a:lumOff val="5000"/>
                  </a:schemeClr>
                </a:solidFill>
              </a:rPr>
              <a:t> 4.  I Pet. 5:2-4  Crown </a:t>
            </a:r>
            <a:r>
              <a:rPr lang="en-US" sz="3600" b="1" u="sng" dirty="0">
                <a:solidFill>
                  <a:schemeClr val="tx1">
                    <a:lumMod val="95000"/>
                    <a:lumOff val="5000"/>
                  </a:schemeClr>
                </a:solidFill>
              </a:rPr>
              <a:t>of </a:t>
            </a:r>
            <a:r>
              <a:rPr lang="en-US" sz="3600" b="1" u="sng" dirty="0" smtClean="0">
                <a:solidFill>
                  <a:schemeClr val="tx1">
                    <a:lumMod val="95000"/>
                    <a:lumOff val="5000"/>
                  </a:schemeClr>
                </a:solidFill>
              </a:rPr>
              <a:t>glory</a:t>
            </a:r>
          </a:p>
          <a:p>
            <a:pPr marL="0" lvl="0" indent="0">
              <a:buNone/>
            </a:pPr>
            <a:endParaRPr lang="en-US" sz="3600" b="1" u="sng" dirty="0">
              <a:solidFill>
                <a:schemeClr val="tx1">
                  <a:lumMod val="95000"/>
                  <a:lumOff val="5000"/>
                </a:schemeClr>
              </a:solidFill>
            </a:endParaRPr>
          </a:p>
          <a:p>
            <a:pPr marL="0" lvl="0" indent="0">
              <a:buNone/>
            </a:pPr>
            <a:r>
              <a:rPr lang="en-US" sz="3600" b="1" u="sng" dirty="0" smtClean="0">
                <a:solidFill>
                  <a:schemeClr val="tx1">
                    <a:lumMod val="95000"/>
                    <a:lumOff val="5000"/>
                  </a:schemeClr>
                </a:solidFill>
              </a:rPr>
              <a:t> 5. I Thess. 2:19    Crown of rejoicing</a:t>
            </a:r>
            <a:endParaRPr lang="en-US" sz="3600" b="1" u="sng" dirty="0">
              <a:solidFill>
                <a:schemeClr val="tx1">
                  <a:lumMod val="95000"/>
                  <a:lumOff val="5000"/>
                </a:schemeClr>
              </a:solidFill>
            </a:endParaRPr>
          </a:p>
          <a:p>
            <a:endParaRPr lang="en-US" dirty="0"/>
          </a:p>
        </p:txBody>
      </p:sp>
    </p:spTree>
    <p:extLst>
      <p:ext uri="{BB962C8B-B14F-4D97-AF65-F5344CB8AC3E}">
        <p14:creationId xmlns:p14="http://schemas.microsoft.com/office/powerpoint/2010/main" val="179562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p:cTn id="3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p:cTn id="39"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9210"/>
            <a:ext cx="12192000" cy="7047570"/>
          </a:xfrm>
        </p:spPr>
        <p:txBody>
          <a:bodyPr>
            <a:normAutofit/>
          </a:bodyPr>
          <a:lstStyle/>
          <a:p>
            <a:endParaRPr lang="en-US" dirty="0" smtClean="0"/>
          </a:p>
          <a:p>
            <a:r>
              <a:rPr lang="en-US" sz="3200" b="1" u="sng" dirty="0" smtClean="0">
                <a:solidFill>
                  <a:srgbClr val="00B050"/>
                </a:solidFill>
              </a:rPr>
              <a:t>I </a:t>
            </a:r>
            <a:r>
              <a:rPr lang="en-US" sz="3200" b="1" u="sng" dirty="0">
                <a:solidFill>
                  <a:srgbClr val="00B050"/>
                </a:solidFill>
              </a:rPr>
              <a:t>charge thee </a:t>
            </a:r>
            <a:r>
              <a:rPr lang="en-US" sz="3200" dirty="0"/>
              <a:t>therefore before God, and the Lord Jesus Christ, who shall judge the quick and the dead at his appearing and his kingdom;</a:t>
            </a:r>
          </a:p>
          <a:p>
            <a:r>
              <a:rPr lang="en-US" sz="3200" b="1" u="sng" baseline="30000" dirty="0">
                <a:solidFill>
                  <a:srgbClr val="FF0000"/>
                </a:solidFill>
              </a:rPr>
              <a:t>2 </a:t>
            </a:r>
            <a:r>
              <a:rPr lang="en-US" sz="3200" b="1" u="sng" dirty="0">
                <a:solidFill>
                  <a:srgbClr val="FF0000"/>
                </a:solidFill>
              </a:rPr>
              <a:t>Preach the word</a:t>
            </a:r>
            <a:r>
              <a:rPr lang="en-US" sz="3200" dirty="0"/>
              <a:t>; be instant in season, out of season; reprove, rebuke, exhort with all long suffering and doctrine.</a:t>
            </a:r>
          </a:p>
          <a:p>
            <a:r>
              <a:rPr lang="en-US" sz="3200" baseline="30000" dirty="0"/>
              <a:t>3 </a:t>
            </a:r>
            <a:r>
              <a:rPr lang="en-US" sz="3200" dirty="0"/>
              <a:t>For the time will come when they will not endure sound doctrine; but after their own lusts shall they heap to themselves teachers, having itching ears;</a:t>
            </a:r>
          </a:p>
          <a:p>
            <a:r>
              <a:rPr lang="en-US" sz="3200" baseline="30000" dirty="0"/>
              <a:t>4 </a:t>
            </a:r>
            <a:r>
              <a:rPr lang="en-US" sz="3200" dirty="0"/>
              <a:t>And they shall </a:t>
            </a:r>
            <a:r>
              <a:rPr lang="en-US" sz="3200" b="1" u="sng" dirty="0">
                <a:solidFill>
                  <a:schemeClr val="accent2">
                    <a:lumMod val="75000"/>
                  </a:schemeClr>
                </a:solidFill>
              </a:rPr>
              <a:t>turn away their ears from the truth</a:t>
            </a:r>
            <a:r>
              <a:rPr lang="en-US" sz="3200" dirty="0"/>
              <a:t>, and shall be </a:t>
            </a:r>
            <a:r>
              <a:rPr lang="en-US" sz="3200" b="1" u="sng" dirty="0">
                <a:solidFill>
                  <a:schemeClr val="accent2">
                    <a:lumMod val="75000"/>
                  </a:schemeClr>
                </a:solidFill>
              </a:rPr>
              <a:t>turned unto fables</a:t>
            </a:r>
            <a:r>
              <a:rPr lang="en-US" sz="3200" dirty="0"/>
              <a:t>.</a:t>
            </a:r>
          </a:p>
          <a:p>
            <a:r>
              <a:rPr lang="en-US" sz="3200" b="1" u="sng" baseline="30000" dirty="0">
                <a:solidFill>
                  <a:srgbClr val="FF0000"/>
                </a:solidFill>
              </a:rPr>
              <a:t>5 </a:t>
            </a:r>
            <a:r>
              <a:rPr lang="en-US" sz="3200" b="1" u="sng" dirty="0">
                <a:solidFill>
                  <a:srgbClr val="FF0000"/>
                </a:solidFill>
              </a:rPr>
              <a:t>But watch thou </a:t>
            </a:r>
            <a:r>
              <a:rPr lang="en-US" sz="3200" dirty="0"/>
              <a:t>in all things, endure afflictions, do the work of an evangelist, make full proof of thy ministry.</a:t>
            </a:r>
          </a:p>
          <a:p>
            <a:endParaRPr lang="en-US" dirty="0"/>
          </a:p>
        </p:txBody>
      </p:sp>
    </p:spTree>
    <p:extLst>
      <p:ext uri="{BB962C8B-B14F-4D97-AF65-F5344CB8AC3E}">
        <p14:creationId xmlns:p14="http://schemas.microsoft.com/office/powerpoint/2010/main" val="42628473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t>Hear and obey God Now!</a:t>
            </a:r>
          </a:p>
          <a:p>
            <a:r>
              <a:rPr lang="en-US" sz="5400" b="1" dirty="0"/>
              <a:t> </a:t>
            </a:r>
            <a:r>
              <a:rPr lang="en-US" sz="5400" b="1" dirty="0" smtClean="0"/>
              <a:t>    Heb. 5:8-9  </a:t>
            </a:r>
            <a:endParaRPr lang="en-US" sz="5400" b="1" dirty="0"/>
          </a:p>
        </p:txBody>
      </p:sp>
    </p:spTree>
    <p:extLst>
      <p:ext uri="{BB962C8B-B14F-4D97-AF65-F5344CB8AC3E}">
        <p14:creationId xmlns:p14="http://schemas.microsoft.com/office/powerpoint/2010/main" val="5265093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endParaRPr lang="en-US" sz="3200" baseline="30000" dirty="0" smtClean="0"/>
          </a:p>
          <a:p>
            <a:endParaRPr lang="en-US" sz="3200" baseline="30000" dirty="0"/>
          </a:p>
          <a:p>
            <a:r>
              <a:rPr lang="en-US" sz="4000" baseline="30000" dirty="0" smtClean="0"/>
              <a:t>6 </a:t>
            </a:r>
            <a:r>
              <a:rPr lang="en-US" sz="4000" dirty="0" smtClean="0"/>
              <a:t>For </a:t>
            </a:r>
            <a:r>
              <a:rPr lang="en-US" sz="4000" b="1" u="sng" dirty="0" smtClean="0">
                <a:solidFill>
                  <a:srgbClr val="FF0000"/>
                </a:solidFill>
              </a:rPr>
              <a:t>I am now ready </a:t>
            </a:r>
            <a:r>
              <a:rPr lang="en-US" sz="4000" dirty="0" smtClean="0"/>
              <a:t>to be offered, and the time of my departure is at hand.</a:t>
            </a:r>
          </a:p>
          <a:p>
            <a:r>
              <a:rPr lang="en-US" sz="4000" baseline="30000" dirty="0" smtClean="0"/>
              <a:t>7 </a:t>
            </a:r>
            <a:r>
              <a:rPr lang="en-US" sz="4000" dirty="0" smtClean="0"/>
              <a:t>I have fought a good fight, I have finished my course, I have kept the faith:</a:t>
            </a:r>
          </a:p>
          <a:p>
            <a:r>
              <a:rPr lang="en-US" sz="4000" baseline="30000" dirty="0" smtClean="0"/>
              <a:t>8 </a:t>
            </a:r>
            <a:r>
              <a:rPr lang="en-US" sz="4000" dirty="0" smtClean="0"/>
              <a:t>Henceforth there is laid up for me </a:t>
            </a:r>
            <a:r>
              <a:rPr lang="en-US" sz="4000" b="1" u="sng" dirty="0" smtClean="0">
                <a:solidFill>
                  <a:srgbClr val="FF0000"/>
                </a:solidFill>
              </a:rPr>
              <a:t>a crown of righteousness</a:t>
            </a:r>
            <a:r>
              <a:rPr lang="en-US" sz="4000" dirty="0" smtClean="0"/>
              <a:t>, which the Lord, the righteous judge, shall give me at that day: and not to me only, but unto all them also that love his appearing.</a:t>
            </a:r>
          </a:p>
          <a:p>
            <a:r>
              <a:rPr lang="en-US" sz="4000" dirty="0" smtClean="0"/>
              <a:t>9Do </a:t>
            </a:r>
            <a:r>
              <a:rPr lang="en-US" sz="4000" dirty="0"/>
              <a:t>thy diligence to </a:t>
            </a:r>
            <a:r>
              <a:rPr lang="en-US" sz="4000" b="1" u="sng" dirty="0">
                <a:solidFill>
                  <a:srgbClr val="FF0000"/>
                </a:solidFill>
              </a:rPr>
              <a:t>come shortly unto me</a:t>
            </a:r>
          </a:p>
        </p:txBody>
      </p:sp>
    </p:spTree>
    <p:extLst>
      <p:ext uri="{BB962C8B-B14F-4D97-AF65-F5344CB8AC3E}">
        <p14:creationId xmlns:p14="http://schemas.microsoft.com/office/powerpoint/2010/main" val="3230453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600" b="1" dirty="0" smtClean="0"/>
              <a:t>What Paul told Timothy</a:t>
            </a:r>
            <a:endParaRPr lang="en-US" sz="6600" b="1" dirty="0"/>
          </a:p>
        </p:txBody>
      </p:sp>
    </p:spTree>
    <p:extLst>
      <p:ext uri="{BB962C8B-B14F-4D97-AF65-F5344CB8AC3E}">
        <p14:creationId xmlns:p14="http://schemas.microsoft.com/office/powerpoint/2010/main" val="33817647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1242288" cy="6701070"/>
          </a:xfrm>
        </p:spPr>
        <p:txBody>
          <a:bodyPr/>
          <a:lstStyle/>
          <a:p>
            <a:endParaRPr lang="en-US" dirty="0" smtClean="0"/>
          </a:p>
          <a:p>
            <a:r>
              <a:rPr lang="en-US" sz="6600" dirty="0" smtClean="0"/>
              <a:t>#1  </a:t>
            </a:r>
            <a:r>
              <a:rPr lang="en-US" sz="3600" dirty="0" smtClean="0"/>
              <a:t>2 Tim. 4:2   </a:t>
            </a:r>
            <a:r>
              <a:rPr lang="en-US" sz="4800" dirty="0" smtClean="0"/>
              <a:t> </a:t>
            </a:r>
            <a:r>
              <a:rPr lang="en-US" sz="4800" b="1" dirty="0" smtClean="0">
                <a:solidFill>
                  <a:srgbClr val="FF0000"/>
                </a:solidFill>
              </a:rPr>
              <a:t>Preach the Word…</a:t>
            </a:r>
            <a:endParaRPr lang="en-US" sz="4000" b="1" dirty="0" smtClean="0">
              <a:solidFill>
                <a:srgbClr val="FF0000"/>
              </a:solidFill>
            </a:endParaRPr>
          </a:p>
          <a:p>
            <a:r>
              <a:rPr lang="en-US" sz="4000" dirty="0"/>
              <a:t> </a:t>
            </a:r>
            <a:r>
              <a:rPr lang="en-US" sz="4000" dirty="0" smtClean="0"/>
              <a:t> 1.  Matt. 28:18-20  </a:t>
            </a:r>
          </a:p>
          <a:p>
            <a:r>
              <a:rPr lang="en-US" sz="4000" dirty="0"/>
              <a:t> </a:t>
            </a:r>
            <a:r>
              <a:rPr lang="en-US" sz="4000" dirty="0" smtClean="0"/>
              <a:t> 2.  Mark 16:15-16 </a:t>
            </a:r>
          </a:p>
        </p:txBody>
      </p:sp>
    </p:spTree>
    <p:extLst>
      <p:ext uri="{BB962C8B-B14F-4D97-AF65-F5344CB8AC3E}">
        <p14:creationId xmlns:p14="http://schemas.microsoft.com/office/powerpoint/2010/main" val="2821410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54091"/>
          </a:xfrm>
        </p:spPr>
        <p:txBody>
          <a:bodyPr>
            <a:normAutofit fontScale="25000" lnSpcReduction="20000"/>
          </a:bodyPr>
          <a:lstStyle/>
          <a:p>
            <a:r>
              <a:rPr lang="en-US" sz="12800" b="1" dirty="0" smtClean="0"/>
              <a:t>Preach, Preach , Preach   </a:t>
            </a:r>
          </a:p>
          <a:p>
            <a:pPr marL="0" indent="0">
              <a:buNone/>
            </a:pPr>
            <a:r>
              <a:rPr lang="en-US" sz="12800" dirty="0"/>
              <a:t> </a:t>
            </a:r>
            <a:r>
              <a:rPr lang="en-US" sz="12800" dirty="0" smtClean="0"/>
              <a:t> 2 Cor. 4:5  ….for we </a:t>
            </a:r>
            <a:r>
              <a:rPr lang="en-US" sz="12800" b="1" dirty="0" smtClean="0"/>
              <a:t>preach</a:t>
            </a:r>
            <a:r>
              <a:rPr lang="en-US" sz="12800" dirty="0" smtClean="0"/>
              <a:t> not ourselves </a:t>
            </a:r>
          </a:p>
          <a:p>
            <a:r>
              <a:rPr lang="en-US" sz="12800" dirty="0" smtClean="0"/>
              <a:t>I Cor. 2:2   ….Paul was determined not to know anything</a:t>
            </a:r>
          </a:p>
          <a:p>
            <a:r>
              <a:rPr lang="en-US" sz="12800" dirty="0"/>
              <a:t> </a:t>
            </a:r>
            <a:r>
              <a:rPr lang="en-US" sz="12800" dirty="0" smtClean="0"/>
              <a:t>   among them, save </a:t>
            </a:r>
            <a:r>
              <a:rPr lang="en-US" sz="12800" b="1" dirty="0" smtClean="0"/>
              <a:t>Jesus Christ </a:t>
            </a:r>
            <a:r>
              <a:rPr lang="en-US" sz="12800" dirty="0" smtClean="0"/>
              <a:t>and him crucified.</a:t>
            </a:r>
          </a:p>
          <a:p>
            <a:r>
              <a:rPr lang="en-US" sz="12800" dirty="0" smtClean="0"/>
              <a:t>Gal. 2:20   … I am crucified </a:t>
            </a:r>
            <a:r>
              <a:rPr lang="en-US" sz="12800" b="1" dirty="0" smtClean="0"/>
              <a:t>with Christ</a:t>
            </a:r>
          </a:p>
          <a:p>
            <a:r>
              <a:rPr lang="en-US" sz="12800" dirty="0" smtClean="0"/>
              <a:t>I Cor. 1:18  ..For the </a:t>
            </a:r>
            <a:r>
              <a:rPr lang="en-US" sz="12800" b="1" dirty="0" smtClean="0"/>
              <a:t>Preaching of the cross </a:t>
            </a:r>
            <a:r>
              <a:rPr lang="en-US" sz="12800" dirty="0" smtClean="0"/>
              <a:t>is to them that perish </a:t>
            </a:r>
            <a:r>
              <a:rPr lang="en-US" sz="12800" dirty="0"/>
              <a:t>f</a:t>
            </a:r>
            <a:r>
              <a:rPr lang="en-US" sz="12800" dirty="0" smtClean="0"/>
              <a:t>oolishness; but unto us which are saved it is the power of God.</a:t>
            </a:r>
          </a:p>
          <a:p>
            <a:r>
              <a:rPr lang="en-US" sz="12800" dirty="0" smtClean="0"/>
              <a:t>I Cor. 1:21  For after that in the wisdom of God, the world by wisdom  </a:t>
            </a:r>
            <a:r>
              <a:rPr lang="en-US" sz="12800" dirty="0"/>
              <a:t>k</a:t>
            </a:r>
            <a:r>
              <a:rPr lang="en-US" sz="12800" dirty="0" smtClean="0"/>
              <a:t>new not God, it pleased God by the </a:t>
            </a:r>
            <a:r>
              <a:rPr lang="en-US" sz="12800" b="1" dirty="0" smtClean="0"/>
              <a:t>foolishness of preaching </a:t>
            </a:r>
            <a:r>
              <a:rPr lang="en-US" sz="12800" dirty="0" smtClean="0"/>
              <a:t>to Save them that believe.</a:t>
            </a:r>
          </a:p>
          <a:p>
            <a:pPr marL="0" indent="0">
              <a:buNone/>
            </a:pPr>
            <a:r>
              <a:rPr lang="en-US" sz="12800" dirty="0"/>
              <a:t> </a:t>
            </a:r>
            <a:r>
              <a:rPr lang="en-US" sz="12800" dirty="0" smtClean="0"/>
              <a:t>              It’s got to be done;  it must be done;  it is the</a:t>
            </a:r>
          </a:p>
          <a:p>
            <a:r>
              <a:rPr lang="en-US" sz="12800" dirty="0" smtClean="0"/>
              <a:t>            Most urgent thing needed in the world…</a:t>
            </a:r>
          </a:p>
          <a:p>
            <a:endParaRPr lang="en-US" sz="3600" dirty="0" smtClean="0"/>
          </a:p>
          <a:p>
            <a:endParaRPr lang="en-US" dirty="0"/>
          </a:p>
          <a:p>
            <a:endParaRPr lang="en-US" dirty="0" smtClean="0"/>
          </a:p>
          <a:p>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380709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864" y="737754"/>
            <a:ext cx="11197936" cy="5891645"/>
          </a:xfrm>
        </p:spPr>
        <p:txBody>
          <a:bodyPr>
            <a:normAutofit/>
          </a:bodyPr>
          <a:lstStyle/>
          <a:p>
            <a:r>
              <a:rPr lang="en-US" sz="3600" b="1" u="sng" dirty="0" smtClean="0"/>
              <a:t>Why?  </a:t>
            </a:r>
            <a:r>
              <a:rPr lang="en-US" sz="3600" dirty="0" smtClean="0"/>
              <a:t>2 Tim. 1:9-11  Who hath saved us, and called us with an Holy calling, not according to our works, but according to his own Purpose and grace, which was given us in Christ Jesus before the World began, but is now made manifest by the appearing of our </a:t>
            </a:r>
            <a:r>
              <a:rPr lang="en-US" sz="3600" dirty="0" err="1" smtClean="0"/>
              <a:t>Saviour</a:t>
            </a:r>
            <a:r>
              <a:rPr lang="en-US" sz="3600" dirty="0" smtClean="0"/>
              <a:t> Jesus Christ, Who hath abolished death ,and hath brought life and immortality to light </a:t>
            </a:r>
            <a:r>
              <a:rPr lang="en-US" sz="3600" b="1" dirty="0" smtClean="0"/>
              <a:t>Through the gospel</a:t>
            </a:r>
            <a:r>
              <a:rPr lang="en-US" sz="3600" dirty="0" smtClean="0"/>
              <a:t>:  v.11  whereunto I am appointed </a:t>
            </a:r>
            <a:r>
              <a:rPr lang="en-US" sz="3600" b="1" u="sng" dirty="0" smtClean="0"/>
              <a:t>a preacher</a:t>
            </a:r>
            <a:r>
              <a:rPr lang="en-US" sz="3600" dirty="0" smtClean="0"/>
              <a:t>, and an Apostle,, and a teacher of the Gentiles.</a:t>
            </a:r>
          </a:p>
          <a:p>
            <a:r>
              <a:rPr lang="en-US" sz="3600" dirty="0"/>
              <a:t> </a:t>
            </a:r>
            <a:r>
              <a:rPr lang="en-US" sz="3600" dirty="0" smtClean="0"/>
              <a:t>  Urgent!</a:t>
            </a:r>
          </a:p>
          <a:p>
            <a:endParaRPr lang="en-US" dirty="0"/>
          </a:p>
        </p:txBody>
      </p:sp>
    </p:spTree>
    <p:extLst>
      <p:ext uri="{BB962C8B-B14F-4D97-AF65-F5344CB8AC3E}">
        <p14:creationId xmlns:p14="http://schemas.microsoft.com/office/powerpoint/2010/main" val="4204357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3572" y="-1"/>
            <a:ext cx="11890663" cy="6681355"/>
          </a:xfrm>
        </p:spPr>
        <p:txBody>
          <a:bodyPr>
            <a:normAutofit/>
          </a:bodyPr>
          <a:lstStyle/>
          <a:p>
            <a:endParaRPr lang="en-US" sz="3600" u="sng" dirty="0" smtClean="0"/>
          </a:p>
          <a:p>
            <a:pPr marL="0" indent="0">
              <a:buNone/>
            </a:pPr>
            <a:r>
              <a:rPr lang="en-US" sz="8000" u="sng" dirty="0" smtClean="0"/>
              <a:t> 2.  </a:t>
            </a:r>
            <a:r>
              <a:rPr lang="en-US" sz="3600" u="sng" dirty="0" smtClean="0"/>
              <a:t>V. 6  But </a:t>
            </a:r>
            <a:r>
              <a:rPr lang="en-US" sz="3600" b="1" u="sng" dirty="0" smtClean="0"/>
              <a:t>watch</a:t>
            </a:r>
            <a:r>
              <a:rPr lang="en-US" sz="3600" u="sng" dirty="0" smtClean="0"/>
              <a:t> thou in all things               </a:t>
            </a:r>
            <a:r>
              <a:rPr lang="en-US" sz="3600" b="1" u="sng" dirty="0" smtClean="0"/>
              <a:t>Watch</a:t>
            </a:r>
          </a:p>
          <a:p>
            <a:endParaRPr lang="en-US" sz="3600" dirty="0"/>
          </a:p>
          <a:p>
            <a:r>
              <a:rPr lang="en-US" sz="3600" dirty="0" smtClean="0"/>
              <a:t>Watch…</a:t>
            </a:r>
            <a:r>
              <a:rPr lang="en-US" sz="3600" b="1" dirty="0" smtClean="0"/>
              <a:t>be alert…</a:t>
            </a:r>
          </a:p>
          <a:p>
            <a:r>
              <a:rPr lang="en-US" sz="3600" dirty="0"/>
              <a:t> </a:t>
            </a:r>
            <a:r>
              <a:rPr lang="en-US" sz="3600" dirty="0" smtClean="0"/>
              <a:t>  Matt. 26:41  </a:t>
            </a:r>
            <a:r>
              <a:rPr lang="en-US" sz="3600" b="1" u="sng" dirty="0" smtClean="0"/>
              <a:t>Watch and pray</a:t>
            </a:r>
            <a:r>
              <a:rPr lang="en-US" sz="3600" dirty="0" smtClean="0"/>
              <a:t>, that ye enter not into</a:t>
            </a:r>
          </a:p>
          <a:p>
            <a:r>
              <a:rPr lang="en-US" sz="3600" dirty="0"/>
              <a:t> </a:t>
            </a:r>
            <a:r>
              <a:rPr lang="en-US" sz="3600" dirty="0" smtClean="0"/>
              <a:t>    temptation: the spirit indeed is willing, but the flesh</a:t>
            </a:r>
          </a:p>
          <a:p>
            <a:r>
              <a:rPr lang="en-US" sz="3600" dirty="0"/>
              <a:t> </a:t>
            </a:r>
            <a:r>
              <a:rPr lang="en-US" sz="3600" dirty="0" smtClean="0"/>
              <a:t>    is weak.</a:t>
            </a:r>
          </a:p>
        </p:txBody>
      </p:sp>
    </p:spTree>
    <p:extLst>
      <p:ext uri="{BB962C8B-B14F-4D97-AF65-F5344CB8AC3E}">
        <p14:creationId xmlns:p14="http://schemas.microsoft.com/office/powerpoint/2010/main" val="171962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371" y="-1"/>
            <a:ext cx="11985702" cy="6757639"/>
          </a:xfrm>
        </p:spPr>
        <p:txBody>
          <a:bodyPr/>
          <a:lstStyle/>
          <a:p>
            <a:endParaRPr lang="en-US" sz="3600" b="1" dirty="0" smtClean="0"/>
          </a:p>
          <a:p>
            <a:r>
              <a:rPr lang="en-US" sz="3600" b="1" dirty="0" smtClean="0"/>
              <a:t>Ezekiel 33:7</a:t>
            </a:r>
          </a:p>
          <a:p>
            <a:r>
              <a:rPr lang="en-US" sz="3600" b="1" dirty="0"/>
              <a:t> </a:t>
            </a:r>
            <a:r>
              <a:rPr lang="en-US" sz="3600" b="1" dirty="0" smtClean="0"/>
              <a:t>  </a:t>
            </a:r>
            <a:r>
              <a:rPr lang="en-US" sz="3600" baseline="30000" dirty="0" smtClean="0"/>
              <a:t>7</a:t>
            </a:r>
            <a:r>
              <a:rPr lang="en-US" sz="3600" baseline="30000" dirty="0"/>
              <a:t> </a:t>
            </a:r>
            <a:r>
              <a:rPr lang="en-US" sz="3600" dirty="0"/>
              <a:t>So thou, O son of man, I have set thee </a:t>
            </a:r>
            <a:r>
              <a:rPr lang="en-US" sz="3600" b="1" dirty="0"/>
              <a:t>a watchman </a:t>
            </a:r>
            <a:r>
              <a:rPr lang="en-US" sz="3600" dirty="0"/>
              <a:t>unto the house of Israel; therefore thou shalt hear the word at my mouth, and warn them from me</a:t>
            </a:r>
            <a:r>
              <a:rPr lang="en-US" sz="3600" dirty="0" smtClean="0"/>
              <a:t>.</a:t>
            </a:r>
          </a:p>
          <a:p>
            <a:endParaRPr lang="en-US" sz="3600" dirty="0"/>
          </a:p>
          <a:p>
            <a:r>
              <a:rPr lang="en-US" sz="3600" dirty="0" smtClean="0"/>
              <a:t>Ez. 33:1-11</a:t>
            </a:r>
          </a:p>
          <a:p>
            <a:r>
              <a:rPr lang="en-US" sz="3600" dirty="0"/>
              <a:t> </a:t>
            </a:r>
            <a:r>
              <a:rPr lang="en-US" sz="3600" dirty="0" smtClean="0"/>
              <a:t>  </a:t>
            </a:r>
            <a:endParaRPr lang="en-US" sz="3600" dirty="0"/>
          </a:p>
          <a:p>
            <a:endParaRPr lang="en-US" dirty="0"/>
          </a:p>
        </p:txBody>
      </p:sp>
    </p:spTree>
    <p:extLst>
      <p:ext uri="{BB962C8B-B14F-4D97-AF65-F5344CB8AC3E}">
        <p14:creationId xmlns:p14="http://schemas.microsoft.com/office/powerpoint/2010/main" val="38629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10012</TotalTime>
  <Words>1221</Words>
  <Application>Microsoft Office PowerPoint</Application>
  <PresentationFormat>Widescreen</PresentationFormat>
  <Paragraphs>146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Eddie Gooch</cp:lastModifiedBy>
  <cp:revision>28</cp:revision>
  <cp:lastPrinted>2020-03-13T09:26:10Z</cp:lastPrinted>
  <dcterms:created xsi:type="dcterms:W3CDTF">2020-03-07T13:53:27Z</dcterms:created>
  <dcterms:modified xsi:type="dcterms:W3CDTF">2020-03-15T14:20:04Z</dcterms:modified>
</cp:coreProperties>
</file>