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4" d="100"/>
          <a:sy n="84" d="100"/>
        </p:scale>
        <p:origin x="77" y="43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A60793-525A-4112-866F-C667493A1067}"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326252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A60793-525A-4112-866F-C667493A1067}"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5919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A60793-525A-4112-866F-C667493A1067}"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382137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A60793-525A-4112-866F-C667493A1067}"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190522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60793-525A-4112-866F-C667493A1067}"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340142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A60793-525A-4112-866F-C667493A1067}"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330681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A60793-525A-4112-866F-C667493A1067}" type="datetimeFigureOut">
              <a:rPr lang="en-US" smtClean="0"/>
              <a:t>7/10/2016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202904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A60793-525A-4112-866F-C667493A1067}" type="datetimeFigureOut">
              <a:rPr lang="en-US" smtClean="0"/>
              <a:t>7/10/2016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93435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60793-525A-4112-866F-C667493A1067}" type="datetimeFigureOut">
              <a:rPr lang="en-US" smtClean="0"/>
              <a:t>7/10/2016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166218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60793-525A-4112-866F-C667493A1067}"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314858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60793-525A-4112-866F-C667493A1067}"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11E81-1418-4288-B6AB-F4C33B3C7EBB}" type="slidenum">
              <a:rPr lang="en-US" smtClean="0"/>
              <a:t>‹#›</a:t>
            </a:fld>
            <a:endParaRPr lang="en-US"/>
          </a:p>
        </p:txBody>
      </p:sp>
    </p:spTree>
    <p:extLst>
      <p:ext uri="{BB962C8B-B14F-4D97-AF65-F5344CB8AC3E}">
        <p14:creationId xmlns:p14="http://schemas.microsoft.com/office/powerpoint/2010/main" val="286377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60793-525A-4112-866F-C667493A1067}" type="datetimeFigureOut">
              <a:rPr lang="en-US" smtClean="0"/>
              <a:t>7/10/2016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11E81-1418-4288-B6AB-F4C33B3C7EBB}" type="slidenum">
              <a:rPr lang="en-US" smtClean="0"/>
              <a:t>‹#›</a:t>
            </a:fld>
            <a:endParaRPr lang="en-US"/>
          </a:p>
        </p:txBody>
      </p:sp>
    </p:spTree>
    <p:extLst>
      <p:ext uri="{BB962C8B-B14F-4D97-AF65-F5344CB8AC3E}">
        <p14:creationId xmlns:p14="http://schemas.microsoft.com/office/powerpoint/2010/main" val="998983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sp>
        <p:nvSpPr>
          <p:cNvPr id="3" name="Rectangle 2"/>
          <p:cNvSpPr/>
          <p:nvPr/>
        </p:nvSpPr>
        <p:spPr>
          <a:xfrm>
            <a:off x="1798996" y="724878"/>
            <a:ext cx="5546005" cy="1938992"/>
          </a:xfrm>
          <a:prstGeom prst="rect">
            <a:avLst/>
          </a:prstGeom>
          <a:noFill/>
        </p:spPr>
        <p:txBody>
          <a:bodyPr wrap="none" lIns="91440" tIns="45720" rIns="91440" bIns="45720">
            <a:spAutoFit/>
          </a:bodyPr>
          <a:lstStyle/>
          <a:p>
            <a:pPr algn="ctr"/>
            <a:r>
              <a:rPr lang="en-US" sz="6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The Situation of </a:t>
            </a:r>
          </a:p>
          <a:p>
            <a:pPr algn="ctr"/>
            <a:r>
              <a:rPr lang="en-US" sz="6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the World</a:t>
            </a:r>
            <a:endParaRPr lang="en-US" sz="6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93217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78810" y="793204"/>
            <a:ext cx="5705128" cy="2554545"/>
          </a:xfrm>
          <a:prstGeom prst="rect">
            <a:avLst/>
          </a:prstGeom>
          <a:noFill/>
        </p:spPr>
        <p:txBody>
          <a:bodyPr wrap="square" lIns="91440" tIns="45720" rIns="91440" bIns="45720">
            <a:spAutoFit/>
          </a:bodyPr>
          <a:lstStyle/>
          <a:p>
            <a:pPr algn="ctr"/>
            <a:r>
              <a:rPr lang="en-US" sz="8000" b="1" cap="none" spc="50" dirty="0" smtClean="0">
                <a:ln w="0"/>
                <a:solidFill>
                  <a:schemeClr val="bg2"/>
                </a:solidFill>
                <a:effectLst>
                  <a:innerShdw blurRad="63500" dist="50800" dir="13500000">
                    <a:srgbClr val="000000">
                      <a:alpha val="50000"/>
                    </a:srgbClr>
                  </a:innerShdw>
                </a:effectLst>
              </a:rPr>
              <a:t>Do you live in Him?</a:t>
            </a:r>
            <a:endParaRPr lang="en-US" sz="8000" b="1" cap="none" spc="50" dirty="0">
              <a:ln w="0"/>
              <a:solidFill>
                <a:schemeClr val="bg2"/>
              </a:solidFill>
              <a:effectLst>
                <a:innerShdw blurRad="63500" dist="50800" dir="13500000">
                  <a:srgbClr val="000000">
                    <a:alpha val="50000"/>
                  </a:srgbClr>
                </a:innerShdw>
              </a:effectLst>
            </a:endParaRPr>
          </a:p>
        </p:txBody>
      </p:sp>
      <p:sp>
        <p:nvSpPr>
          <p:cNvPr id="4" name="Rectangle 3"/>
          <p:cNvSpPr/>
          <p:nvPr/>
        </p:nvSpPr>
        <p:spPr>
          <a:xfrm>
            <a:off x="1289349" y="3636918"/>
            <a:ext cx="6284050" cy="2554545"/>
          </a:xfrm>
          <a:prstGeom prst="rect">
            <a:avLst/>
          </a:prstGeom>
          <a:noFill/>
        </p:spPr>
        <p:txBody>
          <a:bodyPr wrap="square" lIns="91440" tIns="45720" rIns="91440" bIns="45720">
            <a:spAutoFit/>
          </a:bodyPr>
          <a:lstStyle/>
          <a:p>
            <a:pPr algn="ctr"/>
            <a:r>
              <a:rPr lang="en-US" sz="8000" b="1" cap="none" spc="50" dirty="0" smtClean="0">
                <a:ln w="0"/>
                <a:solidFill>
                  <a:schemeClr val="bg2"/>
                </a:solidFill>
                <a:effectLst>
                  <a:innerShdw blurRad="63500" dist="50800" dir="13500000">
                    <a:srgbClr val="000000">
                      <a:alpha val="50000"/>
                    </a:srgbClr>
                  </a:innerShdw>
                </a:effectLst>
              </a:rPr>
              <a:t>Does He live in you?</a:t>
            </a:r>
            <a:endParaRPr lang="en-US" sz="8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4683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out)">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42973"/>
            <a:ext cx="9144793" cy="6943946"/>
          </a:xfrm>
          <a:prstGeom prst="rect">
            <a:avLst/>
          </a:prstGeom>
        </p:spPr>
      </p:pic>
    </p:spTree>
    <p:extLst>
      <p:ext uri="{BB962C8B-B14F-4D97-AF65-F5344CB8AC3E}">
        <p14:creationId xmlns:p14="http://schemas.microsoft.com/office/powerpoint/2010/main" val="14559025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7932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39623"/>
            <a:ext cx="9144000" cy="6937248"/>
          </a:xfrm>
          <a:prstGeom prst="rect">
            <a:avLst/>
          </a:prstGeom>
        </p:spPr>
      </p:pic>
      <p:sp>
        <p:nvSpPr>
          <p:cNvPr id="5" name="Rectangle 4"/>
          <p:cNvSpPr/>
          <p:nvPr/>
        </p:nvSpPr>
        <p:spPr>
          <a:xfrm>
            <a:off x="1143000" y="307837"/>
            <a:ext cx="6703245" cy="1785104"/>
          </a:xfrm>
          <a:prstGeom prst="rect">
            <a:avLst/>
          </a:prstGeom>
          <a:noFill/>
        </p:spPr>
        <p:txBody>
          <a:bodyPr wrap="none" lIns="91440" tIns="45720" rIns="91440" bIns="45720">
            <a:spAutoFit/>
          </a:bodyPr>
          <a:lstStyle/>
          <a:p>
            <a:pPr algn="ctr"/>
            <a:r>
              <a:rPr lang="en-US" sz="6600" b="1" cap="none" spc="50" dirty="0" smtClean="0">
                <a:ln w="0"/>
                <a:solidFill>
                  <a:schemeClr val="bg2"/>
                </a:solidFill>
                <a:effectLst>
                  <a:innerShdw blurRad="63500" dist="50800" dir="13500000">
                    <a:srgbClr val="000000">
                      <a:alpha val="50000"/>
                    </a:srgbClr>
                  </a:innerShdw>
                </a:effectLst>
              </a:rPr>
              <a:t>God’s Love &amp; Ours</a:t>
            </a:r>
          </a:p>
          <a:p>
            <a:pPr algn="ctr"/>
            <a:r>
              <a:rPr lang="en-US" sz="4400" b="1" spc="50" dirty="0" smtClean="0">
                <a:ln w="0"/>
                <a:solidFill>
                  <a:schemeClr val="bg2"/>
                </a:solidFill>
                <a:effectLst>
                  <a:innerShdw blurRad="63500" dist="50800" dir="13500000">
                    <a:srgbClr val="000000">
                      <a:alpha val="50000"/>
                    </a:srgbClr>
                  </a:innerShdw>
                </a:effectLst>
              </a:rPr>
              <a:t>Lessons from 1 John</a:t>
            </a:r>
            <a:endParaRPr lang="en-US" sz="4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480832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mn-lt"/>
              </a:rPr>
              <a:t>1 John Chapter 1</a:t>
            </a:r>
            <a:endParaRPr lang="en-US" sz="6600" b="1" dirty="0">
              <a:solidFill>
                <a:schemeClr val="bg1"/>
              </a:solidFill>
              <a:latin typeface="+mn-lt"/>
            </a:endParaRPr>
          </a:p>
        </p:txBody>
      </p:sp>
      <p:sp>
        <p:nvSpPr>
          <p:cNvPr id="3" name="Content Placeholder 2"/>
          <p:cNvSpPr>
            <a:spLocks noGrp="1"/>
          </p:cNvSpPr>
          <p:nvPr>
            <p:ph idx="1"/>
          </p:nvPr>
        </p:nvSpPr>
        <p:spPr/>
        <p:txBody>
          <a:bodyPr/>
          <a:lstStyle/>
          <a:p>
            <a:r>
              <a:rPr lang="en-US" dirty="0">
                <a:solidFill>
                  <a:schemeClr val="bg1"/>
                </a:solidFill>
              </a:rPr>
              <a:t>That which was from the beginning, which we have heard, which we have seen with our eyes, which we have looked at and our hands have touched—this we proclaim concerning the Word of life. </a:t>
            </a:r>
            <a:r>
              <a:rPr lang="en-US" dirty="0" smtClean="0">
                <a:solidFill>
                  <a:schemeClr val="bg1"/>
                </a:solidFill>
              </a:rPr>
              <a:t>The </a:t>
            </a:r>
            <a:r>
              <a:rPr lang="en-US" dirty="0">
                <a:solidFill>
                  <a:schemeClr val="bg1"/>
                </a:solidFill>
              </a:rPr>
              <a:t>life appeared; we have seen it and testify to it, and we proclaim to you the eternal life, which was with the Father and has appeared to us. </a:t>
            </a:r>
            <a:r>
              <a:rPr lang="en-US" dirty="0" smtClean="0">
                <a:solidFill>
                  <a:schemeClr val="bg1"/>
                </a:solidFill>
              </a:rPr>
              <a:t>We </a:t>
            </a:r>
            <a:r>
              <a:rPr lang="en-US" dirty="0">
                <a:solidFill>
                  <a:schemeClr val="bg1"/>
                </a:solidFill>
              </a:rPr>
              <a:t>proclaim to you what we have seen and heard, so that you also may have fellowship with us. And our fellowship is with the Father and with his Son, Jesus Christ. </a:t>
            </a:r>
            <a:r>
              <a:rPr lang="en-US" dirty="0" smtClean="0">
                <a:solidFill>
                  <a:schemeClr val="bg1"/>
                </a:solidFill>
              </a:rPr>
              <a:t>We </a:t>
            </a:r>
            <a:r>
              <a:rPr lang="en-US" dirty="0">
                <a:solidFill>
                  <a:schemeClr val="bg1"/>
                </a:solidFill>
              </a:rPr>
              <a:t>write this to make </a:t>
            </a:r>
            <a:r>
              <a:rPr lang="en-US" dirty="0" smtClean="0">
                <a:solidFill>
                  <a:schemeClr val="bg1"/>
                </a:solidFill>
              </a:rPr>
              <a:t>our </a:t>
            </a:r>
            <a:r>
              <a:rPr lang="en-US" dirty="0">
                <a:solidFill>
                  <a:schemeClr val="bg1"/>
                </a:solidFill>
              </a:rPr>
              <a:t>joy complete.</a:t>
            </a:r>
          </a:p>
        </p:txBody>
      </p:sp>
    </p:spTree>
    <p:extLst>
      <p:ext uri="{BB962C8B-B14F-4D97-AF65-F5344CB8AC3E}">
        <p14:creationId xmlns:p14="http://schemas.microsoft.com/office/powerpoint/2010/main" val="67515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chemeClr val="bg1"/>
                </a:solidFill>
                <a:latin typeface="+mn-lt"/>
              </a:rPr>
              <a:t>John the Apostle</a:t>
            </a: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Author of the Gospel of John, 1</a:t>
            </a:r>
            <a:r>
              <a:rPr lang="en-US" baseline="30000" dirty="0" smtClean="0">
                <a:solidFill>
                  <a:schemeClr val="bg1"/>
                </a:solidFill>
              </a:rPr>
              <a:t>st</a:t>
            </a:r>
            <a:r>
              <a:rPr lang="en-US" dirty="0" smtClean="0">
                <a:solidFill>
                  <a:schemeClr val="bg1"/>
                </a:solidFill>
              </a:rPr>
              <a:t>, 2</a:t>
            </a:r>
            <a:r>
              <a:rPr lang="en-US" baseline="30000" dirty="0" smtClean="0">
                <a:solidFill>
                  <a:schemeClr val="bg1"/>
                </a:solidFill>
              </a:rPr>
              <a:t>nd</a:t>
            </a:r>
            <a:r>
              <a:rPr lang="en-US" dirty="0" smtClean="0">
                <a:solidFill>
                  <a:schemeClr val="bg1"/>
                </a:solidFill>
              </a:rPr>
              <a:t>, 3</a:t>
            </a:r>
            <a:r>
              <a:rPr lang="en-US" baseline="30000" dirty="0" smtClean="0">
                <a:solidFill>
                  <a:schemeClr val="bg1"/>
                </a:solidFill>
              </a:rPr>
              <a:t>rd</a:t>
            </a:r>
            <a:r>
              <a:rPr lang="en-US" dirty="0">
                <a:solidFill>
                  <a:schemeClr val="bg1"/>
                </a:solidFill>
              </a:rPr>
              <a:t> </a:t>
            </a:r>
            <a:r>
              <a:rPr lang="en-US" dirty="0" smtClean="0">
                <a:solidFill>
                  <a:schemeClr val="bg1"/>
                </a:solidFill>
              </a:rPr>
              <a:t>John, and Revelation. </a:t>
            </a:r>
          </a:p>
          <a:p>
            <a:r>
              <a:rPr lang="en-US" dirty="0" smtClean="0">
                <a:solidFill>
                  <a:schemeClr val="bg1"/>
                </a:solidFill>
              </a:rPr>
              <a:t>Outlived all the other Apostles and was the only one not to die a martyr’s death. </a:t>
            </a:r>
          </a:p>
          <a:p>
            <a:r>
              <a:rPr lang="en-US" dirty="0" smtClean="0">
                <a:solidFill>
                  <a:schemeClr val="bg1"/>
                </a:solidFill>
              </a:rPr>
              <a:t>Along with Peter and his brother James, John had a special relationship and access to Christ. </a:t>
            </a:r>
          </a:p>
          <a:p>
            <a:r>
              <a:rPr lang="en-US" dirty="0" smtClean="0">
                <a:solidFill>
                  <a:schemeClr val="bg1"/>
                </a:solidFill>
              </a:rPr>
              <a:t>Along with his brother James, was nicknamed “Sons of Thunder” by Christ. </a:t>
            </a:r>
          </a:p>
          <a:p>
            <a:r>
              <a:rPr lang="en-US" dirty="0" smtClean="0">
                <a:solidFill>
                  <a:schemeClr val="bg1"/>
                </a:solidFill>
              </a:rPr>
              <a:t>Was nicknamed the “Beloved Disciple” or “the disciple that Jesus loved”. </a:t>
            </a:r>
          </a:p>
        </p:txBody>
      </p:sp>
    </p:spTree>
    <p:extLst>
      <p:ext uri="{BB962C8B-B14F-4D97-AF65-F5344CB8AC3E}">
        <p14:creationId xmlns:p14="http://schemas.microsoft.com/office/powerpoint/2010/main" val="176121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chemeClr val="bg1"/>
                </a:solidFill>
                <a:latin typeface="+mn-lt"/>
              </a:rPr>
              <a:t>John the Apostle</a:t>
            </a:r>
          </a:p>
        </p:txBody>
      </p:sp>
      <p:sp>
        <p:nvSpPr>
          <p:cNvPr id="3" name="Content Placeholder 2"/>
          <p:cNvSpPr>
            <a:spLocks noGrp="1"/>
          </p:cNvSpPr>
          <p:nvPr>
            <p:ph idx="1"/>
          </p:nvPr>
        </p:nvSpPr>
        <p:spPr/>
        <p:txBody>
          <a:bodyPr>
            <a:normAutofit/>
          </a:bodyPr>
          <a:lstStyle/>
          <a:p>
            <a:r>
              <a:rPr lang="en-US" sz="4000" dirty="0">
                <a:solidFill>
                  <a:schemeClr val="bg1"/>
                </a:solidFill>
              </a:rPr>
              <a:t>Was a witness </a:t>
            </a:r>
            <a:r>
              <a:rPr lang="en-US" sz="4000" dirty="0" smtClean="0">
                <a:solidFill>
                  <a:schemeClr val="bg1"/>
                </a:solidFill>
              </a:rPr>
              <a:t>to:</a:t>
            </a:r>
          </a:p>
          <a:p>
            <a:pPr lvl="1"/>
            <a:r>
              <a:rPr lang="en-US" sz="3200" dirty="0" smtClean="0">
                <a:solidFill>
                  <a:schemeClr val="bg1"/>
                </a:solidFill>
              </a:rPr>
              <a:t> </a:t>
            </a:r>
            <a:r>
              <a:rPr lang="en-US" sz="3600" dirty="0">
                <a:solidFill>
                  <a:schemeClr val="bg1"/>
                </a:solidFill>
              </a:rPr>
              <a:t>the life of </a:t>
            </a:r>
            <a:r>
              <a:rPr lang="en-US" sz="3600" dirty="0" smtClean="0">
                <a:solidFill>
                  <a:schemeClr val="bg1"/>
                </a:solidFill>
              </a:rPr>
              <a:t>Christ</a:t>
            </a:r>
          </a:p>
          <a:p>
            <a:pPr lvl="1"/>
            <a:r>
              <a:rPr lang="en-US" sz="3600" dirty="0" smtClean="0">
                <a:solidFill>
                  <a:schemeClr val="bg1"/>
                </a:solidFill>
              </a:rPr>
              <a:t> </a:t>
            </a:r>
            <a:r>
              <a:rPr lang="en-US" sz="3600" dirty="0">
                <a:solidFill>
                  <a:schemeClr val="bg1"/>
                </a:solidFill>
              </a:rPr>
              <a:t>the transfiguration of </a:t>
            </a:r>
            <a:r>
              <a:rPr lang="en-US" sz="3600" dirty="0" smtClean="0">
                <a:solidFill>
                  <a:schemeClr val="bg1"/>
                </a:solidFill>
              </a:rPr>
              <a:t>Christ </a:t>
            </a:r>
          </a:p>
          <a:p>
            <a:pPr lvl="1"/>
            <a:r>
              <a:rPr lang="en-US" sz="3600" dirty="0" smtClean="0">
                <a:solidFill>
                  <a:schemeClr val="bg1"/>
                </a:solidFill>
              </a:rPr>
              <a:t> the voice of God</a:t>
            </a:r>
          </a:p>
          <a:p>
            <a:pPr lvl="1"/>
            <a:r>
              <a:rPr lang="en-US" sz="3600" dirty="0" smtClean="0">
                <a:solidFill>
                  <a:schemeClr val="bg1"/>
                </a:solidFill>
              </a:rPr>
              <a:t> the </a:t>
            </a:r>
            <a:r>
              <a:rPr lang="en-US" sz="3600" dirty="0">
                <a:solidFill>
                  <a:schemeClr val="bg1"/>
                </a:solidFill>
              </a:rPr>
              <a:t>pain and sorrow of </a:t>
            </a:r>
            <a:r>
              <a:rPr lang="en-US" sz="3600" dirty="0" smtClean="0">
                <a:solidFill>
                  <a:schemeClr val="bg1"/>
                </a:solidFill>
              </a:rPr>
              <a:t>Christ</a:t>
            </a:r>
          </a:p>
          <a:p>
            <a:pPr lvl="1"/>
            <a:r>
              <a:rPr lang="en-US" sz="3600" dirty="0" smtClean="0">
                <a:solidFill>
                  <a:schemeClr val="bg1"/>
                </a:solidFill>
              </a:rPr>
              <a:t> the </a:t>
            </a:r>
            <a:r>
              <a:rPr lang="en-US" sz="3600" dirty="0">
                <a:solidFill>
                  <a:schemeClr val="bg1"/>
                </a:solidFill>
              </a:rPr>
              <a:t>crucifixion of </a:t>
            </a:r>
            <a:r>
              <a:rPr lang="en-US" sz="3600" dirty="0" smtClean="0">
                <a:solidFill>
                  <a:schemeClr val="bg1"/>
                </a:solidFill>
              </a:rPr>
              <a:t>Christ</a:t>
            </a:r>
          </a:p>
          <a:p>
            <a:pPr lvl="1"/>
            <a:r>
              <a:rPr lang="en-US" sz="3600" dirty="0" smtClean="0">
                <a:solidFill>
                  <a:schemeClr val="bg1"/>
                </a:solidFill>
              </a:rPr>
              <a:t> </a:t>
            </a:r>
            <a:r>
              <a:rPr lang="en-US" sz="3600" dirty="0">
                <a:solidFill>
                  <a:schemeClr val="bg1"/>
                </a:solidFill>
              </a:rPr>
              <a:t>the resurrection of Christ. </a:t>
            </a:r>
          </a:p>
          <a:p>
            <a:endParaRPr lang="en-US" dirty="0" smtClean="0">
              <a:solidFill>
                <a:schemeClr val="bg1"/>
              </a:solidFill>
            </a:endParaRPr>
          </a:p>
        </p:txBody>
      </p:sp>
    </p:spTree>
    <p:extLst>
      <p:ext uri="{BB962C8B-B14F-4D97-AF65-F5344CB8AC3E}">
        <p14:creationId xmlns:p14="http://schemas.microsoft.com/office/powerpoint/2010/main" val="38153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mn-lt"/>
              </a:rPr>
              <a:t>The Setting</a:t>
            </a:r>
            <a:endParaRPr lang="en-US" sz="6600" b="1" dirty="0">
              <a:solidFill>
                <a:schemeClr val="bg1"/>
              </a:solidFill>
              <a:latin typeface="+mn-lt"/>
            </a:endParaRPr>
          </a:p>
        </p:txBody>
      </p:sp>
      <p:sp>
        <p:nvSpPr>
          <p:cNvPr id="3" name="Content Placeholder 2"/>
          <p:cNvSpPr>
            <a:spLocks noGrp="1"/>
          </p:cNvSpPr>
          <p:nvPr>
            <p:ph idx="1"/>
          </p:nvPr>
        </p:nvSpPr>
        <p:spPr/>
        <p:txBody>
          <a:bodyPr>
            <a:normAutofit/>
          </a:bodyPr>
          <a:lstStyle/>
          <a:p>
            <a:r>
              <a:rPr lang="en-US" dirty="0" smtClean="0">
                <a:solidFill>
                  <a:schemeClr val="bg1"/>
                </a:solidFill>
              </a:rPr>
              <a:t>John is writing this epistle towards the end of his life (AD 85-90) and before his exile to the island of Patmos.</a:t>
            </a:r>
          </a:p>
          <a:p>
            <a:r>
              <a:rPr lang="en-US" dirty="0" smtClean="0">
                <a:solidFill>
                  <a:schemeClr val="bg1"/>
                </a:solidFill>
              </a:rPr>
              <a:t>By this time there are 2</a:t>
            </a:r>
            <a:r>
              <a:rPr lang="en-US" baseline="30000" dirty="0" smtClean="0">
                <a:solidFill>
                  <a:schemeClr val="bg1"/>
                </a:solidFill>
              </a:rPr>
              <a:t>nd</a:t>
            </a:r>
            <a:r>
              <a:rPr lang="en-US" dirty="0" smtClean="0">
                <a:solidFill>
                  <a:schemeClr val="bg1"/>
                </a:solidFill>
              </a:rPr>
              <a:t> and 3</a:t>
            </a:r>
            <a:r>
              <a:rPr lang="en-US" baseline="30000" dirty="0" smtClean="0">
                <a:solidFill>
                  <a:schemeClr val="bg1"/>
                </a:solidFill>
              </a:rPr>
              <a:t>rd</a:t>
            </a:r>
            <a:r>
              <a:rPr lang="en-US" dirty="0" smtClean="0">
                <a:solidFill>
                  <a:schemeClr val="bg1"/>
                </a:solidFill>
              </a:rPr>
              <a:t> generation Christians.</a:t>
            </a:r>
          </a:p>
          <a:p>
            <a:r>
              <a:rPr lang="en-US" dirty="0" smtClean="0">
                <a:solidFill>
                  <a:schemeClr val="bg1"/>
                </a:solidFill>
              </a:rPr>
              <a:t>False teachers begin to preach against the deity of Christ. </a:t>
            </a:r>
          </a:p>
          <a:p>
            <a:r>
              <a:rPr lang="en-US" dirty="0" smtClean="0">
                <a:solidFill>
                  <a:schemeClr val="bg1"/>
                </a:solidFill>
              </a:rPr>
              <a:t>The purpose of this letter was to encourage and reassure Christians of their faith in Christ, God’s love, and love for one another. </a:t>
            </a:r>
          </a:p>
        </p:txBody>
      </p:sp>
    </p:spTree>
    <p:extLst>
      <p:ext uri="{BB962C8B-B14F-4D97-AF65-F5344CB8AC3E}">
        <p14:creationId xmlns:p14="http://schemas.microsoft.com/office/powerpoint/2010/main" val="7604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mn-lt"/>
              </a:rPr>
              <a:t>A Genuine Christian</a:t>
            </a:r>
            <a:endParaRPr lang="en-US" sz="6600" b="1" dirty="0">
              <a:solidFill>
                <a:schemeClr val="bg1"/>
              </a:solidFill>
              <a:latin typeface="+mn-lt"/>
            </a:endParaRPr>
          </a:p>
        </p:txBody>
      </p:sp>
      <p:sp>
        <p:nvSpPr>
          <p:cNvPr id="3" name="Content Placeholder 2"/>
          <p:cNvSpPr>
            <a:spLocks noGrp="1"/>
          </p:cNvSpPr>
          <p:nvPr>
            <p:ph idx="1"/>
          </p:nvPr>
        </p:nvSpPr>
        <p:spPr/>
        <p:txBody>
          <a:bodyPr>
            <a:normAutofit/>
          </a:bodyPr>
          <a:lstStyle/>
          <a:p>
            <a:r>
              <a:rPr lang="en-US" sz="3600" dirty="0" smtClean="0">
                <a:solidFill>
                  <a:schemeClr val="bg1"/>
                </a:solidFill>
              </a:rPr>
              <a:t>In Chapter 1:5 – 2:11, John identifies a genuine Christian as: </a:t>
            </a:r>
          </a:p>
          <a:p>
            <a:pPr lvl="1"/>
            <a:r>
              <a:rPr lang="en-US" sz="3200" dirty="0" smtClean="0">
                <a:solidFill>
                  <a:schemeClr val="bg1"/>
                </a:solidFill>
              </a:rPr>
              <a:t>One that walks in the light with God.</a:t>
            </a:r>
          </a:p>
          <a:p>
            <a:pPr lvl="1"/>
            <a:r>
              <a:rPr lang="en-US" sz="3200" dirty="0" smtClean="0">
                <a:solidFill>
                  <a:schemeClr val="bg1"/>
                </a:solidFill>
              </a:rPr>
              <a:t>One that does not claim to be without sin. </a:t>
            </a:r>
          </a:p>
          <a:p>
            <a:pPr lvl="1"/>
            <a:r>
              <a:rPr lang="en-US" sz="3200" dirty="0" smtClean="0">
                <a:solidFill>
                  <a:schemeClr val="bg1"/>
                </a:solidFill>
              </a:rPr>
              <a:t>One that confesses our sins. </a:t>
            </a:r>
          </a:p>
          <a:p>
            <a:pPr lvl="1"/>
            <a:r>
              <a:rPr lang="en-US" sz="3200" dirty="0" smtClean="0">
                <a:solidFill>
                  <a:schemeClr val="bg1"/>
                </a:solidFill>
              </a:rPr>
              <a:t>One that obeys his commands.</a:t>
            </a:r>
          </a:p>
          <a:p>
            <a:pPr lvl="1"/>
            <a:r>
              <a:rPr lang="en-US" sz="3200" dirty="0" smtClean="0">
                <a:solidFill>
                  <a:schemeClr val="bg1"/>
                </a:solidFill>
              </a:rPr>
              <a:t>One that walks as Jesus did. </a:t>
            </a:r>
          </a:p>
          <a:p>
            <a:pPr lvl="1"/>
            <a:r>
              <a:rPr lang="en-US" sz="3200" dirty="0" smtClean="0">
                <a:solidFill>
                  <a:schemeClr val="bg1"/>
                </a:solidFill>
              </a:rPr>
              <a:t>One who loves his brother. </a:t>
            </a:r>
          </a:p>
          <a:p>
            <a:pPr marL="457200" lvl="1" indent="0">
              <a:buNone/>
            </a:pPr>
            <a:endParaRPr lang="en-US" dirty="0" smtClean="0">
              <a:solidFill>
                <a:schemeClr val="bg1"/>
              </a:solidFill>
            </a:endParaRPr>
          </a:p>
        </p:txBody>
      </p:sp>
    </p:spTree>
    <p:extLst>
      <p:ext uri="{BB962C8B-B14F-4D97-AF65-F5344CB8AC3E}">
        <p14:creationId xmlns:p14="http://schemas.microsoft.com/office/powerpoint/2010/main" val="329299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b="1" dirty="0" smtClean="0">
                <a:solidFill>
                  <a:schemeClr val="bg1"/>
                </a:solidFill>
                <a:latin typeface="+mn-lt"/>
              </a:rPr>
              <a:t>Warning: False Teachers</a:t>
            </a:r>
            <a:endParaRPr lang="en-US" sz="6600" b="1" dirty="0">
              <a:solidFill>
                <a:schemeClr val="bg1"/>
              </a:solidFill>
              <a:latin typeface="+mn-lt"/>
            </a:endParaRPr>
          </a:p>
        </p:txBody>
      </p:sp>
      <p:sp>
        <p:nvSpPr>
          <p:cNvPr id="3" name="Content Placeholder 2"/>
          <p:cNvSpPr>
            <a:spLocks noGrp="1"/>
          </p:cNvSpPr>
          <p:nvPr>
            <p:ph idx="1"/>
          </p:nvPr>
        </p:nvSpPr>
        <p:spPr>
          <a:xfrm>
            <a:off x="628650" y="1863725"/>
            <a:ext cx="7886700" cy="4351338"/>
          </a:xfrm>
        </p:spPr>
        <p:txBody>
          <a:bodyPr>
            <a:normAutofit/>
          </a:bodyPr>
          <a:lstStyle/>
          <a:p>
            <a:r>
              <a:rPr lang="en-US" sz="3600" dirty="0" smtClean="0">
                <a:solidFill>
                  <a:schemeClr val="bg1"/>
                </a:solidFill>
              </a:rPr>
              <a:t>In Ch. 2:18-27 &amp; 4:1-6, John warns us against false teachers and instructs us to test them to see if they are from God. </a:t>
            </a:r>
          </a:p>
          <a:p>
            <a:r>
              <a:rPr lang="en-US" sz="3600" dirty="0" smtClean="0">
                <a:solidFill>
                  <a:schemeClr val="bg1"/>
                </a:solidFill>
              </a:rPr>
              <a:t>How do you tell the difference in true doctrine vs false doctrine. </a:t>
            </a:r>
          </a:p>
          <a:p>
            <a:endParaRPr lang="en-US" dirty="0" smtClean="0">
              <a:solidFill>
                <a:schemeClr val="bg1"/>
              </a:solidFill>
            </a:endParaRPr>
          </a:p>
        </p:txBody>
      </p:sp>
      <p:sp>
        <p:nvSpPr>
          <p:cNvPr id="4" name="Rectangle 3"/>
          <p:cNvSpPr/>
          <p:nvPr/>
        </p:nvSpPr>
        <p:spPr>
          <a:xfrm>
            <a:off x="1865105" y="5177135"/>
            <a:ext cx="5413791" cy="1015663"/>
          </a:xfrm>
          <a:prstGeom prst="rect">
            <a:avLst/>
          </a:prstGeom>
          <a:noFill/>
        </p:spPr>
        <p:txBody>
          <a:bodyPr wrap="none" lIns="91440" tIns="45720" rIns="91440" bIns="45720">
            <a:spAutoFit/>
          </a:bodyPr>
          <a:lstStyle/>
          <a:p>
            <a:pPr algn="ctr"/>
            <a:r>
              <a:rPr lang="en-US" sz="6000" b="1" cap="none" spc="50" dirty="0" smtClean="0">
                <a:ln w="0"/>
                <a:solidFill>
                  <a:schemeClr val="bg2"/>
                </a:solidFill>
                <a:effectLst>
                  <a:innerShdw blurRad="63500" dist="50800" dir="13500000">
                    <a:srgbClr val="000000">
                      <a:alpha val="50000"/>
                    </a:srgbClr>
                  </a:innerShdw>
                </a:effectLst>
              </a:rPr>
              <a:t>Know the word!</a:t>
            </a:r>
            <a:endParaRPr lang="en-US" sz="6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228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80">
                                          <p:stCondLst>
                                            <p:cond delay="0"/>
                                          </p:stCondLst>
                                        </p:cTn>
                                        <p:tgtEl>
                                          <p:spTgt spid="4">
                                            <p:txEl>
                                              <p:pRg st="0" end="0"/>
                                            </p:txEl>
                                          </p:spTgt>
                                        </p:tgtEl>
                                      </p:cBhvr>
                                    </p:animEffect>
                                    <p:anim calcmode="lin" valueType="num">
                                      <p:cBhvr>
                                        <p:cTn id="2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xEl>
                                              <p:pRg st="0" end="0"/>
                                            </p:txEl>
                                          </p:spTgt>
                                        </p:tgtEl>
                                      </p:cBhvr>
                                      <p:to x="100000" y="60000"/>
                                    </p:animScale>
                                    <p:animScale>
                                      <p:cBhvr>
                                        <p:cTn id="28" dur="166" decel="50000">
                                          <p:stCondLst>
                                            <p:cond delay="676"/>
                                          </p:stCondLst>
                                        </p:cTn>
                                        <p:tgtEl>
                                          <p:spTgt spid="4">
                                            <p:txEl>
                                              <p:pRg st="0" end="0"/>
                                            </p:txEl>
                                          </p:spTgt>
                                        </p:tgtEl>
                                      </p:cBhvr>
                                      <p:to x="100000" y="100000"/>
                                    </p:animScale>
                                    <p:animScale>
                                      <p:cBhvr>
                                        <p:cTn id="29" dur="26">
                                          <p:stCondLst>
                                            <p:cond delay="1312"/>
                                          </p:stCondLst>
                                        </p:cTn>
                                        <p:tgtEl>
                                          <p:spTgt spid="4">
                                            <p:txEl>
                                              <p:pRg st="0" end="0"/>
                                            </p:txEl>
                                          </p:spTgt>
                                        </p:tgtEl>
                                      </p:cBhvr>
                                      <p:to x="100000" y="80000"/>
                                    </p:animScale>
                                    <p:animScale>
                                      <p:cBhvr>
                                        <p:cTn id="30" dur="166" decel="50000">
                                          <p:stCondLst>
                                            <p:cond delay="1338"/>
                                          </p:stCondLst>
                                        </p:cTn>
                                        <p:tgtEl>
                                          <p:spTgt spid="4">
                                            <p:txEl>
                                              <p:pRg st="0" end="0"/>
                                            </p:txEl>
                                          </p:spTgt>
                                        </p:tgtEl>
                                      </p:cBhvr>
                                      <p:to x="100000" y="100000"/>
                                    </p:animScale>
                                    <p:animScale>
                                      <p:cBhvr>
                                        <p:cTn id="31" dur="26">
                                          <p:stCondLst>
                                            <p:cond delay="1642"/>
                                          </p:stCondLst>
                                        </p:cTn>
                                        <p:tgtEl>
                                          <p:spTgt spid="4">
                                            <p:txEl>
                                              <p:pRg st="0" end="0"/>
                                            </p:txEl>
                                          </p:spTgt>
                                        </p:tgtEl>
                                      </p:cBhvr>
                                      <p:to x="100000" y="90000"/>
                                    </p:animScale>
                                    <p:animScale>
                                      <p:cBhvr>
                                        <p:cTn id="32" dur="166" decel="50000">
                                          <p:stCondLst>
                                            <p:cond delay="1668"/>
                                          </p:stCondLst>
                                        </p:cTn>
                                        <p:tgtEl>
                                          <p:spTgt spid="4">
                                            <p:txEl>
                                              <p:pRg st="0" end="0"/>
                                            </p:txEl>
                                          </p:spTgt>
                                        </p:tgtEl>
                                      </p:cBhvr>
                                      <p:to x="100000" y="100000"/>
                                    </p:animScale>
                                    <p:animScale>
                                      <p:cBhvr>
                                        <p:cTn id="33" dur="26">
                                          <p:stCondLst>
                                            <p:cond delay="1808"/>
                                          </p:stCondLst>
                                        </p:cTn>
                                        <p:tgtEl>
                                          <p:spTgt spid="4">
                                            <p:txEl>
                                              <p:pRg st="0" end="0"/>
                                            </p:txEl>
                                          </p:spTgt>
                                        </p:tgtEl>
                                      </p:cBhvr>
                                      <p:to x="100000" y="95000"/>
                                    </p:animScale>
                                    <p:animScale>
                                      <p:cBhvr>
                                        <p:cTn id="34"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mn-lt"/>
              </a:rPr>
              <a:t>God’s Love &amp; Ours</a:t>
            </a:r>
            <a:endParaRPr lang="en-US" sz="6600" b="1" dirty="0">
              <a:solidFill>
                <a:schemeClr val="bg1"/>
              </a:solidFill>
              <a:latin typeface="+mn-lt"/>
            </a:endParaRPr>
          </a:p>
        </p:txBody>
      </p:sp>
      <p:sp>
        <p:nvSpPr>
          <p:cNvPr id="3" name="Content Placeholder 2"/>
          <p:cNvSpPr>
            <a:spLocks noGrp="1"/>
          </p:cNvSpPr>
          <p:nvPr>
            <p:ph idx="1"/>
          </p:nvPr>
        </p:nvSpPr>
        <p:spPr/>
        <p:txBody>
          <a:bodyPr>
            <a:normAutofit/>
          </a:bodyPr>
          <a:lstStyle/>
          <a:p>
            <a:r>
              <a:rPr lang="en-US" sz="3200" dirty="0" smtClean="0">
                <a:solidFill>
                  <a:schemeClr val="bg1"/>
                </a:solidFill>
              </a:rPr>
              <a:t>“How great is the love the Father has lavished on us, that we should be called children of God.”  Ch. 3:1</a:t>
            </a:r>
          </a:p>
          <a:p>
            <a:r>
              <a:rPr lang="en-US" sz="3200" dirty="0" smtClean="0">
                <a:solidFill>
                  <a:schemeClr val="bg1"/>
                </a:solidFill>
              </a:rPr>
              <a:t>Ch. 4:7-21</a:t>
            </a:r>
          </a:p>
          <a:p>
            <a:r>
              <a:rPr lang="en-US" sz="3200" dirty="0" smtClean="0">
                <a:solidFill>
                  <a:schemeClr val="bg1"/>
                </a:solidFill>
              </a:rPr>
              <a:t>“Those who obey His commands live in Him, and He in them. And this is how we know that He lives in us: We know it by the spirit He gave us”</a:t>
            </a:r>
            <a:r>
              <a:rPr lang="en-US" sz="3200" dirty="0">
                <a:solidFill>
                  <a:schemeClr val="bg1"/>
                </a:solidFill>
              </a:rPr>
              <a:t> </a:t>
            </a:r>
            <a:r>
              <a:rPr lang="en-US" sz="3200" dirty="0" smtClean="0">
                <a:solidFill>
                  <a:schemeClr val="bg1"/>
                </a:solidFill>
              </a:rPr>
              <a:t>Ch. 3:24</a:t>
            </a:r>
          </a:p>
        </p:txBody>
      </p:sp>
    </p:spTree>
    <p:extLst>
      <p:ext uri="{BB962C8B-B14F-4D97-AF65-F5344CB8AC3E}">
        <p14:creationId xmlns:p14="http://schemas.microsoft.com/office/powerpoint/2010/main" val="7608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527</Words>
  <Application>Microsoft Office PowerPoint</Application>
  <PresentationFormat>On-screen Show (4:3)</PresentationFormat>
  <Paragraphs>43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1 John Chapter 1</vt:lpstr>
      <vt:lpstr>John the Apostle</vt:lpstr>
      <vt:lpstr>John the Apostle</vt:lpstr>
      <vt:lpstr>The Setting</vt:lpstr>
      <vt:lpstr>A Genuine Christian</vt:lpstr>
      <vt:lpstr>Warning: False Teachers</vt:lpstr>
      <vt:lpstr>God’s Love &amp; Ours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Looney, Jay</dc:creator>
  <cp:lastModifiedBy>Looney, Jay</cp:lastModifiedBy>
  <cp:revision>14</cp:revision>
  <dcterms:created xsi:type="dcterms:W3CDTF">2016-07-10T17:31:04Z</dcterms:created>
  <dcterms:modified xsi:type="dcterms:W3CDTF">2016-07-10T19:48:41Z</dcterms:modified>
</cp:coreProperties>
</file>