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4" r:id="rId3"/>
    <p:sldId id="257" r:id="rId4"/>
    <p:sldId id="258" r:id="rId5"/>
    <p:sldId id="265" r:id="rId6"/>
    <p:sldId id="266" r:id="rId7"/>
    <p:sldId id="284" r:id="rId8"/>
    <p:sldId id="267" r:id="rId9"/>
    <p:sldId id="268" r:id="rId10"/>
    <p:sldId id="269" r:id="rId11"/>
    <p:sldId id="270" r:id="rId12"/>
    <p:sldId id="272" r:id="rId13"/>
    <p:sldId id="273" r:id="rId14"/>
    <p:sldId id="285" r:id="rId15"/>
    <p:sldId id="274" r:id="rId16"/>
    <p:sldId id="275" r:id="rId17"/>
    <p:sldId id="277" r:id="rId18"/>
    <p:sldId id="276" r:id="rId19"/>
    <p:sldId id="278" r:id="rId20"/>
    <p:sldId id="279" r:id="rId21"/>
    <p:sldId id="281" r:id="rId22"/>
    <p:sldId id="282"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1356" autoAdjust="0"/>
  </p:normalViewPr>
  <p:slideViewPr>
    <p:cSldViewPr>
      <p:cViewPr varScale="1">
        <p:scale>
          <a:sx n="82" d="100"/>
          <a:sy n="82" d="100"/>
        </p:scale>
        <p:origin x="156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75A456A-A22F-485F-A7BB-DDC02BCEC3D1}" type="datetimeFigureOut">
              <a:rPr lang="en-US" smtClean="0"/>
              <a:t>8/28/2016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01D405E-A851-4E05-B669-7EE83EBECC0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Have you ever heard</a:t>
            </a:r>
            <a:r>
              <a:rPr lang="en-US" baseline="0" dirty="0"/>
              <a:t> someone tell you or maybe you have heard someone telling someone else—You need to Grow Up!</a:t>
            </a:r>
          </a:p>
          <a:p>
            <a:endParaRPr lang="en-US" baseline="0" dirty="0"/>
          </a:p>
          <a:p>
            <a:r>
              <a:rPr lang="en-US" baseline="0" dirty="0"/>
              <a:t>The other day I overheard an adult telling a child to Grow Up.  What does that mean?  Of course, the adult wasn’t telling the child to grow up physically.  They were talking about the child’s intellectual maturity.</a:t>
            </a:r>
          </a:p>
          <a:p>
            <a:endParaRPr lang="en-US" baseline="0" dirty="0"/>
          </a:p>
          <a:p>
            <a:r>
              <a:rPr lang="en-US" baseline="0" dirty="0"/>
              <a:t>We all go through stages in our life.  Circumstances and choices in life sometimes cause people up to grow up too fast.  While others we wonder will ever grow up.</a:t>
            </a:r>
          </a:p>
          <a:p>
            <a:endParaRPr lang="en-US" baseline="0" dirty="0"/>
          </a:p>
          <a:p>
            <a:r>
              <a:rPr lang="en-US" dirty="0"/>
              <a:t>Growing</a:t>
            </a:r>
            <a:r>
              <a:rPr lang="en-US" baseline="0" dirty="0"/>
              <a:t> up isn’t always easy, but it is something we must all do. </a:t>
            </a:r>
          </a:p>
          <a:p>
            <a:endParaRPr lang="en-US" baseline="0" dirty="0"/>
          </a:p>
        </p:txBody>
      </p:sp>
      <p:sp>
        <p:nvSpPr>
          <p:cNvPr id="4" name="Slide Number Placeholder 3"/>
          <p:cNvSpPr>
            <a:spLocks noGrp="1"/>
          </p:cNvSpPr>
          <p:nvPr>
            <p:ph type="sldNum" sz="quarter" idx="10"/>
          </p:nvPr>
        </p:nvSpPr>
        <p:spPr/>
        <p:txBody>
          <a:bodyPr/>
          <a:lstStyle/>
          <a:p>
            <a:fld id="{401D405E-A851-4E05-B669-7EE83EBECC08}"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Ephesians</a:t>
            </a:r>
            <a:r>
              <a:rPr lang="en-US" baseline="0" dirty="0"/>
              <a:t> 6:1-3 </a:t>
            </a:r>
            <a:r>
              <a:rPr lang="en-US" dirty="0"/>
              <a:t>Children, obey your parents in the Lord: for this is right.</a:t>
            </a:r>
          </a:p>
          <a:p>
            <a:r>
              <a:rPr lang="en-US" baseline="30000" dirty="0"/>
              <a:t>2 </a:t>
            </a:r>
            <a:r>
              <a:rPr lang="en-US" dirty="0" err="1"/>
              <a:t>Honour</a:t>
            </a:r>
            <a:r>
              <a:rPr lang="en-US" dirty="0"/>
              <a:t> thy father and mother; which is the first commandment with promise;</a:t>
            </a:r>
          </a:p>
          <a:p>
            <a:r>
              <a:rPr lang="en-US" baseline="30000" dirty="0"/>
              <a:t>3 </a:t>
            </a:r>
            <a:r>
              <a:rPr lang="en-US" dirty="0"/>
              <a:t>That it may be well with thee, and thou </a:t>
            </a:r>
            <a:r>
              <a:rPr lang="en-US" dirty="0" err="1"/>
              <a:t>mayest</a:t>
            </a:r>
            <a:r>
              <a:rPr lang="en-US" dirty="0"/>
              <a:t> live long on the earth.</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1D405E-A851-4E05-B669-7EE83EBECC08}" type="slidenum">
              <a:rPr lang="en-US" smtClean="0"/>
              <a:t>11</a:t>
            </a:fld>
            <a:endParaRPr lang="en-US"/>
          </a:p>
        </p:txBody>
      </p:sp>
    </p:spTree>
    <p:extLst>
      <p:ext uri="{BB962C8B-B14F-4D97-AF65-F5344CB8AC3E}">
        <p14:creationId xmlns:p14="http://schemas.microsoft.com/office/powerpoint/2010/main" val="2100395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1D405E-A851-4E05-B669-7EE83EBECC08}" type="slidenum">
              <a:rPr lang="en-US" smtClean="0"/>
              <a:t>13</a:t>
            </a:fld>
            <a:endParaRPr lang="en-US"/>
          </a:p>
        </p:txBody>
      </p:sp>
    </p:spTree>
    <p:extLst>
      <p:ext uri="{BB962C8B-B14F-4D97-AF65-F5344CB8AC3E}">
        <p14:creationId xmlns:p14="http://schemas.microsoft.com/office/powerpoint/2010/main" val="105676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10:17</a:t>
            </a:r>
            <a:r>
              <a:rPr lang="en-US" b="1" baseline="0" dirty="0"/>
              <a:t> </a:t>
            </a:r>
            <a:r>
              <a:rPr lang="en-US" baseline="30000" dirty="0"/>
              <a:t>17 </a:t>
            </a:r>
            <a:r>
              <a:rPr lang="en-US" dirty="0"/>
              <a:t>So then faith cometh by hearing, and hearing by the word of God.</a:t>
            </a:r>
          </a:p>
          <a:p>
            <a:endParaRPr lang="en-US" dirty="0"/>
          </a:p>
          <a:p>
            <a:r>
              <a:rPr lang="en-US" b="1" dirty="0"/>
              <a:t>John 8:24 </a:t>
            </a:r>
            <a:r>
              <a:rPr lang="en-US" baseline="30000" dirty="0"/>
              <a:t>24 </a:t>
            </a:r>
            <a:r>
              <a:rPr lang="en-US" dirty="0"/>
              <a:t>I said therefore unto you, that ye shall die in your sins: for if ye believe not that I am he, ye shall die in your sins.</a:t>
            </a:r>
          </a:p>
          <a:p>
            <a:endParaRPr lang="en-US" dirty="0"/>
          </a:p>
          <a:p>
            <a:r>
              <a:rPr lang="en-US" b="1" dirty="0"/>
              <a:t>Luke 13:3 </a:t>
            </a:r>
            <a:r>
              <a:rPr lang="en-US" baseline="30000" dirty="0"/>
              <a:t>3 </a:t>
            </a:r>
            <a:r>
              <a:rPr lang="en-US" dirty="0"/>
              <a:t>I tell you, Nay: but, except ye repent, ye shall all likewise perish.</a:t>
            </a:r>
          </a:p>
          <a:p>
            <a:endParaRPr lang="en-US" dirty="0"/>
          </a:p>
          <a:p>
            <a:r>
              <a:rPr lang="en-US" b="1" dirty="0"/>
              <a:t>Matt. 10:32 </a:t>
            </a:r>
            <a:r>
              <a:rPr lang="en-US" baseline="30000" dirty="0"/>
              <a:t>32 </a:t>
            </a:r>
            <a:r>
              <a:rPr lang="en-US" dirty="0"/>
              <a:t>Whosoever therefore shall confess me before men, him will I confess also before my Father which is in heaven.</a:t>
            </a:r>
          </a:p>
          <a:p>
            <a:endParaRPr lang="en-US" dirty="0"/>
          </a:p>
          <a:p>
            <a:r>
              <a:rPr lang="en-US" b="1" dirty="0"/>
              <a:t>Acts 2:38 </a:t>
            </a:r>
            <a:r>
              <a:rPr lang="en-US" baseline="30000" dirty="0"/>
              <a:t>38 </a:t>
            </a:r>
            <a:r>
              <a:rPr lang="en-US" dirty="0"/>
              <a:t>Then Peter said unto them, Repent, and be baptized every one of you in the name of Jesus Christ for the remission of sins, and ye shall receive the gift of the Holy Ghost.</a:t>
            </a:r>
          </a:p>
          <a:p>
            <a:endParaRPr lang="en-US" dirty="0"/>
          </a:p>
          <a:p>
            <a:r>
              <a:rPr lang="en-US" b="1" dirty="0"/>
              <a:t>Rev. 2:10 </a:t>
            </a:r>
            <a:r>
              <a:rPr lang="en-US" dirty="0"/>
              <a:t>……be thou faithful unto death, and I will give thee a crown of life.</a:t>
            </a:r>
          </a:p>
        </p:txBody>
      </p:sp>
      <p:sp>
        <p:nvSpPr>
          <p:cNvPr id="4" name="Slide Number Placeholder 3"/>
          <p:cNvSpPr>
            <a:spLocks noGrp="1"/>
          </p:cNvSpPr>
          <p:nvPr>
            <p:ph type="sldNum" sz="quarter" idx="10"/>
          </p:nvPr>
        </p:nvSpPr>
        <p:spPr/>
        <p:txBody>
          <a:bodyPr/>
          <a:lstStyle/>
          <a:p>
            <a:pPr>
              <a:defRPr/>
            </a:pPr>
            <a:fld id="{45AE5A3B-1628-476D-AB08-7ECC7A2460A4}" type="slidenum">
              <a:rPr lang="en-US" smtClean="0"/>
              <a:pPr>
                <a:defRPr/>
              </a:pPr>
              <a:t>14</a:t>
            </a:fld>
            <a:endParaRPr lang="en-US" dirty="0"/>
          </a:p>
        </p:txBody>
      </p:sp>
    </p:spTree>
    <p:extLst>
      <p:ext uri="{BB962C8B-B14F-4D97-AF65-F5344CB8AC3E}">
        <p14:creationId xmlns:p14="http://schemas.microsoft.com/office/powerpoint/2010/main" val="2589068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1 John 2:15-17</a:t>
            </a:r>
          </a:p>
          <a:p>
            <a:r>
              <a:rPr lang="en-US" baseline="30000" dirty="0"/>
              <a:t>15 </a:t>
            </a:r>
            <a:r>
              <a:rPr lang="en-US" dirty="0"/>
              <a:t>Love not the world, neither the things that are in the world. If any man love the world, the love of the Father is not in him.</a:t>
            </a:r>
          </a:p>
          <a:p>
            <a:r>
              <a:rPr lang="en-US" baseline="30000" dirty="0"/>
              <a:t>1</a:t>
            </a:r>
            <a:r>
              <a:rPr lang="en-US" b="1" baseline="30000" dirty="0"/>
              <a:t>6 </a:t>
            </a:r>
            <a:r>
              <a:rPr lang="en-US" b="1" dirty="0"/>
              <a:t>For all that is in the world, the lust of the flesh, and the lust of the eyes, and the pride of life, is not of the Father, but is of the world.</a:t>
            </a:r>
          </a:p>
          <a:p>
            <a:r>
              <a:rPr lang="en-US" baseline="30000" dirty="0"/>
              <a:t>17 </a:t>
            </a:r>
            <a:r>
              <a:rPr lang="en-US" dirty="0"/>
              <a:t>And the world </a:t>
            </a:r>
            <a:r>
              <a:rPr lang="en-US" dirty="0" err="1"/>
              <a:t>passeth</a:t>
            </a:r>
            <a:r>
              <a:rPr lang="en-US" dirty="0"/>
              <a:t> away, and the lust thereof: but he that doeth the will of God </a:t>
            </a:r>
            <a:r>
              <a:rPr lang="en-US" dirty="0" err="1"/>
              <a:t>abideth</a:t>
            </a:r>
            <a:r>
              <a:rPr lang="en-US" dirty="0"/>
              <a:t> for ever.</a:t>
            </a:r>
          </a:p>
          <a:p>
            <a:endParaRPr lang="en-US" b="1" dirty="0"/>
          </a:p>
          <a:p>
            <a:r>
              <a:rPr lang="en-US" b="1" dirty="0"/>
              <a:t>1 Corinthians 10:13</a:t>
            </a:r>
          </a:p>
          <a:p>
            <a:r>
              <a:rPr lang="en-US" b="1" dirty="0"/>
              <a:t>There hath no temptation taken you but such as is common to man: but God is faithful, who will not suffer you to be tempted above that ye are able; but will with the temptation also make a way to escape, that ye may be able to bear it.</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a:t>1 Peter 2:21</a:t>
            </a:r>
          </a:p>
          <a:p>
            <a:r>
              <a:rPr lang="en-US" baseline="30000" dirty="0"/>
              <a:t>21 </a:t>
            </a:r>
            <a:r>
              <a:rPr lang="en-US" dirty="0"/>
              <a:t>For even hereunto were ye called: because Christ also suffered for us, leaving us an example, that ye should follow his steps:</a:t>
            </a:r>
          </a:p>
          <a:p>
            <a:endParaRPr lang="en-US" b="1" dirty="0"/>
          </a:p>
          <a:p>
            <a:r>
              <a:rPr lang="en-US" b="1" dirty="0"/>
              <a:t>1 John 2:6</a:t>
            </a:r>
          </a:p>
          <a:p>
            <a:r>
              <a:rPr lang="en-US" baseline="30000" dirty="0"/>
              <a:t>6 </a:t>
            </a:r>
            <a:r>
              <a:rPr lang="en-US" dirty="0"/>
              <a:t>He that </a:t>
            </a:r>
            <a:r>
              <a:rPr lang="en-US" dirty="0" err="1"/>
              <a:t>saith</a:t>
            </a:r>
            <a:r>
              <a:rPr lang="en-US" dirty="0"/>
              <a:t> he </a:t>
            </a:r>
            <a:r>
              <a:rPr lang="en-US" dirty="0" err="1"/>
              <a:t>abideth</a:t>
            </a:r>
            <a:r>
              <a:rPr lang="en-US" dirty="0"/>
              <a:t> in him ought himself also so to walk, even as he walked.</a:t>
            </a:r>
          </a:p>
          <a:p>
            <a:endParaRPr lang="en-US" dirty="0"/>
          </a:p>
          <a:p>
            <a:r>
              <a:rPr lang="en-US" b="1" dirty="0"/>
              <a:t>1 Corinthians 11:1</a:t>
            </a:r>
          </a:p>
          <a:p>
            <a:r>
              <a:rPr lang="en-US" dirty="0"/>
              <a:t>11 Be ye followers of me, even as I also am of Christ.</a:t>
            </a:r>
          </a:p>
          <a:p>
            <a:endParaRPr lang="en-US" dirty="0"/>
          </a:p>
          <a:p>
            <a:r>
              <a:rPr lang="en-US" b="1" dirty="0"/>
              <a:t>Ephesians 5:1-2</a:t>
            </a:r>
          </a:p>
          <a:p>
            <a:r>
              <a:rPr lang="en-US" dirty="0"/>
              <a:t>5 Be ye therefore followers of God, as dear children;</a:t>
            </a:r>
          </a:p>
          <a:p>
            <a:r>
              <a:rPr lang="en-US" baseline="30000" dirty="0"/>
              <a:t>2 </a:t>
            </a:r>
            <a:r>
              <a:rPr lang="en-US" dirty="0"/>
              <a:t>And walk in love, as Christ also hath loved us, and hath given himself for us an offering and a sacrifice to God for a </a:t>
            </a:r>
            <a:r>
              <a:rPr lang="en-US" dirty="0" err="1"/>
              <a:t>sweetsmelling</a:t>
            </a:r>
            <a:r>
              <a:rPr lang="en-US" dirty="0"/>
              <a:t> </a:t>
            </a:r>
            <a:r>
              <a:rPr lang="en-US" dirty="0" err="1"/>
              <a:t>savour</a:t>
            </a:r>
            <a:r>
              <a:rPr lang="en-US" dirty="0"/>
              <a:t>.</a:t>
            </a:r>
          </a:p>
          <a:p>
            <a:endParaRPr lang="en-US" b="1" dirty="0"/>
          </a:p>
          <a:p>
            <a:r>
              <a:rPr lang="en-US" b="1" dirty="0"/>
              <a:t>John 14:15</a:t>
            </a:r>
          </a:p>
          <a:p>
            <a:r>
              <a:rPr lang="en-US" baseline="30000" dirty="0"/>
              <a:t>15 </a:t>
            </a:r>
            <a:r>
              <a:rPr lang="en-US" dirty="0"/>
              <a:t>If ye love me, keep my commandments.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2 Corinthians 5:10</a:t>
            </a:r>
          </a:p>
          <a:p>
            <a:r>
              <a:rPr lang="en-US" baseline="30000" dirty="0"/>
              <a:t>10 </a:t>
            </a:r>
            <a:r>
              <a:rPr lang="en-US" dirty="0"/>
              <a:t>For we must all appear before the judgment seat of Christ; that every one may receive the things done in his body, according to that he hath done, whether it be good or bad.</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baseline="0" dirty="0"/>
              <a:t>Tonight I want to take a look at the life of Christ and compare that to the life of a Christian.</a:t>
            </a:r>
          </a:p>
          <a:p>
            <a:endParaRPr lang="en-US" dirty="0"/>
          </a:p>
          <a:p>
            <a:r>
              <a:rPr lang="en-US" dirty="0"/>
              <a:t>As we grow</a:t>
            </a:r>
            <a:r>
              <a:rPr lang="en-US" baseline="0" dirty="0"/>
              <a:t> up and take on our role in life, does our life look anything like the life of Christ?</a:t>
            </a:r>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Galatians 3:27</a:t>
            </a:r>
            <a:r>
              <a:rPr lang="en-US" b="1" baseline="0" dirty="0"/>
              <a:t>  </a:t>
            </a:r>
            <a:r>
              <a:rPr lang="en-US" dirty="0"/>
              <a:t>For as many of you as have been </a:t>
            </a:r>
            <a:r>
              <a:rPr lang="en-US" b="1" dirty="0"/>
              <a:t>baptized</a:t>
            </a:r>
            <a:r>
              <a:rPr lang="en-US" dirty="0"/>
              <a:t> </a:t>
            </a:r>
            <a:r>
              <a:rPr lang="en-US" b="1" dirty="0"/>
              <a:t>in</a:t>
            </a:r>
            <a:r>
              <a:rPr lang="en-US" dirty="0"/>
              <a:t>to </a:t>
            </a:r>
            <a:r>
              <a:rPr lang="en-US" b="1" dirty="0"/>
              <a:t>Christ</a:t>
            </a:r>
            <a:r>
              <a:rPr lang="en-US" dirty="0"/>
              <a:t> have put on </a:t>
            </a:r>
            <a:r>
              <a:rPr lang="en-US" b="1" dirty="0"/>
              <a:t>Christ</a:t>
            </a:r>
            <a:r>
              <a:rPr lang="en-US" dirty="0"/>
              <a:t>.</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endParaRPr lang="en-US" dirty="0"/>
          </a:p>
          <a:p>
            <a:endParaRPr lang="en-US" b="1" dirty="0"/>
          </a:p>
          <a:p>
            <a:endParaRPr lang="en-US" dirty="0"/>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1D405E-A851-4E05-B669-7EE83EBECC08}" type="slidenum">
              <a:rPr lang="en-US" smtClean="0"/>
              <a:t>22</a:t>
            </a:fld>
            <a:endParaRPr lang="en-US"/>
          </a:p>
        </p:txBody>
      </p:sp>
    </p:spTree>
    <p:extLst>
      <p:ext uri="{BB962C8B-B14F-4D97-AF65-F5344CB8AC3E}">
        <p14:creationId xmlns:p14="http://schemas.microsoft.com/office/powerpoint/2010/main" val="3831275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sz="9800" baseline="30000" dirty="0"/>
              <a:t>8 </a:t>
            </a:r>
            <a:r>
              <a:rPr lang="en-US" sz="9800" dirty="0"/>
              <a:t>And there were in the same country shepherds abiding in the field, keeping watch over their flock by night.</a:t>
            </a:r>
          </a:p>
          <a:p>
            <a:r>
              <a:rPr lang="en-US" sz="9800" baseline="30000" dirty="0"/>
              <a:t>9 </a:t>
            </a:r>
            <a:r>
              <a:rPr lang="en-US" sz="9800" dirty="0"/>
              <a:t>And, lo, the angel of the Lord came upon them, and the glory of the Lord shone round about them: and they were sore afraid.</a:t>
            </a:r>
          </a:p>
          <a:p>
            <a:r>
              <a:rPr lang="en-US" sz="9800" baseline="30000" dirty="0"/>
              <a:t>10 </a:t>
            </a:r>
            <a:r>
              <a:rPr lang="en-US" sz="9800" dirty="0"/>
              <a:t>And the angel said unto them, Fear not: for, behold, I bring you good tidings of great joy, which shall be to all people.</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What a blessing children are!  Psalms 127:3….</a:t>
            </a:r>
          </a:p>
          <a:p>
            <a:endParaRPr lang="en-US" baseline="30000" dirty="0"/>
          </a:p>
          <a:p>
            <a:r>
              <a:rPr lang="en-US" baseline="30000" dirty="0"/>
              <a:t>11 </a:t>
            </a:r>
            <a:r>
              <a:rPr lang="en-US" dirty="0"/>
              <a:t>For unto you is born this day in the city of David a </a:t>
            </a:r>
            <a:r>
              <a:rPr lang="en-US" dirty="0" err="1"/>
              <a:t>Saviour</a:t>
            </a:r>
            <a:r>
              <a:rPr lang="en-US" dirty="0"/>
              <a:t>, which is Christ the Lord.</a:t>
            </a:r>
          </a:p>
          <a:p>
            <a:r>
              <a:rPr lang="en-US" baseline="30000" dirty="0"/>
              <a:t>12 </a:t>
            </a:r>
            <a:r>
              <a:rPr lang="en-US" dirty="0"/>
              <a:t>And this shall be a sign unto you; Ye shall find the babe wrapped in swaddling clothes, lying in a manger.</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Our children were no different than baby</a:t>
            </a:r>
            <a:r>
              <a:rPr lang="en-US" baseline="0" dirty="0"/>
              <a:t> Jesus who also had to physically grow into an adult.</a:t>
            </a:r>
          </a:p>
          <a:p>
            <a:endParaRPr lang="en-US" baseline="0" dirty="0"/>
          </a:p>
          <a:p>
            <a:r>
              <a:rPr lang="en-US" baseline="0" dirty="0"/>
              <a:t>But you also see growth in other areas of Christ.</a:t>
            </a:r>
          </a:p>
          <a:p>
            <a:endParaRPr lang="en-US" baseline="0" dirty="0"/>
          </a:p>
          <a:p>
            <a:r>
              <a:rPr lang="en-US" baseline="0" dirty="0"/>
              <a:t>We are no different.  Which is the most important growth?</a:t>
            </a:r>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What a responsibility</a:t>
            </a:r>
            <a:r>
              <a:rPr lang="en-US" baseline="0" dirty="0"/>
              <a:t> on our shoulders to be the right model for our children!</a:t>
            </a:r>
          </a:p>
          <a:p>
            <a:endParaRPr lang="en-US" dirty="0"/>
          </a:p>
        </p:txBody>
      </p:sp>
      <p:sp>
        <p:nvSpPr>
          <p:cNvPr id="4" name="Slide Number Placeholder 3"/>
          <p:cNvSpPr>
            <a:spLocks noGrp="1"/>
          </p:cNvSpPr>
          <p:nvPr>
            <p:ph type="sldNum" sz="quarter" idx="10"/>
          </p:nvPr>
        </p:nvSpPr>
        <p:spPr/>
        <p:txBody>
          <a:bodyPr/>
          <a:lstStyle/>
          <a:p>
            <a:fld id="{401D405E-A851-4E05-B669-7EE83EBECC08}"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1D405E-A851-4E05-B669-7EE83EBECC08}" type="slidenum">
              <a:rPr lang="en-US" smtClean="0"/>
              <a:t>8</a:t>
            </a:fld>
            <a:endParaRPr lang="en-US"/>
          </a:p>
        </p:txBody>
      </p:sp>
    </p:spTree>
    <p:extLst>
      <p:ext uri="{BB962C8B-B14F-4D97-AF65-F5344CB8AC3E}">
        <p14:creationId xmlns:p14="http://schemas.microsoft.com/office/powerpoint/2010/main" val="1282825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Deuteronomy</a:t>
            </a:r>
            <a:r>
              <a:rPr lang="en-US" baseline="0" dirty="0"/>
              <a:t> 21:18-21 </a:t>
            </a:r>
            <a:r>
              <a:rPr lang="en-US" dirty="0"/>
              <a:t>“If a man has a stubborn and rebellious son who will not obey the voice of his father or the voice of his mother, and, though they discipline him, will not listen to them, then his father and his mother shall take hold of him and bring him out to the elders of his city at the gate of the place where he lives, and they shall say to the elders of his city, ‘This our son is stubborn and rebellious; he will not obey our voice; he is a glutton and a drunkard.’ Then all the men of the city shall stone him to death with stones. So you shall purge the evil from your midst, and all Israel shall hear, and fear.</a:t>
            </a:r>
          </a:p>
        </p:txBody>
      </p:sp>
      <p:sp>
        <p:nvSpPr>
          <p:cNvPr id="4" name="Slide Number Placeholder 3"/>
          <p:cNvSpPr>
            <a:spLocks noGrp="1"/>
          </p:cNvSpPr>
          <p:nvPr>
            <p:ph type="sldNum" sz="quarter" idx="10"/>
          </p:nvPr>
        </p:nvSpPr>
        <p:spPr/>
        <p:txBody>
          <a:bodyPr/>
          <a:lstStyle/>
          <a:p>
            <a:fld id="{401D405E-A851-4E05-B669-7EE83EBECC0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98116C1-AEA0-4A7C-B877-F6F1D72E68F0}" type="datetimeFigureOut">
              <a:rPr lang="en-US" smtClean="0"/>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8116C1-AEA0-4A7C-B877-F6F1D72E68F0}" type="datetimeFigureOut">
              <a:rPr lang="en-US" smtClean="0"/>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8116C1-AEA0-4A7C-B877-F6F1D72E68F0}" type="datetimeFigureOut">
              <a:rPr lang="en-US" smtClean="0"/>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8116C1-AEA0-4A7C-B877-F6F1D72E68F0}" type="datetimeFigureOut">
              <a:rPr lang="en-US" smtClean="0"/>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8116C1-AEA0-4A7C-B877-F6F1D72E68F0}" type="datetimeFigureOut">
              <a:rPr lang="en-US" smtClean="0"/>
              <a:t>8/28/2016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8116C1-AEA0-4A7C-B877-F6F1D72E68F0}" type="datetimeFigureOut">
              <a:rPr lang="en-US" smtClean="0"/>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8116C1-AEA0-4A7C-B877-F6F1D72E68F0}" type="datetimeFigureOut">
              <a:rPr lang="en-US" smtClean="0"/>
              <a:t>8/28/2016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8116C1-AEA0-4A7C-B877-F6F1D72E68F0}" type="datetimeFigureOut">
              <a:rPr lang="en-US" smtClean="0"/>
              <a:t>8/28/2016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116C1-AEA0-4A7C-B877-F6F1D72E68F0}" type="datetimeFigureOut">
              <a:rPr lang="en-US" smtClean="0"/>
              <a:t>8/28/2016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8116C1-AEA0-4A7C-B877-F6F1D72E68F0}" type="datetimeFigureOut">
              <a:rPr lang="en-US" smtClean="0"/>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8116C1-AEA0-4A7C-B877-F6F1D72E68F0}" type="datetimeFigureOut">
              <a:rPr lang="en-US" smtClean="0"/>
              <a:t>8/28/2016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7CDBA-E701-42F4-8628-3F49D50EBE2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116C1-AEA0-4A7C-B877-F6F1D72E68F0}" type="datetimeFigureOut">
              <a:rPr lang="en-US" smtClean="0"/>
              <a:t>8/28/2016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7CDBA-E701-42F4-8628-3F49D50EBE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jk_N7wiOTOAhXM4yYKHdHdDMUQjRwIBw&amp;url=http://www.proprofs.com/quiz-school/story.php?title%3Dwhat-should-you-be-when-you-grow-up_1&amp;bvm=bv.131286987,d.eWE&amp;psig=AFQjCNFN2Sal5AmAHBVh_8muMTWclGb_dQ&amp;ust=147247227893561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ms7WzheTOAhUIOCYKHeIZCscQjRwIBw&amp;url=http://www.stokethefire.org/the-crown-of-life/&amp;bvm=bv.131286987,d.eWE&amp;psig=AFQjCNFz_JX_f2EYsO-rBEug0Hgs8p-RQg&amp;ust=1472471040986798"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jTuPWyjOTOAhVIKiYKHd9yCccQjRwIBw&amp;url=http://kidshealth.org/en/parents/growth-charts.html&amp;psig=AFQjCNHVc3Ydp7TexT7hp42JNPDA0SvaxQ&amp;ust=147247322834842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676400"/>
          </a:xfrm>
        </p:spPr>
        <p:txBody>
          <a:bodyPr>
            <a:noAutofit/>
          </a:bodyPr>
          <a:lstStyle/>
          <a:p>
            <a:r>
              <a:rPr lang="en-US" sz="11500" b="1" dirty="0"/>
              <a:t>Growing Up</a:t>
            </a:r>
          </a:p>
        </p:txBody>
      </p:sp>
      <p:pic>
        <p:nvPicPr>
          <p:cNvPr id="39938" name="Picture 2" descr="Image result for grow up">
            <a:hlinkClick r:id="rId3"/>
          </p:cNvPr>
          <p:cNvPicPr>
            <a:picLocks noChangeAspect="1" noChangeArrowheads="1"/>
          </p:cNvPicPr>
          <p:nvPr/>
        </p:nvPicPr>
        <p:blipFill>
          <a:blip r:embed="rId4" cstate="print"/>
          <a:srcRect/>
          <a:stretch>
            <a:fillRect/>
          </a:stretch>
        </p:blipFill>
        <p:spPr bwMode="auto">
          <a:xfrm>
            <a:off x="381000" y="2186230"/>
            <a:ext cx="8458200" cy="415742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Subject Unto His Parents</a:t>
            </a:r>
          </a:p>
        </p:txBody>
      </p:sp>
      <p:sp>
        <p:nvSpPr>
          <p:cNvPr id="3" name="Content Placeholder 2"/>
          <p:cNvSpPr>
            <a:spLocks noGrp="1"/>
          </p:cNvSpPr>
          <p:nvPr>
            <p:ph idx="1"/>
          </p:nvPr>
        </p:nvSpPr>
        <p:spPr>
          <a:xfrm>
            <a:off x="228600" y="1295400"/>
            <a:ext cx="8686800" cy="5334000"/>
          </a:xfrm>
        </p:spPr>
        <p:txBody>
          <a:bodyPr>
            <a:normAutofit/>
          </a:bodyPr>
          <a:lstStyle/>
          <a:p>
            <a:r>
              <a:rPr lang="en-US" sz="3600" baseline="30000" dirty="0"/>
              <a:t>51 </a:t>
            </a:r>
            <a:r>
              <a:rPr lang="en-US" sz="3600" dirty="0"/>
              <a:t>And he went down with them, and came to Nazareth, and </a:t>
            </a:r>
            <a:r>
              <a:rPr lang="en-US" sz="3600" b="1" dirty="0"/>
              <a:t>was subject unto them</a:t>
            </a:r>
            <a:r>
              <a:rPr lang="en-US" sz="3600" dirty="0"/>
              <a:t>: but his mother kept all these sayings in her heart.</a:t>
            </a:r>
          </a:p>
        </p:txBody>
      </p:sp>
      <p:sp>
        <p:nvSpPr>
          <p:cNvPr id="5" name="TextBox 4"/>
          <p:cNvSpPr txBox="1"/>
          <p:nvPr/>
        </p:nvSpPr>
        <p:spPr>
          <a:xfrm>
            <a:off x="0" y="3825657"/>
            <a:ext cx="9144000" cy="3108543"/>
          </a:xfrm>
          <a:prstGeom prst="rect">
            <a:avLst/>
          </a:prstGeom>
          <a:solidFill>
            <a:schemeClr val="tx1"/>
          </a:solidFill>
        </p:spPr>
        <p:txBody>
          <a:bodyPr wrap="square" rtlCol="0">
            <a:spAutoFit/>
          </a:bodyPr>
          <a:lstStyle/>
          <a:p>
            <a:r>
              <a:rPr lang="en-US" sz="3600" b="1" dirty="0">
                <a:solidFill>
                  <a:schemeClr val="bg1"/>
                </a:solidFill>
              </a:rPr>
              <a:t>Proverbs 22:6  Train up a child in the way he should go: and when he is old, he will not depart from it.</a:t>
            </a:r>
          </a:p>
          <a:p>
            <a:endParaRPr lang="en-US" sz="1600" b="1" dirty="0">
              <a:solidFill>
                <a:schemeClr val="bg1"/>
              </a:solidFill>
            </a:endParaRPr>
          </a:p>
          <a:p>
            <a:r>
              <a:rPr lang="en-US" sz="3600" b="1" dirty="0">
                <a:solidFill>
                  <a:schemeClr val="bg1"/>
                </a:solidFill>
              </a:rPr>
              <a:t>Ephesians 6:1-3  Children, obey your parents in the Lord: for this is right.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He Continues to Grow</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baseline="30000" dirty="0"/>
              <a:t>52 </a:t>
            </a:r>
            <a:r>
              <a:rPr lang="en-US" sz="3600" b="1" dirty="0"/>
              <a:t>And Jesus increased in wisdom and stature, and in </a:t>
            </a:r>
            <a:r>
              <a:rPr lang="en-US" sz="3600" b="1" dirty="0" err="1"/>
              <a:t>favour</a:t>
            </a:r>
            <a:r>
              <a:rPr lang="en-US" sz="3600" b="1" dirty="0"/>
              <a:t> with God and man.</a:t>
            </a:r>
          </a:p>
          <a:p>
            <a:pPr lvl="1"/>
            <a:r>
              <a:rPr lang="en-US" sz="3200" b="1" dirty="0"/>
              <a:t>Mentally</a:t>
            </a:r>
          </a:p>
          <a:p>
            <a:pPr lvl="1"/>
            <a:r>
              <a:rPr lang="en-US" sz="3200" b="1" dirty="0"/>
              <a:t>Physically</a:t>
            </a:r>
          </a:p>
          <a:p>
            <a:pPr lvl="1"/>
            <a:r>
              <a:rPr lang="en-US" sz="3200" b="1" dirty="0"/>
              <a:t>Spiritually</a:t>
            </a:r>
          </a:p>
          <a:p>
            <a:pPr lvl="1"/>
            <a:r>
              <a:rPr lang="en-US" sz="3200" b="1" dirty="0"/>
              <a:t>Socially</a:t>
            </a:r>
          </a:p>
        </p:txBody>
      </p:sp>
      <p:sp>
        <p:nvSpPr>
          <p:cNvPr id="6" name="TextBox 5"/>
          <p:cNvSpPr txBox="1"/>
          <p:nvPr/>
        </p:nvSpPr>
        <p:spPr>
          <a:xfrm>
            <a:off x="0" y="4800600"/>
            <a:ext cx="9144000" cy="2308324"/>
          </a:xfrm>
          <a:prstGeom prst="rect">
            <a:avLst/>
          </a:prstGeom>
          <a:solidFill>
            <a:schemeClr val="tx1"/>
          </a:solidFill>
        </p:spPr>
        <p:txBody>
          <a:bodyPr wrap="square" rtlCol="0">
            <a:spAutoFit/>
          </a:bodyPr>
          <a:lstStyle/>
          <a:p>
            <a:r>
              <a:rPr lang="en-US" sz="3600" b="1" dirty="0">
                <a:solidFill>
                  <a:schemeClr val="bg1"/>
                </a:solidFill>
              </a:rPr>
              <a:t>2 Timothy 2:15  Study to </a:t>
            </a:r>
            <a:r>
              <a:rPr lang="en-US" sz="3600" b="1" dirty="0" err="1">
                <a:solidFill>
                  <a:schemeClr val="bg1"/>
                </a:solidFill>
              </a:rPr>
              <a:t>shew</a:t>
            </a:r>
            <a:r>
              <a:rPr lang="en-US" sz="3600" b="1" dirty="0">
                <a:solidFill>
                  <a:schemeClr val="bg1"/>
                </a:solidFill>
              </a:rPr>
              <a:t> thyself approved unto God, a workman that </a:t>
            </a:r>
            <a:r>
              <a:rPr lang="en-US" sz="3600" b="1" dirty="0" err="1">
                <a:solidFill>
                  <a:schemeClr val="bg1"/>
                </a:solidFill>
              </a:rPr>
              <a:t>needeth</a:t>
            </a:r>
            <a:r>
              <a:rPr lang="en-US" sz="3600" b="1" dirty="0">
                <a:solidFill>
                  <a:schemeClr val="bg1"/>
                </a:solidFill>
              </a:rPr>
              <a:t> not to be ashamed, rightly dividing the word of truth.</a:t>
            </a:r>
          </a:p>
        </p:txBody>
      </p:sp>
      <p:sp>
        <p:nvSpPr>
          <p:cNvPr id="7" name="TextBox 6"/>
          <p:cNvSpPr txBox="1"/>
          <p:nvPr/>
        </p:nvSpPr>
        <p:spPr>
          <a:xfrm>
            <a:off x="3276600" y="2667000"/>
            <a:ext cx="4953000" cy="1815882"/>
          </a:xfrm>
          <a:prstGeom prst="rect">
            <a:avLst/>
          </a:prstGeom>
          <a:solidFill>
            <a:schemeClr val="tx1"/>
          </a:solidFill>
        </p:spPr>
        <p:txBody>
          <a:bodyPr wrap="square" rtlCol="0">
            <a:spAutoFit/>
          </a:bodyPr>
          <a:lstStyle/>
          <a:p>
            <a:r>
              <a:rPr lang="en-US" sz="2800" b="1" dirty="0">
                <a:solidFill>
                  <a:schemeClr val="bg1"/>
                </a:solidFill>
              </a:rPr>
              <a:t>You are constantly growing and making decisions.  Are they decisions that will help you grow closer to God?</a:t>
            </a:r>
          </a:p>
        </p:txBody>
      </p:sp>
      <p:sp>
        <p:nvSpPr>
          <p:cNvPr id="8" name="Explosion 2 7"/>
          <p:cNvSpPr/>
          <p:nvPr/>
        </p:nvSpPr>
        <p:spPr>
          <a:xfrm>
            <a:off x="0" y="0"/>
            <a:ext cx="9144000" cy="71628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1 Corinthians 15:33 Be not deceived: evil communications corrupt good manners</a:t>
            </a:r>
            <a:r>
              <a:rPr lang="en-US" b="1"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Fulfills His Father’s Will</a:t>
            </a:r>
          </a:p>
        </p:txBody>
      </p:sp>
      <p:sp>
        <p:nvSpPr>
          <p:cNvPr id="3" name="Content Placeholder 2"/>
          <p:cNvSpPr>
            <a:spLocks noGrp="1"/>
          </p:cNvSpPr>
          <p:nvPr>
            <p:ph idx="1"/>
          </p:nvPr>
        </p:nvSpPr>
        <p:spPr>
          <a:xfrm>
            <a:off x="228600" y="1295400"/>
            <a:ext cx="8686800" cy="5334000"/>
          </a:xfrm>
        </p:spPr>
        <p:txBody>
          <a:bodyPr>
            <a:normAutofit lnSpcReduction="10000"/>
          </a:bodyPr>
          <a:lstStyle/>
          <a:p>
            <a:r>
              <a:rPr lang="en-US" sz="3600" b="1" dirty="0"/>
              <a:t>Matthew 3:13</a:t>
            </a:r>
            <a:r>
              <a:rPr lang="en-US" sz="3600" baseline="30000" dirty="0"/>
              <a:t> </a:t>
            </a:r>
            <a:r>
              <a:rPr lang="en-US" sz="3600" dirty="0"/>
              <a:t>Then cometh Jesus from Galilee to Jordan unto John, to be baptized of him.</a:t>
            </a:r>
          </a:p>
          <a:p>
            <a:r>
              <a:rPr lang="en-US" sz="3600" baseline="30000" dirty="0"/>
              <a:t>14 </a:t>
            </a:r>
            <a:r>
              <a:rPr lang="en-US" sz="3600" dirty="0"/>
              <a:t>But John forbad him, saying, I have need to be baptized of thee, and </a:t>
            </a:r>
            <a:r>
              <a:rPr lang="en-US" sz="3600" dirty="0" err="1"/>
              <a:t>comest</a:t>
            </a:r>
            <a:r>
              <a:rPr lang="en-US" sz="3600" dirty="0"/>
              <a:t> thou to me?</a:t>
            </a:r>
          </a:p>
          <a:p>
            <a:r>
              <a:rPr lang="en-US" sz="3600" baseline="30000" dirty="0"/>
              <a:t>15 </a:t>
            </a:r>
            <a:r>
              <a:rPr lang="en-US" sz="3600" dirty="0"/>
              <a:t>And Jesus answering said unto him, </a:t>
            </a:r>
            <a:r>
              <a:rPr lang="en-US" sz="3600" b="1" dirty="0"/>
              <a:t>Suffer it to be so now: for thus it </a:t>
            </a:r>
            <a:r>
              <a:rPr lang="en-US" sz="3600" b="1" dirty="0" err="1"/>
              <a:t>becometh</a:t>
            </a:r>
            <a:r>
              <a:rPr lang="en-US" sz="3600" b="1" dirty="0"/>
              <a:t> us to </a:t>
            </a:r>
            <a:r>
              <a:rPr lang="en-US" sz="3600" b="1" u="sng" dirty="0" err="1"/>
              <a:t>fulfil</a:t>
            </a:r>
            <a:r>
              <a:rPr lang="en-US" sz="3600" b="1" u="sng" dirty="0"/>
              <a:t> all righteousness</a:t>
            </a:r>
            <a:r>
              <a:rPr lang="en-US" sz="3600" b="1" dirty="0"/>
              <a:t>. Then he suffered him.</a:t>
            </a:r>
          </a:p>
          <a:p>
            <a:endParaRPr lang="en-US" dirty="0"/>
          </a:p>
        </p:txBody>
      </p:sp>
      <p:sp>
        <p:nvSpPr>
          <p:cNvPr id="5" name="Explosion 2 4"/>
          <p:cNvSpPr/>
          <p:nvPr/>
        </p:nvSpPr>
        <p:spPr>
          <a:xfrm>
            <a:off x="0" y="0"/>
            <a:ext cx="9144000" cy="71628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Are we about our Father’s business?  What’s most important in our life?  Being a Christian?  How would our book read?</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Pleases the Father</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dirty="0"/>
              <a:t>Matthew  3:16</a:t>
            </a:r>
            <a:r>
              <a:rPr lang="en-US" sz="3600" baseline="30000" dirty="0"/>
              <a:t> </a:t>
            </a:r>
            <a:r>
              <a:rPr lang="en-US" sz="3600" dirty="0"/>
              <a:t>And Jesus, when he was baptized, went up straightway out of the water: and, lo, the heavens were opened unto him, and he saw the Spirit of God descending like a dove, and lighting upon him:</a:t>
            </a:r>
          </a:p>
          <a:p>
            <a:r>
              <a:rPr lang="en-US" sz="3600" baseline="30000" dirty="0"/>
              <a:t>17 </a:t>
            </a:r>
            <a:r>
              <a:rPr lang="en-US" sz="3600" dirty="0"/>
              <a:t>And lo a voice from heaven, saying, </a:t>
            </a:r>
            <a:r>
              <a:rPr lang="en-US" sz="3600" b="1" dirty="0"/>
              <a:t>This is my beloved Son, in whom I am well pleased.</a:t>
            </a:r>
          </a:p>
          <a:p>
            <a:endParaRPr lang="en-US" dirty="0"/>
          </a:p>
        </p:txBody>
      </p:sp>
      <p:sp>
        <p:nvSpPr>
          <p:cNvPr id="5" name="Explosion 2 4"/>
          <p:cNvSpPr/>
          <p:nvPr/>
        </p:nvSpPr>
        <p:spPr>
          <a:xfrm>
            <a:off x="0" y="0"/>
            <a:ext cx="9144000" cy="71628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 part of growing up is learning to make decisions about your salvation.  Are you a Christian?</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5"/>
          <p:cNvSpPr>
            <a:spLocks noChangeArrowheads="1"/>
          </p:cNvSpPr>
          <p:nvPr/>
        </p:nvSpPr>
        <p:spPr bwMode="auto">
          <a:xfrm>
            <a:off x="0" y="5181600"/>
            <a:ext cx="1600200" cy="14986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r>
              <a:rPr lang="en-US" altLang="en-US" sz="2800" b="1" dirty="0">
                <a:solidFill>
                  <a:schemeClr val="bg1"/>
                </a:solidFill>
              </a:rPr>
              <a:t>hear</a:t>
            </a:r>
          </a:p>
        </p:txBody>
      </p:sp>
      <p:sp>
        <p:nvSpPr>
          <p:cNvPr id="24580" name="AutoShape 6"/>
          <p:cNvSpPr>
            <a:spLocks noChangeArrowheads="1"/>
          </p:cNvSpPr>
          <p:nvPr/>
        </p:nvSpPr>
        <p:spPr bwMode="auto">
          <a:xfrm>
            <a:off x="1223964" y="4394200"/>
            <a:ext cx="1754187" cy="22860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r>
              <a:rPr lang="en-US" altLang="en-US" sz="2600" b="1" dirty="0">
                <a:solidFill>
                  <a:schemeClr val="bg1"/>
                </a:solidFill>
              </a:rPr>
              <a:t>believe</a:t>
            </a:r>
          </a:p>
        </p:txBody>
      </p:sp>
      <p:sp>
        <p:nvSpPr>
          <p:cNvPr id="24581" name="AutoShape 7"/>
          <p:cNvSpPr>
            <a:spLocks noChangeArrowheads="1"/>
          </p:cNvSpPr>
          <p:nvPr/>
        </p:nvSpPr>
        <p:spPr bwMode="auto">
          <a:xfrm>
            <a:off x="2483829" y="3606800"/>
            <a:ext cx="1739900" cy="30734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r>
              <a:rPr lang="en-US" altLang="en-US" sz="2800" b="1" dirty="0">
                <a:solidFill>
                  <a:schemeClr val="bg1"/>
                </a:solidFill>
              </a:rPr>
              <a:t>repent</a:t>
            </a:r>
          </a:p>
        </p:txBody>
      </p:sp>
      <p:sp>
        <p:nvSpPr>
          <p:cNvPr id="24582" name="AutoShape 8"/>
          <p:cNvSpPr>
            <a:spLocks noChangeArrowheads="1"/>
          </p:cNvSpPr>
          <p:nvPr/>
        </p:nvSpPr>
        <p:spPr bwMode="auto">
          <a:xfrm>
            <a:off x="3753597" y="2667000"/>
            <a:ext cx="2052824" cy="40132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r>
              <a:rPr lang="en-US" altLang="en-US" sz="2800" b="1" dirty="0">
                <a:solidFill>
                  <a:schemeClr val="bg1"/>
                </a:solidFill>
              </a:rPr>
              <a:t>confess</a:t>
            </a:r>
          </a:p>
        </p:txBody>
      </p:sp>
      <p:sp>
        <p:nvSpPr>
          <p:cNvPr id="24583" name="AutoShape 9"/>
          <p:cNvSpPr>
            <a:spLocks noChangeArrowheads="1"/>
          </p:cNvSpPr>
          <p:nvPr/>
        </p:nvSpPr>
        <p:spPr bwMode="auto">
          <a:xfrm>
            <a:off x="5293472" y="1714500"/>
            <a:ext cx="2197100" cy="49657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r>
              <a:rPr lang="en-US" altLang="en-US" sz="2800" b="1" dirty="0">
                <a:solidFill>
                  <a:schemeClr val="bg1"/>
                </a:solidFill>
              </a:rPr>
              <a:t>baptism</a:t>
            </a:r>
          </a:p>
        </p:txBody>
      </p:sp>
      <p:sp>
        <p:nvSpPr>
          <p:cNvPr id="24584" name="Text Box 10"/>
          <p:cNvSpPr txBox="1">
            <a:spLocks noChangeArrowheads="1"/>
          </p:cNvSpPr>
          <p:nvPr/>
        </p:nvSpPr>
        <p:spPr bwMode="auto">
          <a:xfrm>
            <a:off x="87313" y="4879975"/>
            <a:ext cx="1377300" cy="369332"/>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1800" b="1" dirty="0"/>
              <a:t>ROM 10:17</a:t>
            </a:r>
          </a:p>
        </p:txBody>
      </p:sp>
      <p:sp>
        <p:nvSpPr>
          <p:cNvPr id="24585" name="Text Box 11"/>
          <p:cNvSpPr txBox="1">
            <a:spLocks noChangeArrowheads="1"/>
          </p:cNvSpPr>
          <p:nvPr/>
        </p:nvSpPr>
        <p:spPr bwMode="auto">
          <a:xfrm>
            <a:off x="912813" y="4032250"/>
            <a:ext cx="1366837" cy="461963"/>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2400" b="1"/>
              <a:t>JN. 8:24</a:t>
            </a:r>
          </a:p>
        </p:txBody>
      </p:sp>
      <p:sp>
        <p:nvSpPr>
          <p:cNvPr id="24586" name="Text Box 12"/>
          <p:cNvSpPr txBox="1">
            <a:spLocks noChangeArrowheads="1"/>
          </p:cNvSpPr>
          <p:nvPr/>
        </p:nvSpPr>
        <p:spPr bwMode="auto">
          <a:xfrm>
            <a:off x="2284413" y="3276600"/>
            <a:ext cx="1401762" cy="488950"/>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2400" b="1"/>
              <a:t>LK. 13:3</a:t>
            </a:r>
          </a:p>
        </p:txBody>
      </p:sp>
      <p:sp>
        <p:nvSpPr>
          <p:cNvPr id="24587" name="Text Box 13"/>
          <p:cNvSpPr txBox="1">
            <a:spLocks noChangeArrowheads="1"/>
          </p:cNvSpPr>
          <p:nvPr/>
        </p:nvSpPr>
        <p:spPr bwMode="auto">
          <a:xfrm>
            <a:off x="3670300" y="2463800"/>
            <a:ext cx="1553182" cy="461665"/>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2400" b="1" dirty="0"/>
              <a:t>MT. 10:32</a:t>
            </a:r>
          </a:p>
        </p:txBody>
      </p:sp>
      <p:sp>
        <p:nvSpPr>
          <p:cNvPr id="24588" name="Text Box 14"/>
          <p:cNvSpPr txBox="1">
            <a:spLocks noChangeArrowheads="1"/>
          </p:cNvSpPr>
          <p:nvPr/>
        </p:nvSpPr>
        <p:spPr bwMode="auto">
          <a:xfrm>
            <a:off x="5218113" y="1651000"/>
            <a:ext cx="1555750" cy="461963"/>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2400" b="1"/>
              <a:t>Acts 2:38</a:t>
            </a:r>
          </a:p>
        </p:txBody>
      </p:sp>
      <p:sp>
        <p:nvSpPr>
          <p:cNvPr id="24589" name="AutoShape 15"/>
          <p:cNvSpPr>
            <a:spLocks noChangeArrowheads="1"/>
          </p:cNvSpPr>
          <p:nvPr/>
        </p:nvSpPr>
        <p:spPr bwMode="auto">
          <a:xfrm>
            <a:off x="6908987" y="1371600"/>
            <a:ext cx="2120900" cy="5283200"/>
          </a:xfrm>
          <a:prstGeom prst="cube">
            <a:avLst>
              <a:gd name="adj" fmla="val 25000"/>
            </a:avLst>
          </a:prstGeom>
          <a:solidFill>
            <a:schemeClr val="tx1"/>
          </a:solidFill>
          <a:ln w="22225">
            <a:solidFill>
              <a:srgbClr val="000080"/>
            </a:solidFill>
            <a:miter lim="800000"/>
            <a:headEnd/>
            <a:tailEnd/>
          </a:ln>
          <a:effectLst>
            <a:prstShdw prst="shdw17" dist="17961" dir="13500000">
              <a:srgbClr val="00004D"/>
            </a:prstShdw>
          </a:effectLst>
        </p:spPr>
        <p:txBody>
          <a:bodyPr wrap="none" anchor="ct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lgn="ctr">
              <a:spcBef>
                <a:spcPct val="0"/>
              </a:spcBef>
              <a:buFontTx/>
              <a:buNone/>
            </a:pPr>
            <a:endParaRPr lang="en-US" altLang="en-US" sz="2800" b="1">
              <a:solidFill>
                <a:schemeClr val="bg1"/>
              </a:solidFill>
            </a:endParaRPr>
          </a:p>
        </p:txBody>
      </p:sp>
      <p:sp>
        <p:nvSpPr>
          <p:cNvPr id="24590" name="Text Box 16"/>
          <p:cNvSpPr txBox="1">
            <a:spLocks noChangeArrowheads="1"/>
          </p:cNvSpPr>
          <p:nvPr/>
        </p:nvSpPr>
        <p:spPr bwMode="auto">
          <a:xfrm>
            <a:off x="7123113" y="1330325"/>
            <a:ext cx="1555750" cy="488950"/>
          </a:xfrm>
          <a:prstGeom prst="rect">
            <a:avLst/>
          </a:prstGeom>
          <a:solidFill>
            <a:schemeClr val="bg2">
              <a:alpha val="79999"/>
            </a:schemeClr>
          </a:solidFill>
          <a:ln w="31750">
            <a:solidFill>
              <a:schemeClr val="tx1"/>
            </a:solidFill>
            <a:miter lim="800000"/>
            <a:headEnd/>
            <a:tailEnd/>
          </a:ln>
          <a:effectLst>
            <a:outerShdw dist="107763" dir="13500000" algn="ctr" rotWithShape="0">
              <a:schemeClr val="bg2">
                <a:alpha val="50000"/>
              </a:schemeClr>
            </a:outerShdw>
          </a:effectLst>
        </p:spPr>
        <p:txBody>
          <a:bodyPr wrap="none">
            <a:spAutoFit/>
          </a:bodyPr>
          <a:lstStyle>
            <a:lvl1pPr eaLnBrk="0" hangingPunct="0">
              <a:spcBef>
                <a:spcPct val="20000"/>
              </a:spcBef>
              <a:buFont typeface="Arial" pitchFamily="34" charset="0"/>
              <a:buChar char="•"/>
              <a:defRPr sz="3200">
                <a:solidFill>
                  <a:schemeClr val="tx1"/>
                </a:solidFill>
                <a:latin typeface="Arial" pitchFamily="34" charset="0"/>
              </a:defRPr>
            </a:lvl1pPr>
            <a:lvl2pPr marL="742950" indent="-285750" eaLnBrk="0" hangingPunct="0">
              <a:spcBef>
                <a:spcPct val="20000"/>
              </a:spcBef>
              <a:buFont typeface="Arial" pitchFamily="34" charset="0"/>
              <a:buChar char="–"/>
              <a:defRPr sz="2800">
                <a:solidFill>
                  <a:schemeClr val="tx1"/>
                </a:solidFill>
                <a:latin typeface="Arial" pitchFamily="34" charset="0"/>
              </a:defRPr>
            </a:lvl2pPr>
            <a:lvl3pPr marL="1143000" indent="-228600" eaLnBrk="0" hangingPunct="0">
              <a:spcBef>
                <a:spcPct val="20000"/>
              </a:spcBef>
              <a:buFont typeface="Arial" pitchFamily="34" charset="0"/>
              <a:buChar char="•"/>
              <a:defRPr sz="2400">
                <a:solidFill>
                  <a:schemeClr val="tx1"/>
                </a:solidFill>
                <a:latin typeface="Arial" pitchFamily="34" charset="0"/>
              </a:defRPr>
            </a:lvl3pPr>
            <a:lvl4pPr marL="1600200" indent="-228600" eaLnBrk="0" hangingPunct="0">
              <a:spcBef>
                <a:spcPct val="20000"/>
              </a:spcBef>
              <a:buFont typeface="Arial" pitchFamily="34" charset="0"/>
              <a:buChar char="–"/>
              <a:defRPr sz="2000">
                <a:solidFill>
                  <a:schemeClr val="tx1"/>
                </a:solidFill>
                <a:latin typeface="Arial" pitchFamily="34" charset="0"/>
              </a:defRPr>
            </a:lvl4pPr>
            <a:lvl5pPr marL="2057400" indent="-228600" eaLnBrk="0" hangingPunct="0">
              <a:spcBef>
                <a:spcPct val="20000"/>
              </a:spcBef>
              <a:buFont typeface="Arial" pitchFamily="34" charset="0"/>
              <a:buChar char="»"/>
              <a:defRPr sz="2000">
                <a:solidFill>
                  <a:schemeClr val="tx1"/>
                </a:solidFill>
                <a:latin typeface="Arial"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Arial" pitchFamily="34" charset="0"/>
              </a:defRPr>
            </a:lvl9pPr>
          </a:lstStyle>
          <a:p>
            <a:pPr>
              <a:spcBef>
                <a:spcPct val="0"/>
              </a:spcBef>
              <a:buFontTx/>
              <a:buNone/>
            </a:pPr>
            <a:r>
              <a:rPr lang="en-US" altLang="en-US" sz="2400" b="1"/>
              <a:t>Rev. 2:10</a:t>
            </a:r>
          </a:p>
        </p:txBody>
      </p:sp>
      <p:sp>
        <p:nvSpPr>
          <p:cNvPr id="24591" name="WordArt 17"/>
          <p:cNvSpPr>
            <a:spLocks noChangeArrowheads="1" noChangeShapeType="1" noTextEdit="1"/>
          </p:cNvSpPr>
          <p:nvPr/>
        </p:nvSpPr>
        <p:spPr bwMode="auto">
          <a:xfrm rot="5400000">
            <a:off x="5980814" y="3461497"/>
            <a:ext cx="3486150" cy="1295400"/>
          </a:xfrm>
          <a:prstGeom prst="rect">
            <a:avLst/>
          </a:prstGeom>
        </p:spPr>
        <p:txBody>
          <a:bodyPr wrap="none" fromWordArt="1">
            <a:prstTxWarp prst="textPlain">
              <a:avLst>
                <a:gd name="adj" fmla="val 50000"/>
              </a:avLst>
            </a:prstTxWarp>
          </a:bodyPr>
          <a:lstStyle/>
          <a:p>
            <a:pPr algn="ctr"/>
            <a:r>
              <a:rPr lang="en-US" sz="102800" b="1" kern="10" spc="720" dirty="0">
                <a:ln w="12700">
                  <a:solidFill>
                    <a:srgbClr val="000000"/>
                  </a:solidFill>
                  <a:round/>
                  <a:headEnd/>
                  <a:tailEnd/>
                </a:ln>
                <a:solidFill>
                  <a:schemeClr val="bg1"/>
                </a:solidFill>
                <a:effectLst>
                  <a:outerShdw dist="45791" dir="3378596" algn="ctr" rotWithShape="0">
                    <a:srgbClr val="4D4D4D">
                      <a:alpha val="79999"/>
                    </a:srgbClr>
                  </a:outerShdw>
                </a:effectLst>
                <a:latin typeface="Arial Black"/>
              </a:rPr>
              <a:t>OBEDIENT</a:t>
            </a:r>
          </a:p>
          <a:p>
            <a:pPr algn="ctr"/>
            <a:r>
              <a:rPr lang="en-US" sz="102800" b="1" kern="10" spc="720" dirty="0">
                <a:ln w="12700">
                  <a:solidFill>
                    <a:srgbClr val="000000"/>
                  </a:solidFill>
                  <a:round/>
                  <a:headEnd/>
                  <a:tailEnd/>
                </a:ln>
                <a:solidFill>
                  <a:schemeClr val="bg1"/>
                </a:solidFill>
                <a:effectLst>
                  <a:outerShdw dist="45791" dir="3378596" algn="ctr" rotWithShape="0">
                    <a:srgbClr val="4D4D4D">
                      <a:alpha val="79999"/>
                    </a:srgbClr>
                  </a:outerShdw>
                </a:effectLst>
                <a:latin typeface="Arial Black"/>
              </a:rPr>
              <a:t>UNTIL DEATH</a:t>
            </a:r>
          </a:p>
        </p:txBody>
      </p:sp>
      <p:sp>
        <p:nvSpPr>
          <p:cNvPr id="16" name="Title 1"/>
          <p:cNvSpPr txBox="1">
            <a:spLocks/>
          </p:cNvSpPr>
          <p:nvPr/>
        </p:nvSpPr>
        <p:spPr>
          <a:xfrm>
            <a:off x="457200" y="274638"/>
            <a:ext cx="822960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a:ln>
                  <a:noFill/>
                </a:ln>
                <a:solidFill>
                  <a:schemeClr val="tx1"/>
                </a:solidFill>
                <a:effectLst/>
                <a:uLnTx/>
                <a:uFillTx/>
                <a:latin typeface="+mj-lt"/>
                <a:ea typeface="+mj-ea"/>
                <a:cs typeface="+mj-cs"/>
              </a:rPr>
              <a:t>Become a Child of God</a:t>
            </a:r>
            <a:endParaRPr kumimoji="0" lang="en-US" sz="60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Tempted of Satan</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dirty="0"/>
              <a:t>Luke 4:2</a:t>
            </a:r>
            <a:r>
              <a:rPr lang="en-US" sz="3600" baseline="30000" dirty="0"/>
              <a:t> </a:t>
            </a:r>
            <a:r>
              <a:rPr lang="en-US" sz="3600" dirty="0"/>
              <a:t>Being forty days </a:t>
            </a:r>
            <a:r>
              <a:rPr lang="en-US" sz="3600" b="1" dirty="0"/>
              <a:t>tempted of the devil</a:t>
            </a:r>
            <a:r>
              <a:rPr lang="en-US" sz="3600" dirty="0"/>
              <a:t>. And in those days he did eat nothing: and when they were ended, he afterward hungered.</a:t>
            </a:r>
          </a:p>
          <a:p>
            <a:r>
              <a:rPr lang="en-US" sz="3600" b="1" dirty="0"/>
              <a:t>1 John 2:15-17</a:t>
            </a:r>
          </a:p>
          <a:p>
            <a:pPr lvl="1"/>
            <a:r>
              <a:rPr lang="en-US" sz="3200" dirty="0"/>
              <a:t>Lust of the Flesh: stone to bread</a:t>
            </a:r>
          </a:p>
          <a:p>
            <a:pPr lvl="1"/>
            <a:r>
              <a:rPr lang="en-US" sz="3200" dirty="0"/>
              <a:t>Pride of Life: If you are who you say you are….</a:t>
            </a:r>
          </a:p>
          <a:p>
            <a:pPr lvl="1"/>
            <a:r>
              <a:rPr lang="en-US" sz="3200" dirty="0"/>
              <a:t>Lust of the Eyes: I’ll give you all of this…</a:t>
            </a:r>
          </a:p>
          <a:p>
            <a:endParaRPr lang="en-US" dirty="0"/>
          </a:p>
        </p:txBody>
      </p:sp>
      <p:sp>
        <p:nvSpPr>
          <p:cNvPr id="5" name="TextBox 4"/>
          <p:cNvSpPr txBox="1"/>
          <p:nvPr/>
        </p:nvSpPr>
        <p:spPr>
          <a:xfrm>
            <a:off x="0" y="1295400"/>
            <a:ext cx="9144000" cy="2308324"/>
          </a:xfrm>
          <a:prstGeom prst="rect">
            <a:avLst/>
          </a:prstGeom>
          <a:solidFill>
            <a:schemeClr val="tx1"/>
          </a:solidFill>
        </p:spPr>
        <p:txBody>
          <a:bodyPr wrap="square" rtlCol="0">
            <a:spAutoFit/>
          </a:bodyPr>
          <a:lstStyle/>
          <a:p>
            <a:r>
              <a:rPr lang="en-US" sz="3600" b="1" dirty="0">
                <a:solidFill>
                  <a:schemeClr val="bg1"/>
                </a:solidFill>
              </a:rPr>
              <a:t>1 John 2:16 For all that is in the world, the lust of the flesh, and the lust of the eyes, and the pride of life, is not of the Father, but is of the world.</a:t>
            </a:r>
          </a:p>
        </p:txBody>
      </p:sp>
      <p:sp>
        <p:nvSpPr>
          <p:cNvPr id="6" name="TextBox 5"/>
          <p:cNvSpPr txBox="1"/>
          <p:nvPr/>
        </p:nvSpPr>
        <p:spPr>
          <a:xfrm>
            <a:off x="0" y="1295400"/>
            <a:ext cx="9144000" cy="3416320"/>
          </a:xfrm>
          <a:prstGeom prst="rect">
            <a:avLst/>
          </a:prstGeom>
          <a:solidFill>
            <a:schemeClr val="tx1"/>
          </a:solidFill>
        </p:spPr>
        <p:txBody>
          <a:bodyPr wrap="square" rtlCol="0">
            <a:spAutoFit/>
          </a:bodyPr>
          <a:lstStyle/>
          <a:p>
            <a:r>
              <a:rPr lang="en-US" sz="3600" b="1" dirty="0">
                <a:solidFill>
                  <a:schemeClr val="bg1"/>
                </a:solidFill>
              </a:rPr>
              <a:t>1 Corinthians 10:13  There hath no temptation taken you but such as is common to man: but God is faithful, who will not suffer you to be tempted above that ye are able; but will with the temptation also </a:t>
            </a:r>
            <a:r>
              <a:rPr lang="en-US" sz="3600" b="1" u="sng" dirty="0">
                <a:solidFill>
                  <a:schemeClr val="bg1"/>
                </a:solidFill>
              </a:rPr>
              <a:t>make a way to escape, that ye may be able to bear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Sinless</a:t>
            </a:r>
          </a:p>
        </p:txBody>
      </p:sp>
      <p:sp>
        <p:nvSpPr>
          <p:cNvPr id="3" name="Content Placeholder 2"/>
          <p:cNvSpPr>
            <a:spLocks noGrp="1"/>
          </p:cNvSpPr>
          <p:nvPr>
            <p:ph idx="1"/>
          </p:nvPr>
        </p:nvSpPr>
        <p:spPr>
          <a:xfrm>
            <a:off x="228600" y="1295400"/>
            <a:ext cx="8686800" cy="5334000"/>
          </a:xfrm>
        </p:spPr>
        <p:txBody>
          <a:bodyPr>
            <a:normAutofit lnSpcReduction="10000"/>
          </a:bodyPr>
          <a:lstStyle/>
          <a:p>
            <a:r>
              <a:rPr lang="en-US" sz="3600" baseline="30000" dirty="0"/>
              <a:t>21 </a:t>
            </a:r>
            <a:r>
              <a:rPr lang="en-US" sz="3600" dirty="0"/>
              <a:t>For even hereunto were ye called: because Christ also suffered for us, leaving us an example, that ye should follow his steps:</a:t>
            </a:r>
          </a:p>
          <a:p>
            <a:r>
              <a:rPr lang="en-US" sz="3600" baseline="30000" dirty="0"/>
              <a:t>22 </a:t>
            </a:r>
            <a:r>
              <a:rPr lang="en-US" sz="3600" b="1" dirty="0"/>
              <a:t>Who did no sin</a:t>
            </a:r>
            <a:r>
              <a:rPr lang="en-US" sz="3600" dirty="0"/>
              <a:t>, neither was guile found in his mouth:</a:t>
            </a:r>
          </a:p>
          <a:p>
            <a:r>
              <a:rPr lang="en-US" sz="3600" baseline="30000" dirty="0"/>
              <a:t>23 </a:t>
            </a:r>
            <a:r>
              <a:rPr lang="en-US" sz="3600" dirty="0"/>
              <a:t>Who, when he was reviled, reviled not again; when he suffered, he threatened not; but committed himself to him that </a:t>
            </a:r>
            <a:r>
              <a:rPr lang="en-US" sz="3600" dirty="0" err="1"/>
              <a:t>judgeth</a:t>
            </a:r>
            <a:r>
              <a:rPr lang="en-US" sz="3600" dirty="0"/>
              <a:t> righteously:</a:t>
            </a:r>
          </a:p>
          <a:p>
            <a:endParaRPr lang="en-US" dirty="0"/>
          </a:p>
        </p:txBody>
      </p:sp>
      <p:sp>
        <p:nvSpPr>
          <p:cNvPr id="5" name="TextBox 4"/>
          <p:cNvSpPr txBox="1"/>
          <p:nvPr/>
        </p:nvSpPr>
        <p:spPr>
          <a:xfrm>
            <a:off x="0" y="1301889"/>
            <a:ext cx="9144000" cy="5632311"/>
          </a:xfrm>
          <a:prstGeom prst="rect">
            <a:avLst/>
          </a:prstGeom>
          <a:solidFill>
            <a:schemeClr val="tx1"/>
          </a:solidFill>
        </p:spPr>
        <p:txBody>
          <a:bodyPr wrap="square" rtlCol="0">
            <a:spAutoFit/>
          </a:bodyPr>
          <a:lstStyle/>
          <a:p>
            <a:r>
              <a:rPr lang="en-US" sz="3600" b="1" dirty="0">
                <a:solidFill>
                  <a:schemeClr val="bg1"/>
                </a:solidFill>
              </a:rPr>
              <a:t>We aren’t sinless, but we can definitely sin less.</a:t>
            </a:r>
          </a:p>
          <a:p>
            <a:endParaRPr lang="en-US" sz="3600" b="1" dirty="0">
              <a:solidFill>
                <a:schemeClr val="bg1"/>
              </a:solidFill>
            </a:endParaRPr>
          </a:p>
          <a:p>
            <a:r>
              <a:rPr lang="en-US" sz="3600" b="1" dirty="0">
                <a:solidFill>
                  <a:schemeClr val="bg1"/>
                </a:solidFill>
              </a:rPr>
              <a:t>1 Peter 2:21 Christ left us an example</a:t>
            </a:r>
          </a:p>
          <a:p>
            <a:r>
              <a:rPr lang="en-US" sz="3600" b="1" dirty="0">
                <a:solidFill>
                  <a:schemeClr val="bg1"/>
                </a:solidFill>
              </a:rPr>
              <a:t>1 John 2:6 Walk as He walked.</a:t>
            </a:r>
          </a:p>
          <a:p>
            <a:r>
              <a:rPr lang="en-US" sz="3600" b="1" dirty="0">
                <a:solidFill>
                  <a:schemeClr val="bg1"/>
                </a:solidFill>
              </a:rPr>
              <a:t>1 Corinthians 11:1 Be a follower of Christ.</a:t>
            </a:r>
          </a:p>
          <a:p>
            <a:r>
              <a:rPr lang="en-US" sz="3600" b="1" dirty="0">
                <a:solidFill>
                  <a:schemeClr val="bg1"/>
                </a:solidFill>
              </a:rPr>
              <a:t>Ephesians 5:1-2  Be a follower of God, Walk in love as Christ walked.</a:t>
            </a:r>
          </a:p>
          <a:p>
            <a:r>
              <a:rPr lang="en-US" sz="3600" b="1" dirty="0">
                <a:solidFill>
                  <a:schemeClr val="bg1"/>
                </a:solidFill>
              </a:rPr>
              <a:t>John 14:15 If ye love me, keep my commandments.</a:t>
            </a:r>
          </a:p>
        </p:txBody>
      </p:sp>
      <p:sp>
        <p:nvSpPr>
          <p:cNvPr id="6" name="Explosion 2 5"/>
          <p:cNvSpPr/>
          <p:nvPr/>
        </p:nvSpPr>
        <p:spPr>
          <a:xfrm>
            <a:off x="0" y="0"/>
            <a:ext cx="9144000" cy="71628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tx1"/>
                </a:solidFill>
              </a:rPr>
              <a:t>Does this describe our walk in life?</a:t>
            </a:r>
            <a:endParaRPr lang="en-US" sz="32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Death</a:t>
            </a:r>
          </a:p>
        </p:txBody>
      </p:sp>
      <p:sp>
        <p:nvSpPr>
          <p:cNvPr id="3" name="Content Placeholder 2"/>
          <p:cNvSpPr>
            <a:spLocks noGrp="1"/>
          </p:cNvSpPr>
          <p:nvPr>
            <p:ph idx="1"/>
          </p:nvPr>
        </p:nvSpPr>
        <p:spPr>
          <a:xfrm>
            <a:off x="228600" y="1295400"/>
            <a:ext cx="8686800" cy="3810000"/>
          </a:xfrm>
        </p:spPr>
        <p:txBody>
          <a:bodyPr>
            <a:normAutofit/>
          </a:bodyPr>
          <a:lstStyle/>
          <a:p>
            <a:r>
              <a:rPr lang="en-US" b="1" dirty="0"/>
              <a:t>Mark 15:15 </a:t>
            </a:r>
            <a:r>
              <a:rPr lang="en-US" dirty="0"/>
              <a:t>And so Pilate, willing to content the people, released Barabbas unto them, and delivered Jesus, when he had scourged him, to be </a:t>
            </a:r>
            <a:r>
              <a:rPr lang="en-US" b="1" dirty="0"/>
              <a:t>crucified</a:t>
            </a:r>
            <a:r>
              <a:rPr lang="en-US" dirty="0"/>
              <a:t>.</a:t>
            </a:r>
          </a:p>
          <a:p>
            <a:r>
              <a:rPr lang="en-US" b="1" dirty="0"/>
              <a:t>Mark 15:24 </a:t>
            </a:r>
            <a:r>
              <a:rPr lang="en-US" dirty="0"/>
              <a:t>And when they had </a:t>
            </a:r>
            <a:r>
              <a:rPr lang="en-US" b="1" dirty="0"/>
              <a:t>crucified</a:t>
            </a:r>
            <a:r>
              <a:rPr lang="en-US" dirty="0"/>
              <a:t> him, they parted his garments, casting lots upon them, what every man should take.</a:t>
            </a:r>
          </a:p>
        </p:txBody>
      </p:sp>
      <p:sp>
        <p:nvSpPr>
          <p:cNvPr id="5" name="TextBox 4"/>
          <p:cNvSpPr txBox="1"/>
          <p:nvPr/>
        </p:nvSpPr>
        <p:spPr>
          <a:xfrm>
            <a:off x="0" y="5103674"/>
            <a:ext cx="9144000" cy="1200329"/>
          </a:xfrm>
          <a:prstGeom prst="rect">
            <a:avLst/>
          </a:prstGeom>
          <a:solidFill>
            <a:schemeClr val="tx1"/>
          </a:solidFill>
        </p:spPr>
        <p:txBody>
          <a:bodyPr wrap="square" rtlCol="0">
            <a:spAutoFit/>
          </a:bodyPr>
          <a:lstStyle/>
          <a:p>
            <a:r>
              <a:rPr lang="en-US" sz="3600" b="1" dirty="0">
                <a:solidFill>
                  <a:schemeClr val="bg1"/>
                </a:solidFill>
              </a:rPr>
              <a:t>Hebrews 9:27 And as it is appointed unto men once to die, but after this the judgment: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Burial</a:t>
            </a:r>
          </a:p>
        </p:txBody>
      </p:sp>
      <p:sp>
        <p:nvSpPr>
          <p:cNvPr id="3" name="Content Placeholder 2"/>
          <p:cNvSpPr>
            <a:spLocks noGrp="1"/>
          </p:cNvSpPr>
          <p:nvPr>
            <p:ph idx="1"/>
          </p:nvPr>
        </p:nvSpPr>
        <p:spPr>
          <a:xfrm>
            <a:off x="228600" y="1295400"/>
            <a:ext cx="8686800" cy="4648200"/>
          </a:xfrm>
        </p:spPr>
        <p:txBody>
          <a:bodyPr>
            <a:normAutofit/>
          </a:bodyPr>
          <a:lstStyle/>
          <a:p>
            <a:r>
              <a:rPr lang="en-US" b="1" dirty="0"/>
              <a:t>Matthew 27:59</a:t>
            </a:r>
            <a:r>
              <a:rPr lang="en-US" baseline="30000" dirty="0"/>
              <a:t> </a:t>
            </a:r>
            <a:r>
              <a:rPr lang="en-US" sz="3600" b="1" dirty="0"/>
              <a:t>And when Joseph had taken the body, he wrapped it in a clean linen cloth,</a:t>
            </a:r>
          </a:p>
          <a:p>
            <a:r>
              <a:rPr lang="en-US" sz="3600" b="1" dirty="0"/>
              <a:t>60</a:t>
            </a:r>
            <a:r>
              <a:rPr lang="en-US" sz="3600" b="1" baseline="30000" dirty="0"/>
              <a:t> </a:t>
            </a:r>
            <a:r>
              <a:rPr lang="en-US" sz="3600" b="1" dirty="0"/>
              <a:t>And laid it in his own new tomb, which he had hewn out in the rock: and he rolled a great stone to the door of the </a:t>
            </a:r>
            <a:r>
              <a:rPr lang="en-US" sz="3600" b="1" dirty="0" err="1"/>
              <a:t>sepulchre</a:t>
            </a:r>
            <a:r>
              <a:rPr lang="en-US" sz="3600" b="1" dirty="0"/>
              <a:t>, and departed.</a:t>
            </a:r>
          </a:p>
          <a:p>
            <a:endParaRPr lang="en-US" dirty="0"/>
          </a:p>
        </p:txBody>
      </p:sp>
      <p:sp>
        <p:nvSpPr>
          <p:cNvPr id="5" name="Flowchart: Delay 4"/>
          <p:cNvSpPr/>
          <p:nvPr/>
        </p:nvSpPr>
        <p:spPr>
          <a:xfrm rot="16200000">
            <a:off x="952500" y="2095500"/>
            <a:ext cx="4191000" cy="3048000"/>
          </a:xfrm>
          <a:prstGeom prst="flowChartDelay">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4800" b="1" dirty="0">
                <a:solidFill>
                  <a:schemeClr val="tx1"/>
                </a:solidFill>
              </a:rPr>
              <a:t>Date of birth</a:t>
            </a:r>
          </a:p>
        </p:txBody>
      </p:sp>
      <p:sp>
        <p:nvSpPr>
          <p:cNvPr id="6" name="Flowchart: Delay 5"/>
          <p:cNvSpPr/>
          <p:nvPr/>
        </p:nvSpPr>
        <p:spPr>
          <a:xfrm rot="16200000">
            <a:off x="4152901" y="2095501"/>
            <a:ext cx="4191000" cy="3048000"/>
          </a:xfrm>
          <a:prstGeom prst="flowChartDelay">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4800" b="1" dirty="0">
                <a:solidFill>
                  <a:schemeClr val="bg1"/>
                </a:solidFill>
              </a:rPr>
              <a:t>Date of Death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Resurrection</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dirty="0"/>
              <a:t>Matthew 28:2</a:t>
            </a:r>
            <a:r>
              <a:rPr lang="en-US" sz="3600" baseline="30000" dirty="0"/>
              <a:t> </a:t>
            </a:r>
            <a:r>
              <a:rPr lang="en-US" sz="3600" dirty="0"/>
              <a:t>And, behold, there was a great earthquake: for the angel of the Lord descended from heaven, and came and </a:t>
            </a:r>
            <a:r>
              <a:rPr lang="en-US" sz="3600" b="1" dirty="0"/>
              <a:t>rolled back the stone from the door,</a:t>
            </a:r>
            <a:r>
              <a:rPr lang="en-US" sz="3600" dirty="0"/>
              <a:t> and sat upon it.</a:t>
            </a:r>
            <a:endParaRPr lang="en-US" sz="3600" baseline="30000" dirty="0"/>
          </a:p>
          <a:p>
            <a:r>
              <a:rPr lang="en-US" sz="3600" b="1" dirty="0"/>
              <a:t>6</a:t>
            </a:r>
            <a:r>
              <a:rPr lang="en-US" sz="3600" baseline="30000" dirty="0"/>
              <a:t> </a:t>
            </a:r>
            <a:r>
              <a:rPr lang="en-US" sz="3600" dirty="0"/>
              <a:t>He is not here: </a:t>
            </a:r>
            <a:r>
              <a:rPr lang="en-US" sz="3600" b="1" dirty="0"/>
              <a:t>for he is risen</a:t>
            </a:r>
            <a:r>
              <a:rPr lang="en-US" sz="3600" dirty="0"/>
              <a:t>, as he said. Come, see the place where the Lord lay.</a:t>
            </a:r>
          </a:p>
        </p:txBody>
      </p:sp>
      <p:sp>
        <p:nvSpPr>
          <p:cNvPr id="5" name="TextBox 4"/>
          <p:cNvSpPr txBox="1"/>
          <p:nvPr/>
        </p:nvSpPr>
        <p:spPr>
          <a:xfrm>
            <a:off x="0" y="5429071"/>
            <a:ext cx="9144000" cy="1200329"/>
          </a:xfrm>
          <a:prstGeom prst="rect">
            <a:avLst/>
          </a:prstGeom>
          <a:solidFill>
            <a:schemeClr val="tx1"/>
          </a:solidFill>
        </p:spPr>
        <p:txBody>
          <a:bodyPr wrap="square" rtlCol="0">
            <a:spAutoFit/>
          </a:bodyPr>
          <a:lstStyle/>
          <a:p>
            <a:r>
              <a:rPr lang="en-US" sz="3600" b="1" dirty="0">
                <a:solidFill>
                  <a:schemeClr val="bg1"/>
                </a:solidFill>
              </a:rPr>
              <a:t>2 Corinthians 5:10 For we must all appear before the judgment seat of Christ;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Autofit/>
          </a:bodyPr>
          <a:lstStyle/>
          <a:p>
            <a:r>
              <a:rPr lang="en-US" sz="11500" b="1" dirty="0"/>
              <a:t>The Life of a Christ</a:t>
            </a:r>
          </a:p>
        </p:txBody>
      </p:sp>
      <p:sp>
        <p:nvSpPr>
          <p:cNvPr id="3" name="Subtitle 2"/>
          <p:cNvSpPr>
            <a:spLocks noGrp="1"/>
          </p:cNvSpPr>
          <p:nvPr>
            <p:ph type="subTitle" idx="1"/>
          </p:nvPr>
        </p:nvSpPr>
        <p:spPr>
          <a:xfrm>
            <a:off x="1295400" y="4800600"/>
            <a:ext cx="6400800" cy="1752600"/>
          </a:xfrm>
        </p:spPr>
        <p:txBody>
          <a:bodyPr/>
          <a:lstStyle/>
          <a:p>
            <a:r>
              <a:rPr lang="en-US" dirty="0"/>
              <a:t>Luke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New Life</a:t>
            </a:r>
          </a:p>
        </p:txBody>
      </p:sp>
      <p:sp>
        <p:nvSpPr>
          <p:cNvPr id="3" name="Content Placeholder 2"/>
          <p:cNvSpPr>
            <a:spLocks noGrp="1"/>
          </p:cNvSpPr>
          <p:nvPr>
            <p:ph idx="1"/>
          </p:nvPr>
        </p:nvSpPr>
        <p:spPr>
          <a:xfrm>
            <a:off x="228600" y="1295400"/>
            <a:ext cx="8686800" cy="3124200"/>
          </a:xfrm>
        </p:spPr>
        <p:txBody>
          <a:bodyPr>
            <a:normAutofit/>
          </a:bodyPr>
          <a:lstStyle/>
          <a:p>
            <a:r>
              <a:rPr lang="en-US" sz="3600" b="1" dirty="0"/>
              <a:t>1 Corinthians 15:52 </a:t>
            </a:r>
            <a:r>
              <a:rPr lang="en-US" sz="3600" dirty="0"/>
              <a:t>In a moment, in the twinkling of an eye, at the last trump: for the trumpet shall sound, and the dead shall be raised incorruptible, and we shall be </a:t>
            </a:r>
            <a:r>
              <a:rPr lang="en-US" sz="3600" b="1" dirty="0"/>
              <a:t>changed</a:t>
            </a:r>
            <a:r>
              <a:rPr lang="en-US" sz="3600" dirty="0"/>
              <a:t>. </a:t>
            </a:r>
            <a:endParaRPr lang="en-US" sz="3600" b="1" dirty="0"/>
          </a:p>
        </p:txBody>
      </p:sp>
      <p:sp>
        <p:nvSpPr>
          <p:cNvPr id="5" name="TextBox 4"/>
          <p:cNvSpPr txBox="1"/>
          <p:nvPr/>
        </p:nvSpPr>
        <p:spPr>
          <a:xfrm>
            <a:off x="0" y="4343401"/>
            <a:ext cx="9144000" cy="2308324"/>
          </a:xfrm>
          <a:prstGeom prst="rect">
            <a:avLst/>
          </a:prstGeom>
          <a:solidFill>
            <a:schemeClr val="tx1"/>
          </a:solidFill>
        </p:spPr>
        <p:txBody>
          <a:bodyPr wrap="square" rtlCol="0">
            <a:spAutoFit/>
          </a:bodyPr>
          <a:lstStyle/>
          <a:p>
            <a:r>
              <a:rPr lang="en-US" sz="3600" b="1" dirty="0">
                <a:solidFill>
                  <a:schemeClr val="bg1"/>
                </a:solidFill>
              </a:rPr>
              <a:t>2 Corinthians 5:17 Therefore </a:t>
            </a:r>
            <a:r>
              <a:rPr lang="en-US" sz="3600" b="1" u="sng" dirty="0">
                <a:solidFill>
                  <a:schemeClr val="bg1"/>
                </a:solidFill>
              </a:rPr>
              <a:t>if any man be in Christ</a:t>
            </a:r>
            <a:r>
              <a:rPr lang="en-US" sz="3600" b="1" dirty="0">
                <a:solidFill>
                  <a:schemeClr val="bg1"/>
                </a:solidFill>
              </a:rPr>
              <a:t>, he is a new creature: old things are passed away; behold, all things are become new.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Grow Up to Go Up!</a:t>
            </a:r>
          </a:p>
        </p:txBody>
      </p:sp>
      <p:sp>
        <p:nvSpPr>
          <p:cNvPr id="3" name="Content Placeholder 2"/>
          <p:cNvSpPr>
            <a:spLocks noGrp="1"/>
          </p:cNvSpPr>
          <p:nvPr>
            <p:ph idx="1"/>
          </p:nvPr>
        </p:nvSpPr>
        <p:spPr>
          <a:xfrm>
            <a:off x="228600" y="1295400"/>
            <a:ext cx="8686800" cy="5334000"/>
          </a:xfrm>
        </p:spPr>
        <p:txBody>
          <a:bodyPr>
            <a:normAutofit/>
          </a:bodyPr>
          <a:lstStyle/>
          <a:p>
            <a:r>
              <a:rPr lang="en-US" b="1" dirty="0"/>
              <a:t>1 Corinthians 13:11</a:t>
            </a:r>
            <a:r>
              <a:rPr lang="en-US" baseline="30000" dirty="0"/>
              <a:t> </a:t>
            </a:r>
            <a:r>
              <a:rPr lang="en-US" b="1" dirty="0"/>
              <a:t>When I was a child, I </a:t>
            </a:r>
            <a:r>
              <a:rPr lang="en-US" b="1" dirty="0" err="1"/>
              <a:t>spake</a:t>
            </a:r>
            <a:r>
              <a:rPr lang="en-US" b="1" dirty="0"/>
              <a:t> as a child, I understood as a child, I thought as a child: but when I became a man, I put away childish things.</a:t>
            </a:r>
          </a:p>
          <a:p>
            <a:r>
              <a:rPr lang="en-US" u="sng" dirty="0"/>
              <a:t>Grow Up </a:t>
            </a:r>
            <a:r>
              <a:rPr lang="en-US" dirty="0"/>
              <a:t>in Christ to </a:t>
            </a:r>
            <a:r>
              <a:rPr lang="en-US" b="1" u="sng" dirty="0"/>
              <a:t>Go Up </a:t>
            </a:r>
            <a:r>
              <a:rPr lang="en-US" dirty="0"/>
              <a:t>with Him in Heaven.</a:t>
            </a:r>
          </a:p>
        </p:txBody>
      </p:sp>
      <p:sp>
        <p:nvSpPr>
          <p:cNvPr id="4" name="TextBox 3"/>
          <p:cNvSpPr txBox="1"/>
          <p:nvPr/>
        </p:nvSpPr>
        <p:spPr>
          <a:xfrm>
            <a:off x="0" y="4191000"/>
            <a:ext cx="9144000" cy="2308324"/>
          </a:xfrm>
          <a:prstGeom prst="rect">
            <a:avLst/>
          </a:prstGeom>
          <a:solidFill>
            <a:schemeClr val="tx1"/>
          </a:solidFill>
        </p:spPr>
        <p:txBody>
          <a:bodyPr wrap="square" rtlCol="0">
            <a:spAutoFit/>
          </a:bodyPr>
          <a:lstStyle/>
          <a:p>
            <a:r>
              <a:rPr lang="en-US" sz="3600" b="1" dirty="0">
                <a:solidFill>
                  <a:schemeClr val="bg1"/>
                </a:solidFill>
              </a:rPr>
              <a:t>James 1:12 Blessed is the man that </a:t>
            </a:r>
            <a:r>
              <a:rPr lang="en-US" sz="3600" b="1" dirty="0" err="1">
                <a:solidFill>
                  <a:schemeClr val="bg1"/>
                </a:solidFill>
              </a:rPr>
              <a:t>endureth</a:t>
            </a:r>
            <a:r>
              <a:rPr lang="en-US" sz="3600" b="1" dirty="0">
                <a:solidFill>
                  <a:schemeClr val="bg1"/>
                </a:solidFill>
              </a:rPr>
              <a:t> temptation: for when he is tried, he shall receive the crown of life, which the Lord hath promised to them that love him.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Crown of Life</a:t>
            </a:r>
          </a:p>
        </p:txBody>
      </p:sp>
      <p:pic>
        <p:nvPicPr>
          <p:cNvPr id="3074" name="Picture 2" descr="Image result for crown of life">
            <a:hlinkClick r:id="rId3"/>
          </p:cNvPr>
          <p:cNvPicPr>
            <a:picLocks noChangeAspect="1" noChangeArrowheads="1"/>
          </p:cNvPicPr>
          <p:nvPr/>
        </p:nvPicPr>
        <p:blipFill>
          <a:blip r:embed="rId4" cstate="print"/>
          <a:srcRect/>
          <a:stretch>
            <a:fillRect/>
          </a:stretch>
        </p:blipFill>
        <p:spPr bwMode="auto">
          <a:xfrm>
            <a:off x="838200" y="1371600"/>
            <a:ext cx="7594430" cy="4191000"/>
          </a:xfrm>
          <a:prstGeom prst="rect">
            <a:avLst/>
          </a:prstGeom>
          <a:noFill/>
        </p:spPr>
      </p:pic>
      <p:sp>
        <p:nvSpPr>
          <p:cNvPr id="5" name="TextBox 4"/>
          <p:cNvSpPr txBox="1"/>
          <p:nvPr/>
        </p:nvSpPr>
        <p:spPr>
          <a:xfrm>
            <a:off x="0" y="5830669"/>
            <a:ext cx="9144000" cy="646331"/>
          </a:xfrm>
          <a:prstGeom prst="rect">
            <a:avLst/>
          </a:prstGeom>
          <a:solidFill>
            <a:schemeClr val="tx1"/>
          </a:solidFill>
        </p:spPr>
        <p:txBody>
          <a:bodyPr wrap="square" rtlCol="0">
            <a:spAutoFit/>
          </a:bodyPr>
          <a:lstStyle/>
          <a:p>
            <a:pPr algn="ctr"/>
            <a:r>
              <a:rPr lang="en-US" sz="3600" b="1" dirty="0">
                <a:solidFill>
                  <a:schemeClr val="bg1"/>
                </a:solidFill>
              </a:rPr>
              <a:t>Be thou faithful unto death…. Rev. 2:10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The Child Is Born</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dirty="0"/>
              <a:t>Luke 2:7 And she brought forth her firstborn son, and wrapped him in swaddling clothes, and laid him in a manger; because there was no room for them in the inn.</a:t>
            </a:r>
          </a:p>
          <a:p>
            <a:endParaRPr lang="en-US" sz="3600" dirty="0"/>
          </a:p>
          <a:p>
            <a:endParaRPr lang="en-US" dirty="0"/>
          </a:p>
        </p:txBody>
      </p:sp>
      <p:sp>
        <p:nvSpPr>
          <p:cNvPr id="4" name="TextBox 3"/>
          <p:cNvSpPr txBox="1"/>
          <p:nvPr/>
        </p:nvSpPr>
        <p:spPr>
          <a:xfrm>
            <a:off x="0" y="3048000"/>
            <a:ext cx="9144000" cy="3416320"/>
          </a:xfrm>
          <a:prstGeom prst="rect">
            <a:avLst/>
          </a:prstGeom>
          <a:solidFill>
            <a:schemeClr val="tx1"/>
          </a:solidFill>
        </p:spPr>
        <p:txBody>
          <a:bodyPr wrap="square" rtlCol="0">
            <a:spAutoFit/>
          </a:bodyPr>
          <a:lstStyle/>
          <a:p>
            <a:pPr algn="ctr"/>
            <a:r>
              <a:rPr lang="en-US" sz="3600" b="1" dirty="0">
                <a:solidFill>
                  <a:schemeClr val="bg1"/>
                </a:solidFill>
              </a:rPr>
              <a:t>How vividly do you remember the first time you saw your child? Or your grandchild?  Did you count his/her fingers and toes?  Did you watch him/her sleep?  How many pictures did you take?  Did you think about who he/she would grow up to be?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Rejoicing</a:t>
            </a:r>
          </a:p>
        </p:txBody>
      </p:sp>
      <p:sp>
        <p:nvSpPr>
          <p:cNvPr id="3" name="Content Placeholder 2"/>
          <p:cNvSpPr>
            <a:spLocks noGrp="1"/>
          </p:cNvSpPr>
          <p:nvPr>
            <p:ph idx="1"/>
          </p:nvPr>
        </p:nvSpPr>
        <p:spPr>
          <a:xfrm>
            <a:off x="228600" y="1295400"/>
            <a:ext cx="8686800" cy="5334000"/>
          </a:xfrm>
        </p:spPr>
        <p:txBody>
          <a:bodyPr>
            <a:normAutofit lnSpcReduction="10000"/>
          </a:bodyPr>
          <a:lstStyle/>
          <a:p>
            <a:r>
              <a:rPr lang="en-US" sz="3600" b="1" dirty="0"/>
              <a:t>Luke 2:13</a:t>
            </a:r>
            <a:r>
              <a:rPr lang="en-US" sz="3600" baseline="30000" dirty="0"/>
              <a:t> </a:t>
            </a:r>
            <a:r>
              <a:rPr lang="en-US" sz="3600" dirty="0"/>
              <a:t>And suddenly there was with the angel a multitude of the heavenly host </a:t>
            </a:r>
            <a:r>
              <a:rPr lang="en-US" sz="3600" b="1" dirty="0"/>
              <a:t>praising God</a:t>
            </a:r>
            <a:r>
              <a:rPr lang="en-US" sz="3600" dirty="0"/>
              <a:t>, and saying,</a:t>
            </a:r>
          </a:p>
          <a:p>
            <a:r>
              <a:rPr lang="en-US" sz="3600" b="1" dirty="0"/>
              <a:t>14</a:t>
            </a:r>
            <a:r>
              <a:rPr lang="en-US" sz="3600" baseline="30000" dirty="0"/>
              <a:t> </a:t>
            </a:r>
            <a:r>
              <a:rPr lang="en-US" sz="3600" b="1" dirty="0"/>
              <a:t>Glory to God in the highest, and on earth peace, good will toward men.</a:t>
            </a:r>
          </a:p>
          <a:p>
            <a:endParaRPr lang="en-US" sz="3600" dirty="0"/>
          </a:p>
          <a:p>
            <a:r>
              <a:rPr lang="en-US" sz="3600" dirty="0"/>
              <a:t>This Son was born to save the world!  What an honor to be the earthly parents to the Savior of the world!</a:t>
            </a:r>
          </a:p>
        </p:txBody>
      </p:sp>
      <p:sp>
        <p:nvSpPr>
          <p:cNvPr id="5" name="TextBox 4"/>
          <p:cNvSpPr txBox="1"/>
          <p:nvPr/>
        </p:nvSpPr>
        <p:spPr>
          <a:xfrm>
            <a:off x="0" y="1371600"/>
            <a:ext cx="9144000" cy="5509200"/>
          </a:xfrm>
          <a:prstGeom prst="rect">
            <a:avLst/>
          </a:prstGeom>
          <a:solidFill>
            <a:schemeClr val="tx1"/>
          </a:solidFill>
        </p:spPr>
        <p:txBody>
          <a:bodyPr wrap="square" rtlCol="0">
            <a:spAutoFit/>
          </a:bodyPr>
          <a:lstStyle/>
          <a:p>
            <a:r>
              <a:rPr lang="en-US" sz="4400" b="1" dirty="0">
                <a:solidFill>
                  <a:schemeClr val="bg1"/>
                </a:solidFill>
              </a:rPr>
              <a:t>Psalms 127:3 Lo, children are an heritage of the Lord: and the fruit of the womb is his reward.</a:t>
            </a:r>
          </a:p>
          <a:p>
            <a:r>
              <a:rPr lang="en-US" sz="4400" b="1" dirty="0">
                <a:solidFill>
                  <a:schemeClr val="bg1"/>
                </a:solidFill>
              </a:rPr>
              <a:t>4 As arrows are in the hand of a mighty man; so are children of the youth.</a:t>
            </a:r>
          </a:p>
          <a:p>
            <a:r>
              <a:rPr lang="en-US" sz="4400" b="1" dirty="0">
                <a:solidFill>
                  <a:schemeClr val="bg1"/>
                </a:solidFill>
              </a:rPr>
              <a:t>5 Happy is the man that hath his quiver full of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1" fill="hold" grpId="0" nodeType="clickEffect">
                                  <p:stCondLst>
                                    <p:cond delay="0"/>
                                  </p:stCondLst>
                                  <p:childTnLst>
                                    <p:animEffect transition="out" filter="wipe(up)">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The Child Grew</a:t>
            </a:r>
          </a:p>
        </p:txBody>
      </p:sp>
      <p:sp>
        <p:nvSpPr>
          <p:cNvPr id="3" name="Content Placeholder 2"/>
          <p:cNvSpPr>
            <a:spLocks noGrp="1"/>
          </p:cNvSpPr>
          <p:nvPr>
            <p:ph idx="1"/>
          </p:nvPr>
        </p:nvSpPr>
        <p:spPr>
          <a:xfrm>
            <a:off x="228600" y="1295400"/>
            <a:ext cx="8686800" cy="5334000"/>
          </a:xfrm>
        </p:spPr>
        <p:txBody>
          <a:bodyPr>
            <a:normAutofit/>
          </a:bodyPr>
          <a:lstStyle/>
          <a:p>
            <a:r>
              <a:rPr lang="en-US" sz="3600" b="1" dirty="0"/>
              <a:t>Luke 2:40 </a:t>
            </a:r>
            <a:r>
              <a:rPr lang="en-US" sz="3600" dirty="0"/>
              <a:t>And the child grew, and waxed strong in spirit, filled with wisdom: and the grace of God was upon him.</a:t>
            </a:r>
            <a:r>
              <a:rPr lang="en-US" sz="3600" baseline="30000" dirty="0"/>
              <a:t> </a:t>
            </a:r>
            <a:endParaRPr lang="en-US" sz="3600" dirty="0"/>
          </a:p>
        </p:txBody>
      </p:sp>
      <p:sp>
        <p:nvSpPr>
          <p:cNvPr id="5" name="TextBox 4"/>
          <p:cNvSpPr txBox="1"/>
          <p:nvPr/>
        </p:nvSpPr>
        <p:spPr>
          <a:xfrm>
            <a:off x="0" y="5754469"/>
            <a:ext cx="9144000" cy="1200329"/>
          </a:xfrm>
          <a:prstGeom prst="rect">
            <a:avLst/>
          </a:prstGeom>
          <a:solidFill>
            <a:schemeClr val="tx1"/>
          </a:solidFill>
        </p:spPr>
        <p:txBody>
          <a:bodyPr wrap="square" rtlCol="0">
            <a:spAutoFit/>
          </a:bodyPr>
          <a:lstStyle/>
          <a:p>
            <a:pPr algn="ctr"/>
            <a:r>
              <a:rPr lang="en-US" sz="3600" b="1" dirty="0">
                <a:solidFill>
                  <a:schemeClr val="bg1"/>
                </a:solidFill>
              </a:rPr>
              <a:t>We record all the firsts of our children: smile, laugh, word, crawl, step, tooth, etc….</a:t>
            </a:r>
          </a:p>
        </p:txBody>
      </p:sp>
      <p:pic>
        <p:nvPicPr>
          <p:cNvPr id="23556" name="Picture 4" descr="Image result for growth chart">
            <a:hlinkClick r:id="rId3"/>
          </p:cNvPr>
          <p:cNvPicPr>
            <a:picLocks noChangeAspect="1" noChangeArrowheads="1"/>
          </p:cNvPicPr>
          <p:nvPr/>
        </p:nvPicPr>
        <p:blipFill>
          <a:blip r:embed="rId4" cstate="print"/>
          <a:srcRect/>
          <a:stretch>
            <a:fillRect/>
          </a:stretch>
        </p:blipFill>
        <p:spPr bwMode="auto">
          <a:xfrm>
            <a:off x="990600" y="2971800"/>
            <a:ext cx="7315200" cy="265092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Pre-Teens</a:t>
            </a:r>
          </a:p>
        </p:txBody>
      </p:sp>
      <p:sp>
        <p:nvSpPr>
          <p:cNvPr id="3" name="Content Placeholder 2"/>
          <p:cNvSpPr>
            <a:spLocks noGrp="1"/>
          </p:cNvSpPr>
          <p:nvPr>
            <p:ph idx="1"/>
          </p:nvPr>
        </p:nvSpPr>
        <p:spPr>
          <a:xfrm>
            <a:off x="228600" y="1295400"/>
            <a:ext cx="8686800" cy="5334000"/>
          </a:xfrm>
        </p:spPr>
        <p:txBody>
          <a:bodyPr>
            <a:normAutofit lnSpcReduction="10000"/>
          </a:bodyPr>
          <a:lstStyle/>
          <a:p>
            <a:r>
              <a:rPr lang="en-US" sz="3600" b="1" dirty="0"/>
              <a:t>Luke 2:42</a:t>
            </a:r>
            <a:r>
              <a:rPr lang="en-US" sz="3600" baseline="30000" dirty="0"/>
              <a:t> </a:t>
            </a:r>
            <a:r>
              <a:rPr lang="en-US" sz="3600" dirty="0"/>
              <a:t>And when he was twelve years old, they went up to Jerusalem after the custom of the feast.</a:t>
            </a:r>
          </a:p>
          <a:p>
            <a:endParaRPr lang="en-US" sz="3600" dirty="0"/>
          </a:p>
          <a:p>
            <a:r>
              <a:rPr lang="en-US" sz="4800" b="1" dirty="0"/>
              <a:t>Parents Worried</a:t>
            </a:r>
          </a:p>
          <a:p>
            <a:r>
              <a:rPr lang="en-US" sz="3600" baseline="30000" dirty="0"/>
              <a:t>46 </a:t>
            </a:r>
            <a:r>
              <a:rPr lang="en-US" sz="3600" dirty="0"/>
              <a:t>And it came to pass, that after three days </a:t>
            </a:r>
            <a:r>
              <a:rPr lang="en-US" sz="3600" b="1" dirty="0"/>
              <a:t>they found him in the temple</a:t>
            </a:r>
            <a:r>
              <a:rPr lang="en-US" sz="3600" dirty="0"/>
              <a:t>, sitting in the midst of the doctors, both hearing them, and asking them questions.</a:t>
            </a:r>
          </a:p>
          <a:p>
            <a:endParaRPr lang="en-US" dirty="0"/>
          </a:p>
        </p:txBody>
      </p:sp>
      <p:sp>
        <p:nvSpPr>
          <p:cNvPr id="5" name="TextBox 4"/>
          <p:cNvSpPr txBox="1"/>
          <p:nvPr/>
        </p:nvSpPr>
        <p:spPr>
          <a:xfrm>
            <a:off x="0" y="302359"/>
            <a:ext cx="9144000" cy="6555641"/>
          </a:xfrm>
          <a:prstGeom prst="rect">
            <a:avLst/>
          </a:prstGeom>
          <a:solidFill>
            <a:schemeClr val="tx1"/>
          </a:solidFill>
        </p:spPr>
        <p:txBody>
          <a:bodyPr wrap="square" rtlCol="0">
            <a:spAutoFit/>
          </a:bodyPr>
          <a:lstStyle/>
          <a:p>
            <a:r>
              <a:rPr lang="en-US" sz="3600" b="1" dirty="0">
                <a:solidFill>
                  <a:schemeClr val="bg1"/>
                </a:solidFill>
              </a:rPr>
              <a:t>As our children grow, we are “to bring them up in the nurture and admonition of the Lord.” Ephesians 6:4</a:t>
            </a:r>
          </a:p>
          <a:p>
            <a:endParaRPr lang="en-US" sz="1200" b="1" dirty="0">
              <a:solidFill>
                <a:schemeClr val="bg1"/>
              </a:solidFill>
            </a:endParaRPr>
          </a:p>
          <a:p>
            <a:r>
              <a:rPr lang="en-US" sz="3600" b="1" dirty="0">
                <a:solidFill>
                  <a:schemeClr val="bg1"/>
                </a:solidFill>
              </a:rPr>
              <a:t>Sometimes that involves correction: Prov. 19:18 Chasten thy son while there is hope, and let not thy soul spare for his crying.</a:t>
            </a:r>
          </a:p>
          <a:p>
            <a:endParaRPr lang="en-US" sz="1200" b="1" dirty="0">
              <a:solidFill>
                <a:schemeClr val="bg1"/>
              </a:solidFill>
            </a:endParaRPr>
          </a:p>
          <a:p>
            <a:r>
              <a:rPr lang="en-US" sz="3600" b="1" dirty="0">
                <a:solidFill>
                  <a:schemeClr val="bg1"/>
                </a:solidFill>
              </a:rPr>
              <a:t>Testimony of Upbringing: 2 Timothy 1:5 When I call to remembrance the unfeigned faith that is in thee, which dwelt first in thy grandmother Lois, and thy mother Eunice; and I am persuaded that in thee also.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relatably.com/q/img/parenting-quotes/119022-Parenting+quotes+one+of+the+mo.jpg"/>
          <p:cNvPicPr>
            <a:picLocks noChangeAspect="1" noChangeArrowheads="1"/>
          </p:cNvPicPr>
          <p:nvPr/>
        </p:nvPicPr>
        <p:blipFill>
          <a:blip r:embed="rId3" cstate="print"/>
          <a:srcRect/>
          <a:stretch>
            <a:fillRect/>
          </a:stretch>
        </p:blipFill>
        <p:spPr bwMode="auto">
          <a:xfrm>
            <a:off x="0" y="0"/>
            <a:ext cx="9144000" cy="68580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Amazed by Jesus</a:t>
            </a:r>
          </a:p>
        </p:txBody>
      </p:sp>
      <p:sp>
        <p:nvSpPr>
          <p:cNvPr id="3" name="Content Placeholder 2"/>
          <p:cNvSpPr>
            <a:spLocks noGrp="1"/>
          </p:cNvSpPr>
          <p:nvPr>
            <p:ph idx="1"/>
          </p:nvPr>
        </p:nvSpPr>
        <p:spPr>
          <a:xfrm>
            <a:off x="228600" y="1295400"/>
            <a:ext cx="8686800" cy="2667000"/>
          </a:xfrm>
        </p:spPr>
        <p:txBody>
          <a:bodyPr>
            <a:normAutofit/>
          </a:bodyPr>
          <a:lstStyle/>
          <a:p>
            <a:r>
              <a:rPr lang="en-US" sz="3600" baseline="30000" dirty="0"/>
              <a:t>47 </a:t>
            </a:r>
            <a:r>
              <a:rPr lang="en-US" sz="3600" dirty="0"/>
              <a:t>And </a:t>
            </a:r>
            <a:r>
              <a:rPr lang="en-US" sz="3600" b="1" dirty="0"/>
              <a:t>all</a:t>
            </a:r>
            <a:r>
              <a:rPr lang="en-US" sz="3600" dirty="0"/>
              <a:t> that heard him were </a:t>
            </a:r>
            <a:r>
              <a:rPr lang="en-US" sz="3600" b="1" dirty="0"/>
              <a:t>astonished</a:t>
            </a:r>
            <a:r>
              <a:rPr lang="en-US" sz="3600" dirty="0"/>
              <a:t> at his understanding and answers.</a:t>
            </a:r>
          </a:p>
          <a:p>
            <a:r>
              <a:rPr lang="en-US" sz="3600" baseline="30000" dirty="0"/>
              <a:t>48 </a:t>
            </a:r>
            <a:r>
              <a:rPr lang="en-US" sz="3600" dirty="0"/>
              <a:t>And when they saw him, </a:t>
            </a:r>
            <a:r>
              <a:rPr lang="en-US" sz="3600" b="1" dirty="0"/>
              <a:t>they were amazed</a:t>
            </a:r>
            <a:r>
              <a:rPr lang="en-US" sz="3600" dirty="0"/>
              <a:t>:…….</a:t>
            </a:r>
          </a:p>
          <a:p>
            <a:endParaRPr lang="en-US" dirty="0"/>
          </a:p>
        </p:txBody>
      </p:sp>
      <p:sp>
        <p:nvSpPr>
          <p:cNvPr id="5" name="TextBox 4"/>
          <p:cNvSpPr txBox="1"/>
          <p:nvPr/>
        </p:nvSpPr>
        <p:spPr>
          <a:xfrm>
            <a:off x="0" y="4114800"/>
            <a:ext cx="9144000" cy="2308324"/>
          </a:xfrm>
          <a:prstGeom prst="rect">
            <a:avLst/>
          </a:prstGeom>
          <a:solidFill>
            <a:schemeClr val="tx1"/>
          </a:solidFill>
        </p:spPr>
        <p:txBody>
          <a:bodyPr wrap="square" rtlCol="0">
            <a:spAutoFit/>
          </a:bodyPr>
          <a:lstStyle/>
          <a:p>
            <a:r>
              <a:rPr lang="en-US" sz="3600" b="1" dirty="0">
                <a:solidFill>
                  <a:schemeClr val="bg1"/>
                </a:solidFill>
              </a:rPr>
              <a:t>We all have proud parent moments, but what makes us most proud of our kids?  Is it the things of this world that the accomplish or is it their love, service and faithfulness to God?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Worrying Our Parents</a:t>
            </a:r>
          </a:p>
        </p:txBody>
      </p:sp>
      <p:sp>
        <p:nvSpPr>
          <p:cNvPr id="3" name="Content Placeholder 2"/>
          <p:cNvSpPr>
            <a:spLocks noGrp="1"/>
          </p:cNvSpPr>
          <p:nvPr>
            <p:ph idx="1"/>
          </p:nvPr>
        </p:nvSpPr>
        <p:spPr>
          <a:xfrm>
            <a:off x="228600" y="1295400"/>
            <a:ext cx="8686800" cy="5334000"/>
          </a:xfrm>
        </p:spPr>
        <p:txBody>
          <a:bodyPr>
            <a:normAutofit/>
          </a:bodyPr>
          <a:lstStyle/>
          <a:p>
            <a:r>
              <a:rPr lang="en-US" sz="3600" baseline="30000" dirty="0"/>
              <a:t>48 </a:t>
            </a:r>
            <a:r>
              <a:rPr lang="en-US" sz="3600" dirty="0"/>
              <a:t>……..and his mother said unto him, Son, why hast thou thus dealt with us? </a:t>
            </a:r>
            <a:r>
              <a:rPr lang="en-US" sz="3600" b="1" dirty="0"/>
              <a:t>behold, thy father and I have sought thee sorrowing.</a:t>
            </a:r>
          </a:p>
        </p:txBody>
      </p:sp>
      <p:sp>
        <p:nvSpPr>
          <p:cNvPr id="5" name="TextBox 4"/>
          <p:cNvSpPr txBox="1"/>
          <p:nvPr/>
        </p:nvSpPr>
        <p:spPr>
          <a:xfrm>
            <a:off x="0" y="3903345"/>
            <a:ext cx="9144000" cy="2954655"/>
          </a:xfrm>
          <a:prstGeom prst="rect">
            <a:avLst/>
          </a:prstGeom>
          <a:solidFill>
            <a:schemeClr val="tx1"/>
          </a:solidFill>
        </p:spPr>
        <p:txBody>
          <a:bodyPr wrap="square" rtlCol="0">
            <a:spAutoFit/>
          </a:bodyPr>
          <a:lstStyle/>
          <a:p>
            <a:r>
              <a:rPr lang="en-US" sz="3600" b="1" dirty="0">
                <a:solidFill>
                  <a:schemeClr val="bg1"/>
                </a:solidFill>
              </a:rPr>
              <a:t>Colossians 3:20  Children, obey your parents in all things: for this is well pleasing unto the Lord. </a:t>
            </a:r>
          </a:p>
          <a:p>
            <a:endParaRPr lang="en-US" sz="1000" b="1" dirty="0">
              <a:solidFill>
                <a:schemeClr val="bg1"/>
              </a:solidFill>
            </a:endParaRPr>
          </a:p>
          <a:p>
            <a:r>
              <a:rPr lang="en-US" sz="3400" b="1" dirty="0">
                <a:solidFill>
                  <a:schemeClr val="bg1"/>
                </a:solidFill>
              </a:rPr>
              <a:t>Love your parents.  Kids are so busy growing up, we often forget our parents are also growing old.</a:t>
            </a:r>
          </a:p>
        </p:txBody>
      </p:sp>
      <p:sp>
        <p:nvSpPr>
          <p:cNvPr id="6" name="Explosion 2 5"/>
          <p:cNvSpPr/>
          <p:nvPr/>
        </p:nvSpPr>
        <p:spPr>
          <a:xfrm>
            <a:off x="0" y="0"/>
            <a:ext cx="9144000" cy="716280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You can be your parents’ greatest joy or your parents’ greatest heartache.</a:t>
            </a:r>
            <a:endParaRPr lang="en-US" sz="20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1544</TotalTime>
  <Words>1222</Words>
  <Application>Microsoft Office PowerPoint</Application>
  <PresentationFormat>On-screen Show (4:3)</PresentationFormat>
  <Paragraphs>203</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Arial Black</vt:lpstr>
      <vt:lpstr>Calibri</vt:lpstr>
      <vt:lpstr>Office Theme</vt:lpstr>
      <vt:lpstr>Growing Up</vt:lpstr>
      <vt:lpstr>The Life of a Christ</vt:lpstr>
      <vt:lpstr>The Child Is Born</vt:lpstr>
      <vt:lpstr>Rejoicing</vt:lpstr>
      <vt:lpstr>The Child Grew</vt:lpstr>
      <vt:lpstr>Pre-Teens</vt:lpstr>
      <vt:lpstr>PowerPoint Presentation</vt:lpstr>
      <vt:lpstr>Amazed by Jesus</vt:lpstr>
      <vt:lpstr>Worrying Our Parents</vt:lpstr>
      <vt:lpstr>Subject Unto His Parents</vt:lpstr>
      <vt:lpstr>He Continues to Grow</vt:lpstr>
      <vt:lpstr>Fulfills His Father’s Will</vt:lpstr>
      <vt:lpstr>Pleases the Father</vt:lpstr>
      <vt:lpstr>PowerPoint Presentation</vt:lpstr>
      <vt:lpstr>Tempted of Satan</vt:lpstr>
      <vt:lpstr>Sinless</vt:lpstr>
      <vt:lpstr>Death</vt:lpstr>
      <vt:lpstr>Burial</vt:lpstr>
      <vt:lpstr>Resurrection</vt:lpstr>
      <vt:lpstr>New Life</vt:lpstr>
      <vt:lpstr>Grow Up to Go Up!</vt:lpstr>
      <vt:lpstr>Crown of Life</vt:lpstr>
    </vt:vector>
  </TitlesOfParts>
  <Company>Athens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a Christian</dc:title>
  <dc:creator>Matt</dc:creator>
  <cp:lastModifiedBy>Jerry Smith</cp:lastModifiedBy>
  <cp:revision>42</cp:revision>
  <dcterms:created xsi:type="dcterms:W3CDTF">2016-08-27T10:47:31Z</dcterms:created>
  <dcterms:modified xsi:type="dcterms:W3CDTF">2016-08-28T15:35:47Z</dcterms:modified>
</cp:coreProperties>
</file>