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5"/>
  </p:handoutMasterIdLst>
  <p:sldIdLst>
    <p:sldId id="321" r:id="rId2"/>
    <p:sldId id="281" r:id="rId3"/>
    <p:sldId id="305" r:id="rId4"/>
    <p:sldId id="285" r:id="rId5"/>
    <p:sldId id="300" r:id="rId6"/>
    <p:sldId id="297" r:id="rId7"/>
    <p:sldId id="298" r:id="rId8"/>
    <p:sldId id="299" r:id="rId9"/>
    <p:sldId id="301" r:id="rId10"/>
    <p:sldId id="302" r:id="rId11"/>
    <p:sldId id="284" r:id="rId12"/>
    <p:sldId id="303" r:id="rId13"/>
    <p:sldId id="308" r:id="rId14"/>
    <p:sldId id="310" r:id="rId15"/>
    <p:sldId id="287" r:id="rId16"/>
    <p:sldId id="293" r:id="rId17"/>
    <p:sldId id="288" r:id="rId18"/>
    <p:sldId id="294" r:id="rId19"/>
    <p:sldId id="280" r:id="rId20"/>
    <p:sldId id="259" r:id="rId21"/>
    <p:sldId id="312" r:id="rId22"/>
    <p:sldId id="314" r:id="rId23"/>
    <p:sldId id="315" r:id="rId24"/>
    <p:sldId id="268" r:id="rId25"/>
    <p:sldId id="271" r:id="rId26"/>
    <p:sldId id="320" r:id="rId27"/>
    <p:sldId id="317" r:id="rId28"/>
    <p:sldId id="322" r:id="rId29"/>
    <p:sldId id="319" r:id="rId30"/>
    <p:sldId id="323" r:id="rId31"/>
    <p:sldId id="277" r:id="rId32"/>
    <p:sldId id="278" r:id="rId33"/>
    <p:sldId id="279" r:id="rId34"/>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94660"/>
  </p:normalViewPr>
  <p:slideViewPr>
    <p:cSldViewPr snapToGrid="0">
      <p:cViewPr varScale="1">
        <p:scale>
          <a:sx n="77" d="100"/>
          <a:sy n="77" d="100"/>
        </p:scale>
        <p:origin x="60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1A731D5A-5A55-47F8-B1B2-841D5AB3E0C0}" type="datetimeFigureOut">
              <a:rPr lang="en-US" smtClean="0"/>
              <a:t>1/13/2019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70EC6D81-C301-4322-9E10-7C9D32C8A337}" type="slidenum">
              <a:rPr lang="en-US" smtClean="0"/>
              <a:t>‹#›</a:t>
            </a:fld>
            <a:endParaRPr lang="en-US"/>
          </a:p>
        </p:txBody>
      </p:sp>
    </p:spTree>
    <p:extLst>
      <p:ext uri="{BB962C8B-B14F-4D97-AF65-F5344CB8AC3E}">
        <p14:creationId xmlns:p14="http://schemas.microsoft.com/office/powerpoint/2010/main" val="24592053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ADCDCB-073D-41CB-8A59-E602C1547AB2}"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135260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ADCDCB-073D-41CB-8A59-E602C1547AB2}"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3008996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ADCDCB-073D-41CB-8A59-E602C1547AB2}"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3652352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ADCDCB-073D-41CB-8A59-E602C1547AB2}"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2003857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ADCDCB-073D-41CB-8A59-E602C1547AB2}"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22935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ADCDCB-073D-41CB-8A59-E602C1547AB2}" type="datetimeFigureOut">
              <a:rPr lang="en-US" smtClean="0"/>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1746454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ADCDCB-073D-41CB-8A59-E602C1547AB2}" type="datetimeFigureOut">
              <a:rPr lang="en-US" smtClean="0"/>
              <a:t>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3230005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ADCDCB-073D-41CB-8A59-E602C1547AB2}" type="datetimeFigureOut">
              <a:rPr lang="en-US" smtClean="0"/>
              <a:t>1/13/2019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4238730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DCDCB-073D-41CB-8A59-E602C1547AB2}" type="datetimeFigureOut">
              <a:rPr lang="en-US" smtClean="0"/>
              <a:t>1/13/2019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1049651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ADCDCB-073D-41CB-8A59-E602C1547AB2}" type="datetimeFigureOut">
              <a:rPr lang="en-US" smtClean="0"/>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3505818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ADCDCB-073D-41CB-8A59-E602C1547AB2}" type="datetimeFigureOut">
              <a:rPr lang="en-US" smtClean="0"/>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9505F-99C1-4B5E-A8B4-8B4B9CB24D14}" type="slidenum">
              <a:rPr lang="en-US" smtClean="0"/>
              <a:t>‹#›</a:t>
            </a:fld>
            <a:endParaRPr lang="en-US"/>
          </a:p>
        </p:txBody>
      </p:sp>
    </p:spTree>
    <p:extLst>
      <p:ext uri="{BB962C8B-B14F-4D97-AF65-F5344CB8AC3E}">
        <p14:creationId xmlns:p14="http://schemas.microsoft.com/office/powerpoint/2010/main" val="148964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ADCDCB-073D-41CB-8A59-E602C1547AB2}" type="datetimeFigureOut">
              <a:rPr lang="en-US" smtClean="0"/>
              <a:t>1/13/2019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505F-99C1-4B5E-A8B4-8B4B9CB24D14}" type="slidenum">
              <a:rPr lang="en-US" smtClean="0"/>
              <a:t>‹#›</a:t>
            </a:fld>
            <a:endParaRPr lang="en-US"/>
          </a:p>
        </p:txBody>
      </p:sp>
    </p:spTree>
    <p:extLst>
      <p:ext uri="{BB962C8B-B14F-4D97-AF65-F5344CB8AC3E}">
        <p14:creationId xmlns:p14="http://schemas.microsoft.com/office/powerpoint/2010/main" val="1498874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95250"/>
            <a:ext cx="12191999" cy="6762750"/>
          </a:xfrm>
        </p:spPr>
      </p:pic>
      <p:sp>
        <p:nvSpPr>
          <p:cNvPr id="5" name="TextBox 4"/>
          <p:cNvSpPr txBox="1"/>
          <p:nvPr/>
        </p:nvSpPr>
        <p:spPr>
          <a:xfrm>
            <a:off x="1019174" y="6381750"/>
            <a:ext cx="8982075" cy="461665"/>
          </a:xfrm>
          <a:prstGeom prst="rect">
            <a:avLst/>
          </a:prstGeom>
          <a:noFill/>
        </p:spPr>
        <p:txBody>
          <a:bodyPr wrap="square" rtlCol="0">
            <a:spAutoFit/>
          </a:bodyPr>
          <a:lstStyle/>
          <a:p>
            <a:r>
              <a:rPr lang="en-US" sz="2400" b="1" u="sng" dirty="0" smtClean="0">
                <a:solidFill>
                  <a:srgbClr val="00B0F0"/>
                </a:solidFill>
              </a:rPr>
              <a:t>                 Doing Personal Work to be a Soul Winner for Jesus</a:t>
            </a:r>
            <a:r>
              <a:rPr lang="en-US" sz="2400" b="1" dirty="0" smtClean="0">
                <a:solidFill>
                  <a:schemeClr val="bg1"/>
                </a:solidFill>
              </a:rPr>
              <a:t>!</a:t>
            </a:r>
            <a:endParaRPr lang="en-US" sz="2400" b="1" dirty="0">
              <a:solidFill>
                <a:schemeClr val="bg1"/>
              </a:solidFill>
            </a:endParaRPr>
          </a:p>
        </p:txBody>
      </p:sp>
    </p:spTree>
    <p:extLst>
      <p:ext uri="{BB962C8B-B14F-4D97-AF65-F5344CB8AC3E}">
        <p14:creationId xmlns:p14="http://schemas.microsoft.com/office/powerpoint/2010/main" val="1724398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 y="66675"/>
            <a:ext cx="11287125" cy="6110288"/>
          </a:xfrm>
        </p:spPr>
        <p:txBody>
          <a:bodyPr>
            <a:normAutofit fontScale="77500" lnSpcReduction="20000"/>
          </a:bodyPr>
          <a:lstStyle/>
          <a:p>
            <a:r>
              <a:rPr lang="en-US" sz="4200" dirty="0" smtClean="0"/>
              <a:t>John 1:40    Andrew, Simon Peter’s brother…</a:t>
            </a:r>
          </a:p>
          <a:p>
            <a:r>
              <a:rPr lang="en-US" sz="4200" dirty="0"/>
              <a:t> </a:t>
            </a:r>
            <a:r>
              <a:rPr lang="en-US" sz="4200" dirty="0" smtClean="0"/>
              <a:t> He told Simon:   We have found the Messiah!   And he (Andrew)  Brought Simon to Jesus.  </a:t>
            </a:r>
          </a:p>
          <a:p>
            <a:r>
              <a:rPr lang="en-US" sz="4200" dirty="0"/>
              <a:t> </a:t>
            </a:r>
            <a:endParaRPr lang="en-US" sz="4200" dirty="0" smtClean="0"/>
          </a:p>
          <a:p>
            <a:r>
              <a:rPr lang="en-US" sz="4200" dirty="0" smtClean="0"/>
              <a:t> John 1:43  Jesus </a:t>
            </a:r>
            <a:r>
              <a:rPr lang="en-US" sz="4200" dirty="0" err="1" smtClean="0"/>
              <a:t>findeth</a:t>
            </a:r>
            <a:r>
              <a:rPr lang="en-US" sz="4200" dirty="0" smtClean="0"/>
              <a:t> Philip, and said unto him, Follow me.</a:t>
            </a:r>
          </a:p>
          <a:p>
            <a:endParaRPr lang="en-US" sz="4200" dirty="0" smtClean="0"/>
          </a:p>
          <a:p>
            <a:r>
              <a:rPr lang="en-US" sz="4200" dirty="0" smtClean="0"/>
              <a:t>  John 1:45  Philip </a:t>
            </a:r>
            <a:r>
              <a:rPr lang="en-US" sz="4200" dirty="0" err="1" smtClean="0"/>
              <a:t>findeth</a:t>
            </a:r>
            <a:r>
              <a:rPr lang="en-US" sz="4200" dirty="0" smtClean="0"/>
              <a:t>  Nathanael, and told him that he had </a:t>
            </a:r>
          </a:p>
          <a:p>
            <a:r>
              <a:rPr lang="en-US" sz="4200" dirty="0" smtClean="0"/>
              <a:t>Found him of whom Moses  in the law and the prophets, did write:</a:t>
            </a:r>
          </a:p>
          <a:p>
            <a:r>
              <a:rPr lang="en-US" sz="4200" dirty="0" smtClean="0"/>
              <a:t>Jesus of Nazareth, the son of Joseph.  </a:t>
            </a:r>
          </a:p>
          <a:p>
            <a:r>
              <a:rPr lang="en-US" sz="4200" dirty="0"/>
              <a:t> </a:t>
            </a:r>
            <a:r>
              <a:rPr lang="en-US" sz="4200" dirty="0" smtClean="0"/>
              <a:t>  Nathanael asked? Can there any good thing come out of </a:t>
            </a:r>
            <a:r>
              <a:rPr lang="en-US" sz="4200" dirty="0" err="1" smtClean="0"/>
              <a:t>Nazareth.Philip</a:t>
            </a:r>
            <a:r>
              <a:rPr lang="en-US" sz="4200" dirty="0" smtClean="0"/>
              <a:t> said:   </a:t>
            </a:r>
            <a:r>
              <a:rPr lang="en-US" sz="4200" b="1" u="sng" dirty="0" smtClean="0">
                <a:solidFill>
                  <a:srgbClr val="FF0000"/>
                </a:solidFill>
              </a:rPr>
              <a:t>Come and see.  </a:t>
            </a:r>
            <a:r>
              <a:rPr lang="en-US" dirty="0" smtClean="0"/>
              <a:t/>
            </a:r>
            <a:br>
              <a:rPr lang="en-US" dirty="0" smtClean="0"/>
            </a:br>
            <a:endParaRPr lang="en-US" dirty="0" smtClean="0"/>
          </a:p>
          <a:p>
            <a:endParaRPr lang="en-US" dirty="0"/>
          </a:p>
        </p:txBody>
      </p:sp>
    </p:spTree>
    <p:extLst>
      <p:ext uri="{BB962C8B-B14F-4D97-AF65-F5344CB8AC3E}">
        <p14:creationId xmlns:p14="http://schemas.microsoft.com/office/powerpoint/2010/main" val="3846265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6" end="6"/>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p:cTn id="4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7" end="7"/>
                                            </p:txEl>
                                          </p:spTgt>
                                        </p:tgtEl>
                                      </p:cBhvr>
                                    </p:animEffect>
                                  </p:childTnLst>
                                </p:cTn>
                              </p:par>
                              <p:par>
                                <p:cTn id="45" presetID="31"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sz="4800" b="1" dirty="0" smtClean="0">
              <a:solidFill>
                <a:srgbClr val="FF0000"/>
              </a:solidFill>
            </a:endParaRPr>
          </a:p>
          <a:p>
            <a:r>
              <a:rPr lang="en-US" sz="4800" b="1" dirty="0" smtClean="0">
                <a:solidFill>
                  <a:srgbClr val="FF0000"/>
                </a:solidFill>
              </a:rPr>
              <a:t>Why is this work so important?</a:t>
            </a:r>
          </a:p>
          <a:p>
            <a:endParaRPr lang="en-US" dirty="0"/>
          </a:p>
          <a:p>
            <a:r>
              <a:rPr lang="en-US" sz="3600" dirty="0" smtClean="0"/>
              <a:t>Only have a little while to work.  John 9:4. </a:t>
            </a:r>
          </a:p>
          <a:p>
            <a:endParaRPr lang="en-US" sz="3600" dirty="0"/>
          </a:p>
          <a:p>
            <a:r>
              <a:rPr lang="en-US" sz="3600" b="1" dirty="0"/>
              <a:t>John 9:4 </a:t>
            </a:r>
            <a:endParaRPr lang="en-US" sz="3600" b="1" dirty="0" smtClean="0"/>
          </a:p>
          <a:p>
            <a:r>
              <a:rPr lang="en-US" sz="3600" baseline="30000" dirty="0" smtClean="0"/>
              <a:t>4</a:t>
            </a:r>
            <a:r>
              <a:rPr lang="en-US" sz="3600" baseline="30000" dirty="0"/>
              <a:t> </a:t>
            </a:r>
            <a:r>
              <a:rPr lang="en-US" sz="3600" dirty="0"/>
              <a:t>I must work the works of him that sent me, while it is day: the night cometh, when no man can work</a:t>
            </a:r>
          </a:p>
          <a:p>
            <a:r>
              <a:rPr lang="en-US" dirty="0" smtClean="0"/>
              <a:t> </a:t>
            </a:r>
            <a:endParaRPr lang="en-US" dirty="0"/>
          </a:p>
        </p:txBody>
      </p:sp>
    </p:spTree>
    <p:extLst>
      <p:ext uri="{BB962C8B-B14F-4D97-AF65-F5344CB8AC3E}">
        <p14:creationId xmlns:p14="http://schemas.microsoft.com/office/powerpoint/2010/main" val="2221063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smtClean="0"/>
              <a:t>But How?</a:t>
            </a:r>
            <a:endParaRPr lang="en-US" sz="4800" b="1" dirty="0"/>
          </a:p>
        </p:txBody>
      </p:sp>
    </p:spTree>
    <p:extLst>
      <p:ext uri="{BB962C8B-B14F-4D97-AF65-F5344CB8AC3E}">
        <p14:creationId xmlns:p14="http://schemas.microsoft.com/office/powerpoint/2010/main" val="20140082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fontScale="92500" lnSpcReduction="20000"/>
          </a:bodyPr>
          <a:lstStyle/>
          <a:p>
            <a:r>
              <a:rPr lang="en-US" b="1" u="sng" dirty="0" smtClean="0"/>
              <a:t>Col. 4:2-6</a:t>
            </a:r>
          </a:p>
          <a:p>
            <a:r>
              <a:rPr lang="en-US" sz="3900" dirty="0" smtClean="0"/>
              <a:t> 2</a:t>
            </a:r>
            <a:r>
              <a:rPr lang="en-US" sz="3900" baseline="30000" dirty="0"/>
              <a:t> </a:t>
            </a:r>
            <a:r>
              <a:rPr lang="en-US" sz="3900" dirty="0"/>
              <a:t>Continue in prayer, and watch in the same with thanksgiving;</a:t>
            </a:r>
          </a:p>
          <a:p>
            <a:r>
              <a:rPr lang="en-US" sz="3900" baseline="30000" dirty="0"/>
              <a:t>3 </a:t>
            </a:r>
            <a:r>
              <a:rPr lang="en-US" sz="3900" dirty="0"/>
              <a:t>Withal </a:t>
            </a:r>
            <a:r>
              <a:rPr lang="en-US" sz="4300" b="1" u="sng" dirty="0"/>
              <a:t>praying</a:t>
            </a:r>
            <a:r>
              <a:rPr lang="en-US" sz="3900" dirty="0"/>
              <a:t> also for us, that God would open unto us a door of utterance, to speak the mystery of Christ, for which I am also in </a:t>
            </a:r>
            <a:r>
              <a:rPr lang="en-US" sz="3900" dirty="0" smtClean="0"/>
              <a:t>bonds</a:t>
            </a:r>
            <a:r>
              <a:rPr lang="en-US" sz="3900" b="1" u="sng" dirty="0" smtClean="0">
                <a:solidFill>
                  <a:srgbClr val="FF0000"/>
                </a:solidFill>
              </a:rPr>
              <a:t>:(Ask God to open doors for you)</a:t>
            </a:r>
            <a:endParaRPr lang="en-US" sz="3900" b="1" u="sng" dirty="0">
              <a:solidFill>
                <a:srgbClr val="FF0000"/>
              </a:solidFill>
            </a:endParaRPr>
          </a:p>
          <a:p>
            <a:r>
              <a:rPr lang="en-US" sz="3900" baseline="30000" dirty="0"/>
              <a:t>4 </a:t>
            </a:r>
            <a:r>
              <a:rPr lang="en-US" sz="3900" dirty="0"/>
              <a:t>That I may make it manifest, as I ought to speak</a:t>
            </a:r>
            <a:r>
              <a:rPr lang="en-US" sz="3900" dirty="0" smtClean="0">
                <a:solidFill>
                  <a:srgbClr val="FF0000"/>
                </a:solidFill>
              </a:rPr>
              <a:t>.</a:t>
            </a:r>
            <a:r>
              <a:rPr lang="en-US" sz="3900" b="1" u="sng" dirty="0" smtClean="0">
                <a:solidFill>
                  <a:srgbClr val="FF0000"/>
                </a:solidFill>
              </a:rPr>
              <a:t>(Ask God to help you speak as you should)</a:t>
            </a:r>
            <a:endParaRPr lang="en-US" sz="3900" b="1" u="sng" dirty="0">
              <a:solidFill>
                <a:srgbClr val="FF0000"/>
              </a:solidFill>
            </a:endParaRPr>
          </a:p>
          <a:p>
            <a:r>
              <a:rPr lang="en-US" sz="3900" baseline="30000" dirty="0"/>
              <a:t>5 </a:t>
            </a:r>
            <a:r>
              <a:rPr lang="en-US" sz="3900" dirty="0"/>
              <a:t>Walk in wisdom toward them that are without, redeeming the time</a:t>
            </a:r>
            <a:r>
              <a:rPr lang="en-US" sz="3900" b="1" u="sng" dirty="0" smtClean="0">
                <a:solidFill>
                  <a:srgbClr val="FF0000"/>
                </a:solidFill>
              </a:rPr>
              <a:t>.(Ask God to help you walk to go through the door) &amp;</a:t>
            </a:r>
          </a:p>
          <a:p>
            <a:r>
              <a:rPr lang="en-US" sz="3900" b="1" u="sng" dirty="0" smtClean="0">
                <a:solidFill>
                  <a:srgbClr val="FF0000"/>
                </a:solidFill>
              </a:rPr>
              <a:t>Ask God to help you use the opportunities that he gives you)</a:t>
            </a:r>
            <a:endParaRPr lang="en-US" sz="3900" b="1" u="sng" dirty="0">
              <a:solidFill>
                <a:srgbClr val="FF0000"/>
              </a:solidFill>
            </a:endParaRPr>
          </a:p>
          <a:p>
            <a:r>
              <a:rPr lang="en-US" sz="3900" baseline="30000" dirty="0"/>
              <a:t>6 </a:t>
            </a:r>
            <a:r>
              <a:rPr lang="en-US" sz="3900" dirty="0"/>
              <a:t>Let your speech be always with grace, seasoned with salt, that ye may know how ye ought to answer every man</a:t>
            </a:r>
            <a:r>
              <a:rPr lang="en-US" sz="3900" b="1" u="sng" dirty="0" smtClean="0">
                <a:solidFill>
                  <a:srgbClr val="FF0000"/>
                </a:solidFill>
              </a:rPr>
              <a:t>.(Ask God </a:t>
            </a:r>
          </a:p>
          <a:p>
            <a:r>
              <a:rPr lang="en-US" sz="3900" b="1" u="sng" dirty="0" smtClean="0">
                <a:solidFill>
                  <a:srgbClr val="FF0000"/>
                </a:solidFill>
              </a:rPr>
              <a:t>To help you know how to answer others.)</a:t>
            </a:r>
            <a:endParaRPr lang="en-US" sz="3900" b="1" u="sng" dirty="0">
              <a:solidFill>
                <a:srgbClr val="FF0000"/>
              </a:solidFill>
            </a:endParaRPr>
          </a:p>
          <a:p>
            <a:r>
              <a:rPr lang="en-US" dirty="0" smtClean="0"/>
              <a:t> </a:t>
            </a:r>
            <a:endParaRPr lang="en-US" dirty="0"/>
          </a:p>
        </p:txBody>
      </p:sp>
    </p:spTree>
    <p:extLst>
      <p:ext uri="{BB962C8B-B14F-4D97-AF65-F5344CB8AC3E}">
        <p14:creationId xmlns:p14="http://schemas.microsoft.com/office/powerpoint/2010/main" val="5020039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3350"/>
            <a:ext cx="12115800" cy="6724650"/>
          </a:xfrm>
        </p:spPr>
        <p:txBody>
          <a:bodyPr>
            <a:normAutofit/>
          </a:bodyPr>
          <a:lstStyle/>
          <a:p>
            <a:r>
              <a:rPr lang="en-US" sz="3600" b="1" u="sng" dirty="0" smtClean="0"/>
              <a:t>  Thus, A Personal Worker’s Prayer  </a:t>
            </a:r>
          </a:p>
          <a:p>
            <a:r>
              <a:rPr lang="en-US" sz="3600" u="sng" dirty="0" smtClean="0"/>
              <a:t>Colossians 4:2-6   </a:t>
            </a:r>
          </a:p>
          <a:p>
            <a:r>
              <a:rPr lang="en-US" sz="3600" dirty="0" smtClean="0"/>
              <a:t>1. Ask God to open doors for you – vs 3 </a:t>
            </a:r>
          </a:p>
          <a:p>
            <a:r>
              <a:rPr lang="en-US" sz="3600" dirty="0" smtClean="0"/>
              <a:t>2. Ask God to help the way (manner) in which you speak – vs 4 </a:t>
            </a:r>
          </a:p>
          <a:p>
            <a:r>
              <a:rPr lang="en-US" sz="3600" dirty="0" smtClean="0"/>
              <a:t>3. Ask God to help you walk so that you can go through the door – vs 5 </a:t>
            </a:r>
          </a:p>
          <a:p>
            <a:r>
              <a:rPr lang="en-US" sz="3600" dirty="0" smtClean="0"/>
              <a:t>4. Ask God to help you use the opportunities he give you – vs 5</a:t>
            </a:r>
          </a:p>
          <a:p>
            <a:r>
              <a:rPr lang="en-US" sz="3600" dirty="0" smtClean="0"/>
              <a:t> 5. Ask God to help you know how to answer others – vs 6 </a:t>
            </a:r>
            <a:endParaRPr lang="en-US" sz="3600" dirty="0"/>
          </a:p>
        </p:txBody>
      </p:sp>
    </p:spTree>
    <p:extLst>
      <p:ext uri="{BB962C8B-B14F-4D97-AF65-F5344CB8AC3E}">
        <p14:creationId xmlns:p14="http://schemas.microsoft.com/office/powerpoint/2010/main" val="22851890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42874"/>
            <a:ext cx="12125325" cy="6638925"/>
          </a:xfrm>
        </p:spPr>
        <p:txBody>
          <a:bodyPr>
            <a:normAutofit/>
          </a:bodyPr>
          <a:lstStyle/>
          <a:p>
            <a:endParaRPr lang="en-US" sz="3600" dirty="0" smtClean="0"/>
          </a:p>
          <a:p>
            <a:r>
              <a:rPr lang="en-US" sz="3600" dirty="0" smtClean="0"/>
              <a:t>Lord</a:t>
            </a:r>
            <a:r>
              <a:rPr lang="en-US" sz="3600" dirty="0"/>
              <a:t>, lay some soul upon my heart </a:t>
            </a:r>
            <a:br>
              <a:rPr lang="en-US" sz="3600" dirty="0"/>
            </a:br>
            <a:r>
              <a:rPr lang="en-US" sz="3600" dirty="0"/>
              <a:t>   And love that soul through me; </a:t>
            </a:r>
            <a:br>
              <a:rPr lang="en-US" sz="3600" dirty="0"/>
            </a:br>
            <a:r>
              <a:rPr lang="en-US" sz="3600" dirty="0"/>
              <a:t>And may I gladly do my part </a:t>
            </a:r>
            <a:br>
              <a:rPr lang="en-US" sz="3600" dirty="0"/>
            </a:br>
            <a:r>
              <a:rPr lang="en-US" sz="3600" dirty="0"/>
              <a:t>   To win that soul for Thee. </a:t>
            </a:r>
            <a:br>
              <a:rPr lang="en-US" sz="3600" dirty="0"/>
            </a:br>
            <a:r>
              <a:rPr lang="en-US" sz="3600" dirty="0"/>
              <a:t>Some soul for Thee, some soul for Thee, </a:t>
            </a:r>
            <a:br>
              <a:rPr lang="en-US" sz="3600" dirty="0"/>
            </a:br>
            <a:r>
              <a:rPr lang="en-US" sz="3600" dirty="0"/>
              <a:t>   This is my earnest plea; </a:t>
            </a:r>
            <a:br>
              <a:rPr lang="en-US" sz="3600" dirty="0"/>
            </a:br>
            <a:r>
              <a:rPr lang="en-US" sz="3600" dirty="0"/>
              <a:t>Help me today along life’s way, </a:t>
            </a:r>
            <a:br>
              <a:rPr lang="en-US" sz="3600" dirty="0"/>
            </a:br>
            <a:r>
              <a:rPr lang="en-US" sz="3600" dirty="0"/>
              <a:t>   To win some soul for Thee. </a:t>
            </a:r>
            <a:endParaRPr lang="en-US" sz="3600" dirty="0" smtClean="0"/>
          </a:p>
          <a:p>
            <a:r>
              <a:rPr lang="en-US" sz="3600" dirty="0"/>
              <a:t/>
            </a:r>
            <a:br>
              <a:rPr lang="en-US" sz="3600" dirty="0"/>
            </a:br>
            <a:r>
              <a:rPr lang="en-US" sz="3600" dirty="0"/>
              <a:t>(“Lord, Lay Some Soul Upon My Heart” by B. B. McKinney, 1886-1952).</a:t>
            </a:r>
          </a:p>
        </p:txBody>
      </p:sp>
    </p:spTree>
    <p:extLst>
      <p:ext uri="{BB962C8B-B14F-4D97-AF65-F5344CB8AC3E}">
        <p14:creationId xmlns:p14="http://schemas.microsoft.com/office/powerpoint/2010/main" val="39309569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12115800" cy="6858000"/>
          </a:xfrm>
        </p:spPr>
        <p:txBody>
          <a:bodyPr>
            <a:normAutofit lnSpcReduction="10000"/>
          </a:bodyPr>
          <a:lstStyle/>
          <a:p>
            <a:r>
              <a:rPr lang="en-US" sz="3600" b="1" u="sng" dirty="0">
                <a:solidFill>
                  <a:srgbClr val="FF0000"/>
                </a:solidFill>
              </a:rPr>
              <a:t>I. First</a:t>
            </a:r>
            <a:r>
              <a:rPr lang="en-US" sz="3600" b="1" dirty="0"/>
              <a:t>, the soul winner must be full of love and concern to win the lost</a:t>
            </a:r>
            <a:r>
              <a:rPr lang="en-US" sz="3600" b="1" dirty="0" smtClean="0"/>
              <a:t>.</a:t>
            </a:r>
          </a:p>
          <a:p>
            <a:r>
              <a:rPr lang="en-US" sz="3600" b="1" dirty="0"/>
              <a:t> </a:t>
            </a:r>
            <a:r>
              <a:rPr lang="en-US" sz="3600" b="1" dirty="0" smtClean="0"/>
              <a:t>     Rom. 10:1-2 ;  John 3:16,17</a:t>
            </a:r>
          </a:p>
          <a:p>
            <a:endParaRPr lang="en-US" sz="3600" b="1" dirty="0"/>
          </a:p>
          <a:p>
            <a:r>
              <a:rPr lang="en-US" sz="3600" b="1" u="sng" dirty="0" err="1" smtClean="0">
                <a:solidFill>
                  <a:srgbClr val="FF0000"/>
                </a:solidFill>
              </a:rPr>
              <a:t>II.Second</a:t>
            </a:r>
            <a:r>
              <a:rPr lang="en-US" sz="3600" b="1" dirty="0" smtClean="0"/>
              <a:t>, the soul winner must be willing to give of himself</a:t>
            </a:r>
          </a:p>
          <a:p>
            <a:r>
              <a:rPr lang="en-US" sz="3600" b="1" dirty="0" smtClean="0"/>
              <a:t>To win the lost.    Isa. 6:8</a:t>
            </a:r>
          </a:p>
          <a:p>
            <a:endParaRPr lang="en-US" sz="3600" b="1" dirty="0"/>
          </a:p>
          <a:p>
            <a:r>
              <a:rPr lang="en-US" sz="3600" b="1" u="sng" dirty="0" smtClean="0">
                <a:solidFill>
                  <a:srgbClr val="FF0000"/>
                </a:solidFill>
              </a:rPr>
              <a:t>III. Third</a:t>
            </a:r>
            <a:r>
              <a:rPr lang="en-US" sz="3600" b="1" dirty="0" smtClean="0"/>
              <a:t>, the soul winner must be considerate.  I heard of  “one </a:t>
            </a:r>
            <a:r>
              <a:rPr lang="en-US" sz="3600" b="1" dirty="0"/>
              <a:t>person </a:t>
            </a:r>
            <a:r>
              <a:rPr lang="en-US" sz="3600" b="1" dirty="0" smtClean="0"/>
              <a:t> </a:t>
            </a:r>
            <a:r>
              <a:rPr lang="en-US" sz="3600" b="1" dirty="0"/>
              <a:t>that </a:t>
            </a:r>
            <a:r>
              <a:rPr lang="en-US" sz="3600" b="1" dirty="0" smtClean="0"/>
              <a:t>was chasing </a:t>
            </a:r>
            <a:r>
              <a:rPr lang="en-US" sz="3600" b="1" dirty="0"/>
              <a:t>an elderly man down the street, screaming at him, “You’re going to Hell, old man</a:t>
            </a:r>
            <a:r>
              <a:rPr lang="en-US" sz="3600" b="1" dirty="0" smtClean="0"/>
              <a:t>!”</a:t>
            </a:r>
          </a:p>
          <a:p>
            <a:r>
              <a:rPr lang="en-US" sz="3600" b="1" dirty="0"/>
              <a:t> </a:t>
            </a:r>
            <a:r>
              <a:rPr lang="en-US" sz="3600" b="1" dirty="0" smtClean="0"/>
              <a:t>  Gal. 6:1  Brethren if a man be overtaken in a fault,</a:t>
            </a:r>
          </a:p>
          <a:p>
            <a:r>
              <a:rPr lang="en-US" sz="3600" b="1" dirty="0"/>
              <a:t> </a:t>
            </a:r>
            <a:r>
              <a:rPr lang="en-US" sz="3600" b="1" dirty="0" smtClean="0"/>
              <a:t> Restore him?  ‘in a spirit of meekness…”</a:t>
            </a:r>
          </a:p>
          <a:p>
            <a:endParaRPr lang="en-US" b="1" dirty="0"/>
          </a:p>
        </p:txBody>
      </p:sp>
    </p:spTree>
    <p:extLst>
      <p:ext uri="{BB962C8B-B14F-4D97-AF65-F5344CB8AC3E}">
        <p14:creationId xmlns:p14="http://schemas.microsoft.com/office/powerpoint/2010/main" val="2056015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6" end="6"/>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p:cTn id="4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7" end="7"/>
                                            </p:txEl>
                                          </p:spTgt>
                                        </p:tgtEl>
                                      </p:cBhvr>
                                    </p:animEffect>
                                  </p:childTnLst>
                                </p:cTn>
                              </p:par>
                              <p:par>
                                <p:cTn id="45" presetID="31"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353800" cy="6924675"/>
          </a:xfrm>
        </p:spPr>
        <p:txBody>
          <a:bodyPr>
            <a:normAutofit/>
          </a:bodyPr>
          <a:lstStyle/>
          <a:p>
            <a:r>
              <a:rPr lang="en-US" sz="3600" dirty="0"/>
              <a:t>Is your life a channel of blessing? </a:t>
            </a:r>
            <a:br>
              <a:rPr lang="en-US" sz="3600" dirty="0"/>
            </a:br>
            <a:r>
              <a:rPr lang="en-US" sz="3600" dirty="0"/>
              <a:t>   Are you burdened for those who are lost? </a:t>
            </a:r>
            <a:br>
              <a:rPr lang="en-US" sz="3600" dirty="0"/>
            </a:br>
            <a:r>
              <a:rPr lang="en-US" sz="3600" dirty="0"/>
              <a:t>Are you helping those who are sinners </a:t>
            </a:r>
            <a:br>
              <a:rPr lang="en-US" sz="3600" dirty="0"/>
            </a:br>
            <a:r>
              <a:rPr lang="en-US" sz="3600" dirty="0"/>
              <a:t>   Find Jesus who died on the Cross? </a:t>
            </a:r>
            <a:br>
              <a:rPr lang="en-US" sz="3600" dirty="0"/>
            </a:br>
            <a:r>
              <a:rPr lang="en-US" sz="3600" dirty="0"/>
              <a:t>Make me a channel of blessing today, </a:t>
            </a:r>
            <a:br>
              <a:rPr lang="en-US" sz="3600" dirty="0"/>
            </a:br>
            <a:r>
              <a:rPr lang="en-US" sz="3600" dirty="0"/>
              <a:t>   Make me a channel of blessing, I pray; </a:t>
            </a:r>
            <a:br>
              <a:rPr lang="en-US" sz="3600" dirty="0"/>
            </a:br>
            <a:r>
              <a:rPr lang="en-US" sz="3600" dirty="0"/>
              <a:t>My life possessing, my service blessing, </a:t>
            </a:r>
            <a:br>
              <a:rPr lang="en-US" sz="3600" dirty="0"/>
            </a:br>
            <a:r>
              <a:rPr lang="en-US" sz="3600" dirty="0"/>
              <a:t>   Make me a channel of blessing today</a:t>
            </a:r>
            <a:r>
              <a:rPr lang="en-US" sz="3600" dirty="0" smtClean="0"/>
              <a:t>.</a:t>
            </a:r>
          </a:p>
          <a:p>
            <a:r>
              <a:rPr lang="en-US" sz="3600" dirty="0" smtClean="0"/>
              <a:t> </a:t>
            </a:r>
            <a:r>
              <a:rPr lang="en-US" sz="3600" dirty="0"/>
              <a:t/>
            </a:r>
            <a:br>
              <a:rPr lang="en-US" sz="3600" dirty="0"/>
            </a:br>
            <a:r>
              <a:rPr lang="en-US" sz="3600" dirty="0"/>
              <a:t>(“Make Me a Channel of Blessing</a:t>
            </a:r>
            <a:r>
              <a:rPr lang="en-US" sz="3600" dirty="0" smtClean="0"/>
              <a:t>”</a:t>
            </a:r>
          </a:p>
          <a:p>
            <a:r>
              <a:rPr lang="en-US" sz="3600" dirty="0"/>
              <a:t> </a:t>
            </a:r>
            <a:r>
              <a:rPr lang="en-US" sz="3600" dirty="0" smtClean="0"/>
              <a:t>    </a:t>
            </a:r>
            <a:r>
              <a:rPr lang="en-US" sz="3600" dirty="0"/>
              <a:t>by Harper G. Smyth, 1873-1945).</a:t>
            </a:r>
          </a:p>
        </p:txBody>
      </p:sp>
    </p:spTree>
    <p:extLst>
      <p:ext uri="{BB962C8B-B14F-4D97-AF65-F5344CB8AC3E}">
        <p14:creationId xmlns:p14="http://schemas.microsoft.com/office/powerpoint/2010/main" val="40540088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25325" cy="6724650"/>
          </a:xfrm>
        </p:spPr>
        <p:txBody>
          <a:bodyPr>
            <a:normAutofit lnSpcReduction="10000"/>
          </a:bodyPr>
          <a:lstStyle/>
          <a:p>
            <a:r>
              <a:rPr lang="en-US" sz="3600" dirty="0"/>
              <a:t> </a:t>
            </a:r>
            <a:r>
              <a:rPr lang="en-US" sz="3600" dirty="0" smtClean="0"/>
              <a:t>   </a:t>
            </a:r>
            <a:r>
              <a:rPr lang="en-US" sz="3600" dirty="0"/>
              <a:t>“They that sow in tears shall reap in joy. He that </a:t>
            </a:r>
            <a:r>
              <a:rPr lang="en-US" sz="3600" dirty="0" err="1"/>
              <a:t>goeth</a:t>
            </a:r>
            <a:r>
              <a:rPr lang="en-US" sz="3600" dirty="0"/>
              <a:t> forth and </a:t>
            </a:r>
            <a:r>
              <a:rPr lang="en-US" sz="3600" dirty="0" err="1"/>
              <a:t>weepeth</a:t>
            </a:r>
            <a:r>
              <a:rPr lang="en-US" sz="3600" dirty="0"/>
              <a:t>, bearing precious seed, shall doubtless come again with rejoicing, </a:t>
            </a:r>
            <a:r>
              <a:rPr lang="en-US" sz="3600" b="1" u="sng" dirty="0">
                <a:solidFill>
                  <a:srgbClr val="FF0000"/>
                </a:solidFill>
              </a:rPr>
              <a:t>bringing his sheaves with him” </a:t>
            </a:r>
            <a:r>
              <a:rPr lang="en-US" sz="3600" dirty="0"/>
              <a:t>(Psalm 126:5-6). </a:t>
            </a:r>
            <a:endParaRPr lang="en-US" sz="3600" dirty="0" smtClean="0"/>
          </a:p>
          <a:p>
            <a:r>
              <a:rPr lang="en-US" sz="3600" dirty="0"/>
              <a:t> </a:t>
            </a:r>
            <a:r>
              <a:rPr lang="en-US" sz="3600" dirty="0" smtClean="0"/>
              <a:t>  </a:t>
            </a:r>
            <a:r>
              <a:rPr lang="en-US" sz="3600" dirty="0"/>
              <a:t>Is your life a channel of blessing? </a:t>
            </a:r>
            <a:br>
              <a:rPr lang="en-US" sz="3600" dirty="0"/>
            </a:br>
            <a:r>
              <a:rPr lang="en-US" sz="3600" dirty="0"/>
              <a:t>   Is the love of God flowing through you? </a:t>
            </a:r>
            <a:br>
              <a:rPr lang="en-US" sz="3600" dirty="0"/>
            </a:br>
            <a:r>
              <a:rPr lang="en-US" sz="3600" dirty="0"/>
              <a:t>Are you bringing lost people to Jesus? </a:t>
            </a:r>
            <a:br>
              <a:rPr lang="en-US" sz="3600" dirty="0"/>
            </a:br>
            <a:r>
              <a:rPr lang="en-US" sz="3600" dirty="0"/>
              <a:t>   Are you ready His service to do?</a:t>
            </a:r>
          </a:p>
          <a:p>
            <a:r>
              <a:rPr lang="en-US" sz="3600" dirty="0"/>
              <a:t>Sing the chorus! </a:t>
            </a:r>
          </a:p>
          <a:p>
            <a:r>
              <a:rPr lang="en-US" sz="3600" dirty="0"/>
              <a:t>Make me a channel of blessing today, </a:t>
            </a:r>
            <a:br>
              <a:rPr lang="en-US" sz="3600" dirty="0"/>
            </a:br>
            <a:r>
              <a:rPr lang="en-US" sz="3600" dirty="0"/>
              <a:t>   Make me a channel of blessing, I pray; </a:t>
            </a:r>
            <a:br>
              <a:rPr lang="en-US" sz="3600" dirty="0"/>
            </a:br>
            <a:r>
              <a:rPr lang="en-US" sz="3600" dirty="0"/>
              <a:t>My life possessing, my service blessing, </a:t>
            </a:r>
            <a:br>
              <a:rPr lang="en-US" sz="3600" dirty="0"/>
            </a:br>
            <a:r>
              <a:rPr lang="en-US" sz="3600" dirty="0"/>
              <a:t>   Make me a channel of blessing today.</a:t>
            </a:r>
          </a:p>
          <a:p>
            <a:endParaRPr lang="en-US" dirty="0"/>
          </a:p>
        </p:txBody>
      </p:sp>
    </p:spTree>
    <p:extLst>
      <p:ext uri="{BB962C8B-B14F-4D97-AF65-F5344CB8AC3E}">
        <p14:creationId xmlns:p14="http://schemas.microsoft.com/office/powerpoint/2010/main" val="21007120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b="1" dirty="0"/>
          </a:p>
          <a:p>
            <a:r>
              <a:rPr lang="en-US" sz="4400" b="1" dirty="0"/>
              <a:t>How many times </a:t>
            </a:r>
            <a:r>
              <a:rPr lang="en-US" sz="4400" b="1" dirty="0" smtClean="0"/>
              <a:t>last </a:t>
            </a:r>
            <a:r>
              <a:rPr lang="en-US" sz="4400" b="1" dirty="0"/>
              <a:t>week </a:t>
            </a:r>
            <a:r>
              <a:rPr lang="en-US" sz="4400" b="1" dirty="0" smtClean="0"/>
              <a:t>did </a:t>
            </a:r>
            <a:r>
              <a:rPr lang="en-US" sz="4400" b="1" dirty="0"/>
              <a:t>you </a:t>
            </a:r>
            <a:r>
              <a:rPr lang="en-US" sz="4400" b="1" dirty="0" smtClean="0"/>
              <a:t>bring </a:t>
            </a:r>
            <a:r>
              <a:rPr lang="en-US" sz="4400" b="1" dirty="0"/>
              <a:t>Jesus up in </a:t>
            </a:r>
            <a:r>
              <a:rPr lang="en-US" sz="4400" b="1" dirty="0" smtClean="0"/>
              <a:t>conversations?</a:t>
            </a:r>
            <a:endParaRPr lang="en-US" sz="4400" dirty="0"/>
          </a:p>
          <a:p>
            <a:endParaRPr lang="en-US" dirty="0"/>
          </a:p>
        </p:txBody>
      </p:sp>
    </p:spTree>
    <p:extLst>
      <p:ext uri="{BB962C8B-B14F-4D97-AF65-F5344CB8AC3E}">
        <p14:creationId xmlns:p14="http://schemas.microsoft.com/office/powerpoint/2010/main" val="1117001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4774"/>
            <a:ext cx="12192000" cy="6753225"/>
          </a:xfrm>
        </p:spPr>
        <p:txBody>
          <a:bodyPr>
            <a:normAutofit/>
          </a:bodyPr>
          <a:lstStyle/>
          <a:p>
            <a:endParaRPr lang="en-US" sz="4000" dirty="0" smtClean="0"/>
          </a:p>
          <a:p>
            <a:r>
              <a:rPr lang="en-US" sz="4000" dirty="0" smtClean="0"/>
              <a:t>“The fruit of the righteous is a tree of life; </a:t>
            </a:r>
          </a:p>
          <a:p>
            <a:r>
              <a:rPr lang="en-US" sz="4000" dirty="0" smtClean="0"/>
              <a:t>                              and </a:t>
            </a:r>
          </a:p>
          <a:p>
            <a:r>
              <a:rPr lang="en-US" sz="4000" b="1" dirty="0" smtClean="0">
                <a:solidFill>
                  <a:srgbClr val="FF0000"/>
                </a:solidFill>
              </a:rPr>
              <a:t>He that </a:t>
            </a:r>
            <a:r>
              <a:rPr lang="en-US" sz="4000" b="1" dirty="0" err="1" smtClean="0">
                <a:solidFill>
                  <a:srgbClr val="FF0000"/>
                </a:solidFill>
              </a:rPr>
              <a:t>winneth</a:t>
            </a:r>
            <a:r>
              <a:rPr lang="en-US" sz="4000" b="1" dirty="0" smtClean="0">
                <a:solidFill>
                  <a:srgbClr val="FF0000"/>
                </a:solidFill>
              </a:rPr>
              <a:t> souls is wise.”  </a:t>
            </a:r>
            <a:r>
              <a:rPr lang="en-US" sz="4000" dirty="0" smtClean="0"/>
              <a:t>Proverbs 11:30</a:t>
            </a:r>
          </a:p>
          <a:p>
            <a:endParaRPr lang="en-US" sz="4000" dirty="0"/>
          </a:p>
          <a:p>
            <a:r>
              <a:rPr lang="en-US" sz="7200" b="1" dirty="0" smtClean="0"/>
              <a:t>Doing Some Personal work!!</a:t>
            </a:r>
            <a:endParaRPr lang="en-US" sz="7200" b="1" dirty="0"/>
          </a:p>
        </p:txBody>
      </p:sp>
    </p:spTree>
    <p:extLst>
      <p:ext uri="{BB962C8B-B14F-4D97-AF65-F5344CB8AC3E}">
        <p14:creationId xmlns:p14="http://schemas.microsoft.com/office/powerpoint/2010/main" val="1424462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5400" b="1" dirty="0" smtClean="0"/>
              <a:t>Here am I send me…Isa. 6:8</a:t>
            </a:r>
          </a:p>
          <a:p>
            <a:endParaRPr lang="en-US" dirty="0"/>
          </a:p>
          <a:p>
            <a:endParaRPr lang="en-US" dirty="0"/>
          </a:p>
        </p:txBody>
      </p:sp>
    </p:spTree>
    <p:extLst>
      <p:ext uri="{BB962C8B-B14F-4D97-AF65-F5344CB8AC3E}">
        <p14:creationId xmlns:p14="http://schemas.microsoft.com/office/powerpoint/2010/main" val="34922291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01599"/>
            <a:ext cx="12068175" cy="6632575"/>
          </a:xfrm>
        </p:spPr>
        <p:txBody>
          <a:bodyPr>
            <a:normAutofit/>
          </a:bodyPr>
          <a:lstStyle/>
          <a:p>
            <a:r>
              <a:rPr lang="en-US" sz="3600" b="1" u="sng" dirty="0"/>
              <a:t>Tips for Finding and Making Contacts: </a:t>
            </a:r>
            <a:endParaRPr lang="en-US" sz="3600" b="1" u="sng" dirty="0" smtClean="0"/>
          </a:p>
          <a:p>
            <a:r>
              <a:rPr lang="en-US" sz="3600" dirty="0" smtClean="0"/>
              <a:t>1</a:t>
            </a:r>
            <a:r>
              <a:rPr lang="en-US" sz="3600" dirty="0"/>
              <a:t>. Those who visit services. </a:t>
            </a:r>
            <a:endParaRPr lang="en-US" sz="3600" dirty="0" smtClean="0"/>
          </a:p>
          <a:p>
            <a:r>
              <a:rPr lang="en-US" sz="3600" dirty="0" smtClean="0"/>
              <a:t>2</a:t>
            </a:r>
            <a:r>
              <a:rPr lang="en-US" sz="3600" dirty="0"/>
              <a:t>. Mates of members </a:t>
            </a:r>
            <a:endParaRPr lang="en-US" sz="3600" dirty="0" smtClean="0"/>
          </a:p>
          <a:p>
            <a:r>
              <a:rPr lang="en-US" sz="3600" dirty="0" smtClean="0"/>
              <a:t>3</a:t>
            </a:r>
            <a:r>
              <a:rPr lang="en-US" sz="3600" dirty="0"/>
              <a:t>. New residents in the community </a:t>
            </a:r>
            <a:endParaRPr lang="en-US" sz="3600" dirty="0" smtClean="0"/>
          </a:p>
          <a:p>
            <a:r>
              <a:rPr lang="en-US" sz="3600" dirty="0" smtClean="0"/>
              <a:t>4</a:t>
            </a:r>
            <a:r>
              <a:rPr lang="en-US" sz="3600" dirty="0"/>
              <a:t>. Weak or unfaithful members </a:t>
            </a:r>
            <a:endParaRPr lang="en-US" sz="3600" dirty="0" smtClean="0"/>
          </a:p>
          <a:p>
            <a:r>
              <a:rPr lang="en-US" sz="3600" dirty="0" smtClean="0"/>
              <a:t>5</a:t>
            </a:r>
            <a:r>
              <a:rPr lang="en-US" sz="3600" dirty="0"/>
              <a:t>. Friends of members </a:t>
            </a:r>
            <a:endParaRPr lang="en-US" sz="3600" dirty="0" smtClean="0"/>
          </a:p>
          <a:p>
            <a:r>
              <a:rPr lang="en-US" sz="3600" dirty="0" smtClean="0"/>
              <a:t>6</a:t>
            </a:r>
            <a:r>
              <a:rPr lang="en-US" sz="3600" dirty="0"/>
              <a:t>. Friends of new converts </a:t>
            </a:r>
            <a:endParaRPr lang="en-US" sz="3600" dirty="0" smtClean="0"/>
          </a:p>
          <a:p>
            <a:r>
              <a:rPr lang="en-US" sz="3600" dirty="0" smtClean="0"/>
              <a:t>7</a:t>
            </a:r>
            <a:r>
              <a:rPr lang="en-US" sz="3600" dirty="0"/>
              <a:t>. People with whom you work </a:t>
            </a:r>
            <a:endParaRPr lang="en-US" sz="3600" dirty="0" smtClean="0"/>
          </a:p>
          <a:p>
            <a:r>
              <a:rPr lang="en-US" sz="3600" dirty="0" smtClean="0"/>
              <a:t>8</a:t>
            </a:r>
            <a:r>
              <a:rPr lang="en-US" sz="3600" dirty="0"/>
              <a:t>. Your neighbors and </a:t>
            </a:r>
            <a:r>
              <a:rPr lang="en-US" sz="3600" dirty="0" smtClean="0"/>
              <a:t>friends</a:t>
            </a:r>
          </a:p>
          <a:p>
            <a:r>
              <a:rPr lang="en-US" sz="3600" dirty="0" smtClean="0"/>
              <a:t> </a:t>
            </a:r>
            <a:r>
              <a:rPr lang="en-US" sz="3600" dirty="0"/>
              <a:t>9. Relatives of members </a:t>
            </a:r>
            <a:endParaRPr lang="en-US" sz="3600" dirty="0" smtClean="0"/>
          </a:p>
        </p:txBody>
      </p:sp>
    </p:spTree>
    <p:extLst>
      <p:ext uri="{BB962C8B-B14F-4D97-AF65-F5344CB8AC3E}">
        <p14:creationId xmlns:p14="http://schemas.microsoft.com/office/powerpoint/2010/main" val="2864041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 calcmode="lin" valueType="num">
                                      <p:cBhvr>
                                        <p:cTn id="7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5" y="66674"/>
            <a:ext cx="11268075" cy="6715125"/>
          </a:xfrm>
        </p:spPr>
        <p:txBody>
          <a:bodyPr>
            <a:normAutofit/>
          </a:bodyPr>
          <a:lstStyle/>
          <a:p>
            <a:r>
              <a:rPr lang="en-US" sz="3600" dirty="0"/>
              <a:t>10. Parents of children who attend </a:t>
            </a:r>
          </a:p>
          <a:p>
            <a:r>
              <a:rPr lang="en-US" sz="3600" dirty="0"/>
              <a:t>11. People you read about in the newspaper </a:t>
            </a:r>
            <a:r>
              <a:rPr lang="en-US" sz="3600" dirty="0" smtClean="0"/>
              <a:t>that you know (weddings</a:t>
            </a:r>
            <a:r>
              <a:rPr lang="en-US" sz="3600" dirty="0"/>
              <a:t>, deaths, births, accomplishments, etc.) </a:t>
            </a:r>
          </a:p>
          <a:p>
            <a:r>
              <a:rPr lang="en-US" sz="3600" dirty="0"/>
              <a:t>12. Dating couples (particularly when one is a member of the church) </a:t>
            </a:r>
          </a:p>
          <a:p>
            <a:r>
              <a:rPr lang="en-US" sz="3600" dirty="0"/>
              <a:t>13. Jails (sometimes this requires a special emphasis or work &amp; training) </a:t>
            </a:r>
          </a:p>
          <a:p>
            <a:r>
              <a:rPr lang="en-US" sz="3600" dirty="0"/>
              <a:t>14. Door knocking. </a:t>
            </a:r>
            <a:endParaRPr lang="en-US" sz="3600" dirty="0" smtClean="0"/>
          </a:p>
          <a:p>
            <a:r>
              <a:rPr lang="en-US" sz="3600" dirty="0" smtClean="0"/>
              <a:t>15. Home Health Care Workers.</a:t>
            </a:r>
            <a:endParaRPr lang="en-US" sz="3600" dirty="0"/>
          </a:p>
          <a:p>
            <a:r>
              <a:rPr lang="en-US" sz="3600" dirty="0"/>
              <a:t> 16. People with whom you do business  </a:t>
            </a:r>
          </a:p>
          <a:p>
            <a:endParaRPr lang="en-US" dirty="0"/>
          </a:p>
        </p:txBody>
      </p:sp>
    </p:spTree>
    <p:extLst>
      <p:ext uri="{BB962C8B-B14F-4D97-AF65-F5344CB8AC3E}">
        <p14:creationId xmlns:p14="http://schemas.microsoft.com/office/powerpoint/2010/main" val="66698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3600" b="1" dirty="0" smtClean="0">
                <a:solidFill>
                  <a:srgbClr val="FF0000"/>
                </a:solidFill>
              </a:rPr>
              <a:t>Be sure your performance before others proves you</a:t>
            </a:r>
          </a:p>
          <a:p>
            <a:r>
              <a:rPr lang="en-US" sz="3600" b="1" dirty="0" smtClean="0">
                <a:solidFill>
                  <a:srgbClr val="FF0000"/>
                </a:solidFill>
              </a:rPr>
              <a:t>Are a Christian wanting to lead others to Christ!</a:t>
            </a:r>
          </a:p>
          <a:p>
            <a:endParaRPr lang="en-US" dirty="0"/>
          </a:p>
        </p:txBody>
      </p:sp>
    </p:spTree>
    <p:extLst>
      <p:ext uri="{BB962C8B-B14F-4D97-AF65-F5344CB8AC3E}">
        <p14:creationId xmlns:p14="http://schemas.microsoft.com/office/powerpoint/2010/main" val="5561722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r>
              <a:rPr lang="en-US" sz="3200" dirty="0" smtClean="0">
                <a:effectLst/>
              </a:rPr>
              <a:t>Once while Fritz Kreisler, a great violinist, had several hours to spend between trains, he went into a music store. He laid his violin case, which had his name on it, on the counter. The storekeeper, seeing the name, thought that the musician’s violin had been stolen, and called the police. Upon their arrival, they went about to arrest Kreisler, thinking that he was a thief. All the time, Kreisler insisted that he was not the thief, but that he was the real Fritz Kreisler. Finally, he asked the storekeeper if he had one of Kreisler’s recordings. He did, and the record was played. Upon completion of the record, Kreisler opened the case, removed the instrument and played the same piece. The storekeeper and the policemen immediately knew that he was the real Kreisler. </a:t>
            </a:r>
            <a:r>
              <a:rPr lang="en-US" sz="3200" b="1" u="sng" dirty="0" smtClean="0">
                <a:solidFill>
                  <a:srgbClr val="FF0000"/>
                </a:solidFill>
                <a:effectLst/>
              </a:rPr>
              <a:t>His performance proved his profession. </a:t>
            </a:r>
            <a:r>
              <a:rPr lang="en-US" sz="3200" dirty="0" smtClean="0">
                <a:effectLst/>
              </a:rPr>
              <a:t>We profess to be Christians. </a:t>
            </a:r>
            <a:r>
              <a:rPr lang="en-US" sz="3200" b="1" dirty="0" smtClean="0">
                <a:effectLst/>
              </a:rPr>
              <a:t>The only way we can prove it is by performance. </a:t>
            </a:r>
            <a:r>
              <a:rPr lang="en-US" sz="3200" dirty="0" smtClean="0">
                <a:effectLst/>
              </a:rPr>
              <a:t>Does our faith cause us to work for Jesus?</a:t>
            </a:r>
            <a:endParaRPr lang="en-US" sz="3200" dirty="0"/>
          </a:p>
        </p:txBody>
      </p:sp>
    </p:spTree>
    <p:extLst>
      <p:ext uri="{BB962C8B-B14F-4D97-AF65-F5344CB8AC3E}">
        <p14:creationId xmlns:p14="http://schemas.microsoft.com/office/powerpoint/2010/main" val="41285995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58650" cy="6858000"/>
          </a:xfrm>
        </p:spPr>
        <p:txBody>
          <a:bodyPr>
            <a:normAutofit/>
          </a:bodyPr>
          <a:lstStyle/>
          <a:p>
            <a:r>
              <a:rPr lang="en-US" sz="3600" dirty="0" smtClean="0">
                <a:effectLst/>
              </a:rPr>
              <a:t>“Once upon a time there were four men named Everybody, Somebody, Anybody, and Nobody. There was an important job to be done, and Everybody was asked to do it. But Everybody was sure that Somebody would do it. Anybody could have done it. But Nobody did it. Somebody got angry about it, because it was Everybody’s job. Everybody thought that Anybody could do it, and Nobody realized that Everybody wouldn’t do it. It ended up that Everybody blamed Somebody, and Nobody did the job that Anybody could have done in the first place.” Each Christian has his own personal work to do. Jesus said, “I must work.” Friends, this is what “personal work” really means!</a:t>
            </a:r>
          </a:p>
          <a:p>
            <a:r>
              <a:rPr lang="en-US" sz="3600" dirty="0" smtClean="0">
                <a:effectLst/>
              </a:rPr>
              <a:t>— Mike McDaniel</a:t>
            </a:r>
          </a:p>
          <a:p>
            <a:endParaRPr lang="en-US" dirty="0"/>
          </a:p>
        </p:txBody>
      </p:sp>
    </p:spTree>
    <p:extLst>
      <p:ext uri="{BB962C8B-B14F-4D97-AF65-F5344CB8AC3E}">
        <p14:creationId xmlns:p14="http://schemas.microsoft.com/office/powerpoint/2010/main" val="3637078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4774"/>
            <a:ext cx="12192000" cy="6753225"/>
          </a:xfrm>
        </p:spPr>
        <p:txBody>
          <a:bodyPr>
            <a:normAutofit/>
          </a:bodyPr>
          <a:lstStyle/>
          <a:p>
            <a:endParaRPr lang="en-US" sz="4000" dirty="0" smtClean="0"/>
          </a:p>
          <a:p>
            <a:r>
              <a:rPr lang="en-US" sz="4000" dirty="0" smtClean="0"/>
              <a:t>“The fruit of the righteous is a tree of life; </a:t>
            </a:r>
          </a:p>
          <a:p>
            <a:r>
              <a:rPr lang="en-US" sz="4000" dirty="0" smtClean="0"/>
              <a:t>                              and </a:t>
            </a:r>
          </a:p>
          <a:p>
            <a:r>
              <a:rPr lang="en-US" sz="4000" b="1" dirty="0" smtClean="0">
                <a:solidFill>
                  <a:srgbClr val="FF0000"/>
                </a:solidFill>
              </a:rPr>
              <a:t>He that </a:t>
            </a:r>
            <a:r>
              <a:rPr lang="en-US" sz="4000" b="1" dirty="0" err="1" smtClean="0">
                <a:solidFill>
                  <a:srgbClr val="FF0000"/>
                </a:solidFill>
              </a:rPr>
              <a:t>winneth</a:t>
            </a:r>
            <a:r>
              <a:rPr lang="en-US" sz="4000" b="1" dirty="0" smtClean="0">
                <a:solidFill>
                  <a:srgbClr val="FF0000"/>
                </a:solidFill>
              </a:rPr>
              <a:t> souls is wise.”  </a:t>
            </a:r>
            <a:r>
              <a:rPr lang="en-US" sz="4000" dirty="0" smtClean="0"/>
              <a:t>Proverbs 11:30</a:t>
            </a:r>
          </a:p>
          <a:p>
            <a:endParaRPr lang="en-US" sz="4000" dirty="0"/>
          </a:p>
          <a:p>
            <a:r>
              <a:rPr lang="en-US" sz="4000" dirty="0" smtClean="0"/>
              <a:t>Let’s Begin Doing Some Personal work!!</a:t>
            </a:r>
            <a:endParaRPr lang="en-US" sz="4000" dirty="0"/>
          </a:p>
        </p:txBody>
      </p:sp>
    </p:spTree>
    <p:extLst>
      <p:ext uri="{BB962C8B-B14F-4D97-AF65-F5344CB8AC3E}">
        <p14:creationId xmlns:p14="http://schemas.microsoft.com/office/powerpoint/2010/main" val="11316212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4800" dirty="0" smtClean="0"/>
              <a:t>You </a:t>
            </a:r>
          </a:p>
          <a:p>
            <a:r>
              <a:rPr lang="en-US" sz="4800" dirty="0"/>
              <a:t> </a:t>
            </a:r>
            <a:r>
              <a:rPr lang="en-US" sz="4800" dirty="0" smtClean="0"/>
              <a:t>   Never</a:t>
            </a:r>
          </a:p>
          <a:p>
            <a:r>
              <a:rPr lang="en-US" sz="4800" dirty="0"/>
              <a:t> </a:t>
            </a:r>
            <a:r>
              <a:rPr lang="en-US" sz="4800" dirty="0" smtClean="0"/>
              <a:t>       Mentioned </a:t>
            </a:r>
          </a:p>
          <a:p>
            <a:r>
              <a:rPr lang="en-US" sz="4800" dirty="0"/>
              <a:t> </a:t>
            </a:r>
            <a:r>
              <a:rPr lang="en-US" sz="4800" dirty="0" smtClean="0"/>
              <a:t>             Him</a:t>
            </a:r>
          </a:p>
          <a:p>
            <a:r>
              <a:rPr lang="en-US" sz="4800" dirty="0"/>
              <a:t> </a:t>
            </a:r>
            <a:r>
              <a:rPr lang="en-US" sz="4800" dirty="0" smtClean="0"/>
              <a:t>                  To</a:t>
            </a:r>
          </a:p>
          <a:p>
            <a:r>
              <a:rPr lang="en-US" sz="4800" dirty="0"/>
              <a:t> </a:t>
            </a:r>
            <a:r>
              <a:rPr lang="en-US" sz="4800" dirty="0" smtClean="0"/>
              <a:t>                       Me!  </a:t>
            </a:r>
            <a:endParaRPr lang="en-US" sz="4800" dirty="0"/>
          </a:p>
        </p:txBody>
      </p:sp>
    </p:spTree>
    <p:extLst>
      <p:ext uri="{BB962C8B-B14F-4D97-AF65-F5344CB8AC3E}">
        <p14:creationId xmlns:p14="http://schemas.microsoft.com/office/powerpoint/2010/main" val="33329898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95250"/>
            <a:ext cx="12191999" cy="6762750"/>
          </a:xfrm>
        </p:spPr>
      </p:pic>
    </p:spTree>
    <p:extLst>
      <p:ext uri="{BB962C8B-B14F-4D97-AF65-F5344CB8AC3E}">
        <p14:creationId xmlns:p14="http://schemas.microsoft.com/office/powerpoint/2010/main" val="16816414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850" y="336550"/>
            <a:ext cx="10515600" cy="1325563"/>
          </a:xfrm>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7597272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5" y="66674"/>
            <a:ext cx="11268075" cy="6791325"/>
          </a:xfrm>
        </p:spPr>
        <p:txBody>
          <a:bodyPr>
            <a:noAutofit/>
          </a:bodyPr>
          <a:lstStyle/>
          <a:p>
            <a:r>
              <a:rPr lang="en-US" sz="3600" b="1" u="sng" dirty="0" smtClean="0"/>
              <a:t>Prov. 11:30  The </a:t>
            </a:r>
            <a:r>
              <a:rPr lang="en-US" sz="3600" b="1" u="sng" dirty="0"/>
              <a:t>text implies that souls need to be won. </a:t>
            </a:r>
            <a:endParaRPr lang="en-US" sz="3600" b="1" u="sng" dirty="0" smtClean="0"/>
          </a:p>
          <a:p>
            <a:r>
              <a:rPr lang="en-US" sz="3600" dirty="0" smtClean="0"/>
              <a:t>   The </a:t>
            </a:r>
            <a:r>
              <a:rPr lang="en-US" sz="3600" dirty="0"/>
              <a:t>souls of men are lost </a:t>
            </a:r>
            <a:r>
              <a:rPr lang="en-US" sz="3600" dirty="0" smtClean="0"/>
              <a:t>by sin. (Rom. 6:23)  </a:t>
            </a:r>
          </a:p>
          <a:p>
            <a:r>
              <a:rPr lang="en-US" sz="3600" dirty="0" smtClean="0"/>
              <a:t>   They </a:t>
            </a:r>
            <a:r>
              <a:rPr lang="en-US" sz="3600" dirty="0"/>
              <a:t>must be won for </a:t>
            </a:r>
            <a:r>
              <a:rPr lang="en-US" sz="3600" dirty="0" smtClean="0"/>
              <a:t>Christ who puts them </a:t>
            </a:r>
          </a:p>
          <a:p>
            <a:r>
              <a:rPr lang="en-US" sz="3600" dirty="0"/>
              <a:t> </a:t>
            </a:r>
            <a:r>
              <a:rPr lang="en-US" sz="3600" dirty="0" smtClean="0"/>
              <a:t>  into His church.  (Acts 2:47)</a:t>
            </a:r>
          </a:p>
          <a:p>
            <a:pPr marL="0" indent="0">
              <a:buNone/>
            </a:pPr>
            <a:r>
              <a:rPr lang="en-US" sz="3600" dirty="0"/>
              <a:t> </a:t>
            </a:r>
            <a:r>
              <a:rPr lang="en-US" sz="3600" dirty="0" smtClean="0"/>
              <a:t>     You </a:t>
            </a:r>
            <a:r>
              <a:rPr lang="en-US" sz="3600" dirty="0"/>
              <a:t>must be </a:t>
            </a:r>
            <a:r>
              <a:rPr lang="en-US" sz="3600" b="1" u="sng" dirty="0"/>
              <a:t>wise </a:t>
            </a:r>
            <a:r>
              <a:rPr lang="en-US" sz="3600" dirty="0"/>
              <a:t>to win souls, very wise indeed! </a:t>
            </a:r>
            <a:r>
              <a:rPr lang="en-US" sz="3600" b="1" u="sng" dirty="0">
                <a:solidFill>
                  <a:srgbClr val="FF0000"/>
                </a:solidFill>
              </a:rPr>
              <a:t>You will not win anyone by accident</a:t>
            </a:r>
            <a:r>
              <a:rPr lang="en-US" sz="3600" dirty="0"/>
              <a:t>. </a:t>
            </a:r>
            <a:endParaRPr lang="en-US" sz="3600" dirty="0" smtClean="0"/>
          </a:p>
          <a:p>
            <a:r>
              <a:rPr lang="en-US" sz="3600" dirty="0"/>
              <a:t> </a:t>
            </a:r>
            <a:r>
              <a:rPr lang="en-US" sz="3600" dirty="0" smtClean="0"/>
              <a:t>  You </a:t>
            </a:r>
            <a:r>
              <a:rPr lang="en-US" sz="3600" dirty="0"/>
              <a:t>must have wisdom from God to win a soul. </a:t>
            </a:r>
            <a:endParaRPr lang="en-US" sz="3600" dirty="0" smtClean="0"/>
          </a:p>
          <a:p>
            <a:r>
              <a:rPr lang="en-US" sz="3600" dirty="0" smtClean="0"/>
              <a:t>You </a:t>
            </a:r>
            <a:r>
              <a:rPr lang="en-US" sz="3600" dirty="0"/>
              <a:t>will have to </a:t>
            </a:r>
            <a:r>
              <a:rPr lang="en-US" sz="3600" b="1" dirty="0"/>
              <a:t>think about it a lot</a:t>
            </a:r>
            <a:r>
              <a:rPr lang="en-US" sz="3600" dirty="0"/>
              <a:t>, or you will never be able to win a soul. You will have to </a:t>
            </a:r>
            <a:r>
              <a:rPr lang="en-US" sz="3600" b="1" dirty="0"/>
              <a:t>pray a great deal </a:t>
            </a:r>
            <a:r>
              <a:rPr lang="en-US" sz="3600" dirty="0"/>
              <a:t>for </a:t>
            </a:r>
            <a:r>
              <a:rPr lang="en-US" sz="3600" dirty="0" smtClean="0"/>
              <a:t>wisdom or </a:t>
            </a:r>
            <a:r>
              <a:rPr lang="en-US" sz="3600" dirty="0"/>
              <a:t>you will never be able to help anyone become a true Christian! </a:t>
            </a:r>
          </a:p>
        </p:txBody>
      </p:sp>
    </p:spTree>
    <p:extLst>
      <p:ext uri="{BB962C8B-B14F-4D97-AF65-F5344CB8AC3E}">
        <p14:creationId xmlns:p14="http://schemas.microsoft.com/office/powerpoint/2010/main" val="35558474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390147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73024"/>
            <a:ext cx="12077700" cy="6880225"/>
          </a:xfrm>
        </p:spPr>
        <p:txBody>
          <a:bodyPr>
            <a:normAutofit fontScale="92500" lnSpcReduction="10000"/>
          </a:bodyPr>
          <a:lstStyle/>
          <a:p>
            <a:r>
              <a:rPr lang="en-US" dirty="0" smtClean="0"/>
              <a:t>People whom I had a part in getting to  preach</a:t>
            </a:r>
          </a:p>
          <a:p>
            <a:r>
              <a:rPr lang="en-US" dirty="0" smtClean="0"/>
              <a:t>1. Billy McGregor…</a:t>
            </a:r>
          </a:p>
          <a:p>
            <a:r>
              <a:rPr lang="en-US" dirty="0" smtClean="0"/>
              <a:t>2. Jerry Henderson</a:t>
            </a:r>
          </a:p>
          <a:p>
            <a:r>
              <a:rPr lang="en-US" dirty="0" smtClean="0"/>
              <a:t>3. Harold (Sonny) Tucker</a:t>
            </a:r>
          </a:p>
          <a:p>
            <a:r>
              <a:rPr lang="en-US" dirty="0" smtClean="0"/>
              <a:t>4. Matt Taylor</a:t>
            </a:r>
          </a:p>
          <a:p>
            <a:r>
              <a:rPr lang="en-US" dirty="0" smtClean="0"/>
              <a:t>5. Matt Burns</a:t>
            </a:r>
          </a:p>
          <a:p>
            <a:r>
              <a:rPr lang="en-US" dirty="0" smtClean="0"/>
              <a:t>6. Al Burns</a:t>
            </a:r>
          </a:p>
          <a:p>
            <a:r>
              <a:rPr lang="en-US" dirty="0" smtClean="0"/>
              <a:t>7. Brett Thompson</a:t>
            </a:r>
          </a:p>
          <a:p>
            <a:r>
              <a:rPr lang="en-US" dirty="0" smtClean="0"/>
              <a:t>8. Stuart Wilson</a:t>
            </a:r>
          </a:p>
          <a:p>
            <a:r>
              <a:rPr lang="en-US" dirty="0" smtClean="0"/>
              <a:t>9. Jordan Lovell</a:t>
            </a:r>
          </a:p>
          <a:p>
            <a:r>
              <a:rPr lang="en-US" dirty="0" smtClean="0"/>
              <a:t>10.Jeremiah Mc</a:t>
            </a:r>
          </a:p>
          <a:p>
            <a:r>
              <a:rPr lang="en-US" dirty="0" smtClean="0"/>
              <a:t>11. </a:t>
            </a:r>
            <a:r>
              <a:rPr lang="en-US" dirty="0" err="1" smtClean="0"/>
              <a:t>Reedus</a:t>
            </a:r>
            <a:r>
              <a:rPr lang="en-US" dirty="0" smtClean="0"/>
              <a:t> </a:t>
            </a:r>
            <a:r>
              <a:rPr lang="en-US" dirty="0" err="1" smtClean="0"/>
              <a:t>Baugher</a:t>
            </a:r>
            <a:endParaRPr lang="en-US" dirty="0" smtClean="0"/>
          </a:p>
          <a:p>
            <a:r>
              <a:rPr lang="en-US" dirty="0" smtClean="0"/>
              <a:t>12. Bob Wallace</a:t>
            </a:r>
          </a:p>
          <a:p>
            <a:r>
              <a:rPr lang="en-US" dirty="0" smtClean="0"/>
              <a:t>13. Herman Bledsoe</a:t>
            </a:r>
          </a:p>
          <a:p>
            <a:r>
              <a:rPr lang="en-US" dirty="0" smtClean="0"/>
              <a:t>14. Frank Richey</a:t>
            </a:r>
            <a:endParaRPr lang="en-US" dirty="0"/>
          </a:p>
        </p:txBody>
      </p:sp>
    </p:spTree>
    <p:extLst>
      <p:ext uri="{BB962C8B-B14F-4D97-AF65-F5344CB8AC3E}">
        <p14:creationId xmlns:p14="http://schemas.microsoft.com/office/powerpoint/2010/main" val="28814391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Personal work led to:</a:t>
            </a:r>
          </a:p>
          <a:p>
            <a:r>
              <a:rPr lang="en-US" dirty="0" smtClean="0"/>
              <a:t>1. Bob Foster</a:t>
            </a:r>
          </a:p>
          <a:p>
            <a:r>
              <a:rPr lang="en-US" dirty="0" smtClean="0"/>
              <a:t>2. Thurman Dodd</a:t>
            </a:r>
          </a:p>
          <a:p>
            <a:r>
              <a:rPr lang="en-US" dirty="0" smtClean="0"/>
              <a:t>3. Johnny </a:t>
            </a:r>
            <a:r>
              <a:rPr lang="en-US" dirty="0" err="1" smtClean="0"/>
              <a:t>Fretwell</a:t>
            </a:r>
            <a:endParaRPr lang="en-US" dirty="0" smtClean="0"/>
          </a:p>
          <a:p>
            <a:r>
              <a:rPr lang="en-US" dirty="0" smtClean="0"/>
              <a:t>4. Russ Coffee</a:t>
            </a:r>
          </a:p>
        </p:txBody>
      </p:sp>
    </p:spTree>
    <p:extLst>
      <p:ext uri="{BB962C8B-B14F-4D97-AF65-F5344CB8AC3E}">
        <p14:creationId xmlns:p14="http://schemas.microsoft.com/office/powerpoint/2010/main" val="32379641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dirty="0"/>
          </a:p>
        </p:txBody>
      </p:sp>
    </p:spTree>
    <p:extLst>
      <p:ext uri="{BB962C8B-B14F-4D97-AF65-F5344CB8AC3E}">
        <p14:creationId xmlns:p14="http://schemas.microsoft.com/office/powerpoint/2010/main" val="1676856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25325" cy="6762750"/>
          </a:xfrm>
        </p:spPr>
        <p:txBody>
          <a:bodyPr/>
          <a:lstStyle/>
          <a:p>
            <a:endParaRPr lang="en-US" dirty="0" smtClean="0"/>
          </a:p>
          <a:p>
            <a:endParaRPr lang="en-US" dirty="0"/>
          </a:p>
          <a:p>
            <a:r>
              <a:rPr lang="en-US" sz="3600" dirty="0" smtClean="0"/>
              <a:t>Dr</a:t>
            </a:r>
            <a:r>
              <a:rPr lang="en-US" sz="3600" dirty="0"/>
              <a:t>. Strong points out that the Hebrew word translated “</a:t>
            </a:r>
            <a:r>
              <a:rPr lang="en-US" sz="3600" dirty="0" err="1"/>
              <a:t>winneth</a:t>
            </a:r>
            <a:r>
              <a:rPr lang="en-US" sz="3600" dirty="0"/>
              <a:t>” is “</a:t>
            </a:r>
            <a:r>
              <a:rPr lang="en-US" sz="3600" dirty="0" err="1"/>
              <a:t>laqach</a:t>
            </a:r>
            <a:r>
              <a:rPr lang="en-US" sz="3600" dirty="0"/>
              <a:t>.” It means </a:t>
            </a:r>
            <a:endParaRPr lang="en-US" sz="3600" dirty="0" smtClean="0"/>
          </a:p>
          <a:p>
            <a:r>
              <a:rPr lang="en-US" sz="3600" dirty="0" smtClean="0"/>
              <a:t>“</a:t>
            </a:r>
            <a:r>
              <a:rPr lang="en-US" sz="3600" dirty="0"/>
              <a:t>to bring in</a:t>
            </a:r>
            <a:r>
              <a:rPr lang="en-US" sz="3600" dirty="0" smtClean="0"/>
              <a:t>,”</a:t>
            </a:r>
          </a:p>
          <a:p>
            <a:r>
              <a:rPr lang="en-US" sz="3600" dirty="0" smtClean="0"/>
              <a:t>  to </a:t>
            </a:r>
            <a:r>
              <a:rPr lang="en-US" sz="3600" dirty="0"/>
              <a:t>“draw in,” </a:t>
            </a:r>
            <a:endParaRPr lang="en-US" sz="3600" dirty="0" smtClean="0"/>
          </a:p>
          <a:p>
            <a:r>
              <a:rPr lang="en-US" sz="3600" dirty="0"/>
              <a:t> </a:t>
            </a:r>
            <a:r>
              <a:rPr lang="en-US" sz="3600" dirty="0" smtClean="0"/>
              <a:t> to </a:t>
            </a:r>
            <a:r>
              <a:rPr lang="en-US" sz="3600" dirty="0"/>
              <a:t>“</a:t>
            </a:r>
            <a:r>
              <a:rPr lang="en-US" sz="3600" dirty="0" smtClean="0"/>
              <a:t>receive in.” </a:t>
            </a:r>
          </a:p>
          <a:p>
            <a:endParaRPr lang="en-US" dirty="0"/>
          </a:p>
          <a:p>
            <a:endParaRPr lang="en-US" dirty="0" smtClean="0"/>
          </a:p>
          <a:p>
            <a:endParaRPr lang="en-US" dirty="0" smtClean="0"/>
          </a:p>
          <a:p>
            <a:pPr marL="0" indent="0">
              <a:buNone/>
            </a:pPr>
            <a:r>
              <a:rPr lang="en-US" dirty="0" smtClean="0"/>
              <a:t>“</a:t>
            </a:r>
            <a:r>
              <a:rPr lang="en-US" dirty="0"/>
              <a:t>And the Lord added to the church </a:t>
            </a:r>
            <a:r>
              <a:rPr lang="en-US" dirty="0" smtClean="0"/>
              <a:t> </a:t>
            </a:r>
            <a:r>
              <a:rPr lang="en-US" b="1" u="sng" dirty="0">
                <a:solidFill>
                  <a:srgbClr val="FF0000"/>
                </a:solidFill>
              </a:rPr>
              <a:t>daily</a:t>
            </a:r>
            <a:r>
              <a:rPr lang="en-US" dirty="0"/>
              <a:t> such as should be saved” (Acts 2:47).</a:t>
            </a:r>
          </a:p>
        </p:txBody>
      </p:sp>
    </p:spTree>
    <p:extLst>
      <p:ext uri="{BB962C8B-B14F-4D97-AF65-F5344CB8AC3E}">
        <p14:creationId xmlns:p14="http://schemas.microsoft.com/office/powerpoint/2010/main" val="1042084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6000" dirty="0" smtClean="0"/>
              <a:t>Much is said in the Bible about doing personal work.</a:t>
            </a:r>
          </a:p>
          <a:p>
            <a:endParaRPr lang="en-US" sz="4400" dirty="0"/>
          </a:p>
        </p:txBody>
      </p:sp>
    </p:spTree>
    <p:extLst>
      <p:ext uri="{BB962C8B-B14F-4D97-AF65-F5344CB8AC3E}">
        <p14:creationId xmlns:p14="http://schemas.microsoft.com/office/powerpoint/2010/main" val="39957633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50" y="123825"/>
            <a:ext cx="12096750" cy="6648450"/>
          </a:xfrm>
        </p:spPr>
        <p:txBody>
          <a:bodyPr>
            <a:normAutofit fontScale="92500"/>
          </a:bodyPr>
          <a:lstStyle/>
          <a:p>
            <a:endParaRPr lang="en-US" sz="3600" dirty="0" smtClean="0"/>
          </a:p>
          <a:p>
            <a:r>
              <a:rPr lang="en-US" sz="3600" b="1" u="sng" dirty="0" smtClean="0">
                <a:solidFill>
                  <a:srgbClr val="FF0000"/>
                </a:solidFill>
              </a:rPr>
              <a:t>Psalm 126:1-6        Bringing In the Sheaves!!</a:t>
            </a:r>
            <a:endParaRPr lang="en-US" sz="3600" b="1" u="sng" dirty="0">
              <a:solidFill>
                <a:srgbClr val="FF0000"/>
              </a:solidFill>
            </a:endParaRPr>
          </a:p>
          <a:p>
            <a:r>
              <a:rPr lang="en-US" sz="3600" dirty="0" smtClean="0"/>
              <a:t>1When </a:t>
            </a:r>
            <a:r>
              <a:rPr lang="en-US" sz="3600" dirty="0"/>
              <a:t>the </a:t>
            </a:r>
            <a:r>
              <a:rPr lang="en-US" sz="3600" cap="small" dirty="0"/>
              <a:t>Lord</a:t>
            </a:r>
            <a:r>
              <a:rPr lang="en-US" sz="3600" dirty="0"/>
              <a:t> turned again the captivity of Zion, we were like them that dream.</a:t>
            </a:r>
          </a:p>
          <a:p>
            <a:r>
              <a:rPr lang="en-US" sz="3600" baseline="30000" dirty="0"/>
              <a:t>2 </a:t>
            </a:r>
            <a:r>
              <a:rPr lang="en-US" sz="3600" dirty="0"/>
              <a:t>Then was our mouth filled with laughter, and our tongue with singing: then said they among the heathen, The </a:t>
            </a:r>
            <a:r>
              <a:rPr lang="en-US" sz="3600" cap="small" dirty="0"/>
              <a:t>Lord</a:t>
            </a:r>
            <a:r>
              <a:rPr lang="en-US" sz="3600" dirty="0"/>
              <a:t> hath done great things for them.</a:t>
            </a:r>
          </a:p>
          <a:p>
            <a:r>
              <a:rPr lang="en-US" sz="3600" baseline="30000" dirty="0"/>
              <a:t>3 </a:t>
            </a:r>
            <a:r>
              <a:rPr lang="en-US" sz="3600" dirty="0"/>
              <a:t>The </a:t>
            </a:r>
            <a:r>
              <a:rPr lang="en-US" sz="3600" cap="small" dirty="0"/>
              <a:t>Lord</a:t>
            </a:r>
            <a:r>
              <a:rPr lang="en-US" sz="3600" dirty="0"/>
              <a:t> hath done great things for us; whereof we are glad.</a:t>
            </a:r>
          </a:p>
          <a:p>
            <a:r>
              <a:rPr lang="en-US" sz="3600" baseline="30000" dirty="0"/>
              <a:t>4 </a:t>
            </a:r>
            <a:r>
              <a:rPr lang="en-US" sz="3600" dirty="0"/>
              <a:t>Turn again our captivity, O </a:t>
            </a:r>
            <a:r>
              <a:rPr lang="en-US" sz="3600" cap="small" dirty="0"/>
              <a:t>Lord</a:t>
            </a:r>
            <a:r>
              <a:rPr lang="en-US" sz="3600" dirty="0"/>
              <a:t>, as the streams in the south.</a:t>
            </a:r>
          </a:p>
          <a:p>
            <a:r>
              <a:rPr lang="en-US" sz="3600" u="sng" baseline="30000" dirty="0"/>
              <a:t>5 </a:t>
            </a:r>
            <a:r>
              <a:rPr lang="en-US" sz="3600" u="sng" dirty="0"/>
              <a:t>They that sow in tears shall reap in joy.</a:t>
            </a:r>
          </a:p>
          <a:p>
            <a:r>
              <a:rPr lang="en-US" sz="3600" baseline="30000" dirty="0"/>
              <a:t>6 </a:t>
            </a:r>
            <a:r>
              <a:rPr lang="en-US" sz="3600" b="1" dirty="0">
                <a:solidFill>
                  <a:srgbClr val="FF0000"/>
                </a:solidFill>
              </a:rPr>
              <a:t>He</a:t>
            </a:r>
            <a:r>
              <a:rPr lang="en-US" sz="3600" dirty="0"/>
              <a:t> that </a:t>
            </a:r>
            <a:r>
              <a:rPr lang="en-US" sz="3600" dirty="0" err="1"/>
              <a:t>goeth</a:t>
            </a:r>
            <a:r>
              <a:rPr lang="en-US" sz="3600" dirty="0"/>
              <a:t> forth and </a:t>
            </a:r>
            <a:r>
              <a:rPr lang="en-US" sz="3600" dirty="0" err="1"/>
              <a:t>weepeth</a:t>
            </a:r>
            <a:r>
              <a:rPr lang="en-US" sz="3600" dirty="0"/>
              <a:t>, bearing precious seed, shall doubtless come again with rejoicing, </a:t>
            </a:r>
            <a:r>
              <a:rPr lang="en-US" sz="3600" b="1" i="1" u="sng" dirty="0">
                <a:solidFill>
                  <a:srgbClr val="FF0000"/>
                </a:solidFill>
              </a:rPr>
              <a:t>bringing his sheaves with him.</a:t>
            </a:r>
          </a:p>
          <a:p>
            <a:endParaRPr lang="en-US" dirty="0"/>
          </a:p>
        </p:txBody>
      </p:sp>
    </p:spTree>
    <p:extLst>
      <p:ext uri="{BB962C8B-B14F-4D97-AF65-F5344CB8AC3E}">
        <p14:creationId xmlns:p14="http://schemas.microsoft.com/office/powerpoint/2010/main" val="2635683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825" y="76200"/>
            <a:ext cx="12068175" cy="6781800"/>
          </a:xfrm>
        </p:spPr>
        <p:txBody>
          <a:bodyPr/>
          <a:lstStyle/>
          <a:p>
            <a:r>
              <a:rPr lang="en-US" sz="3600" b="1" u="sng" dirty="0" smtClean="0">
                <a:solidFill>
                  <a:srgbClr val="FF0000"/>
                </a:solidFill>
              </a:rPr>
              <a:t>Luke 15:4-6         Lost Sheep!</a:t>
            </a:r>
          </a:p>
          <a:p>
            <a:r>
              <a:rPr lang="en-US" sz="3600" dirty="0" smtClean="0"/>
              <a:t> </a:t>
            </a:r>
            <a:r>
              <a:rPr lang="en-US" sz="3600" baseline="30000" dirty="0"/>
              <a:t>4 </a:t>
            </a:r>
            <a:r>
              <a:rPr lang="en-US" sz="3600" dirty="0"/>
              <a:t>What man of you, having an hundred sheep, if he lose one of them, doth not leave the ninety and nine in the wilderness, and go after that which is lost, until he find it?</a:t>
            </a:r>
          </a:p>
          <a:p>
            <a:r>
              <a:rPr lang="en-US" sz="3600" baseline="30000" dirty="0"/>
              <a:t>5 </a:t>
            </a:r>
            <a:r>
              <a:rPr lang="en-US" sz="3600" dirty="0"/>
              <a:t>And when he hath found it, he </a:t>
            </a:r>
            <a:r>
              <a:rPr lang="en-US" sz="3600" dirty="0" err="1"/>
              <a:t>layeth</a:t>
            </a:r>
            <a:r>
              <a:rPr lang="en-US" sz="3600" dirty="0"/>
              <a:t> it on his shoulders, rejoicing.</a:t>
            </a:r>
          </a:p>
          <a:p>
            <a:r>
              <a:rPr lang="en-US" sz="3600" baseline="30000" dirty="0"/>
              <a:t>6 </a:t>
            </a:r>
            <a:r>
              <a:rPr lang="en-US" sz="3600" dirty="0"/>
              <a:t>And when he cometh home, he </a:t>
            </a:r>
            <a:r>
              <a:rPr lang="en-US" sz="3600" dirty="0" err="1"/>
              <a:t>calleth</a:t>
            </a:r>
            <a:r>
              <a:rPr lang="en-US" sz="3600" dirty="0"/>
              <a:t> together his friends and </a:t>
            </a:r>
            <a:r>
              <a:rPr lang="en-US" sz="3600" dirty="0" err="1"/>
              <a:t>neighbours</a:t>
            </a:r>
            <a:r>
              <a:rPr lang="en-US" sz="3600" dirty="0"/>
              <a:t>, saying unto them, Rejoice with me; </a:t>
            </a:r>
            <a:r>
              <a:rPr lang="en-US" sz="3600" b="1" dirty="0">
                <a:solidFill>
                  <a:srgbClr val="FF0000"/>
                </a:solidFill>
              </a:rPr>
              <a:t>for I have found my sheep which was lost</a:t>
            </a:r>
          </a:p>
          <a:p>
            <a:endParaRPr lang="en-US" dirty="0" smtClean="0"/>
          </a:p>
          <a:p>
            <a:endParaRPr lang="en-US" dirty="0"/>
          </a:p>
        </p:txBody>
      </p:sp>
    </p:spTree>
    <p:extLst>
      <p:ext uri="{BB962C8B-B14F-4D97-AF65-F5344CB8AC3E}">
        <p14:creationId xmlns:p14="http://schemas.microsoft.com/office/powerpoint/2010/main" val="42036845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353800" cy="6858000"/>
          </a:xfrm>
        </p:spPr>
        <p:txBody>
          <a:bodyPr>
            <a:normAutofit fontScale="70000" lnSpcReduction="20000"/>
          </a:bodyPr>
          <a:lstStyle/>
          <a:p>
            <a:endParaRPr lang="en-US" dirty="0" smtClean="0"/>
          </a:p>
          <a:p>
            <a:pPr marL="0" indent="0">
              <a:buNone/>
            </a:pPr>
            <a:r>
              <a:rPr lang="en-US" sz="5700" b="1" u="sng" dirty="0" smtClean="0">
                <a:solidFill>
                  <a:srgbClr val="FF0000"/>
                </a:solidFill>
              </a:rPr>
              <a:t>Saved to Save</a:t>
            </a:r>
          </a:p>
          <a:p>
            <a:pPr marL="0" indent="0">
              <a:buNone/>
            </a:pPr>
            <a:r>
              <a:rPr lang="en-US" sz="4600" dirty="0"/>
              <a:t> </a:t>
            </a:r>
            <a:r>
              <a:rPr lang="en-US" sz="5800" dirty="0" smtClean="0"/>
              <a:t>  </a:t>
            </a:r>
            <a:r>
              <a:rPr lang="en-US" sz="6400" b="1" u="sng" dirty="0" smtClean="0"/>
              <a:t>2 Tim. </a:t>
            </a:r>
            <a:r>
              <a:rPr lang="en-US" sz="6400" b="1" u="sng" dirty="0"/>
              <a:t>2:2 </a:t>
            </a:r>
            <a:endParaRPr lang="en-US" sz="6400" b="1" u="sng" dirty="0" smtClean="0"/>
          </a:p>
          <a:p>
            <a:r>
              <a:rPr lang="en-US" sz="6400" dirty="0"/>
              <a:t> Thou therefore, my son, be strong in the grace that is in Christ Jesus.</a:t>
            </a:r>
          </a:p>
          <a:p>
            <a:r>
              <a:rPr lang="en-US" sz="6400" baseline="30000" dirty="0"/>
              <a:t>2 </a:t>
            </a:r>
            <a:r>
              <a:rPr lang="en-US" sz="6400" dirty="0"/>
              <a:t>And the things that </a:t>
            </a:r>
            <a:r>
              <a:rPr lang="en-US" sz="6400" b="1" dirty="0">
                <a:solidFill>
                  <a:srgbClr val="FF0000"/>
                </a:solidFill>
              </a:rPr>
              <a:t>thou hast heard of me </a:t>
            </a:r>
            <a:r>
              <a:rPr lang="en-US" sz="6400" dirty="0"/>
              <a:t>among many witnesses, the </a:t>
            </a:r>
            <a:r>
              <a:rPr lang="en-US" sz="6400" u="sng" dirty="0">
                <a:solidFill>
                  <a:srgbClr val="FF0000"/>
                </a:solidFill>
              </a:rPr>
              <a:t>same commit thou to faithful men</a:t>
            </a:r>
            <a:r>
              <a:rPr lang="en-US" sz="6400" dirty="0"/>
              <a:t>, who shall be able to teach others also</a:t>
            </a:r>
            <a:r>
              <a:rPr lang="en-US" sz="6400" dirty="0" smtClean="0"/>
              <a:t>.</a:t>
            </a:r>
          </a:p>
          <a:p>
            <a:r>
              <a:rPr lang="en-US" sz="6400" b="1" u="sng" dirty="0"/>
              <a:t>Matt. 28:18-20 </a:t>
            </a:r>
            <a:endParaRPr lang="en-US" sz="6400" dirty="0"/>
          </a:p>
          <a:p>
            <a:r>
              <a:rPr lang="en-US" sz="6400" dirty="0" smtClean="0"/>
              <a:t>…teach all nations…teaching them to observe all things I have commanded you..       </a:t>
            </a:r>
            <a:endParaRPr lang="en-US" sz="4600" dirty="0"/>
          </a:p>
          <a:p>
            <a:endParaRPr lang="en-US" dirty="0"/>
          </a:p>
        </p:txBody>
      </p:sp>
    </p:spTree>
    <p:extLst>
      <p:ext uri="{BB962C8B-B14F-4D97-AF65-F5344CB8AC3E}">
        <p14:creationId xmlns:p14="http://schemas.microsoft.com/office/powerpoint/2010/main" val="492275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5" y="104774"/>
            <a:ext cx="12106275" cy="6753225"/>
          </a:xfrm>
        </p:spPr>
        <p:txBody>
          <a:bodyPr>
            <a:normAutofit/>
          </a:bodyPr>
          <a:lstStyle/>
          <a:p>
            <a:endParaRPr lang="en-US" sz="4000" b="1" dirty="0" smtClean="0"/>
          </a:p>
          <a:p>
            <a:endParaRPr lang="en-US" sz="4000" b="1" dirty="0"/>
          </a:p>
          <a:p>
            <a:r>
              <a:rPr lang="en-US" sz="4000" b="1" dirty="0" smtClean="0"/>
              <a:t>Examples in the Bible</a:t>
            </a:r>
            <a:endParaRPr lang="en-US" sz="4000" b="1" dirty="0"/>
          </a:p>
        </p:txBody>
      </p:sp>
    </p:spTree>
    <p:extLst>
      <p:ext uri="{BB962C8B-B14F-4D97-AF65-F5344CB8AC3E}">
        <p14:creationId xmlns:p14="http://schemas.microsoft.com/office/powerpoint/2010/main" val="33474815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TotalTime>
  <Words>1317</Words>
  <Application>Microsoft Office PowerPoint</Application>
  <PresentationFormat>Widescreen</PresentationFormat>
  <Paragraphs>157</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Eddie Gooch</cp:lastModifiedBy>
  <cp:revision>39</cp:revision>
  <cp:lastPrinted>2019-01-12T01:58:26Z</cp:lastPrinted>
  <dcterms:created xsi:type="dcterms:W3CDTF">2019-01-07T09:25:35Z</dcterms:created>
  <dcterms:modified xsi:type="dcterms:W3CDTF">2019-01-13T15:27:58Z</dcterms:modified>
</cp:coreProperties>
</file>