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30"/>
  </p:handoutMasterIdLst>
  <p:sldIdLst>
    <p:sldId id="256" r:id="rId2"/>
    <p:sldId id="258" r:id="rId3"/>
    <p:sldId id="259" r:id="rId4"/>
    <p:sldId id="260" r:id="rId5"/>
    <p:sldId id="261" r:id="rId6"/>
    <p:sldId id="262" r:id="rId7"/>
    <p:sldId id="263" r:id="rId8"/>
    <p:sldId id="288" r:id="rId9"/>
    <p:sldId id="266" r:id="rId10"/>
    <p:sldId id="293" r:id="rId11"/>
    <p:sldId id="292" r:id="rId12"/>
    <p:sldId id="267" r:id="rId13"/>
    <p:sldId id="290" r:id="rId14"/>
    <p:sldId id="269" r:id="rId15"/>
    <p:sldId id="273" r:id="rId16"/>
    <p:sldId id="286" r:id="rId17"/>
    <p:sldId id="287" r:id="rId18"/>
    <p:sldId id="274" r:id="rId19"/>
    <p:sldId id="275" r:id="rId20"/>
    <p:sldId id="276" r:id="rId21"/>
    <p:sldId id="277" r:id="rId22"/>
    <p:sldId id="278" r:id="rId23"/>
    <p:sldId id="279" r:id="rId24"/>
    <p:sldId id="280" r:id="rId25"/>
    <p:sldId id="281" r:id="rId26"/>
    <p:sldId id="284" r:id="rId27"/>
    <p:sldId id="272" r:id="rId28"/>
    <p:sldId id="285" r:id="rId29"/>
  </p:sldIdLst>
  <p:sldSz cx="12192000" cy="6858000"/>
  <p:notesSz cx="7077075" cy="90281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77" d="100"/>
          <a:sy n="77" d="100"/>
        </p:scale>
        <p:origin x="684"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5297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4008705" y="0"/>
            <a:ext cx="3066733" cy="452974"/>
          </a:xfrm>
          <a:prstGeom prst="rect">
            <a:avLst/>
          </a:prstGeom>
        </p:spPr>
        <p:txBody>
          <a:bodyPr vert="horz" lIns="91440" tIns="45720" rIns="91440" bIns="45720" rtlCol="0"/>
          <a:lstStyle>
            <a:lvl1pPr algn="r">
              <a:defRPr sz="1200"/>
            </a:lvl1pPr>
          </a:lstStyle>
          <a:p>
            <a:fld id="{F9757154-6B92-4518-B391-E115BF19D6AE}" type="datetimeFigureOut">
              <a:rPr lang="en-US" smtClean="0"/>
              <a:t>12/15/2019</a:t>
            </a:fld>
            <a:endParaRPr lang="en-US"/>
          </a:p>
        </p:txBody>
      </p:sp>
      <p:sp>
        <p:nvSpPr>
          <p:cNvPr id="4" name="Footer Placeholder 3"/>
          <p:cNvSpPr>
            <a:spLocks noGrp="1"/>
          </p:cNvSpPr>
          <p:nvPr>
            <p:ph type="ftr" sz="quarter" idx="2"/>
          </p:nvPr>
        </p:nvSpPr>
        <p:spPr>
          <a:xfrm>
            <a:off x="0" y="8575141"/>
            <a:ext cx="3066733" cy="452973"/>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4008705" y="8575141"/>
            <a:ext cx="3066733" cy="452973"/>
          </a:xfrm>
          <a:prstGeom prst="rect">
            <a:avLst/>
          </a:prstGeom>
        </p:spPr>
        <p:txBody>
          <a:bodyPr vert="horz" lIns="91440" tIns="45720" rIns="91440" bIns="45720" rtlCol="0" anchor="b"/>
          <a:lstStyle>
            <a:lvl1pPr algn="r">
              <a:defRPr sz="1200"/>
            </a:lvl1pPr>
          </a:lstStyle>
          <a:p>
            <a:fld id="{0212A204-0606-4BE2-ABED-E368A5EE94BE}" type="slidenum">
              <a:rPr lang="en-US" smtClean="0"/>
              <a:t>‹#›</a:t>
            </a:fld>
            <a:endParaRPr lang="en-US"/>
          </a:p>
        </p:txBody>
      </p:sp>
    </p:spTree>
    <p:extLst>
      <p:ext uri="{BB962C8B-B14F-4D97-AF65-F5344CB8AC3E}">
        <p14:creationId xmlns:p14="http://schemas.microsoft.com/office/powerpoint/2010/main" val="1052920712"/>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3FE9A83-4CCF-429C-B822-8C12A9FA0DBB}" type="datetimeFigureOut">
              <a:rPr lang="en-US" smtClean="0"/>
              <a:t>12/15/2019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BA6EE2-EAE3-48EA-8C5A-F0CE309A280D}" type="slidenum">
              <a:rPr lang="en-US" smtClean="0"/>
              <a:t>‹#›</a:t>
            </a:fld>
            <a:endParaRPr lang="en-US"/>
          </a:p>
        </p:txBody>
      </p:sp>
    </p:spTree>
    <p:extLst>
      <p:ext uri="{BB962C8B-B14F-4D97-AF65-F5344CB8AC3E}">
        <p14:creationId xmlns:p14="http://schemas.microsoft.com/office/powerpoint/2010/main" val="9741178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3FE9A83-4CCF-429C-B822-8C12A9FA0DBB}" type="datetimeFigureOut">
              <a:rPr lang="en-US" smtClean="0"/>
              <a:t>12/15/2019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BA6EE2-EAE3-48EA-8C5A-F0CE309A280D}" type="slidenum">
              <a:rPr lang="en-US" smtClean="0"/>
              <a:t>‹#›</a:t>
            </a:fld>
            <a:endParaRPr lang="en-US"/>
          </a:p>
        </p:txBody>
      </p:sp>
    </p:spTree>
    <p:extLst>
      <p:ext uri="{BB962C8B-B14F-4D97-AF65-F5344CB8AC3E}">
        <p14:creationId xmlns:p14="http://schemas.microsoft.com/office/powerpoint/2010/main" val="2486311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3FE9A83-4CCF-429C-B822-8C12A9FA0DBB}" type="datetimeFigureOut">
              <a:rPr lang="en-US" smtClean="0"/>
              <a:t>12/15/2019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BA6EE2-EAE3-48EA-8C5A-F0CE309A280D}" type="slidenum">
              <a:rPr lang="en-US" smtClean="0"/>
              <a:t>‹#›</a:t>
            </a:fld>
            <a:endParaRPr lang="en-US"/>
          </a:p>
        </p:txBody>
      </p:sp>
    </p:spTree>
    <p:extLst>
      <p:ext uri="{BB962C8B-B14F-4D97-AF65-F5344CB8AC3E}">
        <p14:creationId xmlns:p14="http://schemas.microsoft.com/office/powerpoint/2010/main" val="16115486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3FE9A83-4CCF-429C-B822-8C12A9FA0DBB}" type="datetimeFigureOut">
              <a:rPr lang="en-US" smtClean="0"/>
              <a:t>12/15/2019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BA6EE2-EAE3-48EA-8C5A-F0CE309A280D}" type="slidenum">
              <a:rPr lang="en-US" smtClean="0"/>
              <a:t>‹#›</a:t>
            </a:fld>
            <a:endParaRPr lang="en-US"/>
          </a:p>
        </p:txBody>
      </p:sp>
    </p:spTree>
    <p:extLst>
      <p:ext uri="{BB962C8B-B14F-4D97-AF65-F5344CB8AC3E}">
        <p14:creationId xmlns:p14="http://schemas.microsoft.com/office/powerpoint/2010/main" val="4717421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3FE9A83-4CCF-429C-B822-8C12A9FA0DBB}" type="datetimeFigureOut">
              <a:rPr lang="en-US" smtClean="0"/>
              <a:t>12/15/2019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BA6EE2-EAE3-48EA-8C5A-F0CE309A280D}" type="slidenum">
              <a:rPr lang="en-US" smtClean="0"/>
              <a:t>‹#›</a:t>
            </a:fld>
            <a:endParaRPr lang="en-US"/>
          </a:p>
        </p:txBody>
      </p:sp>
    </p:spTree>
    <p:extLst>
      <p:ext uri="{BB962C8B-B14F-4D97-AF65-F5344CB8AC3E}">
        <p14:creationId xmlns:p14="http://schemas.microsoft.com/office/powerpoint/2010/main" val="11867437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3FE9A83-4CCF-429C-B822-8C12A9FA0DBB}" type="datetimeFigureOut">
              <a:rPr lang="en-US" smtClean="0"/>
              <a:t>12/15/2019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BA6EE2-EAE3-48EA-8C5A-F0CE309A280D}" type="slidenum">
              <a:rPr lang="en-US" smtClean="0"/>
              <a:t>‹#›</a:t>
            </a:fld>
            <a:endParaRPr lang="en-US"/>
          </a:p>
        </p:txBody>
      </p:sp>
    </p:spTree>
    <p:extLst>
      <p:ext uri="{BB962C8B-B14F-4D97-AF65-F5344CB8AC3E}">
        <p14:creationId xmlns:p14="http://schemas.microsoft.com/office/powerpoint/2010/main" val="18791643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3FE9A83-4CCF-429C-B822-8C12A9FA0DBB}" type="datetimeFigureOut">
              <a:rPr lang="en-US" smtClean="0"/>
              <a:t>12/15/2019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1BA6EE2-EAE3-48EA-8C5A-F0CE309A280D}" type="slidenum">
              <a:rPr lang="en-US" smtClean="0"/>
              <a:t>‹#›</a:t>
            </a:fld>
            <a:endParaRPr lang="en-US"/>
          </a:p>
        </p:txBody>
      </p:sp>
    </p:spTree>
    <p:extLst>
      <p:ext uri="{BB962C8B-B14F-4D97-AF65-F5344CB8AC3E}">
        <p14:creationId xmlns:p14="http://schemas.microsoft.com/office/powerpoint/2010/main" val="12058518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3FE9A83-4CCF-429C-B822-8C12A9FA0DBB}" type="datetimeFigureOut">
              <a:rPr lang="en-US" smtClean="0"/>
              <a:t>12/15/2019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1BA6EE2-EAE3-48EA-8C5A-F0CE309A280D}" type="slidenum">
              <a:rPr lang="en-US" smtClean="0"/>
              <a:t>‹#›</a:t>
            </a:fld>
            <a:endParaRPr lang="en-US"/>
          </a:p>
        </p:txBody>
      </p:sp>
    </p:spTree>
    <p:extLst>
      <p:ext uri="{BB962C8B-B14F-4D97-AF65-F5344CB8AC3E}">
        <p14:creationId xmlns:p14="http://schemas.microsoft.com/office/powerpoint/2010/main" val="13262965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3FE9A83-4CCF-429C-B822-8C12A9FA0DBB}" type="datetimeFigureOut">
              <a:rPr lang="en-US" smtClean="0"/>
              <a:t>12/15/2019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1BA6EE2-EAE3-48EA-8C5A-F0CE309A280D}" type="slidenum">
              <a:rPr lang="en-US" smtClean="0"/>
              <a:t>‹#›</a:t>
            </a:fld>
            <a:endParaRPr lang="en-US"/>
          </a:p>
        </p:txBody>
      </p:sp>
    </p:spTree>
    <p:extLst>
      <p:ext uri="{BB962C8B-B14F-4D97-AF65-F5344CB8AC3E}">
        <p14:creationId xmlns:p14="http://schemas.microsoft.com/office/powerpoint/2010/main" val="11327198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3FE9A83-4CCF-429C-B822-8C12A9FA0DBB}" type="datetimeFigureOut">
              <a:rPr lang="en-US" smtClean="0"/>
              <a:t>12/15/2019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BA6EE2-EAE3-48EA-8C5A-F0CE309A280D}" type="slidenum">
              <a:rPr lang="en-US" smtClean="0"/>
              <a:t>‹#›</a:t>
            </a:fld>
            <a:endParaRPr lang="en-US"/>
          </a:p>
        </p:txBody>
      </p:sp>
    </p:spTree>
    <p:extLst>
      <p:ext uri="{BB962C8B-B14F-4D97-AF65-F5344CB8AC3E}">
        <p14:creationId xmlns:p14="http://schemas.microsoft.com/office/powerpoint/2010/main" val="2775299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3FE9A83-4CCF-429C-B822-8C12A9FA0DBB}" type="datetimeFigureOut">
              <a:rPr lang="en-US" smtClean="0"/>
              <a:t>12/15/2019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BA6EE2-EAE3-48EA-8C5A-F0CE309A280D}" type="slidenum">
              <a:rPr lang="en-US" smtClean="0"/>
              <a:t>‹#›</a:t>
            </a:fld>
            <a:endParaRPr lang="en-US"/>
          </a:p>
        </p:txBody>
      </p:sp>
    </p:spTree>
    <p:extLst>
      <p:ext uri="{BB962C8B-B14F-4D97-AF65-F5344CB8AC3E}">
        <p14:creationId xmlns:p14="http://schemas.microsoft.com/office/powerpoint/2010/main" val="6819034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3FE9A83-4CCF-429C-B822-8C12A9FA0DBB}" type="datetimeFigureOut">
              <a:rPr lang="en-US" smtClean="0"/>
              <a:t>12/15/2019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1BA6EE2-EAE3-48EA-8C5A-F0CE309A280D}" type="slidenum">
              <a:rPr lang="en-US" smtClean="0"/>
              <a:t>‹#›</a:t>
            </a:fld>
            <a:endParaRPr lang="en-US"/>
          </a:p>
        </p:txBody>
      </p:sp>
    </p:spTree>
    <p:extLst>
      <p:ext uri="{BB962C8B-B14F-4D97-AF65-F5344CB8AC3E}">
        <p14:creationId xmlns:p14="http://schemas.microsoft.com/office/powerpoint/2010/main" val="26197075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8000" b="1" i="1" u="sng" dirty="0" smtClean="0">
                <a:solidFill>
                  <a:srgbClr val="FF0000"/>
                </a:solidFill>
              </a:rPr>
              <a:t>The Hand of God</a:t>
            </a:r>
            <a:endParaRPr lang="en-US" sz="8000" b="1" i="1" u="sng" dirty="0">
              <a:solidFill>
                <a:srgbClr val="FF0000"/>
              </a:solidFill>
            </a:endParaRPr>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8184537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1942618" cy="6858000"/>
          </a:xfrm>
        </p:spPr>
        <p:txBody>
          <a:bodyPr/>
          <a:lstStyle/>
          <a:p>
            <a:r>
              <a:rPr lang="en-US" sz="3600" dirty="0" smtClean="0"/>
              <a:t>    I </a:t>
            </a:r>
            <a:r>
              <a:rPr lang="en-US" sz="3600" dirty="0"/>
              <a:t>Kings </a:t>
            </a:r>
            <a:r>
              <a:rPr lang="en-US" sz="3600" dirty="0" smtClean="0"/>
              <a:t>18:46</a:t>
            </a:r>
            <a:r>
              <a:rPr lang="en-US" sz="3600" baseline="30000" dirty="0"/>
              <a:t> </a:t>
            </a:r>
            <a:r>
              <a:rPr lang="en-US" sz="3600" dirty="0" smtClean="0"/>
              <a:t> And </a:t>
            </a:r>
            <a:r>
              <a:rPr lang="en-US" sz="3600" b="1" u="sng" dirty="0">
                <a:solidFill>
                  <a:srgbClr val="FF0000"/>
                </a:solidFill>
              </a:rPr>
              <a:t>the hand of the </a:t>
            </a:r>
            <a:r>
              <a:rPr lang="en-US" sz="3600" b="1" u="sng" cap="small" dirty="0">
                <a:solidFill>
                  <a:srgbClr val="FF0000"/>
                </a:solidFill>
              </a:rPr>
              <a:t>Lord</a:t>
            </a:r>
            <a:r>
              <a:rPr lang="en-US" sz="3600" b="1" u="sng" dirty="0">
                <a:solidFill>
                  <a:srgbClr val="FF0000"/>
                </a:solidFill>
              </a:rPr>
              <a:t> </a:t>
            </a:r>
            <a:r>
              <a:rPr lang="en-US" sz="3600" dirty="0"/>
              <a:t>was on Elijah; and he girded up his loins, and ran before Ahab to the entrance of </a:t>
            </a:r>
            <a:r>
              <a:rPr lang="en-US" sz="3600" dirty="0" err="1"/>
              <a:t>Jezreel</a:t>
            </a:r>
            <a:endParaRPr lang="en-US" sz="3600" dirty="0"/>
          </a:p>
          <a:p>
            <a:endParaRPr lang="en-US" sz="3600" dirty="0"/>
          </a:p>
          <a:p>
            <a:r>
              <a:rPr lang="en-US" sz="3600" dirty="0"/>
              <a:t> </a:t>
            </a:r>
            <a:r>
              <a:rPr lang="en-US" sz="3600" dirty="0" smtClean="0"/>
              <a:t>   </a:t>
            </a:r>
            <a:r>
              <a:rPr lang="en-US" sz="3600" dirty="0"/>
              <a:t>2 Pet. </a:t>
            </a:r>
            <a:r>
              <a:rPr lang="en-US" sz="3600" dirty="0" smtClean="0"/>
              <a:t>1:21</a:t>
            </a:r>
            <a:r>
              <a:rPr lang="en-US" sz="3600" baseline="30000" dirty="0" smtClean="0"/>
              <a:t>21</a:t>
            </a:r>
            <a:r>
              <a:rPr lang="en-US" sz="3600" baseline="30000" dirty="0"/>
              <a:t> </a:t>
            </a:r>
            <a:r>
              <a:rPr lang="en-US" sz="3600" dirty="0"/>
              <a:t>For the prophecy came not in old time by the will of man: but holy men of God </a:t>
            </a:r>
            <a:r>
              <a:rPr lang="en-US" sz="3600" dirty="0" err="1"/>
              <a:t>spake</a:t>
            </a:r>
            <a:r>
              <a:rPr lang="en-US" sz="3600" dirty="0"/>
              <a:t> as they were moved by the Holy Ghost</a:t>
            </a:r>
          </a:p>
          <a:p>
            <a:endParaRPr lang="en-US" dirty="0"/>
          </a:p>
        </p:txBody>
      </p:sp>
    </p:spTree>
    <p:extLst>
      <p:ext uri="{BB962C8B-B14F-4D97-AF65-F5344CB8AC3E}">
        <p14:creationId xmlns:p14="http://schemas.microsoft.com/office/powerpoint/2010/main" val="11376894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p:cTn id="15"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0836" y="0"/>
            <a:ext cx="12081164" cy="6743700"/>
          </a:xfrm>
        </p:spPr>
        <p:txBody>
          <a:bodyPr/>
          <a:lstStyle/>
          <a:p>
            <a:r>
              <a:rPr lang="en-US" sz="3600" b="1" u="sng" dirty="0" smtClean="0">
                <a:solidFill>
                  <a:srgbClr val="FF0000"/>
                </a:solidFill>
              </a:rPr>
              <a:t>#2  We are supplied with all things that we need </a:t>
            </a:r>
          </a:p>
          <a:p>
            <a:r>
              <a:rPr lang="en-US" sz="3600" b="1" u="sng" dirty="0" smtClean="0">
                <a:solidFill>
                  <a:srgbClr val="FF0000"/>
                </a:solidFill>
              </a:rPr>
              <a:t>By the Hand of the Lord.</a:t>
            </a:r>
          </a:p>
          <a:p>
            <a:r>
              <a:rPr lang="en-US" sz="3600" dirty="0"/>
              <a:t> a) Phil. 4:19 </a:t>
            </a:r>
            <a:r>
              <a:rPr lang="en-US" sz="3600" baseline="30000" dirty="0"/>
              <a:t>19 </a:t>
            </a:r>
            <a:r>
              <a:rPr lang="en-US" sz="3600" dirty="0"/>
              <a:t>But my God shall supply all your need according to his riches in glory by Christ Jesus.</a:t>
            </a:r>
          </a:p>
          <a:p>
            <a:pPr marL="0" indent="0">
              <a:buNone/>
            </a:pPr>
            <a:r>
              <a:rPr lang="en-US" sz="3600" dirty="0"/>
              <a:t>   b) 2 Cor. 9:8 </a:t>
            </a:r>
            <a:r>
              <a:rPr lang="en-US" sz="3600" baseline="30000" dirty="0"/>
              <a:t>8 </a:t>
            </a:r>
            <a:r>
              <a:rPr lang="en-US" sz="3600" dirty="0"/>
              <a:t>And God is able to make all grace abound toward you; that ye, always having all sufficiency in all things, may abound to every good work:</a:t>
            </a:r>
          </a:p>
          <a:p>
            <a:pPr marL="0" indent="0">
              <a:buNone/>
            </a:pPr>
            <a:r>
              <a:rPr lang="en-US" sz="3600" dirty="0"/>
              <a:t>   c)  Matt. 6:33</a:t>
            </a:r>
          </a:p>
          <a:p>
            <a:r>
              <a:rPr lang="en-US" dirty="0" smtClean="0"/>
              <a:t>     </a:t>
            </a:r>
            <a:endParaRPr lang="en-US" dirty="0"/>
          </a:p>
        </p:txBody>
      </p:sp>
    </p:spTree>
    <p:extLst>
      <p:ext uri="{BB962C8B-B14F-4D97-AF65-F5344CB8AC3E}">
        <p14:creationId xmlns:p14="http://schemas.microsoft.com/office/powerpoint/2010/main" val="9699671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31"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3"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4" dur="1000"/>
                                        <p:tgtEl>
                                          <p:spTgt spid="3">
                                            <p:txEl>
                                              <p:pRg st="2" end="2"/>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31" presetClass="entr" presetSubtype="0" fill="hold" nodeType="click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anim calcmode="lin" valueType="num">
                                      <p:cBhvr>
                                        <p:cTn id="29"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0"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1"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32"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
            <a:ext cx="12192000" cy="6774873"/>
          </a:xfrm>
        </p:spPr>
        <p:txBody>
          <a:bodyPr>
            <a:normAutofit fontScale="92500" lnSpcReduction="10000"/>
          </a:bodyPr>
          <a:lstStyle/>
          <a:p>
            <a:pPr marL="0" indent="0">
              <a:buNone/>
            </a:pPr>
            <a:endParaRPr lang="en-US" sz="3900" dirty="0" smtClean="0"/>
          </a:p>
          <a:p>
            <a:r>
              <a:rPr lang="en-US" sz="3900" dirty="0" smtClean="0"/>
              <a:t>  d)  Eph.3:20-21</a:t>
            </a:r>
            <a:r>
              <a:rPr lang="en-US" sz="3900" baseline="30000" dirty="0" smtClean="0"/>
              <a:t>20</a:t>
            </a:r>
            <a:r>
              <a:rPr lang="en-US" sz="3900" baseline="30000" dirty="0"/>
              <a:t> </a:t>
            </a:r>
            <a:r>
              <a:rPr lang="en-US" sz="3900" dirty="0"/>
              <a:t>Now unto him that is able to do exceeding abundantly above all that we ask or think, according to the power that </a:t>
            </a:r>
            <a:r>
              <a:rPr lang="en-US" sz="3900" dirty="0" err="1"/>
              <a:t>worketh</a:t>
            </a:r>
            <a:r>
              <a:rPr lang="en-US" sz="3900" dirty="0"/>
              <a:t> in </a:t>
            </a:r>
            <a:r>
              <a:rPr lang="en-US" sz="3900" dirty="0" smtClean="0"/>
              <a:t>us,</a:t>
            </a:r>
            <a:r>
              <a:rPr lang="en-US" sz="3900" baseline="30000" dirty="0" smtClean="0"/>
              <a:t>21</a:t>
            </a:r>
            <a:r>
              <a:rPr lang="en-US" sz="3900" baseline="30000" dirty="0"/>
              <a:t> </a:t>
            </a:r>
            <a:r>
              <a:rPr lang="en-US" sz="3900" dirty="0"/>
              <a:t>Unto him be glory in the church by Christ Jesus throughout all ages, world without end. Amen.</a:t>
            </a:r>
          </a:p>
          <a:p>
            <a:r>
              <a:rPr lang="en-US" sz="3900" dirty="0" smtClean="0"/>
              <a:t>   f)  Ezra 7:6</a:t>
            </a:r>
            <a:r>
              <a:rPr lang="en-US" sz="3900" baseline="30000" dirty="0" smtClean="0"/>
              <a:t>6</a:t>
            </a:r>
            <a:r>
              <a:rPr lang="en-US" sz="3900" baseline="30000" dirty="0"/>
              <a:t> </a:t>
            </a:r>
            <a:r>
              <a:rPr lang="en-US" sz="3900" dirty="0"/>
              <a:t>This Ezra went up from Babylon; and he was a ready scribe in the law of Moses, which the </a:t>
            </a:r>
            <a:r>
              <a:rPr lang="en-US" sz="3900" cap="small" dirty="0"/>
              <a:t>Lord</a:t>
            </a:r>
            <a:r>
              <a:rPr lang="en-US" sz="3900" dirty="0"/>
              <a:t> God of Israel had given: and the king granted him all his request, according to the hand of the </a:t>
            </a:r>
            <a:r>
              <a:rPr lang="en-US" sz="3900" cap="small" dirty="0"/>
              <a:t>Lord</a:t>
            </a:r>
            <a:r>
              <a:rPr lang="en-US" sz="3900" dirty="0"/>
              <a:t> his God upon him.</a:t>
            </a:r>
          </a:p>
          <a:p>
            <a:pPr marL="0" indent="0">
              <a:buNone/>
            </a:pPr>
            <a:r>
              <a:rPr lang="en-US" sz="3900" dirty="0" smtClean="0"/>
              <a:t>   g) Neh. 2:8</a:t>
            </a:r>
            <a:r>
              <a:rPr lang="en-US" sz="3900" baseline="30000" dirty="0" smtClean="0"/>
              <a:t>8</a:t>
            </a:r>
            <a:r>
              <a:rPr lang="en-US" sz="3900" baseline="30000" dirty="0"/>
              <a:t> </a:t>
            </a:r>
            <a:r>
              <a:rPr lang="en-US" sz="3900" dirty="0"/>
              <a:t>And a letter unto Asaph the keeper of the king's forest, that he may give me timber to make beams for the gates of the palace which appertained to the house, and for the wall of the city, and for the house that I shall enter into. And the king granted me, according to </a:t>
            </a:r>
            <a:r>
              <a:rPr lang="en-US" sz="3900" b="1" u="sng" dirty="0">
                <a:solidFill>
                  <a:srgbClr val="FF0000"/>
                </a:solidFill>
              </a:rPr>
              <a:t>the good hand of my God </a:t>
            </a:r>
            <a:r>
              <a:rPr lang="en-US" sz="3900" dirty="0"/>
              <a:t>upon me.</a:t>
            </a:r>
          </a:p>
          <a:p>
            <a:endParaRPr lang="en-US" dirty="0"/>
          </a:p>
        </p:txBody>
      </p:sp>
    </p:spTree>
    <p:extLst>
      <p:ext uri="{BB962C8B-B14F-4D97-AF65-F5344CB8AC3E}">
        <p14:creationId xmlns:p14="http://schemas.microsoft.com/office/powerpoint/2010/main" val="14359971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p:cTn id="15"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p:cTn id="23"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 y="155864"/>
            <a:ext cx="11959936" cy="6702136"/>
          </a:xfrm>
        </p:spPr>
        <p:txBody>
          <a:bodyPr>
            <a:normAutofit/>
          </a:bodyPr>
          <a:lstStyle/>
          <a:p>
            <a:r>
              <a:rPr lang="en-US" sz="3600" b="1" u="sng" dirty="0" smtClean="0">
                <a:solidFill>
                  <a:srgbClr val="FF0000"/>
                </a:solidFill>
              </a:rPr>
              <a:t>#3   It is by the Hand of the Lord that we Christians</a:t>
            </a:r>
          </a:p>
          <a:p>
            <a:r>
              <a:rPr lang="en-US" sz="3600" b="1" u="sng" dirty="0" smtClean="0">
                <a:solidFill>
                  <a:srgbClr val="FF0000"/>
                </a:solidFill>
              </a:rPr>
              <a:t>Are united together.  Unity. </a:t>
            </a:r>
          </a:p>
          <a:p>
            <a:endParaRPr lang="en-US" sz="3600" dirty="0" smtClean="0"/>
          </a:p>
          <a:p>
            <a:r>
              <a:rPr lang="en-US" sz="3600" dirty="0"/>
              <a:t> </a:t>
            </a:r>
            <a:r>
              <a:rPr lang="en-US" sz="3600" dirty="0" smtClean="0"/>
              <a:t>    Psalm 133:1 </a:t>
            </a:r>
            <a:r>
              <a:rPr lang="en-US" sz="3600" dirty="0"/>
              <a:t> Behold, how good and how pleasant it is for brethren to dwell together in </a:t>
            </a:r>
            <a:r>
              <a:rPr lang="en-US" sz="3600" dirty="0" smtClean="0"/>
              <a:t>unity!</a:t>
            </a:r>
          </a:p>
          <a:p>
            <a:r>
              <a:rPr lang="en-US" sz="3600" dirty="0"/>
              <a:t> </a:t>
            </a:r>
            <a:r>
              <a:rPr lang="en-US" sz="3600" dirty="0" smtClean="0"/>
              <a:t>   Eph.4:1-6</a:t>
            </a:r>
          </a:p>
          <a:p>
            <a:r>
              <a:rPr lang="en-US" sz="3600" dirty="0"/>
              <a:t> </a:t>
            </a:r>
            <a:r>
              <a:rPr lang="en-US" sz="3600" dirty="0" smtClean="0"/>
              <a:t>   I Cor. 1:10-</a:t>
            </a:r>
            <a:r>
              <a:rPr lang="en-US" sz="3600" b="1" dirty="0" smtClean="0"/>
              <a:t>)</a:t>
            </a:r>
            <a:endParaRPr lang="en-US" sz="3600" b="1" dirty="0"/>
          </a:p>
          <a:p>
            <a:r>
              <a:rPr lang="en-US" sz="3600" baseline="30000" dirty="0"/>
              <a:t>10 </a:t>
            </a:r>
            <a:r>
              <a:rPr lang="en-US" sz="3600" dirty="0"/>
              <a:t>Now I beseech you, brethren, by the name of our Lord Jesus Christ, that ye all speak the same thing, and that there be no divisions among you; but that ye be perfectly joined together in the same mind and in the same judgment</a:t>
            </a:r>
          </a:p>
          <a:p>
            <a:endParaRPr lang="en-US" sz="4000" dirty="0"/>
          </a:p>
        </p:txBody>
      </p:sp>
    </p:spTree>
    <p:extLst>
      <p:ext uri="{BB962C8B-B14F-4D97-AF65-F5344CB8AC3E}">
        <p14:creationId xmlns:p14="http://schemas.microsoft.com/office/powerpoint/2010/main" val="6158634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4"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wipe(down)">
                                      <p:cBhvr>
                                        <p:cTn id="21" dur="500"/>
                                        <p:tgtEl>
                                          <p:spTgt spid="3">
                                            <p:txEl>
                                              <p:pRg st="3" end="3"/>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1" presetClass="entr" presetSubtype="1" fill="hold" nodeType="click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animEffect transition="in" filter="wheel(1)">
                                      <p:cBhvr>
                                        <p:cTn id="26" dur="2000"/>
                                        <p:tgtEl>
                                          <p:spTgt spid="3">
                                            <p:txEl>
                                              <p:pRg st="4" end="4"/>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p:cTn id="31"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5" end="5"/>
                                            </p:txEl>
                                          </p:spTgt>
                                        </p:tgtEl>
                                      </p:cBhvr>
                                    </p:animEffect>
                                  </p:childTnLst>
                                </p:cTn>
                              </p:par>
                              <p:par>
                                <p:cTn id="35" presetID="31" presetClass="entr" presetSubtype="0" fill="hold" nodeType="with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p:cTn id="37"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38"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39"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40"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79953"/>
            <a:ext cx="12095018" cy="6539056"/>
          </a:xfrm>
        </p:spPr>
        <p:txBody>
          <a:bodyPr>
            <a:normAutofit/>
          </a:bodyPr>
          <a:lstStyle/>
          <a:p>
            <a:r>
              <a:rPr lang="en-US" sz="4000" b="1" u="sng" dirty="0" smtClean="0">
                <a:solidFill>
                  <a:srgbClr val="FF0000"/>
                </a:solidFill>
              </a:rPr>
              <a:t>4.  We are protected by The Hand of God </a:t>
            </a:r>
          </a:p>
          <a:p>
            <a:r>
              <a:rPr lang="en-US" sz="4000" b="1" u="sng" dirty="0" smtClean="0">
                <a:solidFill>
                  <a:srgbClr val="FF0000"/>
                </a:solidFill>
              </a:rPr>
              <a:t>He Keeps us safe</a:t>
            </a:r>
            <a:r>
              <a:rPr lang="en-US" dirty="0" smtClean="0"/>
              <a:t>{</a:t>
            </a:r>
          </a:p>
          <a:p>
            <a:r>
              <a:rPr lang="en-US" sz="3600" dirty="0" smtClean="0"/>
              <a:t>     Ps.34:7;</a:t>
            </a:r>
            <a:r>
              <a:rPr lang="en-US" sz="3600" baseline="30000" dirty="0"/>
              <a:t> 7 </a:t>
            </a:r>
            <a:r>
              <a:rPr lang="en-US" sz="3600" dirty="0"/>
              <a:t>The angel of the </a:t>
            </a:r>
            <a:r>
              <a:rPr lang="en-US" sz="3600" cap="small" dirty="0"/>
              <a:t>Lord</a:t>
            </a:r>
            <a:r>
              <a:rPr lang="en-US" sz="3600" dirty="0"/>
              <a:t> </a:t>
            </a:r>
            <a:r>
              <a:rPr lang="en-US" sz="3600" dirty="0" err="1"/>
              <a:t>encampeth</a:t>
            </a:r>
            <a:r>
              <a:rPr lang="en-US" sz="3600" dirty="0"/>
              <a:t> round about them that fear him, and </a:t>
            </a:r>
            <a:r>
              <a:rPr lang="en-US" sz="3600" dirty="0" err="1"/>
              <a:t>delivereth</a:t>
            </a:r>
            <a:r>
              <a:rPr lang="en-US" sz="3600" dirty="0"/>
              <a:t> them</a:t>
            </a:r>
            <a:endParaRPr lang="en-US" sz="3600" dirty="0" smtClean="0"/>
          </a:p>
          <a:p>
            <a:r>
              <a:rPr lang="en-US" sz="3600" dirty="0"/>
              <a:t> </a:t>
            </a:r>
            <a:r>
              <a:rPr lang="en-US" sz="3600" dirty="0" smtClean="0"/>
              <a:t>    Ps. 37:24</a:t>
            </a:r>
            <a:r>
              <a:rPr lang="en-US" sz="3600" baseline="30000" dirty="0" smtClean="0"/>
              <a:t>24</a:t>
            </a:r>
            <a:r>
              <a:rPr lang="en-US" sz="3600" baseline="30000" dirty="0"/>
              <a:t> </a:t>
            </a:r>
            <a:r>
              <a:rPr lang="en-US" sz="3600" dirty="0"/>
              <a:t>Though he fall, he shall not be utterly cast down: for the </a:t>
            </a:r>
            <a:r>
              <a:rPr lang="en-US" sz="3600" cap="small" dirty="0"/>
              <a:t>Lord</a:t>
            </a:r>
            <a:r>
              <a:rPr lang="en-US" sz="3600" dirty="0"/>
              <a:t> </a:t>
            </a:r>
            <a:r>
              <a:rPr lang="en-US" sz="3600" dirty="0" err="1"/>
              <a:t>upholdeth</a:t>
            </a:r>
            <a:r>
              <a:rPr lang="en-US" sz="3600" dirty="0"/>
              <a:t> him </a:t>
            </a:r>
            <a:r>
              <a:rPr lang="en-US" sz="3600" b="1" u="sng" dirty="0"/>
              <a:t>with his hand.</a:t>
            </a:r>
            <a:endParaRPr lang="en-US" sz="3600" b="1" u="sng" dirty="0" smtClean="0"/>
          </a:p>
          <a:p>
            <a:r>
              <a:rPr lang="en-US" sz="3600" dirty="0"/>
              <a:t> </a:t>
            </a:r>
            <a:r>
              <a:rPr lang="en-US" sz="3600" dirty="0" smtClean="0"/>
              <a:t>    John 10:28</a:t>
            </a:r>
            <a:r>
              <a:rPr lang="en-US" sz="3600" baseline="30000" dirty="0" smtClean="0"/>
              <a:t>28</a:t>
            </a:r>
            <a:r>
              <a:rPr lang="en-US" sz="3600" baseline="30000" dirty="0"/>
              <a:t> </a:t>
            </a:r>
            <a:r>
              <a:rPr lang="en-US" sz="3600" dirty="0"/>
              <a:t>And I give unto them eternal life; and they shall never perish, neither shall any man pluck them out of my hand.</a:t>
            </a:r>
          </a:p>
          <a:p>
            <a:pPr marL="0" indent="0">
              <a:buNone/>
            </a:pPr>
            <a:r>
              <a:rPr lang="en-US" sz="3600" dirty="0"/>
              <a:t> </a:t>
            </a:r>
            <a:r>
              <a:rPr lang="en-US" sz="3600" dirty="0" smtClean="0"/>
              <a:t>      Rom. 8:31</a:t>
            </a:r>
            <a:r>
              <a:rPr lang="en-US" sz="3600" baseline="30000" dirty="0" smtClean="0"/>
              <a:t>31</a:t>
            </a:r>
            <a:r>
              <a:rPr lang="en-US" sz="3600" baseline="30000" dirty="0"/>
              <a:t> </a:t>
            </a:r>
            <a:r>
              <a:rPr lang="en-US" sz="3600" dirty="0"/>
              <a:t>What shall we then say to these things? If God be for us, who can be against us?</a:t>
            </a:r>
          </a:p>
          <a:p>
            <a:endParaRPr lang="en-US" dirty="0" smtClean="0"/>
          </a:p>
        </p:txBody>
      </p:sp>
    </p:spTree>
    <p:extLst>
      <p:ext uri="{BB962C8B-B14F-4D97-AF65-F5344CB8AC3E}">
        <p14:creationId xmlns:p14="http://schemas.microsoft.com/office/powerpoint/2010/main" val="3481609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1" presetClass="entr" presetSubtype="1"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wheel(1)">
                                      <p:cBhvr>
                                        <p:cTn id="21" dur="2000"/>
                                        <p:tgtEl>
                                          <p:spTgt spid="3">
                                            <p:txEl>
                                              <p:pRg st="2" end="2"/>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fade">
                                      <p:cBhvr>
                                        <p:cTn id="26" dur="1000"/>
                                        <p:tgtEl>
                                          <p:spTgt spid="3">
                                            <p:txEl>
                                              <p:pRg st="3" end="3"/>
                                            </p:txEl>
                                          </p:spTgt>
                                        </p:tgtEl>
                                      </p:cBhvr>
                                    </p:animEffect>
                                    <p:anim calcmode="lin" valueType="num">
                                      <p:cBhvr>
                                        <p:cTn id="27"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31" presetClass="entr" presetSubtype="0" fill="hold" nodeType="click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anim calcmode="lin" valueType="num">
                                      <p:cBhvr>
                                        <p:cTn id="33"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4"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5"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6" dur="1000"/>
                                        <p:tgtEl>
                                          <p:spTgt spid="3">
                                            <p:txEl>
                                              <p:pRg st="4" end="4"/>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31" presetClass="entr" presetSubtype="0" fill="hold" nodeType="clickEffect">
                                  <p:stCondLst>
                                    <p:cond delay="0"/>
                                  </p:stCondLst>
                                  <p:childTnLst>
                                    <p:set>
                                      <p:cBhvr>
                                        <p:cTn id="40" dur="1" fill="hold">
                                          <p:stCondLst>
                                            <p:cond delay="0"/>
                                          </p:stCondLst>
                                        </p:cTn>
                                        <p:tgtEl>
                                          <p:spTgt spid="3">
                                            <p:txEl>
                                              <p:pRg st="5" end="5"/>
                                            </p:txEl>
                                          </p:spTgt>
                                        </p:tgtEl>
                                        <p:attrNameLst>
                                          <p:attrName>style.visibility</p:attrName>
                                        </p:attrNameLst>
                                      </p:cBhvr>
                                      <p:to>
                                        <p:strVal val="visible"/>
                                      </p:to>
                                    </p:set>
                                    <p:anim calcmode="lin" valueType="num">
                                      <p:cBhvr>
                                        <p:cTn id="41"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2"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43"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44"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solidFill>
                  <a:srgbClr val="FF0000"/>
                </a:solidFill>
              </a:rPr>
              <a:t>Thus, Isaiah tells us to get right with sin</a:t>
            </a:r>
            <a:endParaRPr lang="en-US" b="1" u="sng" dirty="0">
              <a:solidFill>
                <a:srgbClr val="FF0000"/>
              </a:solidFill>
            </a:endParaRPr>
          </a:p>
        </p:txBody>
      </p:sp>
      <p:sp>
        <p:nvSpPr>
          <p:cNvPr id="3" name="Content Placeholder 2"/>
          <p:cNvSpPr>
            <a:spLocks noGrp="1"/>
          </p:cNvSpPr>
          <p:nvPr>
            <p:ph idx="1"/>
          </p:nvPr>
        </p:nvSpPr>
        <p:spPr/>
        <p:txBody>
          <a:bodyPr/>
          <a:lstStyle/>
          <a:p>
            <a:r>
              <a:rPr lang="en-US" dirty="0" smtClean="0"/>
              <a:t>We know what the Hand of God can do---Save</a:t>
            </a:r>
          </a:p>
          <a:p>
            <a:r>
              <a:rPr lang="en-US" dirty="0" smtClean="0"/>
              <a:t>We know that the Ear of God can hear—listen…</a:t>
            </a:r>
          </a:p>
          <a:p>
            <a:r>
              <a:rPr lang="en-US" dirty="0"/>
              <a:t> </a:t>
            </a:r>
            <a:r>
              <a:rPr lang="en-US" dirty="0" smtClean="0"/>
              <a:t> But we neither are saved or</a:t>
            </a:r>
          </a:p>
          <a:p>
            <a:r>
              <a:rPr lang="en-US" dirty="0"/>
              <a:t> </a:t>
            </a:r>
            <a:r>
              <a:rPr lang="en-US" dirty="0" smtClean="0"/>
              <a:t> have our sins forgiven unless</a:t>
            </a:r>
          </a:p>
          <a:p>
            <a:endParaRPr lang="en-US" dirty="0"/>
          </a:p>
          <a:p>
            <a:r>
              <a:rPr lang="en-US" dirty="0" smtClean="0"/>
              <a:t>   We confess  and seek forgiveness  of our sins .</a:t>
            </a:r>
            <a:endParaRPr lang="en-US" dirty="0"/>
          </a:p>
        </p:txBody>
      </p:sp>
    </p:spTree>
    <p:extLst>
      <p:ext uri="{BB962C8B-B14F-4D97-AF65-F5344CB8AC3E}">
        <p14:creationId xmlns:p14="http://schemas.microsoft.com/office/powerpoint/2010/main" val="211266213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4800" b="1" dirty="0" smtClean="0"/>
              <a:t>A Belief that Behaves.    </a:t>
            </a:r>
          </a:p>
          <a:p>
            <a:r>
              <a:rPr lang="en-US" sz="4800" b="1" dirty="0" smtClean="0"/>
              <a:t>         Behave yourself.  </a:t>
            </a:r>
            <a:endParaRPr lang="en-US" sz="4800" b="1" dirty="0"/>
          </a:p>
        </p:txBody>
      </p:sp>
    </p:spTree>
    <p:extLst>
      <p:ext uri="{BB962C8B-B14F-4D97-AF65-F5344CB8AC3E}">
        <p14:creationId xmlns:p14="http://schemas.microsoft.com/office/powerpoint/2010/main" val="247474376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3963" y="100733"/>
            <a:ext cx="11911446" cy="6310457"/>
          </a:xfrm>
        </p:spPr>
        <p:txBody>
          <a:bodyPr>
            <a:normAutofit/>
          </a:bodyPr>
          <a:lstStyle/>
          <a:p>
            <a:r>
              <a:rPr lang="en-US" sz="3600" dirty="0" smtClean="0"/>
              <a:t>Simon.  Acts 8:22-24  A Christian told to repent.</a:t>
            </a:r>
          </a:p>
          <a:p>
            <a:endParaRPr lang="en-US" sz="3600" dirty="0" smtClean="0"/>
          </a:p>
          <a:p>
            <a:r>
              <a:rPr lang="en-US" sz="3600" dirty="0" smtClean="0"/>
              <a:t>Timothy told.  I Tim.4:16.  Save yourself </a:t>
            </a:r>
          </a:p>
          <a:p>
            <a:r>
              <a:rPr lang="en-US" sz="3600" dirty="0"/>
              <a:t> </a:t>
            </a:r>
            <a:r>
              <a:rPr lang="en-US" sz="3600" dirty="0" smtClean="0"/>
              <a:t>  James 5:19,20</a:t>
            </a:r>
          </a:p>
          <a:p>
            <a:endParaRPr lang="en-US" sz="3600" dirty="0" smtClean="0"/>
          </a:p>
          <a:p>
            <a:r>
              <a:rPr lang="en-US" sz="3600" dirty="0" smtClean="0"/>
              <a:t>Gal. 6:1,2  Brethren overtaken in a fault. </a:t>
            </a:r>
          </a:p>
          <a:p>
            <a:endParaRPr lang="en-US" sz="3600" dirty="0" smtClean="0"/>
          </a:p>
          <a:p>
            <a:endParaRPr lang="en-US" sz="3600" dirty="0" smtClean="0"/>
          </a:p>
          <a:p>
            <a:r>
              <a:rPr lang="en-US" sz="3600" dirty="0" smtClean="0"/>
              <a:t>Luke 15:1-10  The church that welcomes sinners.</a:t>
            </a:r>
            <a:endParaRPr lang="en-US" sz="3600" dirty="0"/>
          </a:p>
        </p:txBody>
      </p:sp>
    </p:spTree>
    <p:extLst>
      <p:ext uri="{BB962C8B-B14F-4D97-AF65-F5344CB8AC3E}">
        <p14:creationId xmlns:p14="http://schemas.microsoft.com/office/powerpoint/2010/main" val="18876742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p:cTn id="15"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2" end="2"/>
                                            </p:txEl>
                                          </p:spTgt>
                                        </p:tgtEl>
                                      </p:cBhvr>
                                    </p:animEffect>
                                  </p:childTnLst>
                                </p:cTn>
                              </p:par>
                              <p:par>
                                <p:cTn id="19" presetID="31" presetClass="entr" presetSubtype="0" fill="hold"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3"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4" dur="1000"/>
                                        <p:tgtEl>
                                          <p:spTgt spid="3">
                                            <p:txEl>
                                              <p:pRg st="3" end="3"/>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31" presetClass="entr" presetSubtype="0" fill="hold" nodeType="click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 calcmode="lin" valueType="num">
                                      <p:cBhvr>
                                        <p:cTn id="29"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0"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31"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32"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1353800" cy="6176963"/>
          </a:xfrm>
        </p:spPr>
        <p:txBody>
          <a:bodyPr>
            <a:normAutofit/>
          </a:bodyPr>
          <a:lstStyle/>
          <a:p>
            <a:r>
              <a:rPr lang="en-US" sz="4400" b="1" u="sng" dirty="0" smtClean="0"/>
              <a:t>Being honest about who we are…</a:t>
            </a:r>
          </a:p>
          <a:p>
            <a:r>
              <a:rPr lang="en-US" sz="3600" dirty="0"/>
              <a:t> </a:t>
            </a:r>
            <a:r>
              <a:rPr lang="en-US" sz="3600" dirty="0" smtClean="0"/>
              <a:t>    To confess means to admit or concede. ..</a:t>
            </a:r>
          </a:p>
          <a:p>
            <a:r>
              <a:rPr lang="en-US" sz="3600" dirty="0"/>
              <a:t> </a:t>
            </a:r>
            <a:r>
              <a:rPr lang="en-US" sz="3600" dirty="0" smtClean="0"/>
              <a:t>    Not</a:t>
            </a:r>
          </a:p>
          <a:p>
            <a:r>
              <a:rPr lang="en-US" sz="3600" dirty="0"/>
              <a:t> </a:t>
            </a:r>
            <a:r>
              <a:rPr lang="en-US" sz="3600" dirty="0" smtClean="0"/>
              <a:t>    we all sin, but rather,  as David:  </a:t>
            </a:r>
            <a:r>
              <a:rPr lang="en-US" sz="3600" b="1" dirty="0" smtClean="0">
                <a:solidFill>
                  <a:srgbClr val="FF0000"/>
                </a:solidFill>
              </a:rPr>
              <a:t>I HAVE SINNED.    </a:t>
            </a:r>
            <a:r>
              <a:rPr lang="en-US" sz="3600" dirty="0" smtClean="0"/>
              <a:t>2 Sam.12:13</a:t>
            </a:r>
          </a:p>
          <a:p>
            <a:r>
              <a:rPr lang="en-US" sz="3600" dirty="0"/>
              <a:t> </a:t>
            </a:r>
            <a:r>
              <a:rPr lang="en-US" sz="3600" dirty="0" smtClean="0"/>
              <a:t>       Agreeing with God.   Rom. 3:23; Rom. 6:23   </a:t>
            </a:r>
          </a:p>
          <a:p>
            <a:r>
              <a:rPr lang="en-US" sz="3600" dirty="0"/>
              <a:t> </a:t>
            </a:r>
            <a:r>
              <a:rPr lang="en-US" sz="3600" dirty="0" smtClean="0"/>
              <a:t>       When we try to live on our terms and not God’s,</a:t>
            </a:r>
          </a:p>
          <a:p>
            <a:r>
              <a:rPr lang="en-US" sz="3600" dirty="0"/>
              <a:t> </a:t>
            </a:r>
            <a:r>
              <a:rPr lang="en-US" sz="3600" dirty="0" smtClean="0"/>
              <a:t>       we have not God. 2 John 9-10    </a:t>
            </a:r>
            <a:endParaRPr lang="en-US" sz="3600" dirty="0"/>
          </a:p>
        </p:txBody>
      </p:sp>
    </p:spTree>
    <p:extLst>
      <p:ext uri="{BB962C8B-B14F-4D97-AF65-F5344CB8AC3E}">
        <p14:creationId xmlns:p14="http://schemas.microsoft.com/office/powerpoint/2010/main" val="221576472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
            <a:ext cx="12192000" cy="6733309"/>
          </a:xfrm>
        </p:spPr>
        <p:txBody>
          <a:bodyPr>
            <a:noAutofit/>
          </a:bodyPr>
          <a:lstStyle/>
          <a:p>
            <a:r>
              <a:rPr lang="en-US" sz="3600" dirty="0" smtClean="0"/>
              <a:t>We need to view sin as God views it.  </a:t>
            </a:r>
          </a:p>
          <a:p>
            <a:r>
              <a:rPr lang="en-US" sz="3600" dirty="0"/>
              <a:t> </a:t>
            </a:r>
            <a:r>
              <a:rPr lang="en-US" sz="3600" dirty="0" smtClean="0"/>
              <a:t>    God does not measure our sin against</a:t>
            </a:r>
          </a:p>
          <a:p>
            <a:r>
              <a:rPr lang="en-US" sz="3600" dirty="0"/>
              <a:t> </a:t>
            </a:r>
            <a:r>
              <a:rPr lang="en-US" sz="3600" dirty="0" smtClean="0"/>
              <a:t>    someone else.  </a:t>
            </a:r>
            <a:r>
              <a:rPr lang="en-US" sz="3600" dirty="0"/>
              <a:t> </a:t>
            </a:r>
            <a:r>
              <a:rPr lang="en-US" sz="3600" dirty="0" smtClean="0"/>
              <a:t>   God sees sin as a rebellion against</a:t>
            </a:r>
          </a:p>
          <a:p>
            <a:r>
              <a:rPr lang="en-US" sz="3600" dirty="0"/>
              <a:t> </a:t>
            </a:r>
            <a:r>
              <a:rPr lang="en-US" sz="3600" dirty="0" smtClean="0"/>
              <a:t>    His authority, as despising His Person, and as defiance</a:t>
            </a:r>
          </a:p>
          <a:p>
            <a:r>
              <a:rPr lang="en-US" sz="3600" dirty="0"/>
              <a:t> </a:t>
            </a:r>
            <a:r>
              <a:rPr lang="en-US" sz="3600" dirty="0" smtClean="0"/>
              <a:t>    of his law.   W.S. Plummer said:  “We never see sin aright until   We see it as against GOD.  </a:t>
            </a:r>
          </a:p>
          <a:p>
            <a:r>
              <a:rPr lang="en-US" sz="3600" b="1" u="sng" dirty="0"/>
              <a:t> </a:t>
            </a:r>
            <a:r>
              <a:rPr lang="en-US" sz="3600" b="1" u="sng" dirty="0" smtClean="0"/>
              <a:t>      All sin is against God in this sense:   </a:t>
            </a:r>
            <a:r>
              <a:rPr lang="en-US" sz="3600" dirty="0" smtClean="0"/>
              <a:t>that </a:t>
            </a:r>
            <a:r>
              <a:rPr lang="en-US" sz="3600" b="1" u="sng" dirty="0" smtClean="0"/>
              <a:t>it is his law that</a:t>
            </a:r>
          </a:p>
          <a:p>
            <a:r>
              <a:rPr lang="en-US" sz="3600" b="1" u="sng" dirty="0" smtClean="0"/>
              <a:t>Is </a:t>
            </a:r>
            <a:r>
              <a:rPr lang="en-US" sz="3600" b="1" u="sng" dirty="0" err="1" smtClean="0"/>
              <a:t>broken..his</a:t>
            </a:r>
            <a:r>
              <a:rPr lang="en-US" sz="3600" b="1" u="sng" dirty="0" smtClean="0"/>
              <a:t> authority that is despised, his government </a:t>
            </a:r>
          </a:p>
          <a:p>
            <a:r>
              <a:rPr lang="en-US" sz="3600" b="1" u="sng" dirty="0" smtClean="0"/>
              <a:t>That is set at naught</a:t>
            </a:r>
            <a:r>
              <a:rPr lang="en-US" sz="3600" dirty="0" smtClean="0"/>
              <a:t>..  It is not the size of the sin but the </a:t>
            </a:r>
          </a:p>
          <a:p>
            <a:r>
              <a:rPr lang="en-US" sz="3600" dirty="0" smtClean="0"/>
              <a:t>Majesty and holiness of God that makes our sin so grievous</a:t>
            </a:r>
          </a:p>
          <a:p>
            <a:r>
              <a:rPr lang="en-US" sz="3600" dirty="0" smtClean="0"/>
              <a:t>In His sight. </a:t>
            </a:r>
            <a:endParaRPr lang="en-US" sz="3600" dirty="0"/>
          </a:p>
        </p:txBody>
      </p:sp>
    </p:spTree>
    <p:extLst>
      <p:ext uri="{BB962C8B-B14F-4D97-AF65-F5344CB8AC3E}">
        <p14:creationId xmlns:p14="http://schemas.microsoft.com/office/powerpoint/2010/main" val="44526587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79952"/>
            <a:ext cx="12192000" cy="6642966"/>
          </a:xfrm>
        </p:spPr>
        <p:txBody>
          <a:bodyPr/>
          <a:lstStyle/>
          <a:p>
            <a:endParaRPr lang="en-US" sz="3600" b="1" dirty="0" smtClean="0"/>
          </a:p>
          <a:p>
            <a:r>
              <a:rPr lang="en-US" sz="3600" b="1" dirty="0" smtClean="0"/>
              <a:t>Isaiah 59:1-2 </a:t>
            </a:r>
          </a:p>
          <a:p>
            <a:r>
              <a:rPr lang="en-US" sz="3600" dirty="0" smtClean="0"/>
              <a:t>1  Behold, </a:t>
            </a:r>
            <a:r>
              <a:rPr lang="en-US" sz="6600" b="1" u="sng" dirty="0" smtClean="0">
                <a:solidFill>
                  <a:srgbClr val="FF0000"/>
                </a:solidFill>
              </a:rPr>
              <a:t>the </a:t>
            </a:r>
            <a:r>
              <a:rPr lang="en-US" sz="6600" b="1" u="sng" cap="small" dirty="0" smtClean="0">
                <a:solidFill>
                  <a:srgbClr val="FF0000"/>
                </a:solidFill>
                <a:effectLst/>
              </a:rPr>
              <a:t>Lord</a:t>
            </a:r>
            <a:r>
              <a:rPr lang="en-US" sz="6600" b="1" u="sng" dirty="0" smtClean="0">
                <a:solidFill>
                  <a:srgbClr val="FF0000"/>
                </a:solidFill>
              </a:rPr>
              <a:t>'s hand </a:t>
            </a:r>
            <a:r>
              <a:rPr lang="en-US" sz="3600" dirty="0" smtClean="0"/>
              <a:t>is not shortened, that it cannot save; neither his ear heavy, that it cannot hear:</a:t>
            </a:r>
          </a:p>
          <a:p>
            <a:r>
              <a:rPr lang="en-US" sz="3600" baseline="30000" dirty="0" smtClean="0"/>
              <a:t>2 </a:t>
            </a:r>
            <a:r>
              <a:rPr lang="en-US" sz="3600" dirty="0" smtClean="0"/>
              <a:t>But your iniquities have separated between you and your God, and your sins have hid his face from you, that he will not hear.</a:t>
            </a:r>
          </a:p>
          <a:p>
            <a:endParaRPr lang="en-US" dirty="0"/>
          </a:p>
        </p:txBody>
      </p:sp>
    </p:spTree>
    <p:extLst>
      <p:ext uri="{BB962C8B-B14F-4D97-AF65-F5344CB8AC3E}">
        <p14:creationId xmlns:p14="http://schemas.microsoft.com/office/powerpoint/2010/main" val="81992438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79952"/>
            <a:ext cx="12192000" cy="6778047"/>
          </a:xfrm>
        </p:spPr>
        <p:txBody>
          <a:bodyPr>
            <a:normAutofit/>
          </a:bodyPr>
          <a:lstStyle/>
          <a:p>
            <a:r>
              <a:rPr lang="en-US" sz="3600" dirty="0" smtClean="0"/>
              <a:t>David said:   , Psalm 51:4  “Against You.</a:t>
            </a:r>
          </a:p>
          <a:p>
            <a:r>
              <a:rPr lang="en-US" sz="3600" dirty="0" smtClean="0"/>
              <a:t>You alone, I have sinned and done this evil in your </a:t>
            </a:r>
          </a:p>
          <a:p>
            <a:r>
              <a:rPr lang="en-US" sz="3600" dirty="0" smtClean="0"/>
              <a:t>Sight.” </a:t>
            </a:r>
          </a:p>
          <a:p>
            <a:endParaRPr lang="en-US" sz="3600" dirty="0" smtClean="0"/>
          </a:p>
          <a:p>
            <a:r>
              <a:rPr lang="en-US" sz="3600" dirty="0"/>
              <a:t> </a:t>
            </a:r>
            <a:r>
              <a:rPr lang="en-US" sz="3600" dirty="0" smtClean="0"/>
              <a:t>  Consider Isaiah.  When the prophet was overwhelmed </a:t>
            </a:r>
          </a:p>
          <a:p>
            <a:r>
              <a:rPr lang="en-US" sz="3600" dirty="0" smtClean="0"/>
              <a:t>With a vision of God’s holiness, he cried, “Woe is me, for</a:t>
            </a:r>
          </a:p>
          <a:p>
            <a:r>
              <a:rPr lang="en-US" sz="3600" dirty="0" smtClean="0"/>
              <a:t>I am ruined, because I am a man of unclean lips and live</a:t>
            </a:r>
          </a:p>
          <a:p>
            <a:r>
              <a:rPr lang="en-US" sz="3600" dirty="0" smtClean="0"/>
              <a:t>Among a people of unclean lips..(and) because my eyes</a:t>
            </a:r>
          </a:p>
          <a:p>
            <a:r>
              <a:rPr lang="en-US" sz="3600" dirty="0" smtClean="0"/>
              <a:t>Have seen the King, the Lord of Hosts. </a:t>
            </a:r>
            <a:r>
              <a:rPr lang="en-US" sz="3600" b="1" dirty="0" smtClean="0">
                <a:solidFill>
                  <a:srgbClr val="FF0000"/>
                </a:solidFill>
              </a:rPr>
              <a:t>Isa. 6:5</a:t>
            </a:r>
            <a:endParaRPr lang="en-US" sz="3600" b="1" dirty="0">
              <a:solidFill>
                <a:srgbClr val="FF0000"/>
              </a:solidFill>
            </a:endParaRPr>
          </a:p>
        </p:txBody>
      </p:sp>
    </p:spTree>
    <p:extLst>
      <p:ext uri="{BB962C8B-B14F-4D97-AF65-F5344CB8AC3E}">
        <p14:creationId xmlns:p14="http://schemas.microsoft.com/office/powerpoint/2010/main" val="339939773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1226" y="0"/>
            <a:ext cx="12070773" cy="6670964"/>
          </a:xfrm>
        </p:spPr>
        <p:txBody>
          <a:bodyPr/>
          <a:lstStyle/>
          <a:p>
            <a:r>
              <a:rPr lang="en-US" sz="4000" dirty="0" smtClean="0"/>
              <a:t>Illustration:   Charles Steinmetz, </a:t>
            </a:r>
          </a:p>
          <a:p>
            <a:endParaRPr lang="en-US" sz="4000" dirty="0"/>
          </a:p>
          <a:p>
            <a:r>
              <a:rPr lang="en-US" sz="4000" dirty="0" smtClean="0"/>
              <a:t>Making one cross mark….$1.00</a:t>
            </a:r>
          </a:p>
          <a:p>
            <a:r>
              <a:rPr lang="en-US" sz="4000" dirty="0" smtClean="0"/>
              <a:t>Know where to put it…….$9,999.00.</a:t>
            </a:r>
          </a:p>
          <a:p>
            <a:r>
              <a:rPr lang="en-US" sz="4000" dirty="0" smtClean="0"/>
              <a:t>    When we come before God, ask him to put</a:t>
            </a:r>
          </a:p>
          <a:p>
            <a:r>
              <a:rPr lang="en-US" sz="4000" dirty="0"/>
              <a:t> </a:t>
            </a:r>
            <a:r>
              <a:rPr lang="en-US" sz="4000" dirty="0" smtClean="0"/>
              <a:t>  the mark on the right spot. .He does it every time</a:t>
            </a:r>
            <a:r>
              <a:rPr lang="en-US" dirty="0" smtClean="0"/>
              <a:t>.</a:t>
            </a:r>
            <a:endParaRPr lang="en-US" dirty="0"/>
          </a:p>
        </p:txBody>
      </p:sp>
    </p:spTree>
    <p:extLst>
      <p:ext uri="{BB962C8B-B14F-4D97-AF65-F5344CB8AC3E}">
        <p14:creationId xmlns:p14="http://schemas.microsoft.com/office/powerpoint/2010/main" val="90577738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0053" y="0"/>
            <a:ext cx="11994573" cy="6858000"/>
          </a:xfrm>
        </p:spPr>
        <p:txBody>
          <a:bodyPr>
            <a:normAutofit/>
          </a:bodyPr>
          <a:lstStyle/>
          <a:p>
            <a:r>
              <a:rPr lang="en-US" sz="3600" dirty="0" smtClean="0"/>
              <a:t>   We want our souls right with God.   We want God’s </a:t>
            </a:r>
          </a:p>
          <a:p>
            <a:r>
              <a:rPr lang="en-US" sz="3600" dirty="0" smtClean="0"/>
              <a:t>Presence in our lives.  Admitting that we have sin is</a:t>
            </a:r>
          </a:p>
          <a:p>
            <a:r>
              <a:rPr lang="en-US" sz="3600" dirty="0" smtClean="0"/>
              <a:t>Like removing debris and preparing ground for a planting</a:t>
            </a:r>
          </a:p>
          <a:p>
            <a:r>
              <a:rPr lang="en-US" sz="3600" dirty="0" smtClean="0"/>
              <a:t>Of a crop..  </a:t>
            </a:r>
          </a:p>
          <a:p>
            <a:endParaRPr lang="en-US" sz="3600" dirty="0" smtClean="0"/>
          </a:p>
          <a:p>
            <a:r>
              <a:rPr lang="en-US" sz="3600" dirty="0"/>
              <a:t> </a:t>
            </a:r>
            <a:r>
              <a:rPr lang="en-US" sz="3600" dirty="0" smtClean="0"/>
              <a:t>  Illustration:  Father  wanted the soil ready ..remove the</a:t>
            </a:r>
          </a:p>
          <a:p>
            <a:r>
              <a:rPr lang="en-US" sz="3600" dirty="0" smtClean="0"/>
              <a:t>Rocks, and pull up the weeds.  The big rocks and weeds..</a:t>
            </a:r>
          </a:p>
          <a:p>
            <a:r>
              <a:rPr lang="en-US" sz="3600" dirty="0" smtClean="0"/>
              <a:t>Easy to spot, but hard to move.  ..When that was done, </a:t>
            </a:r>
          </a:p>
          <a:p>
            <a:r>
              <a:rPr lang="en-US" sz="3600" dirty="0" smtClean="0"/>
              <a:t>Had to remove the smaller rocks and weeds.   Big sins are</a:t>
            </a:r>
          </a:p>
          <a:p>
            <a:r>
              <a:rPr lang="en-US" sz="3600" dirty="0" smtClean="0"/>
              <a:t>Easy to see but hard to move.  It is the bad habit that is</a:t>
            </a:r>
          </a:p>
          <a:p>
            <a:r>
              <a:rPr lang="en-US" sz="3600" dirty="0" smtClean="0"/>
              <a:t>Hard to break.  </a:t>
            </a:r>
            <a:endParaRPr lang="en-US" sz="3600" dirty="0"/>
          </a:p>
        </p:txBody>
      </p:sp>
    </p:spTree>
    <p:extLst>
      <p:ext uri="{BB962C8B-B14F-4D97-AF65-F5344CB8AC3E}">
        <p14:creationId xmlns:p14="http://schemas.microsoft.com/office/powerpoint/2010/main" val="66332876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03909"/>
            <a:ext cx="12192000" cy="6073054"/>
          </a:xfrm>
        </p:spPr>
        <p:txBody>
          <a:bodyPr>
            <a:noAutofit/>
          </a:bodyPr>
          <a:lstStyle/>
          <a:p>
            <a:r>
              <a:rPr lang="en-US" sz="3600" u="sng" dirty="0" smtClean="0"/>
              <a:t>  Someone has said</a:t>
            </a:r>
            <a:r>
              <a:rPr lang="en-US" sz="3600" dirty="0" smtClean="0"/>
              <a:t>:   1.  The unlovely </a:t>
            </a:r>
            <a:r>
              <a:rPr lang="en-US" sz="3600" dirty="0" err="1" smtClean="0"/>
              <a:t>attitude..that</a:t>
            </a:r>
            <a:r>
              <a:rPr lang="en-US" sz="3600" dirty="0" smtClean="0"/>
              <a:t> goes down deep into our Conscience</a:t>
            </a:r>
            <a:r>
              <a:rPr lang="en-US" sz="3600" dirty="0"/>
              <a:t> </a:t>
            </a:r>
            <a:r>
              <a:rPr lang="en-US" sz="3600" dirty="0" smtClean="0"/>
              <a:t>2.  The hurtful actions that have been repeated so often That it is engrained in the fiber of the flesh.</a:t>
            </a:r>
          </a:p>
          <a:p>
            <a:r>
              <a:rPr lang="en-US" sz="3600" dirty="0"/>
              <a:t> </a:t>
            </a:r>
            <a:r>
              <a:rPr lang="en-US" sz="3600" dirty="0" smtClean="0"/>
              <a:t> 3.  The addiction  that controls the body.</a:t>
            </a:r>
          </a:p>
          <a:p>
            <a:r>
              <a:rPr lang="en-US" sz="3600" dirty="0"/>
              <a:t> </a:t>
            </a:r>
            <a:r>
              <a:rPr lang="en-US" sz="3600" dirty="0" smtClean="0"/>
              <a:t> 4.  The smaller sins are easier to move, but takes a lot longer.</a:t>
            </a:r>
          </a:p>
          <a:p>
            <a:r>
              <a:rPr lang="en-US" sz="3600" dirty="0"/>
              <a:t> </a:t>
            </a:r>
            <a:r>
              <a:rPr lang="en-US" sz="3600" dirty="0" smtClean="0"/>
              <a:t>     a) The unkind word     b)The lying.   C) The cheating</a:t>
            </a:r>
          </a:p>
          <a:p>
            <a:r>
              <a:rPr lang="en-US" sz="3600" dirty="0" smtClean="0"/>
              <a:t>D) The gossiping      e) The gluttony..</a:t>
            </a:r>
          </a:p>
          <a:p>
            <a:r>
              <a:rPr lang="en-US" sz="3600" b="1" u="sng" dirty="0"/>
              <a:t> </a:t>
            </a:r>
            <a:r>
              <a:rPr lang="en-US" sz="3600" b="1" u="sng" dirty="0" smtClean="0"/>
              <a:t> Sin must go before God’s presence can be felt..</a:t>
            </a:r>
          </a:p>
          <a:p>
            <a:r>
              <a:rPr lang="en-US" sz="3600" dirty="0"/>
              <a:t> </a:t>
            </a:r>
            <a:r>
              <a:rPr lang="en-US" sz="3600" dirty="0" smtClean="0"/>
              <a:t>          Once we view sin as God views it, and are forgiven, it is less Likely for us to commit that sin again, because sin will look and Feel less attractive.  </a:t>
            </a:r>
            <a:endParaRPr lang="en-US" sz="3600" dirty="0"/>
          </a:p>
        </p:txBody>
      </p:sp>
    </p:spTree>
    <p:extLst>
      <p:ext uri="{BB962C8B-B14F-4D97-AF65-F5344CB8AC3E}">
        <p14:creationId xmlns:p14="http://schemas.microsoft.com/office/powerpoint/2010/main" val="357180558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31906"/>
            <a:ext cx="12192000" cy="6611793"/>
          </a:xfrm>
        </p:spPr>
        <p:txBody>
          <a:bodyPr>
            <a:normAutofit/>
          </a:bodyPr>
          <a:lstStyle/>
          <a:p>
            <a:r>
              <a:rPr lang="en-US" sz="3600" b="1" u="sng" dirty="0" smtClean="0"/>
              <a:t>Getting rid of sin …makes a bridge to God’s presence.</a:t>
            </a:r>
          </a:p>
          <a:p>
            <a:r>
              <a:rPr lang="en-US" sz="3600" dirty="0"/>
              <a:t> </a:t>
            </a:r>
            <a:r>
              <a:rPr lang="en-US" sz="3600" dirty="0" smtClean="0"/>
              <a:t> 2 farmers who couldn’t get along with each other.</a:t>
            </a:r>
          </a:p>
          <a:p>
            <a:r>
              <a:rPr lang="en-US" sz="3600" dirty="0"/>
              <a:t> </a:t>
            </a:r>
            <a:r>
              <a:rPr lang="en-US" sz="3600" dirty="0" smtClean="0"/>
              <a:t> A wide ravine separated their two farms, but as a sign</a:t>
            </a:r>
          </a:p>
          <a:p>
            <a:r>
              <a:rPr lang="en-US" sz="3600" dirty="0" smtClean="0"/>
              <a:t>Of their mutual distaste for each other, each constructed</a:t>
            </a:r>
          </a:p>
          <a:p>
            <a:r>
              <a:rPr lang="en-US" sz="3600" dirty="0" smtClean="0"/>
              <a:t>A fence on his side of the chasm to keep the other out.</a:t>
            </a:r>
          </a:p>
          <a:p>
            <a:r>
              <a:rPr lang="en-US" sz="3600" dirty="0"/>
              <a:t> </a:t>
            </a:r>
            <a:r>
              <a:rPr lang="en-US" sz="3600" dirty="0" smtClean="0"/>
              <a:t> In </a:t>
            </a:r>
            <a:r>
              <a:rPr lang="en-US" sz="3600" dirty="0" err="1" smtClean="0"/>
              <a:t>time,however</a:t>
            </a:r>
            <a:r>
              <a:rPr lang="en-US" sz="3600" dirty="0" smtClean="0"/>
              <a:t>, the daughter of one met the son of the other, and </a:t>
            </a:r>
          </a:p>
          <a:p>
            <a:r>
              <a:rPr lang="en-US" sz="3600" dirty="0" smtClean="0"/>
              <a:t>The couple fell in love.  Determined not to be kept apart by</a:t>
            </a:r>
          </a:p>
          <a:p>
            <a:r>
              <a:rPr lang="en-US" sz="3600" dirty="0" smtClean="0"/>
              <a:t>The folly of their fathers, they  tore down the fence and used</a:t>
            </a:r>
          </a:p>
          <a:p>
            <a:r>
              <a:rPr lang="en-US" sz="3600" dirty="0" smtClean="0"/>
              <a:t>The wood to build a bridge across the ravine.</a:t>
            </a:r>
            <a:endParaRPr lang="en-US" sz="3600" dirty="0"/>
          </a:p>
        </p:txBody>
      </p:sp>
    </p:spTree>
    <p:extLst>
      <p:ext uri="{BB962C8B-B14F-4D97-AF65-F5344CB8AC3E}">
        <p14:creationId xmlns:p14="http://schemas.microsoft.com/office/powerpoint/2010/main" val="347097605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2790" y="79952"/>
            <a:ext cx="12029209" cy="6622184"/>
          </a:xfrm>
        </p:spPr>
        <p:txBody>
          <a:bodyPr>
            <a:normAutofit/>
          </a:bodyPr>
          <a:lstStyle/>
          <a:p>
            <a:r>
              <a:rPr lang="en-US" sz="3600" dirty="0" smtClean="0"/>
              <a:t>Adam and Eve.  Enjoyed constant communion with God.</a:t>
            </a:r>
          </a:p>
          <a:p>
            <a:r>
              <a:rPr lang="en-US" sz="3600" dirty="0" smtClean="0"/>
              <a:t>They were without sin and shame..  Then they ate of the</a:t>
            </a:r>
          </a:p>
          <a:p>
            <a:r>
              <a:rPr lang="en-US" sz="3600" dirty="0" smtClean="0"/>
              <a:t>Fruit and sin entered the world. </a:t>
            </a:r>
          </a:p>
          <a:p>
            <a:r>
              <a:rPr lang="en-US" sz="3600" dirty="0"/>
              <a:t> </a:t>
            </a:r>
            <a:r>
              <a:rPr lang="en-US" sz="3600" dirty="0" smtClean="0"/>
              <a:t> 1.First they covered their bodies.  Their nakedness no</a:t>
            </a:r>
          </a:p>
          <a:p>
            <a:r>
              <a:rPr lang="en-US" sz="3600" dirty="0" smtClean="0"/>
              <a:t>Longer brought freedom but fear.</a:t>
            </a:r>
          </a:p>
          <a:p>
            <a:r>
              <a:rPr lang="en-US" sz="3600" dirty="0"/>
              <a:t> </a:t>
            </a:r>
            <a:r>
              <a:rPr lang="en-US" sz="3600" dirty="0" smtClean="0"/>
              <a:t> 2.Next they hid in the bushes when God came near.</a:t>
            </a:r>
          </a:p>
          <a:p>
            <a:r>
              <a:rPr lang="en-US" sz="3600" dirty="0" smtClean="0"/>
              <a:t>Their rebellion against God left them ashamed and scared</a:t>
            </a:r>
          </a:p>
          <a:p>
            <a:r>
              <a:rPr lang="en-US" sz="3600" dirty="0" smtClean="0"/>
              <a:t>To face him.  Their relationship was broken.  </a:t>
            </a:r>
          </a:p>
          <a:p>
            <a:r>
              <a:rPr lang="en-US" sz="3600" dirty="0"/>
              <a:t> </a:t>
            </a:r>
            <a:r>
              <a:rPr lang="en-US" sz="3600" dirty="0" smtClean="0"/>
              <a:t>   “Where are you?” It was not for his </a:t>
            </a:r>
            <a:r>
              <a:rPr lang="en-US" sz="3600" dirty="0" err="1" smtClean="0"/>
              <a:t>benefit,but</a:t>
            </a:r>
            <a:r>
              <a:rPr lang="en-US" sz="3600" dirty="0" smtClean="0"/>
              <a:t> theirs.</a:t>
            </a:r>
          </a:p>
          <a:p>
            <a:r>
              <a:rPr lang="en-US" sz="3600" dirty="0" smtClean="0"/>
              <a:t>He knew exactly where they were.  </a:t>
            </a:r>
            <a:endParaRPr lang="en-US" sz="3600" dirty="0"/>
          </a:p>
        </p:txBody>
      </p:sp>
    </p:spTree>
    <p:extLst>
      <p:ext uri="{BB962C8B-B14F-4D97-AF65-F5344CB8AC3E}">
        <p14:creationId xmlns:p14="http://schemas.microsoft.com/office/powerpoint/2010/main" val="68046918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Autofit/>
          </a:bodyPr>
          <a:lstStyle/>
          <a:p>
            <a:r>
              <a:rPr lang="en-US" sz="3600" dirty="0" smtClean="0"/>
              <a:t>HEAD---CLEANSING YOUR THOUGHTS  (CF. Isa. 55:8,9) Cleanse</a:t>
            </a:r>
          </a:p>
          <a:p>
            <a:r>
              <a:rPr lang="en-US" sz="3600" dirty="0" smtClean="0"/>
              <a:t>Your impure thoughts..</a:t>
            </a:r>
          </a:p>
          <a:p>
            <a:r>
              <a:rPr lang="en-US" sz="3600" dirty="0" smtClean="0"/>
              <a:t>HEART-CLEANSING YOUR </a:t>
            </a:r>
            <a:r>
              <a:rPr lang="en-US" sz="3600" dirty="0" err="1" smtClean="0"/>
              <a:t>WILL..Cleanse</a:t>
            </a:r>
            <a:r>
              <a:rPr lang="en-US" sz="3600" dirty="0" smtClean="0"/>
              <a:t> your disobedient will.</a:t>
            </a:r>
          </a:p>
          <a:p>
            <a:r>
              <a:rPr lang="en-US" sz="3600" dirty="0" smtClean="0"/>
              <a:t>HANDS-CLEANSING YOUR </a:t>
            </a:r>
            <a:r>
              <a:rPr lang="en-US" sz="3600" dirty="0" err="1" smtClean="0"/>
              <a:t>WORK..”your</a:t>
            </a:r>
            <a:r>
              <a:rPr lang="en-US" sz="3600" dirty="0" smtClean="0"/>
              <a:t> wrongful work?</a:t>
            </a:r>
          </a:p>
          <a:p>
            <a:r>
              <a:rPr lang="en-US" sz="3600" dirty="0" smtClean="0"/>
              <a:t>FEET—CLEANSING YOUR WALK. ..Your evil walk.  </a:t>
            </a:r>
            <a:endParaRPr lang="en-US" sz="3600" dirty="0"/>
          </a:p>
        </p:txBody>
      </p:sp>
    </p:spTree>
    <p:extLst>
      <p:ext uri="{BB962C8B-B14F-4D97-AF65-F5344CB8AC3E}">
        <p14:creationId xmlns:p14="http://schemas.microsoft.com/office/powerpoint/2010/main" val="125249110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3600" dirty="0" smtClean="0"/>
              <a:t>Conclusion:</a:t>
            </a:r>
          </a:p>
          <a:p>
            <a:r>
              <a:rPr lang="en-US" sz="3600" dirty="0" smtClean="0"/>
              <a:t>1.  Time to change. </a:t>
            </a:r>
          </a:p>
          <a:p>
            <a:r>
              <a:rPr lang="en-US" sz="3600" dirty="0"/>
              <a:t> </a:t>
            </a:r>
            <a:r>
              <a:rPr lang="en-US" sz="3600" dirty="0" smtClean="0"/>
              <a:t>    Isa. 59:1-2</a:t>
            </a:r>
          </a:p>
          <a:p>
            <a:r>
              <a:rPr lang="en-US" sz="3600" dirty="0"/>
              <a:t> </a:t>
            </a:r>
            <a:r>
              <a:rPr lang="en-US" sz="3600" dirty="0" smtClean="0"/>
              <a:t>    I Pet. 5:6</a:t>
            </a:r>
          </a:p>
          <a:p>
            <a:r>
              <a:rPr lang="en-US" sz="3600" dirty="0" smtClean="0"/>
              <a:t>2.  That time to change is today:\</a:t>
            </a:r>
          </a:p>
          <a:p>
            <a:r>
              <a:rPr lang="en-US" sz="3600" dirty="0"/>
              <a:t> </a:t>
            </a:r>
            <a:r>
              <a:rPr lang="en-US" sz="3600" dirty="0" smtClean="0"/>
              <a:t>    2 Cor.6:2  </a:t>
            </a:r>
            <a:endParaRPr lang="en-US" sz="3600" dirty="0"/>
          </a:p>
        </p:txBody>
      </p:sp>
    </p:spTree>
    <p:extLst>
      <p:ext uri="{BB962C8B-B14F-4D97-AF65-F5344CB8AC3E}">
        <p14:creationId xmlns:p14="http://schemas.microsoft.com/office/powerpoint/2010/main" val="65241760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5082" y="83126"/>
            <a:ext cx="11907982" cy="6774873"/>
          </a:xfrm>
        </p:spPr>
        <p:txBody>
          <a:bodyPr>
            <a:normAutofit/>
          </a:bodyPr>
          <a:lstStyle/>
          <a:p>
            <a:r>
              <a:rPr lang="en-US" sz="3600" dirty="0" smtClean="0"/>
              <a:t>The Hand of God is not </a:t>
            </a:r>
            <a:r>
              <a:rPr lang="en-US" sz="3600" dirty="0" err="1" smtClean="0"/>
              <a:t>shortened..that</a:t>
            </a:r>
            <a:r>
              <a:rPr lang="en-US" sz="3600" dirty="0" smtClean="0"/>
              <a:t> it cannot reach you…</a:t>
            </a:r>
          </a:p>
          <a:p>
            <a:r>
              <a:rPr lang="en-US" sz="3600" dirty="0" smtClean="0"/>
              <a:t>The Ear of the Lord is not </a:t>
            </a:r>
            <a:r>
              <a:rPr lang="en-US" sz="3600" dirty="0" err="1" smtClean="0"/>
              <a:t>dull..that</a:t>
            </a:r>
            <a:r>
              <a:rPr lang="en-US" sz="3600" dirty="0" smtClean="0"/>
              <a:t> He cannot hear.</a:t>
            </a:r>
          </a:p>
          <a:p>
            <a:endParaRPr lang="en-US" sz="3600" dirty="0"/>
          </a:p>
          <a:p>
            <a:r>
              <a:rPr lang="en-US" sz="3600" dirty="0" smtClean="0"/>
              <a:t>But YOUR INIQUITIES </a:t>
            </a:r>
            <a:r>
              <a:rPr lang="en-US" sz="3600" dirty="0" err="1" smtClean="0"/>
              <a:t>HAVe</a:t>
            </a:r>
            <a:r>
              <a:rPr lang="en-US" sz="3600" dirty="0" smtClean="0"/>
              <a:t> separated you from God</a:t>
            </a:r>
          </a:p>
          <a:p>
            <a:r>
              <a:rPr lang="en-US" sz="3600" dirty="0" smtClean="0"/>
              <a:t>And YOUR sins have hid his face from you, that </a:t>
            </a:r>
          </a:p>
          <a:p>
            <a:r>
              <a:rPr lang="en-US" sz="3600" dirty="0"/>
              <a:t> </a:t>
            </a:r>
            <a:r>
              <a:rPr lang="en-US" sz="3600" dirty="0" smtClean="0"/>
              <a:t>  HE WILL NOT HEAR.   Isa. 59:1-2  </a:t>
            </a:r>
            <a:endParaRPr lang="en-US" sz="3600" dirty="0"/>
          </a:p>
        </p:txBody>
      </p:sp>
    </p:spTree>
    <p:extLst>
      <p:ext uri="{BB962C8B-B14F-4D97-AF65-F5344CB8AC3E}">
        <p14:creationId xmlns:p14="http://schemas.microsoft.com/office/powerpoint/2010/main" val="74918372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03908"/>
            <a:ext cx="12192000" cy="6754091"/>
          </a:xfrm>
        </p:spPr>
        <p:txBody>
          <a:bodyPr/>
          <a:lstStyle/>
          <a:p>
            <a:endParaRPr lang="en-US" sz="4000" b="1" dirty="0" smtClean="0"/>
          </a:p>
          <a:p>
            <a:r>
              <a:rPr lang="en-US" sz="4000" b="1" dirty="0" smtClean="0"/>
              <a:t>Ecclesiastes 9:1 </a:t>
            </a:r>
          </a:p>
          <a:p>
            <a:r>
              <a:rPr lang="en-US" sz="4000" dirty="0"/>
              <a:t>1</a:t>
            </a:r>
            <a:r>
              <a:rPr lang="en-US" sz="4000" dirty="0" smtClean="0"/>
              <a:t> For all this I considered in my heart even to declare all this, that the righteous, and the wise, and their works, are </a:t>
            </a:r>
            <a:r>
              <a:rPr lang="en-US" sz="4000" b="1" u="sng" dirty="0" smtClean="0">
                <a:solidFill>
                  <a:srgbClr val="FF0000"/>
                </a:solidFill>
              </a:rPr>
              <a:t>in the hand of God</a:t>
            </a:r>
            <a:r>
              <a:rPr lang="en-US" sz="4000" dirty="0" smtClean="0"/>
              <a:t>: no man </a:t>
            </a:r>
            <a:r>
              <a:rPr lang="en-US" sz="4000" dirty="0" err="1" smtClean="0"/>
              <a:t>knoweth</a:t>
            </a:r>
            <a:r>
              <a:rPr lang="en-US" sz="4000" dirty="0" smtClean="0"/>
              <a:t> either love or hatred by all that is before them</a:t>
            </a:r>
          </a:p>
          <a:p>
            <a:endParaRPr lang="en-US" dirty="0"/>
          </a:p>
        </p:txBody>
      </p:sp>
    </p:spTree>
    <p:extLst>
      <p:ext uri="{BB962C8B-B14F-4D97-AF65-F5344CB8AC3E}">
        <p14:creationId xmlns:p14="http://schemas.microsoft.com/office/powerpoint/2010/main" val="98368352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0055" y="121515"/>
            <a:ext cx="12015354" cy="6632575"/>
          </a:xfrm>
        </p:spPr>
        <p:txBody>
          <a:bodyPr/>
          <a:lstStyle/>
          <a:p>
            <a:endParaRPr lang="en-US" b="1" dirty="0" smtClean="0"/>
          </a:p>
          <a:p>
            <a:r>
              <a:rPr lang="en-US" sz="3600" b="1" dirty="0" smtClean="0"/>
              <a:t>Acts 11:21 </a:t>
            </a:r>
          </a:p>
          <a:p>
            <a:r>
              <a:rPr lang="en-US" sz="3600" baseline="30000" dirty="0" smtClean="0"/>
              <a:t>21 </a:t>
            </a:r>
            <a:r>
              <a:rPr lang="en-US" sz="3600" dirty="0" smtClean="0"/>
              <a:t>And </a:t>
            </a:r>
            <a:r>
              <a:rPr lang="en-US" sz="3600" b="1" u="sng" dirty="0" smtClean="0">
                <a:solidFill>
                  <a:srgbClr val="FF0000"/>
                </a:solidFill>
              </a:rPr>
              <a:t>the hand of the Lord </a:t>
            </a:r>
            <a:r>
              <a:rPr lang="en-US" sz="3600" dirty="0" smtClean="0"/>
              <a:t>was with them: and a great number believed, and turned unto the Lord.</a:t>
            </a:r>
          </a:p>
          <a:p>
            <a:endParaRPr lang="en-US" dirty="0"/>
          </a:p>
        </p:txBody>
      </p:sp>
    </p:spTree>
    <p:extLst>
      <p:ext uri="{BB962C8B-B14F-4D97-AF65-F5344CB8AC3E}">
        <p14:creationId xmlns:p14="http://schemas.microsoft.com/office/powerpoint/2010/main" val="101378626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0444" y="90342"/>
            <a:ext cx="12091555" cy="6767657"/>
          </a:xfrm>
        </p:spPr>
        <p:txBody>
          <a:bodyPr>
            <a:normAutofit/>
          </a:bodyPr>
          <a:lstStyle/>
          <a:p>
            <a:r>
              <a:rPr lang="en-US" sz="3600" b="1" u="sng" dirty="0" smtClean="0">
                <a:solidFill>
                  <a:srgbClr val="FF0000"/>
                </a:solidFill>
              </a:rPr>
              <a:t>2 Chron. 30:1ff</a:t>
            </a:r>
          </a:p>
          <a:p>
            <a:r>
              <a:rPr lang="en-US" sz="3600" dirty="0"/>
              <a:t> </a:t>
            </a:r>
            <a:r>
              <a:rPr lang="en-US" sz="3600" dirty="0" smtClean="0"/>
              <a:t> Hezekiah sends a letter to all of Israel and to Judah</a:t>
            </a:r>
          </a:p>
          <a:p>
            <a:r>
              <a:rPr lang="en-US" sz="3600" dirty="0" smtClean="0"/>
              <a:t>Inviting them to come to the  house of the Lord in Jerusalem</a:t>
            </a:r>
          </a:p>
          <a:p>
            <a:r>
              <a:rPr lang="en-US" sz="3600" dirty="0" smtClean="0"/>
              <a:t>To observe the Passover. It had been years since the Passover</a:t>
            </a:r>
          </a:p>
          <a:p>
            <a:r>
              <a:rPr lang="en-US" sz="3600" dirty="0" smtClean="0"/>
              <a:t>Had been kept and Hezekiah was desiring to get the nation</a:t>
            </a:r>
          </a:p>
          <a:p>
            <a:r>
              <a:rPr lang="en-US" sz="3600" dirty="0" smtClean="0"/>
              <a:t>Back on track.</a:t>
            </a:r>
          </a:p>
          <a:p>
            <a:r>
              <a:rPr lang="en-US" sz="3600" dirty="0"/>
              <a:t> </a:t>
            </a:r>
            <a:r>
              <a:rPr lang="en-US" sz="3600" dirty="0" smtClean="0"/>
              <a:t> Runners were used to carry the invitation throughout the</a:t>
            </a:r>
          </a:p>
          <a:p>
            <a:r>
              <a:rPr lang="en-US" sz="3600" dirty="0" smtClean="0"/>
              <a:t>Land inviting every tribe to come to this tremendous</a:t>
            </a:r>
          </a:p>
          <a:p>
            <a:r>
              <a:rPr lang="en-US" sz="3600" dirty="0" smtClean="0"/>
              <a:t>Reinstatement of the Passover.  Some folks laughed the </a:t>
            </a:r>
          </a:p>
          <a:p>
            <a:r>
              <a:rPr lang="en-US" sz="3600" dirty="0" smtClean="0"/>
              <a:t>Runners out of their city and some agreed to come.  </a:t>
            </a:r>
            <a:endParaRPr lang="en-US" sz="3600" dirty="0"/>
          </a:p>
        </p:txBody>
      </p:sp>
    </p:spTree>
    <p:extLst>
      <p:ext uri="{BB962C8B-B14F-4D97-AF65-F5344CB8AC3E}">
        <p14:creationId xmlns:p14="http://schemas.microsoft.com/office/powerpoint/2010/main" val="239464264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0"/>
            <a:ext cx="12084627" cy="6858000"/>
          </a:xfrm>
        </p:spPr>
        <p:txBody>
          <a:bodyPr/>
          <a:lstStyle/>
          <a:p>
            <a:endParaRPr lang="en-US" sz="3600" b="1" dirty="0" smtClean="0"/>
          </a:p>
          <a:p>
            <a:r>
              <a:rPr lang="en-US" sz="3600" b="1" u="sng" dirty="0" smtClean="0">
                <a:solidFill>
                  <a:srgbClr val="FF0000"/>
                </a:solidFill>
              </a:rPr>
              <a:t>2Chronicles 30:12-13 </a:t>
            </a:r>
            <a:r>
              <a:rPr lang="en-US" sz="3600" baseline="30000" dirty="0" smtClean="0"/>
              <a:t>12 </a:t>
            </a:r>
            <a:r>
              <a:rPr lang="en-US" sz="3600" dirty="0" smtClean="0"/>
              <a:t>Also in Judah </a:t>
            </a:r>
            <a:r>
              <a:rPr lang="en-US" sz="3600" b="1" u="sng" dirty="0" smtClean="0"/>
              <a:t>the hand of God </a:t>
            </a:r>
            <a:r>
              <a:rPr lang="en-US" sz="3600" dirty="0" smtClean="0"/>
              <a:t>was to give them one heart to do the commandment of the king and of the princes, by the word of the </a:t>
            </a:r>
            <a:r>
              <a:rPr lang="en-US" sz="3600" cap="small" dirty="0" smtClean="0">
                <a:effectLst/>
              </a:rPr>
              <a:t>Lord</a:t>
            </a:r>
            <a:r>
              <a:rPr lang="en-US" sz="3600" dirty="0" smtClean="0"/>
              <a:t>.</a:t>
            </a:r>
          </a:p>
          <a:p>
            <a:r>
              <a:rPr lang="en-US" sz="3600" baseline="30000" dirty="0" smtClean="0"/>
              <a:t>13 </a:t>
            </a:r>
            <a:r>
              <a:rPr lang="en-US" sz="3600" dirty="0" smtClean="0"/>
              <a:t>And there assembled at Jerusalem much people to keep the feast of unleavened bread in the second month, a very great congregation.</a:t>
            </a:r>
          </a:p>
          <a:p>
            <a:endParaRPr lang="en-US" dirty="0"/>
          </a:p>
        </p:txBody>
      </p:sp>
    </p:spTree>
    <p:extLst>
      <p:ext uri="{BB962C8B-B14F-4D97-AF65-F5344CB8AC3E}">
        <p14:creationId xmlns:p14="http://schemas.microsoft.com/office/powerpoint/2010/main" val="98306861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0444" y="111124"/>
            <a:ext cx="12091555" cy="6746875"/>
          </a:xfrm>
        </p:spPr>
        <p:txBody>
          <a:bodyPr>
            <a:normAutofit/>
          </a:bodyPr>
          <a:lstStyle/>
          <a:p>
            <a:r>
              <a:rPr lang="en-US" sz="3600" dirty="0" smtClean="0"/>
              <a:t>The Bible often speaks about </a:t>
            </a:r>
            <a:r>
              <a:rPr lang="en-US" sz="3600" b="1" u="sng" dirty="0" smtClean="0">
                <a:solidFill>
                  <a:srgbClr val="FF0000"/>
                </a:solidFill>
              </a:rPr>
              <a:t>the Hand of the Lord.</a:t>
            </a:r>
          </a:p>
          <a:p>
            <a:endParaRPr lang="en-US" sz="3600" dirty="0" smtClean="0"/>
          </a:p>
          <a:p>
            <a:r>
              <a:rPr lang="en-US" sz="3600" dirty="0" smtClean="0"/>
              <a:t>In the KJV, the phrase </a:t>
            </a:r>
            <a:r>
              <a:rPr lang="en-US" sz="3600" b="1" u="sng" dirty="0" smtClean="0">
                <a:solidFill>
                  <a:srgbClr val="FF0000"/>
                </a:solidFill>
              </a:rPr>
              <a:t>“hand of the Lord” </a:t>
            </a:r>
            <a:r>
              <a:rPr lang="en-US" sz="3600" dirty="0" smtClean="0"/>
              <a:t>is found</a:t>
            </a:r>
          </a:p>
          <a:p>
            <a:r>
              <a:rPr lang="en-US" sz="3600" b="1" u="sng" dirty="0" smtClean="0">
                <a:solidFill>
                  <a:srgbClr val="FF0000"/>
                </a:solidFill>
              </a:rPr>
              <a:t>39 times</a:t>
            </a:r>
            <a:r>
              <a:rPr lang="en-US" sz="3600" dirty="0" smtClean="0"/>
              <a:t>, </a:t>
            </a:r>
          </a:p>
          <a:p>
            <a:r>
              <a:rPr lang="en-US" sz="3600" dirty="0"/>
              <a:t> </a:t>
            </a:r>
            <a:r>
              <a:rPr lang="en-US" sz="3600" dirty="0" smtClean="0"/>
              <a:t>   with 36 times in the Old Testament, and</a:t>
            </a:r>
          </a:p>
          <a:p>
            <a:r>
              <a:rPr lang="en-US" sz="3600" dirty="0" smtClean="0"/>
              <a:t>               3 in the New Testament. </a:t>
            </a:r>
          </a:p>
          <a:p>
            <a:r>
              <a:rPr lang="en-US" sz="3600" dirty="0" smtClean="0"/>
              <a:t> </a:t>
            </a:r>
          </a:p>
          <a:p>
            <a:r>
              <a:rPr lang="en-US" sz="3600" dirty="0" smtClean="0"/>
              <a:t>The phrase </a:t>
            </a:r>
            <a:r>
              <a:rPr lang="en-US" sz="3600" b="1" u="sng" dirty="0" smtClean="0">
                <a:solidFill>
                  <a:srgbClr val="FF0000"/>
                </a:solidFill>
              </a:rPr>
              <a:t>“hand of God” </a:t>
            </a:r>
            <a:r>
              <a:rPr lang="en-US" sz="3600" dirty="0" smtClean="0"/>
              <a:t>is found </a:t>
            </a:r>
            <a:r>
              <a:rPr lang="en-US" sz="3600" b="1" dirty="0" smtClean="0">
                <a:solidFill>
                  <a:srgbClr val="FF0000"/>
                </a:solidFill>
              </a:rPr>
              <a:t>16 times </a:t>
            </a:r>
            <a:r>
              <a:rPr lang="en-US" sz="3600" dirty="0" smtClean="0"/>
              <a:t>in</a:t>
            </a:r>
          </a:p>
          <a:p>
            <a:r>
              <a:rPr lang="en-US" sz="3600" dirty="0" smtClean="0"/>
              <a:t>The Bible:  7 times in the Old Testament </a:t>
            </a:r>
          </a:p>
          <a:p>
            <a:r>
              <a:rPr lang="en-US" sz="3600" dirty="0" smtClean="0"/>
              <a:t>            and 9  Times in the New Testament. </a:t>
            </a:r>
            <a:endParaRPr lang="en-US" sz="3600" dirty="0"/>
          </a:p>
        </p:txBody>
      </p:sp>
    </p:spTree>
    <p:extLst>
      <p:ext uri="{BB962C8B-B14F-4D97-AF65-F5344CB8AC3E}">
        <p14:creationId xmlns:p14="http://schemas.microsoft.com/office/powerpoint/2010/main" val="424349792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sz="4400" dirty="0" smtClean="0"/>
              <a:t>The </a:t>
            </a:r>
            <a:r>
              <a:rPr lang="en-US" sz="4400" b="1" u="sng" dirty="0" smtClean="0"/>
              <a:t>Hand of the Lord </a:t>
            </a:r>
            <a:r>
              <a:rPr lang="en-US" sz="4400" dirty="0" smtClean="0"/>
              <a:t>is used in</a:t>
            </a:r>
          </a:p>
          <a:p>
            <a:r>
              <a:rPr lang="en-US" sz="4400" dirty="0" smtClean="0"/>
              <a:t>Various ways in the Bible:</a:t>
            </a:r>
            <a:endParaRPr lang="en-US" dirty="0"/>
          </a:p>
        </p:txBody>
      </p:sp>
    </p:spTree>
    <p:extLst>
      <p:ext uri="{BB962C8B-B14F-4D97-AF65-F5344CB8AC3E}">
        <p14:creationId xmlns:p14="http://schemas.microsoft.com/office/powerpoint/2010/main" val="322986838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a:bodyPr>
          <a:lstStyle/>
          <a:p>
            <a:r>
              <a:rPr lang="en-US" sz="3600" u="sng" dirty="0" smtClean="0">
                <a:effectLst>
                  <a:outerShdw blurRad="38100" dist="38100" dir="2700000" algn="tl">
                    <a:srgbClr val="000000">
                      <a:alpha val="43137"/>
                    </a:srgbClr>
                  </a:outerShdw>
                </a:effectLst>
              </a:rPr>
              <a:t>1.  Directs us.   </a:t>
            </a:r>
          </a:p>
          <a:p>
            <a:r>
              <a:rPr lang="en-US" sz="3600" u="sng" dirty="0" smtClean="0">
                <a:effectLst>
                  <a:outerShdw blurRad="38100" dist="38100" dir="2700000" algn="tl">
                    <a:srgbClr val="000000">
                      <a:alpha val="43137"/>
                    </a:srgbClr>
                  </a:outerShdw>
                </a:effectLst>
              </a:rPr>
              <a:t> Read the instructions.  </a:t>
            </a:r>
            <a:r>
              <a:rPr lang="en-US" sz="3600" u="sng" dirty="0" err="1" smtClean="0">
                <a:effectLst>
                  <a:outerShdw blurRad="38100" dist="38100" dir="2700000" algn="tl">
                    <a:srgbClr val="000000">
                      <a:alpha val="43137"/>
                    </a:srgbClr>
                  </a:outerShdw>
                </a:effectLst>
              </a:rPr>
              <a:t>Jerm</a:t>
            </a:r>
            <a:r>
              <a:rPr lang="en-US" sz="3600" u="sng" dirty="0" smtClean="0">
                <a:effectLst>
                  <a:outerShdw blurRad="38100" dist="38100" dir="2700000" algn="tl">
                    <a:srgbClr val="000000">
                      <a:alpha val="43137"/>
                    </a:srgbClr>
                  </a:outerShdw>
                </a:effectLst>
              </a:rPr>
              <a:t>. 10:23;  Prov.14:12; Prov.16:25</a:t>
            </a:r>
          </a:p>
          <a:p>
            <a:r>
              <a:rPr lang="en-US" sz="3600" u="sng" dirty="0" smtClean="0">
                <a:effectLst>
                  <a:outerShdw blurRad="38100" dist="38100" dir="2700000" algn="tl">
                    <a:srgbClr val="000000">
                      <a:alpha val="43137"/>
                    </a:srgbClr>
                  </a:outerShdw>
                </a:effectLst>
              </a:rPr>
              <a:t>  </a:t>
            </a:r>
            <a:r>
              <a:rPr lang="en-US" sz="4800" u="sng" dirty="0" smtClean="0">
                <a:effectLst>
                  <a:outerShdw blurRad="38100" dist="38100" dir="2700000" algn="tl">
                    <a:srgbClr val="000000">
                      <a:alpha val="43137"/>
                    </a:srgbClr>
                  </a:outerShdw>
                </a:effectLst>
              </a:rPr>
              <a:t>  a)Matt. 15:9</a:t>
            </a:r>
          </a:p>
          <a:p>
            <a:r>
              <a:rPr lang="en-US" sz="4000" dirty="0" smtClean="0"/>
              <a:t>     </a:t>
            </a:r>
          </a:p>
          <a:p>
            <a:r>
              <a:rPr lang="en-US" sz="4000" dirty="0"/>
              <a:t> </a:t>
            </a:r>
            <a:r>
              <a:rPr lang="en-US" sz="4000" dirty="0" smtClean="0"/>
              <a:t>   b)  Psalm 119:104  105</a:t>
            </a:r>
          </a:p>
          <a:p>
            <a:r>
              <a:rPr lang="en-US" sz="4000" dirty="0"/>
              <a:t> </a:t>
            </a:r>
            <a:r>
              <a:rPr lang="en-US" sz="4000" dirty="0" smtClean="0"/>
              <a:t>   c)  Prov. 3:5-6</a:t>
            </a:r>
          </a:p>
          <a:p>
            <a:r>
              <a:rPr lang="en-US" sz="4000" dirty="0"/>
              <a:t> </a:t>
            </a:r>
            <a:r>
              <a:rPr lang="en-US" sz="4000" dirty="0" smtClean="0"/>
              <a:t>   d)  Matt. 6:33</a:t>
            </a:r>
          </a:p>
        </p:txBody>
      </p:sp>
    </p:spTree>
    <p:extLst>
      <p:ext uri="{BB962C8B-B14F-4D97-AF65-F5344CB8AC3E}">
        <p14:creationId xmlns:p14="http://schemas.microsoft.com/office/powerpoint/2010/main" val="7042395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p:cTn id="7"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2" end="2"/>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 calcmode="lin" valueType="num">
                                      <p:cBhvr>
                                        <p:cTn id="15"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4" end="4"/>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 calcmode="lin" valueType="num">
                                      <p:cBhvr>
                                        <p:cTn id="23"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5" end="5"/>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p:cTn id="31"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615</TotalTime>
  <Words>1350</Words>
  <Application>Microsoft Office PowerPoint</Application>
  <PresentationFormat>Widescreen</PresentationFormat>
  <Paragraphs>173</Paragraphs>
  <Slides>28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28</vt:i4>
      </vt:variant>
    </vt:vector>
  </HeadingPairs>
  <TitlesOfParts>
    <vt:vector size="32" baseType="lpstr">
      <vt:lpstr>Arial</vt:lpstr>
      <vt:lpstr>Calibri</vt:lpstr>
      <vt:lpstr>Calibri Light</vt:lpstr>
      <vt:lpstr>Office Theme</vt:lpstr>
      <vt:lpstr>The Hand of God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Thus, Isaiah tells us to get right with sin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Hand of the God</dc:title>
  <dc:creator>mac</dc:creator>
  <cp:lastModifiedBy>Eddie Gooch</cp:lastModifiedBy>
  <cp:revision>27</cp:revision>
  <cp:lastPrinted>2019-12-15T02:32:13Z</cp:lastPrinted>
  <dcterms:created xsi:type="dcterms:W3CDTF">2019-12-13T04:08:51Z</dcterms:created>
  <dcterms:modified xsi:type="dcterms:W3CDTF">2019-12-15T15:08:57Z</dcterms:modified>
</cp:coreProperties>
</file>