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7" r:id="rId1"/>
  </p:sldMasterIdLst>
  <p:notesMasterIdLst>
    <p:notesMasterId r:id="rId32"/>
  </p:notesMasterIdLst>
  <p:sldIdLst>
    <p:sldId id="257" r:id="rId2"/>
    <p:sldId id="258" r:id="rId3"/>
    <p:sldId id="259" r:id="rId4"/>
    <p:sldId id="256" r:id="rId5"/>
    <p:sldId id="260" r:id="rId6"/>
    <p:sldId id="261" r:id="rId7"/>
    <p:sldId id="264" r:id="rId8"/>
    <p:sldId id="283" r:id="rId9"/>
    <p:sldId id="284" r:id="rId10"/>
    <p:sldId id="267" r:id="rId11"/>
    <p:sldId id="268" r:id="rId12"/>
    <p:sldId id="265" r:id="rId13"/>
    <p:sldId id="266" r:id="rId14"/>
    <p:sldId id="269" r:id="rId15"/>
    <p:sldId id="276" r:id="rId16"/>
    <p:sldId id="277" r:id="rId17"/>
    <p:sldId id="274" r:id="rId18"/>
    <p:sldId id="279" r:id="rId19"/>
    <p:sldId id="280" r:id="rId20"/>
    <p:sldId id="271" r:id="rId21"/>
    <p:sldId id="270" r:id="rId22"/>
    <p:sldId id="275" r:id="rId23"/>
    <p:sldId id="281" r:id="rId24"/>
    <p:sldId id="272" r:id="rId25"/>
    <p:sldId id="285" r:id="rId26"/>
    <p:sldId id="273" r:id="rId27"/>
    <p:sldId id="282" r:id="rId28"/>
    <p:sldId id="286" r:id="rId29"/>
    <p:sldId id="288" r:id="rId30"/>
    <p:sldId id="287"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63270" autoAdjust="0"/>
  </p:normalViewPr>
  <p:slideViewPr>
    <p:cSldViewPr snapToGrid="0">
      <p:cViewPr varScale="1">
        <p:scale>
          <a:sx n="99" d="100"/>
          <a:sy n="99" d="100"/>
        </p:scale>
        <p:origin x="7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0B7427-2B1C-4308-85E1-DCFBBAB7A104}" type="datetimeFigureOut">
              <a:rPr lang="en-US" smtClean="0"/>
              <a:t>1/13/2019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2A7D35-B7AC-4E3E-B556-D7D4F537C221}" type="slidenum">
              <a:rPr lang="en-US" smtClean="0"/>
              <a:t>‹#›</a:t>
            </a:fld>
            <a:endParaRPr lang="en-US"/>
          </a:p>
        </p:txBody>
      </p:sp>
    </p:spTree>
    <p:extLst>
      <p:ext uri="{BB962C8B-B14F-4D97-AF65-F5344CB8AC3E}">
        <p14:creationId xmlns:p14="http://schemas.microsoft.com/office/powerpoint/2010/main" val="2755557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biblegateway.com/passage/?search=galatians+2&amp;version=NIV#fen-NIV-29089a" TargetMode="External"/><Relationship Id="rId2" Type="http://schemas.openxmlformats.org/officeDocument/2006/relationships/slide" Target="../slides/slide21.xml"/><Relationship Id="rId1" Type="http://schemas.openxmlformats.org/officeDocument/2006/relationships/notesMaster" Target="../notesMasters/notesMaster1.xml"/><Relationship Id="rId5" Type="http://schemas.openxmlformats.org/officeDocument/2006/relationships/hyperlink" Target="https://www.biblegateway.com/passage/?search=galatians+2&amp;version=NIV#fen-NIV-29091c" TargetMode="External"/><Relationship Id="rId4" Type="http://schemas.openxmlformats.org/officeDocument/2006/relationships/hyperlink" Target="https://www.biblegateway.com/passage/?search=galatians+2&amp;version=NIV#fen-NIV-29089b"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we look at Deuteronomy 15, we see that in Old Testament times, every seventh year was to be a jubilee year. During jubilee years, debts were to be forgiven, servants were to be set free and fields were to be left unplanted. It was assumed that debtors were poor Israelites who borrowed money to feed their families. Jubilee years proclaimed God's grace.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Israelites had the view that the poor were to be given what they needed, even though such "loans" would never need to be paid back. Their attitude was one of warmth and generosity, especially with the realization that there would always be poor people in Israel.</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At the end of every seven years you must cancel debts. </a:t>
            </a:r>
            <a:r>
              <a:rPr lang="en-US" sz="1200" b="1" i="0" u="none" strike="noStrike" kern="1200" baseline="30000" dirty="0">
                <a:solidFill>
                  <a:schemeClr val="tx1"/>
                </a:solidFill>
                <a:effectLst/>
                <a:latin typeface="+mn-lt"/>
                <a:ea typeface="+mn-ea"/>
                <a:cs typeface="+mn-cs"/>
              </a:rPr>
              <a:t>2 </a:t>
            </a:r>
            <a:r>
              <a:rPr lang="en-US" sz="1200" b="0" i="0" u="none" strike="noStrike" kern="1200" dirty="0">
                <a:solidFill>
                  <a:schemeClr val="tx1"/>
                </a:solidFill>
                <a:effectLst/>
                <a:latin typeface="+mn-lt"/>
                <a:ea typeface="+mn-ea"/>
                <a:cs typeface="+mn-cs"/>
              </a:rPr>
              <a:t>This is how it is to be done: Every creditor shall cancel any loan they have made to a fellow Israelite. They shall not require payment from anyone among their own people, because the </a:t>
            </a:r>
            <a:r>
              <a:rPr lang="en-US" sz="1200" b="0" i="0" u="none" strike="noStrike" kern="1200" cap="small" dirty="0">
                <a:solidFill>
                  <a:schemeClr val="tx1"/>
                </a:solidFill>
                <a:effectLst/>
                <a:latin typeface="+mn-lt"/>
                <a:ea typeface="+mn-ea"/>
                <a:cs typeface="+mn-cs"/>
              </a:rPr>
              <a:t>Lord</a:t>
            </a:r>
            <a:r>
              <a:rPr lang="en-US" sz="1200" b="0" i="0" u="none" strike="noStrike" kern="1200" dirty="0">
                <a:solidFill>
                  <a:schemeClr val="tx1"/>
                </a:solidFill>
                <a:effectLst/>
                <a:latin typeface="+mn-lt"/>
                <a:ea typeface="+mn-ea"/>
                <a:cs typeface="+mn-cs"/>
              </a:rPr>
              <a:t>’s time for canceling debts has been proclaimed. </a:t>
            </a:r>
            <a:r>
              <a:rPr lang="en-US" sz="1200" b="1" i="0" u="none" strike="noStrike" kern="1200" baseline="30000" dirty="0">
                <a:solidFill>
                  <a:schemeClr val="tx1"/>
                </a:solidFill>
                <a:effectLst/>
                <a:latin typeface="+mn-lt"/>
                <a:ea typeface="+mn-ea"/>
                <a:cs typeface="+mn-cs"/>
              </a:rPr>
              <a:t>3 </a:t>
            </a:r>
            <a:r>
              <a:rPr lang="en-US" sz="1200" b="0" i="0" u="none" strike="noStrike" kern="1200" dirty="0">
                <a:solidFill>
                  <a:schemeClr val="tx1"/>
                </a:solidFill>
                <a:effectLst/>
                <a:latin typeface="+mn-lt"/>
                <a:ea typeface="+mn-ea"/>
                <a:cs typeface="+mn-cs"/>
              </a:rPr>
              <a:t>You may require payment from a foreigner, but you must cancel any debt your fellow Israelite owes you. </a:t>
            </a:r>
            <a:r>
              <a:rPr lang="en-US" sz="1200" b="1" i="0" u="none" strike="noStrike" kern="1200" baseline="30000" dirty="0">
                <a:solidFill>
                  <a:schemeClr val="tx1"/>
                </a:solidFill>
                <a:effectLst/>
                <a:latin typeface="+mn-lt"/>
                <a:ea typeface="+mn-ea"/>
                <a:cs typeface="+mn-cs"/>
              </a:rPr>
              <a:t>4 </a:t>
            </a:r>
            <a:r>
              <a:rPr lang="en-US" sz="1200" b="0" i="0" u="none" strike="noStrike" kern="1200" dirty="0">
                <a:solidFill>
                  <a:schemeClr val="tx1"/>
                </a:solidFill>
                <a:effectLst/>
                <a:latin typeface="+mn-lt"/>
                <a:ea typeface="+mn-ea"/>
                <a:cs typeface="+mn-cs"/>
              </a:rPr>
              <a:t>However, there need be no poor people among you, for in the land the </a:t>
            </a:r>
            <a:r>
              <a:rPr lang="en-US" sz="1200" b="0" i="0" u="none" strike="noStrike" kern="1200" cap="small" dirty="0">
                <a:solidFill>
                  <a:schemeClr val="tx1"/>
                </a:solidFill>
                <a:effectLst/>
                <a:latin typeface="+mn-lt"/>
                <a:ea typeface="+mn-ea"/>
                <a:cs typeface="+mn-cs"/>
              </a:rPr>
              <a:t>Lord</a:t>
            </a:r>
            <a:r>
              <a:rPr lang="en-US" sz="1200" b="0" i="0" u="none" strike="noStrike" kern="1200" dirty="0">
                <a:solidFill>
                  <a:schemeClr val="tx1"/>
                </a:solidFill>
                <a:effectLst/>
                <a:latin typeface="+mn-lt"/>
                <a:ea typeface="+mn-ea"/>
                <a:cs typeface="+mn-cs"/>
              </a:rPr>
              <a:t> your God is giving you to possess as your inheritance, he will richly bless you, </a:t>
            </a:r>
            <a:r>
              <a:rPr lang="en-US" sz="1200" b="1" i="0" u="none" strike="noStrike" kern="1200" baseline="30000" dirty="0">
                <a:solidFill>
                  <a:schemeClr val="tx1"/>
                </a:solidFill>
                <a:effectLst/>
                <a:latin typeface="+mn-lt"/>
                <a:ea typeface="+mn-ea"/>
                <a:cs typeface="+mn-cs"/>
              </a:rPr>
              <a:t>5 </a:t>
            </a:r>
            <a:r>
              <a:rPr lang="en-US" sz="1200" b="0" i="0" u="none" strike="noStrike" kern="1200" dirty="0">
                <a:solidFill>
                  <a:schemeClr val="tx1"/>
                </a:solidFill>
                <a:effectLst/>
                <a:latin typeface="+mn-lt"/>
                <a:ea typeface="+mn-ea"/>
                <a:cs typeface="+mn-cs"/>
              </a:rPr>
              <a:t>if only you fully obey the </a:t>
            </a:r>
            <a:r>
              <a:rPr lang="en-US" sz="1200" b="0" i="0" u="none" strike="noStrike" kern="1200" cap="small" dirty="0">
                <a:solidFill>
                  <a:schemeClr val="tx1"/>
                </a:solidFill>
                <a:effectLst/>
                <a:latin typeface="+mn-lt"/>
                <a:ea typeface="+mn-ea"/>
                <a:cs typeface="+mn-cs"/>
              </a:rPr>
              <a:t>Lord</a:t>
            </a:r>
            <a:r>
              <a:rPr lang="en-US" sz="1200" b="0" i="0" u="none" strike="noStrike" kern="1200" dirty="0">
                <a:solidFill>
                  <a:schemeClr val="tx1"/>
                </a:solidFill>
                <a:effectLst/>
                <a:latin typeface="+mn-lt"/>
                <a:ea typeface="+mn-ea"/>
                <a:cs typeface="+mn-cs"/>
              </a:rPr>
              <a:t> your God and are careful to follow all these commands I am giving you today. </a:t>
            </a:r>
            <a:r>
              <a:rPr lang="en-US" sz="1200" b="1" i="0" u="none" strike="noStrike" kern="1200" baseline="30000" dirty="0">
                <a:solidFill>
                  <a:schemeClr val="tx1"/>
                </a:solidFill>
                <a:effectLst/>
                <a:latin typeface="+mn-lt"/>
                <a:ea typeface="+mn-ea"/>
                <a:cs typeface="+mn-cs"/>
              </a:rPr>
              <a:t>6 </a:t>
            </a:r>
            <a:r>
              <a:rPr lang="en-US" sz="1200" b="0" i="0" u="none" strike="noStrike" kern="1200" dirty="0">
                <a:solidFill>
                  <a:schemeClr val="tx1"/>
                </a:solidFill>
                <a:effectLst/>
                <a:latin typeface="+mn-lt"/>
                <a:ea typeface="+mn-ea"/>
                <a:cs typeface="+mn-cs"/>
              </a:rPr>
              <a:t>For the </a:t>
            </a:r>
            <a:r>
              <a:rPr lang="en-US" sz="1200" b="0" i="0" u="none" strike="noStrike" kern="1200" cap="small" dirty="0">
                <a:solidFill>
                  <a:schemeClr val="tx1"/>
                </a:solidFill>
                <a:effectLst/>
                <a:latin typeface="+mn-lt"/>
                <a:ea typeface="+mn-ea"/>
                <a:cs typeface="+mn-cs"/>
              </a:rPr>
              <a:t>Lord</a:t>
            </a:r>
            <a:r>
              <a:rPr lang="en-US" sz="1200" b="0" i="0" u="none" strike="noStrike" kern="1200" dirty="0">
                <a:solidFill>
                  <a:schemeClr val="tx1"/>
                </a:solidFill>
                <a:effectLst/>
                <a:latin typeface="+mn-lt"/>
                <a:ea typeface="+mn-ea"/>
                <a:cs typeface="+mn-cs"/>
              </a:rPr>
              <a:t> your God will bless you as he has promised, and you will lend to many nations but will borrow from none. You will rule over many nations but none will rule over you.</a:t>
            </a:r>
          </a:p>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72A7D35-B7AC-4E3E-B556-D7D4F537C221}" type="slidenum">
              <a:rPr lang="en-US" smtClean="0"/>
              <a:t>4</a:t>
            </a:fld>
            <a:endParaRPr lang="en-US"/>
          </a:p>
        </p:txBody>
      </p:sp>
    </p:spTree>
    <p:extLst>
      <p:ext uri="{BB962C8B-B14F-4D97-AF65-F5344CB8AC3E}">
        <p14:creationId xmlns:p14="http://schemas.microsoft.com/office/powerpoint/2010/main" val="4527524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In discussing true and false worship, Isaiah says….</a:t>
            </a:r>
          </a:p>
        </p:txBody>
      </p:sp>
      <p:sp>
        <p:nvSpPr>
          <p:cNvPr id="4" name="Slide Number Placeholder 3"/>
          <p:cNvSpPr>
            <a:spLocks noGrp="1"/>
          </p:cNvSpPr>
          <p:nvPr>
            <p:ph type="sldNum" sz="quarter" idx="5"/>
          </p:nvPr>
        </p:nvSpPr>
        <p:spPr/>
        <p:txBody>
          <a:bodyPr/>
          <a:lstStyle/>
          <a:p>
            <a:fld id="{F72A7D35-B7AC-4E3E-B556-D7D4F537C221}" type="slidenum">
              <a:rPr lang="en-US" smtClean="0"/>
              <a:t>14</a:t>
            </a:fld>
            <a:endParaRPr lang="en-US"/>
          </a:p>
        </p:txBody>
      </p:sp>
    </p:spTree>
    <p:extLst>
      <p:ext uri="{BB962C8B-B14F-4D97-AF65-F5344CB8AC3E}">
        <p14:creationId xmlns:p14="http://schemas.microsoft.com/office/powerpoint/2010/main" val="1460244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1" i="0" u="none" strike="noStrike" kern="1200" baseline="30000" dirty="0">
                <a:solidFill>
                  <a:schemeClr val="tx1"/>
                </a:solidFill>
                <a:effectLst/>
                <a:latin typeface="+mn-lt"/>
                <a:ea typeface="+mn-ea"/>
                <a:cs typeface="+mn-cs"/>
              </a:rPr>
              <a:t>16 </a:t>
            </a:r>
            <a:r>
              <a:rPr lang="en-US" sz="1200" b="0" i="0" u="none" strike="noStrike" kern="1200" dirty="0">
                <a:solidFill>
                  <a:schemeClr val="tx1"/>
                </a:solidFill>
                <a:effectLst/>
                <a:latin typeface="+mn-lt"/>
                <a:ea typeface="+mn-ea"/>
                <a:cs typeface="+mn-cs"/>
              </a:rPr>
              <a:t>And, behold, one came and said unto him, Good Master, what good thing shall I do, that I may have eternal life?</a:t>
            </a:r>
          </a:p>
          <a:p>
            <a:r>
              <a:rPr lang="en-US" sz="1200" b="1" i="0" u="none" strike="noStrike" kern="1200" baseline="30000" dirty="0">
                <a:solidFill>
                  <a:schemeClr val="tx1"/>
                </a:solidFill>
                <a:effectLst/>
                <a:latin typeface="+mn-lt"/>
                <a:ea typeface="+mn-ea"/>
                <a:cs typeface="+mn-cs"/>
              </a:rPr>
              <a:t>17 </a:t>
            </a:r>
            <a:r>
              <a:rPr lang="en-US" sz="1200" b="0" i="0" u="none" strike="noStrike" kern="1200" dirty="0">
                <a:solidFill>
                  <a:schemeClr val="tx1"/>
                </a:solidFill>
                <a:effectLst/>
                <a:latin typeface="+mn-lt"/>
                <a:ea typeface="+mn-ea"/>
                <a:cs typeface="+mn-cs"/>
              </a:rPr>
              <a:t>And he said unto him, Why </a:t>
            </a:r>
            <a:r>
              <a:rPr lang="en-US" sz="1200" b="0" i="0" u="none" strike="noStrike" kern="1200" dirty="0" err="1">
                <a:solidFill>
                  <a:schemeClr val="tx1"/>
                </a:solidFill>
                <a:effectLst/>
                <a:latin typeface="+mn-lt"/>
                <a:ea typeface="+mn-ea"/>
                <a:cs typeface="+mn-cs"/>
              </a:rPr>
              <a:t>callest</a:t>
            </a:r>
            <a:r>
              <a:rPr lang="en-US" sz="1200" b="0" i="0" u="none" strike="noStrike" kern="1200" dirty="0">
                <a:solidFill>
                  <a:schemeClr val="tx1"/>
                </a:solidFill>
                <a:effectLst/>
                <a:latin typeface="+mn-lt"/>
                <a:ea typeface="+mn-ea"/>
                <a:cs typeface="+mn-cs"/>
              </a:rPr>
              <a:t> thou me good? there is none good but one, that is, God: but if thou wilt enter into life, keep the commandments.</a:t>
            </a:r>
          </a:p>
          <a:p>
            <a:r>
              <a:rPr lang="en-US" sz="1200" b="1" i="0" u="none" strike="noStrike" kern="1200" baseline="30000" dirty="0">
                <a:solidFill>
                  <a:schemeClr val="tx1"/>
                </a:solidFill>
                <a:effectLst/>
                <a:latin typeface="+mn-lt"/>
                <a:ea typeface="+mn-ea"/>
                <a:cs typeface="+mn-cs"/>
              </a:rPr>
              <a:t>18 </a:t>
            </a:r>
            <a:r>
              <a:rPr lang="en-US" sz="1200" b="0" i="0" u="none" strike="noStrike" kern="1200" dirty="0">
                <a:solidFill>
                  <a:schemeClr val="tx1"/>
                </a:solidFill>
                <a:effectLst/>
                <a:latin typeface="+mn-lt"/>
                <a:ea typeface="+mn-ea"/>
                <a:cs typeface="+mn-cs"/>
              </a:rPr>
              <a:t>He saith unto him, Which? Jesus said, Thou shalt do no murder, Thou shalt not commit adultery, Thou shalt not steal, Thou shalt not bear false witness,</a:t>
            </a:r>
          </a:p>
          <a:p>
            <a:r>
              <a:rPr lang="en-US" sz="1200" b="1" i="0" u="none" strike="noStrike" kern="1200" baseline="30000" dirty="0">
                <a:solidFill>
                  <a:schemeClr val="tx1"/>
                </a:solidFill>
                <a:effectLst/>
                <a:latin typeface="+mn-lt"/>
                <a:ea typeface="+mn-ea"/>
                <a:cs typeface="+mn-cs"/>
              </a:rPr>
              <a:t>19 </a:t>
            </a:r>
            <a:r>
              <a:rPr lang="en-US" sz="1200" b="0" i="0" u="none" strike="noStrike" kern="1200" dirty="0" err="1">
                <a:solidFill>
                  <a:schemeClr val="tx1"/>
                </a:solidFill>
                <a:effectLst/>
                <a:latin typeface="+mn-lt"/>
                <a:ea typeface="+mn-ea"/>
                <a:cs typeface="+mn-cs"/>
              </a:rPr>
              <a:t>Honour</a:t>
            </a:r>
            <a:r>
              <a:rPr lang="en-US" sz="1200" b="0" i="0" u="none" strike="noStrike" kern="1200" dirty="0">
                <a:solidFill>
                  <a:schemeClr val="tx1"/>
                </a:solidFill>
                <a:effectLst/>
                <a:latin typeface="+mn-lt"/>
                <a:ea typeface="+mn-ea"/>
                <a:cs typeface="+mn-cs"/>
              </a:rPr>
              <a:t> thy father and thy mother: and, Thou shalt love thy </a:t>
            </a:r>
            <a:r>
              <a:rPr lang="en-US" sz="1200" b="0" i="0" u="none" strike="noStrike" kern="1200" dirty="0" err="1">
                <a:solidFill>
                  <a:schemeClr val="tx1"/>
                </a:solidFill>
                <a:effectLst/>
                <a:latin typeface="+mn-lt"/>
                <a:ea typeface="+mn-ea"/>
                <a:cs typeface="+mn-cs"/>
              </a:rPr>
              <a:t>neighbour</a:t>
            </a:r>
            <a:r>
              <a:rPr lang="en-US" sz="1200" b="0" i="0" u="none" strike="noStrike" kern="1200" dirty="0">
                <a:solidFill>
                  <a:schemeClr val="tx1"/>
                </a:solidFill>
                <a:effectLst/>
                <a:latin typeface="+mn-lt"/>
                <a:ea typeface="+mn-ea"/>
                <a:cs typeface="+mn-cs"/>
              </a:rPr>
              <a:t> as thyself.</a:t>
            </a:r>
          </a:p>
          <a:p>
            <a:r>
              <a:rPr lang="en-US" sz="1200" b="1" i="0" u="none" strike="noStrike" kern="1200" baseline="30000" dirty="0">
                <a:solidFill>
                  <a:schemeClr val="tx1"/>
                </a:solidFill>
                <a:effectLst/>
                <a:latin typeface="+mn-lt"/>
                <a:ea typeface="+mn-ea"/>
                <a:cs typeface="+mn-cs"/>
              </a:rPr>
              <a:t>20 </a:t>
            </a:r>
            <a:r>
              <a:rPr lang="en-US" sz="1200" b="0" i="0" u="none" strike="noStrike" kern="1200" dirty="0">
                <a:solidFill>
                  <a:schemeClr val="tx1"/>
                </a:solidFill>
                <a:effectLst/>
                <a:latin typeface="+mn-lt"/>
                <a:ea typeface="+mn-ea"/>
                <a:cs typeface="+mn-cs"/>
              </a:rPr>
              <a:t>The young man saith unto him, All these things have I kept from my youth up: what lack I yet?</a:t>
            </a:r>
          </a:p>
          <a:p>
            <a:r>
              <a:rPr lang="en-US" sz="1200" b="1" i="0" u="none" strike="noStrike" kern="1200" baseline="30000" dirty="0">
                <a:solidFill>
                  <a:schemeClr val="tx1"/>
                </a:solidFill>
                <a:effectLst/>
                <a:latin typeface="+mn-lt"/>
                <a:ea typeface="+mn-ea"/>
                <a:cs typeface="+mn-cs"/>
              </a:rPr>
              <a:t>21 </a:t>
            </a:r>
            <a:r>
              <a:rPr lang="en-US" sz="1200" b="0" i="0" u="none" strike="noStrike" kern="1200" dirty="0">
                <a:solidFill>
                  <a:schemeClr val="tx1"/>
                </a:solidFill>
                <a:effectLst/>
                <a:latin typeface="+mn-lt"/>
                <a:ea typeface="+mn-ea"/>
                <a:cs typeface="+mn-cs"/>
              </a:rPr>
              <a:t>Jesus said unto him, If thou wilt be perfect, go and sell that thou hast, and give to the poor, and thou shalt have treasure in heaven: and come and follow me.</a:t>
            </a:r>
          </a:p>
          <a:p>
            <a:r>
              <a:rPr lang="en-US" sz="1200" b="1" i="0" u="none" strike="noStrike" kern="1200" baseline="30000" dirty="0">
                <a:solidFill>
                  <a:schemeClr val="tx1"/>
                </a:solidFill>
                <a:effectLst/>
                <a:latin typeface="+mn-lt"/>
                <a:ea typeface="+mn-ea"/>
                <a:cs typeface="+mn-cs"/>
              </a:rPr>
              <a:t>22 </a:t>
            </a:r>
            <a:r>
              <a:rPr lang="en-US" sz="1200" b="0" i="0" u="none" strike="noStrike" kern="1200" dirty="0">
                <a:solidFill>
                  <a:schemeClr val="tx1"/>
                </a:solidFill>
                <a:effectLst/>
                <a:latin typeface="+mn-lt"/>
                <a:ea typeface="+mn-ea"/>
                <a:cs typeface="+mn-cs"/>
              </a:rPr>
              <a:t>But when the young man heard that saying, he went away sorrowful: for he had great possessions.</a:t>
            </a:r>
          </a:p>
          <a:p>
            <a:endParaRPr lang="en-US" dirty="0"/>
          </a:p>
          <a:p>
            <a:r>
              <a:rPr lang="en-US" dirty="0"/>
              <a:t>When we have opportunity to give to our brethren, do we walk away sorrowfully?</a:t>
            </a:r>
          </a:p>
        </p:txBody>
      </p:sp>
      <p:sp>
        <p:nvSpPr>
          <p:cNvPr id="4" name="Slide Number Placeholder 3"/>
          <p:cNvSpPr>
            <a:spLocks noGrp="1"/>
          </p:cNvSpPr>
          <p:nvPr>
            <p:ph type="sldNum" sz="quarter" idx="5"/>
          </p:nvPr>
        </p:nvSpPr>
        <p:spPr/>
        <p:txBody>
          <a:bodyPr/>
          <a:lstStyle/>
          <a:p>
            <a:fld id="{F72A7D35-B7AC-4E3E-B556-D7D4F537C221}" type="slidenum">
              <a:rPr lang="en-US" smtClean="0"/>
              <a:t>15</a:t>
            </a:fld>
            <a:endParaRPr lang="en-US"/>
          </a:p>
        </p:txBody>
      </p:sp>
    </p:spTree>
    <p:extLst>
      <p:ext uri="{BB962C8B-B14F-4D97-AF65-F5344CB8AC3E}">
        <p14:creationId xmlns:p14="http://schemas.microsoft.com/office/powerpoint/2010/main" val="1472856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Cornelius’ demonstrations of love in his giving of alms in Acts 10 were as a memorial offering to the Lord.  God was so impressed with Cornelius that he sends Peter to him to teach Cornelius and his family the gospel truth.</a:t>
            </a:r>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16</a:t>
            </a:fld>
            <a:endParaRPr lang="en-US"/>
          </a:p>
        </p:txBody>
      </p:sp>
    </p:spTree>
    <p:extLst>
      <p:ext uri="{BB962C8B-B14F-4D97-AF65-F5344CB8AC3E}">
        <p14:creationId xmlns:p14="http://schemas.microsoft.com/office/powerpoint/2010/main" val="42557783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A faith that profits is a faith that demonstrates love.</a:t>
            </a:r>
          </a:p>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72A7D35-B7AC-4E3E-B556-D7D4F537C221}" type="slidenum">
              <a:rPr lang="en-US" smtClean="0"/>
              <a:t>17</a:t>
            </a:fld>
            <a:endParaRPr lang="en-US"/>
          </a:p>
        </p:txBody>
      </p:sp>
    </p:spTree>
    <p:extLst>
      <p:ext uri="{BB962C8B-B14F-4D97-AF65-F5344CB8AC3E}">
        <p14:creationId xmlns:p14="http://schemas.microsoft.com/office/powerpoint/2010/main" val="2746201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72A7D35-B7AC-4E3E-B556-D7D4F537C221}" type="slidenum">
              <a:rPr lang="en-US" smtClean="0"/>
              <a:t>18</a:t>
            </a:fld>
            <a:endParaRPr lang="en-US"/>
          </a:p>
        </p:txBody>
      </p:sp>
    </p:spTree>
    <p:extLst>
      <p:ext uri="{BB962C8B-B14F-4D97-AF65-F5344CB8AC3E}">
        <p14:creationId xmlns:p14="http://schemas.microsoft.com/office/powerpoint/2010/main" val="18049381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In Matthew 9:35-36 </a:t>
            </a:r>
          </a:p>
          <a:p>
            <a:r>
              <a:rPr lang="en-US" sz="1200" b="1" i="0" u="none" strike="noStrike" kern="1200" baseline="30000" dirty="0">
                <a:solidFill>
                  <a:schemeClr val="tx1"/>
                </a:solidFill>
                <a:effectLst/>
                <a:latin typeface="+mn-lt"/>
                <a:ea typeface="+mn-ea"/>
                <a:cs typeface="+mn-cs"/>
              </a:rPr>
              <a:t>35 </a:t>
            </a:r>
            <a:r>
              <a:rPr lang="en-US" sz="1200" b="0" i="0" u="none" strike="noStrike" kern="1200" dirty="0">
                <a:solidFill>
                  <a:schemeClr val="tx1"/>
                </a:solidFill>
                <a:effectLst/>
                <a:latin typeface="+mn-lt"/>
                <a:ea typeface="+mn-ea"/>
                <a:cs typeface="+mn-cs"/>
              </a:rPr>
              <a:t>And Jesus went about all the cities and villages, teaching in their synagogues, and preaching the gospel of the kingdom, and healing every sickness and every disease among the people.</a:t>
            </a:r>
          </a:p>
          <a:p>
            <a:endParaRPr lang="en-US" sz="1200" b="0" i="0" u="none" strike="noStrike" kern="1200" dirty="0">
              <a:solidFill>
                <a:schemeClr val="tx1"/>
              </a:solidFill>
              <a:effectLst/>
              <a:latin typeface="+mn-lt"/>
              <a:ea typeface="+mn-ea"/>
              <a:cs typeface="+mn-cs"/>
            </a:endParaRPr>
          </a:p>
          <a:p>
            <a:r>
              <a:rPr lang="en-US" sz="1200" b="1" i="0" u="none" strike="noStrike" kern="1200" baseline="30000" dirty="0">
                <a:solidFill>
                  <a:schemeClr val="tx1"/>
                </a:solidFill>
                <a:effectLst/>
                <a:latin typeface="+mn-lt"/>
                <a:ea typeface="+mn-ea"/>
                <a:cs typeface="+mn-cs"/>
              </a:rPr>
              <a:t>36 </a:t>
            </a:r>
            <a:r>
              <a:rPr lang="en-US" sz="1200" b="0" i="0" u="none" strike="noStrike" kern="1200" dirty="0">
                <a:solidFill>
                  <a:schemeClr val="tx1"/>
                </a:solidFill>
                <a:effectLst/>
                <a:latin typeface="+mn-lt"/>
                <a:ea typeface="+mn-ea"/>
                <a:cs typeface="+mn-cs"/>
              </a:rPr>
              <a:t>But when he saw the multitudes, </a:t>
            </a:r>
            <a:r>
              <a:rPr lang="en-US" sz="1200" b="1" i="0" u="none" strike="noStrike" kern="1200" dirty="0">
                <a:solidFill>
                  <a:schemeClr val="tx1"/>
                </a:solidFill>
                <a:effectLst/>
                <a:latin typeface="+mn-lt"/>
                <a:ea typeface="+mn-ea"/>
                <a:cs typeface="+mn-cs"/>
              </a:rPr>
              <a:t>he was moved with compassion on them</a:t>
            </a:r>
            <a:r>
              <a:rPr lang="en-US" sz="1200" b="0" i="0" u="none" strike="noStrike" kern="1200" dirty="0">
                <a:solidFill>
                  <a:schemeClr val="tx1"/>
                </a:solidFill>
                <a:effectLst/>
                <a:latin typeface="+mn-lt"/>
                <a:ea typeface="+mn-ea"/>
                <a:cs typeface="+mn-cs"/>
              </a:rPr>
              <a:t>, because they fainted, and were scattered abroad, as sheep having no shepherd.</a:t>
            </a:r>
          </a:p>
          <a:p>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Compassion means someone’s heart break becomes your heartbreak.  Another’s suffering becomes your suffering.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Our suffering becomes Jesus suffering.  Our needs become His needs.  When we put on Jesus, we should then put on His compassionate heart toward others.</a:t>
            </a:r>
          </a:p>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72A7D35-B7AC-4E3E-B556-D7D4F537C221}" type="slidenum">
              <a:rPr lang="en-US" smtClean="0"/>
              <a:t>19</a:t>
            </a:fld>
            <a:endParaRPr lang="en-US"/>
          </a:p>
        </p:txBody>
      </p:sp>
    </p:spTree>
    <p:extLst>
      <p:ext uri="{BB962C8B-B14F-4D97-AF65-F5344CB8AC3E}">
        <p14:creationId xmlns:p14="http://schemas.microsoft.com/office/powerpoint/2010/main" val="11613737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1" i="0" u="none" strike="noStrike" kern="1200" baseline="30000" dirty="0">
                <a:solidFill>
                  <a:schemeClr val="tx1"/>
                </a:solidFill>
                <a:effectLst/>
                <a:latin typeface="+mn-lt"/>
                <a:ea typeface="+mn-ea"/>
                <a:cs typeface="+mn-cs"/>
              </a:rPr>
              <a:t>16 </a:t>
            </a:r>
            <a:r>
              <a:rPr lang="en-US" sz="1200" b="0" i="0" u="none" strike="noStrike" kern="1200" dirty="0">
                <a:solidFill>
                  <a:schemeClr val="tx1"/>
                </a:solidFill>
                <a:effectLst/>
                <a:latin typeface="+mn-lt"/>
                <a:ea typeface="+mn-ea"/>
                <a:cs typeface="+mn-cs"/>
              </a:rPr>
              <a:t>By this we know love, because He laid down His life for us. And we also ought to lay down </a:t>
            </a:r>
            <a:r>
              <a:rPr lang="en-US" sz="1200" b="0" i="1" u="none" strike="noStrike" kern="1200" dirty="0">
                <a:solidFill>
                  <a:schemeClr val="tx1"/>
                </a:solidFill>
                <a:effectLst/>
                <a:latin typeface="+mn-lt"/>
                <a:ea typeface="+mn-ea"/>
                <a:cs typeface="+mn-cs"/>
              </a:rPr>
              <a:t>our</a:t>
            </a:r>
            <a:r>
              <a:rPr lang="en-US" sz="1200" b="0" i="0" u="none" strike="noStrike" kern="1200" dirty="0">
                <a:solidFill>
                  <a:schemeClr val="tx1"/>
                </a:solidFill>
                <a:effectLst/>
                <a:latin typeface="+mn-lt"/>
                <a:ea typeface="+mn-ea"/>
                <a:cs typeface="+mn-cs"/>
              </a:rPr>
              <a:t> lives for the brethren. </a:t>
            </a:r>
          </a:p>
          <a:p>
            <a:endParaRPr lang="en-US" sz="1200" b="0" i="0" u="none" strike="noStrike" kern="1200" baseline="30000" dirty="0">
              <a:solidFill>
                <a:schemeClr val="tx1"/>
              </a:solidFill>
              <a:effectLst/>
              <a:latin typeface="+mn-lt"/>
              <a:ea typeface="+mn-ea"/>
              <a:cs typeface="+mn-cs"/>
            </a:endParaRPr>
          </a:p>
          <a:p>
            <a:r>
              <a:rPr lang="en-US" sz="1200" b="1" i="0" u="none" strike="noStrike" kern="1200" baseline="30000" dirty="0">
                <a:solidFill>
                  <a:schemeClr val="tx1"/>
                </a:solidFill>
                <a:effectLst/>
                <a:latin typeface="+mn-lt"/>
                <a:ea typeface="+mn-ea"/>
                <a:cs typeface="+mn-cs"/>
              </a:rPr>
              <a:t>17 </a:t>
            </a:r>
            <a:r>
              <a:rPr lang="en-US" sz="1200" b="0" i="0" u="none" strike="noStrike" kern="1200" dirty="0">
                <a:solidFill>
                  <a:schemeClr val="tx1"/>
                </a:solidFill>
                <a:effectLst/>
                <a:latin typeface="+mn-lt"/>
                <a:ea typeface="+mn-ea"/>
                <a:cs typeface="+mn-cs"/>
              </a:rPr>
              <a:t>But whoever has this world’s goods, and sees his brother in need, and shuts up his heart from him, how does the love of God abide in him?</a:t>
            </a:r>
          </a:p>
          <a:p>
            <a:endParaRPr lang="en-US" sz="1200" b="1" i="0" u="none" strike="noStrike" kern="1200" baseline="30000" dirty="0">
              <a:solidFill>
                <a:schemeClr val="tx1"/>
              </a:solidFill>
              <a:effectLst/>
              <a:latin typeface="+mn-lt"/>
              <a:ea typeface="+mn-ea"/>
              <a:cs typeface="+mn-cs"/>
            </a:endParaRPr>
          </a:p>
          <a:p>
            <a:r>
              <a:rPr lang="en-US" sz="1200" b="1" i="0" u="none" strike="noStrike" kern="1200" baseline="30000" dirty="0">
                <a:solidFill>
                  <a:schemeClr val="tx1"/>
                </a:solidFill>
                <a:effectLst/>
                <a:latin typeface="+mn-lt"/>
                <a:ea typeface="+mn-ea"/>
                <a:cs typeface="+mn-cs"/>
              </a:rPr>
              <a:t>18 </a:t>
            </a:r>
            <a:r>
              <a:rPr lang="en-US" sz="1200" b="0" i="0" u="none" strike="noStrike" kern="1200" dirty="0">
                <a:solidFill>
                  <a:schemeClr val="tx1"/>
                </a:solidFill>
                <a:effectLst/>
                <a:latin typeface="+mn-lt"/>
                <a:ea typeface="+mn-ea"/>
                <a:cs typeface="+mn-cs"/>
              </a:rPr>
              <a:t>My little children, let us not love in word or in tongue, but in deed and in truth. </a:t>
            </a:r>
          </a:p>
          <a:p>
            <a:endParaRPr lang="en-US" sz="1200" b="0" i="0" u="none" strike="noStrike" kern="1200" baseline="30000" dirty="0">
              <a:solidFill>
                <a:schemeClr val="tx1"/>
              </a:solidFill>
              <a:effectLst/>
              <a:latin typeface="+mn-lt"/>
              <a:ea typeface="+mn-ea"/>
              <a:cs typeface="+mn-cs"/>
            </a:endParaRPr>
          </a:p>
          <a:p>
            <a:r>
              <a:rPr lang="en-US" sz="1200" b="1" i="0" u="none" strike="noStrike" kern="1200" baseline="30000" dirty="0">
                <a:solidFill>
                  <a:schemeClr val="tx1"/>
                </a:solidFill>
                <a:effectLst/>
                <a:latin typeface="+mn-lt"/>
                <a:ea typeface="+mn-ea"/>
                <a:cs typeface="+mn-cs"/>
              </a:rPr>
              <a:t>19 </a:t>
            </a:r>
            <a:r>
              <a:rPr lang="en-US" sz="1200" b="0" i="0" u="none" strike="noStrike" kern="1200" dirty="0">
                <a:solidFill>
                  <a:schemeClr val="tx1"/>
                </a:solidFill>
                <a:effectLst/>
                <a:latin typeface="+mn-lt"/>
                <a:ea typeface="+mn-ea"/>
                <a:cs typeface="+mn-cs"/>
              </a:rPr>
              <a:t>And by this we know that we are of the truth, and shall assure our hearts before Him.</a:t>
            </a:r>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20</a:t>
            </a:fld>
            <a:endParaRPr lang="en-US"/>
          </a:p>
        </p:txBody>
      </p:sp>
    </p:spTree>
    <p:extLst>
      <p:ext uri="{BB962C8B-B14F-4D97-AF65-F5344CB8AC3E}">
        <p14:creationId xmlns:p14="http://schemas.microsoft.com/office/powerpoint/2010/main" val="30456275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Then after fourteen years, I went up again to Jerusalem, this time with Barnabas. I took Titus along also. </a:t>
            </a:r>
            <a:r>
              <a:rPr lang="en-US" sz="1200" b="1" i="0" u="none" strike="noStrike" kern="1200" baseline="30000" dirty="0">
                <a:solidFill>
                  <a:schemeClr val="tx1"/>
                </a:solidFill>
                <a:effectLst/>
                <a:latin typeface="+mn-lt"/>
                <a:ea typeface="+mn-ea"/>
                <a:cs typeface="+mn-cs"/>
              </a:rPr>
              <a:t>2 </a:t>
            </a:r>
            <a:r>
              <a:rPr lang="en-US" sz="1200" b="0" i="0" u="none" strike="noStrike" kern="1200" dirty="0">
                <a:solidFill>
                  <a:schemeClr val="tx1"/>
                </a:solidFill>
                <a:effectLst/>
                <a:latin typeface="+mn-lt"/>
                <a:ea typeface="+mn-ea"/>
                <a:cs typeface="+mn-cs"/>
              </a:rPr>
              <a:t>I went in response to a revelation and, meeting privately with those esteemed as leaders, I presented to them the gospel that I preach among the Gentiles. I wanted to be sure I was not running and had not been running my race in vain. </a:t>
            </a:r>
            <a:r>
              <a:rPr lang="en-US" sz="1200" b="1" i="0" u="none" strike="noStrike" kern="1200" baseline="30000" dirty="0">
                <a:solidFill>
                  <a:schemeClr val="tx1"/>
                </a:solidFill>
                <a:effectLst/>
                <a:latin typeface="+mn-lt"/>
                <a:ea typeface="+mn-ea"/>
                <a:cs typeface="+mn-cs"/>
              </a:rPr>
              <a:t>3 </a:t>
            </a:r>
            <a:r>
              <a:rPr lang="en-US" sz="1200" b="0" i="0" u="none" strike="noStrike" kern="1200" dirty="0">
                <a:solidFill>
                  <a:schemeClr val="tx1"/>
                </a:solidFill>
                <a:effectLst/>
                <a:latin typeface="+mn-lt"/>
                <a:ea typeface="+mn-ea"/>
                <a:cs typeface="+mn-cs"/>
              </a:rPr>
              <a:t>Yet not even Titus, who was with me, was compelled to be circumcised, even though he was a Greek. </a:t>
            </a:r>
            <a:r>
              <a:rPr lang="en-US" sz="1200" b="1" i="0" u="none" strike="noStrike" kern="1200" baseline="30000" dirty="0">
                <a:solidFill>
                  <a:schemeClr val="tx1"/>
                </a:solidFill>
                <a:effectLst/>
                <a:latin typeface="+mn-lt"/>
                <a:ea typeface="+mn-ea"/>
                <a:cs typeface="+mn-cs"/>
              </a:rPr>
              <a:t>4 </a:t>
            </a:r>
            <a:r>
              <a:rPr lang="en-US" sz="1200" b="0" i="0" u="none" strike="noStrike" kern="1200" dirty="0">
                <a:solidFill>
                  <a:schemeClr val="tx1"/>
                </a:solidFill>
                <a:effectLst/>
                <a:latin typeface="+mn-lt"/>
                <a:ea typeface="+mn-ea"/>
                <a:cs typeface="+mn-cs"/>
              </a:rPr>
              <a:t>This matter arose because some false believers had infiltrated our ranks to spy on the freedom we have in Christ Jesus and to make us slaves. </a:t>
            </a:r>
            <a:r>
              <a:rPr lang="en-US" sz="1200" b="1" i="0" u="none" strike="noStrike" kern="1200" baseline="30000" dirty="0">
                <a:solidFill>
                  <a:schemeClr val="tx1"/>
                </a:solidFill>
                <a:effectLst/>
                <a:latin typeface="+mn-lt"/>
                <a:ea typeface="+mn-ea"/>
                <a:cs typeface="+mn-cs"/>
              </a:rPr>
              <a:t>5 </a:t>
            </a:r>
            <a:r>
              <a:rPr lang="en-US" sz="1200" b="0" i="0" u="none" strike="noStrike" kern="1200" dirty="0">
                <a:solidFill>
                  <a:schemeClr val="tx1"/>
                </a:solidFill>
                <a:effectLst/>
                <a:latin typeface="+mn-lt"/>
                <a:ea typeface="+mn-ea"/>
                <a:cs typeface="+mn-cs"/>
              </a:rPr>
              <a:t>We did not give in to them for a moment, so that the truth of the gospel might be preserved for you.</a:t>
            </a:r>
          </a:p>
          <a:p>
            <a:endParaRPr lang="en-US" sz="1200" b="0" i="0" u="none" strike="noStrike" kern="1200" dirty="0">
              <a:solidFill>
                <a:schemeClr val="tx1"/>
              </a:solidFill>
              <a:effectLst/>
              <a:latin typeface="+mn-lt"/>
              <a:ea typeface="+mn-ea"/>
              <a:cs typeface="+mn-cs"/>
            </a:endParaRPr>
          </a:p>
          <a:p>
            <a:r>
              <a:rPr lang="en-US" sz="1200" b="1" i="0" u="none" strike="noStrike" kern="1200" baseline="30000" dirty="0">
                <a:solidFill>
                  <a:schemeClr val="tx1"/>
                </a:solidFill>
                <a:effectLst/>
                <a:latin typeface="+mn-lt"/>
                <a:ea typeface="+mn-ea"/>
                <a:cs typeface="+mn-cs"/>
              </a:rPr>
              <a:t>6 </a:t>
            </a:r>
            <a:r>
              <a:rPr lang="en-US" sz="1200" b="0" i="0" u="none" strike="noStrike" kern="1200" dirty="0">
                <a:solidFill>
                  <a:schemeClr val="tx1"/>
                </a:solidFill>
                <a:effectLst/>
                <a:latin typeface="+mn-lt"/>
                <a:ea typeface="+mn-ea"/>
                <a:cs typeface="+mn-cs"/>
              </a:rPr>
              <a:t>As for those who were held in high esteem—whatever they were makes no difference to me; God does not show favoritism—they added nothing to my message. </a:t>
            </a:r>
            <a:r>
              <a:rPr lang="en-US" sz="1200" b="1" i="0" u="none" strike="noStrike" kern="1200" baseline="30000" dirty="0">
                <a:solidFill>
                  <a:schemeClr val="tx1"/>
                </a:solidFill>
                <a:effectLst/>
                <a:latin typeface="+mn-lt"/>
                <a:ea typeface="+mn-ea"/>
                <a:cs typeface="+mn-cs"/>
              </a:rPr>
              <a:t>7 </a:t>
            </a:r>
            <a:r>
              <a:rPr lang="en-US" sz="1200" b="0" i="0" u="none" strike="noStrike" kern="1200" dirty="0">
                <a:solidFill>
                  <a:schemeClr val="tx1"/>
                </a:solidFill>
                <a:effectLst/>
                <a:latin typeface="+mn-lt"/>
                <a:ea typeface="+mn-ea"/>
                <a:cs typeface="+mn-cs"/>
              </a:rPr>
              <a:t>On the contrary, they recognized that I had been entrusted with the task of preaching the gospel to the uncircumcised,</a:t>
            </a:r>
            <a:r>
              <a:rPr lang="en-US" sz="1200" b="0" i="0" u="none" strike="noStrike" kern="1200" baseline="30000" dirty="0">
                <a:solidFill>
                  <a:schemeClr val="tx1"/>
                </a:solidFill>
                <a:effectLst/>
                <a:latin typeface="+mn-lt"/>
                <a:ea typeface="+mn-ea"/>
                <a:cs typeface="+mn-cs"/>
              </a:rPr>
              <a:t>[</a:t>
            </a:r>
            <a:r>
              <a:rPr lang="en-US" sz="1200" b="0" i="0" u="none" strike="noStrike" kern="1200" baseline="30000" dirty="0">
                <a:solidFill>
                  <a:schemeClr val="tx1"/>
                </a:solidFill>
                <a:effectLst/>
                <a:latin typeface="+mn-lt"/>
                <a:ea typeface="+mn-ea"/>
                <a:cs typeface="+mn-cs"/>
                <a:hlinkClick r:id="rId3" tooltip="See footnote a"/>
              </a:rPr>
              <a:t>a</a:t>
            </a:r>
            <a:r>
              <a:rPr lang="en-US" sz="1200" b="0" i="0" u="none" strike="noStrike" kern="1200" baseline="30000" dirty="0">
                <a:solidFill>
                  <a:schemeClr val="tx1"/>
                </a:solidFill>
                <a:effectLst/>
                <a:latin typeface="+mn-lt"/>
                <a:ea typeface="+mn-ea"/>
                <a:cs typeface="+mn-cs"/>
              </a:rPr>
              <a:t>]</a:t>
            </a:r>
            <a:r>
              <a:rPr lang="en-US" sz="1200" b="0" i="0" u="none" strike="noStrike" kern="1200" dirty="0">
                <a:solidFill>
                  <a:schemeClr val="tx1"/>
                </a:solidFill>
                <a:effectLst/>
                <a:latin typeface="+mn-lt"/>
                <a:ea typeface="+mn-ea"/>
                <a:cs typeface="+mn-cs"/>
              </a:rPr>
              <a:t> just as Peter had been to the circumcised.</a:t>
            </a:r>
            <a:r>
              <a:rPr lang="en-US" sz="1200" b="0" i="0" u="none" strike="noStrike" kern="1200" baseline="30000" dirty="0">
                <a:solidFill>
                  <a:schemeClr val="tx1"/>
                </a:solidFill>
                <a:effectLst/>
                <a:latin typeface="+mn-lt"/>
                <a:ea typeface="+mn-ea"/>
                <a:cs typeface="+mn-cs"/>
              </a:rPr>
              <a:t>[</a:t>
            </a:r>
            <a:r>
              <a:rPr lang="en-US" sz="1200" b="0" i="0" u="none" strike="noStrike" kern="1200" baseline="30000" dirty="0">
                <a:solidFill>
                  <a:schemeClr val="tx1"/>
                </a:solidFill>
                <a:effectLst/>
                <a:latin typeface="+mn-lt"/>
                <a:ea typeface="+mn-ea"/>
                <a:cs typeface="+mn-cs"/>
                <a:hlinkClick r:id="rId4" tooltip="See footnote b"/>
              </a:rPr>
              <a:t>b</a:t>
            </a:r>
            <a:r>
              <a:rPr lang="en-US" sz="1200" b="0" i="0" u="none" strike="noStrike" kern="1200" baseline="30000" dirty="0">
                <a:solidFill>
                  <a:schemeClr val="tx1"/>
                </a:solidFill>
                <a:effectLst/>
                <a:latin typeface="+mn-lt"/>
                <a:ea typeface="+mn-ea"/>
                <a:cs typeface="+mn-cs"/>
              </a:rPr>
              <a:t>]</a:t>
            </a:r>
            <a:r>
              <a:rPr lang="en-US" sz="1200" b="0" i="0" u="none" strike="noStrike" kern="1200" dirty="0">
                <a:solidFill>
                  <a:schemeClr val="tx1"/>
                </a:solidFill>
                <a:effectLst/>
                <a:latin typeface="+mn-lt"/>
                <a:ea typeface="+mn-ea"/>
                <a:cs typeface="+mn-cs"/>
              </a:rPr>
              <a:t> </a:t>
            </a:r>
            <a:r>
              <a:rPr lang="en-US" sz="1200" b="1" i="0" u="none" strike="noStrike" kern="1200" baseline="30000" dirty="0">
                <a:solidFill>
                  <a:schemeClr val="tx1"/>
                </a:solidFill>
                <a:effectLst/>
                <a:latin typeface="+mn-lt"/>
                <a:ea typeface="+mn-ea"/>
                <a:cs typeface="+mn-cs"/>
              </a:rPr>
              <a:t>8 </a:t>
            </a:r>
            <a:r>
              <a:rPr lang="en-US" sz="1200" b="0" i="0" u="none" strike="noStrike" kern="1200" dirty="0">
                <a:solidFill>
                  <a:schemeClr val="tx1"/>
                </a:solidFill>
                <a:effectLst/>
                <a:latin typeface="+mn-lt"/>
                <a:ea typeface="+mn-ea"/>
                <a:cs typeface="+mn-cs"/>
              </a:rPr>
              <a:t>For God, who was at work in Peter as an apostle to the circumcised, was also at work in me as an apostle to the Gentiles. </a:t>
            </a:r>
            <a:r>
              <a:rPr lang="en-US" sz="1200" b="1" i="0" u="none" strike="noStrike" kern="1200" baseline="30000" dirty="0">
                <a:solidFill>
                  <a:schemeClr val="tx1"/>
                </a:solidFill>
                <a:effectLst/>
                <a:latin typeface="+mn-lt"/>
                <a:ea typeface="+mn-ea"/>
                <a:cs typeface="+mn-cs"/>
              </a:rPr>
              <a:t>9 </a:t>
            </a:r>
            <a:r>
              <a:rPr lang="en-US" sz="1200" b="0" i="0" u="none" strike="noStrike" kern="1200" dirty="0">
                <a:solidFill>
                  <a:schemeClr val="tx1"/>
                </a:solidFill>
                <a:effectLst/>
                <a:latin typeface="+mn-lt"/>
                <a:ea typeface="+mn-ea"/>
                <a:cs typeface="+mn-cs"/>
              </a:rPr>
              <a:t>James, Cephas</a:t>
            </a:r>
            <a:r>
              <a:rPr lang="en-US" sz="1200" b="0" i="0" u="none" strike="noStrike" kern="1200" baseline="30000" dirty="0">
                <a:solidFill>
                  <a:schemeClr val="tx1"/>
                </a:solidFill>
                <a:effectLst/>
                <a:latin typeface="+mn-lt"/>
                <a:ea typeface="+mn-ea"/>
                <a:cs typeface="+mn-cs"/>
              </a:rPr>
              <a:t>[</a:t>
            </a:r>
            <a:r>
              <a:rPr lang="en-US" sz="1200" b="0" i="0" u="none" strike="noStrike" kern="1200" baseline="30000" dirty="0">
                <a:solidFill>
                  <a:schemeClr val="tx1"/>
                </a:solidFill>
                <a:effectLst/>
                <a:latin typeface="+mn-lt"/>
                <a:ea typeface="+mn-ea"/>
                <a:cs typeface="+mn-cs"/>
                <a:hlinkClick r:id="rId5" tooltip="See footnote c"/>
              </a:rPr>
              <a:t>c</a:t>
            </a:r>
            <a:r>
              <a:rPr lang="en-US" sz="1200" b="0" i="0" u="none" strike="noStrike" kern="1200" baseline="30000" dirty="0">
                <a:solidFill>
                  <a:schemeClr val="tx1"/>
                </a:solidFill>
                <a:effectLst/>
                <a:latin typeface="+mn-lt"/>
                <a:ea typeface="+mn-ea"/>
                <a:cs typeface="+mn-cs"/>
              </a:rPr>
              <a:t>]</a:t>
            </a:r>
            <a:r>
              <a:rPr lang="en-US" sz="1200" b="0" i="0" u="none" strike="noStrike" kern="1200" dirty="0">
                <a:solidFill>
                  <a:schemeClr val="tx1"/>
                </a:solidFill>
                <a:effectLst/>
                <a:latin typeface="+mn-lt"/>
                <a:ea typeface="+mn-ea"/>
                <a:cs typeface="+mn-cs"/>
              </a:rPr>
              <a:t> and John, those esteemed as pillars, gave me and Barnabas the right hand of fellowship when they recognized the grace given to me. They agreed that we should go to the Gentiles, and they to the circumcised. </a:t>
            </a:r>
            <a:r>
              <a:rPr lang="en-US" sz="1200" b="1" i="0" u="none" strike="noStrike" kern="1200" baseline="30000" dirty="0">
                <a:solidFill>
                  <a:schemeClr val="tx1"/>
                </a:solidFill>
                <a:effectLst/>
                <a:latin typeface="+mn-lt"/>
                <a:ea typeface="+mn-ea"/>
                <a:cs typeface="+mn-cs"/>
              </a:rPr>
              <a:t>10 </a:t>
            </a:r>
            <a:r>
              <a:rPr lang="en-US" sz="1200" b="0" i="0" u="none" strike="noStrike" kern="1200" dirty="0">
                <a:solidFill>
                  <a:schemeClr val="tx1"/>
                </a:solidFill>
                <a:effectLst/>
                <a:latin typeface="+mn-lt"/>
                <a:ea typeface="+mn-ea"/>
                <a:cs typeface="+mn-cs"/>
              </a:rPr>
              <a:t>All they asked was that we should continue to remember the poor, the very thing I had been eager to do all along.</a:t>
            </a:r>
          </a:p>
        </p:txBody>
      </p:sp>
      <p:sp>
        <p:nvSpPr>
          <p:cNvPr id="4" name="Slide Number Placeholder 3"/>
          <p:cNvSpPr>
            <a:spLocks noGrp="1"/>
          </p:cNvSpPr>
          <p:nvPr>
            <p:ph type="sldNum" sz="quarter" idx="5"/>
          </p:nvPr>
        </p:nvSpPr>
        <p:spPr/>
        <p:txBody>
          <a:bodyPr/>
          <a:lstStyle/>
          <a:p>
            <a:fld id="{F72A7D35-B7AC-4E3E-B556-D7D4F537C221}" type="slidenum">
              <a:rPr lang="en-US" smtClean="0"/>
              <a:t>21</a:t>
            </a:fld>
            <a:endParaRPr lang="en-US"/>
          </a:p>
        </p:txBody>
      </p:sp>
    </p:spTree>
    <p:extLst>
      <p:ext uri="{BB962C8B-B14F-4D97-AF65-F5344CB8AC3E}">
        <p14:creationId xmlns:p14="http://schemas.microsoft.com/office/powerpoint/2010/main" val="1396407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29 For I know this, that after my departing shall grievous wolves enter in among you, not sparing the flock.</a:t>
            </a:r>
          </a:p>
          <a:p>
            <a:r>
              <a:rPr lang="en-US" sz="1200" b="0" i="0" u="none" strike="noStrike" kern="1200" dirty="0">
                <a:solidFill>
                  <a:schemeClr val="tx1"/>
                </a:solidFill>
                <a:effectLst/>
                <a:latin typeface="+mn-lt"/>
                <a:ea typeface="+mn-ea"/>
                <a:cs typeface="+mn-cs"/>
              </a:rPr>
              <a:t>30 Also of your own selves shall men arise, speaking perverse things, to draw away disciples after them.</a:t>
            </a:r>
          </a:p>
          <a:p>
            <a:r>
              <a:rPr lang="en-US" sz="1200" b="0" i="0" u="none" strike="noStrike" kern="1200" dirty="0">
                <a:solidFill>
                  <a:schemeClr val="tx1"/>
                </a:solidFill>
                <a:effectLst/>
                <a:latin typeface="+mn-lt"/>
                <a:ea typeface="+mn-ea"/>
                <a:cs typeface="+mn-cs"/>
              </a:rPr>
              <a:t>31 Therefore watch, and remember, that by the space of three years I ceased not to warn every one night and day with tears.</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32 And now, brethren, I commend you to God, and to the word of his grace, which is able to build you up, and to give you an inheritance among all them which are sanctified.</a:t>
            </a:r>
          </a:p>
          <a:p>
            <a:r>
              <a:rPr lang="en-US" sz="1200" b="0" i="0" u="none" strike="noStrike" kern="1200" dirty="0">
                <a:solidFill>
                  <a:schemeClr val="tx1"/>
                </a:solidFill>
                <a:effectLst/>
                <a:latin typeface="+mn-lt"/>
                <a:ea typeface="+mn-ea"/>
                <a:cs typeface="+mn-cs"/>
              </a:rPr>
              <a:t>33 I have coveted no man's silver, or gold, or apparel.</a:t>
            </a:r>
          </a:p>
          <a:p>
            <a:r>
              <a:rPr lang="en-US" sz="1200" b="0" i="0" u="none" strike="noStrike" kern="1200" dirty="0">
                <a:solidFill>
                  <a:schemeClr val="tx1"/>
                </a:solidFill>
                <a:effectLst/>
                <a:latin typeface="+mn-lt"/>
                <a:ea typeface="+mn-ea"/>
                <a:cs typeface="+mn-cs"/>
              </a:rPr>
              <a:t>34 Yea, ye yourselves know, that these hands have ministered unto my necessities, and to them that were with me.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35 I have shewed you all things, how that so </a:t>
            </a:r>
            <a:r>
              <a:rPr lang="en-US" sz="1200" b="0" i="0" u="none" strike="noStrike" kern="1200" dirty="0" err="1">
                <a:solidFill>
                  <a:schemeClr val="tx1"/>
                </a:solidFill>
                <a:effectLst/>
                <a:latin typeface="+mn-lt"/>
                <a:ea typeface="+mn-ea"/>
                <a:cs typeface="+mn-cs"/>
              </a:rPr>
              <a:t>labouring</a:t>
            </a:r>
            <a:r>
              <a:rPr lang="en-US" sz="1200" b="0" i="0" u="none" strike="noStrike" kern="1200" dirty="0">
                <a:solidFill>
                  <a:schemeClr val="tx1"/>
                </a:solidFill>
                <a:effectLst/>
                <a:latin typeface="+mn-lt"/>
                <a:ea typeface="+mn-ea"/>
                <a:cs typeface="+mn-cs"/>
              </a:rPr>
              <a:t> ye ought to support the weak, and to remember the words of the Lord Jesus, how he said, It is more blessed to give than to receive.</a:t>
            </a:r>
          </a:p>
          <a:p>
            <a:endParaRPr lang="en-US" sz="1200" b="0" i="0" u="none" strike="noStrike" kern="1200" dirty="0">
              <a:solidFill>
                <a:schemeClr val="tx1"/>
              </a:solidFill>
              <a:effectLst/>
              <a:latin typeface="+mn-lt"/>
              <a:ea typeface="+mn-ea"/>
              <a:cs typeface="+mn-cs"/>
            </a:endParaRPr>
          </a:p>
          <a:p>
            <a:r>
              <a:rPr lang="en-US" sz="1200" b="1" i="0" u="none" strike="noStrike" kern="1200" dirty="0">
                <a:solidFill>
                  <a:schemeClr val="tx1"/>
                </a:solidFill>
                <a:effectLst/>
                <a:latin typeface="+mn-lt"/>
                <a:ea typeface="+mn-ea"/>
                <a:cs typeface="+mn-cs"/>
              </a:rPr>
              <a:t>Story of the Young Boy</a:t>
            </a:r>
          </a:p>
          <a:p>
            <a:r>
              <a:rPr lang="en-US" sz="1200" b="0" i="0" u="none" strike="noStrike" kern="1200" dirty="0">
                <a:solidFill>
                  <a:schemeClr val="tx1"/>
                </a:solidFill>
                <a:effectLst/>
                <a:latin typeface="+mn-lt"/>
                <a:ea typeface="+mn-ea"/>
                <a:cs typeface="+mn-cs"/>
              </a:rPr>
              <a:t>We need to be like the young boy who stared intently through the windows of a Cadillac car. The owner wondered what the boy, so he put his hands on the boy's shoulders and asked him what he was doing. The boy said he was interested in cars and had read a lot about different models. The owner talked with the boy for awhile and explained to him the details about this particular model and style.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After a little while, the boy asked, "Mister, how much did you pay for this car?" The man replied, "Nothing. My brother gave it to me." The boy responded, "I wish..." but stopped without finishing.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The man chuckled, "You were going to say, 'I wish I had a brother like that.’”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The boy replied, "No, I was going to say, 'I wish I could be a brother like that." You see, sir, I have a brother who is crippled and I'd like to do a lot of things for him."</a:t>
            </a:r>
          </a:p>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72A7D35-B7AC-4E3E-B556-D7D4F537C221}" type="slidenum">
              <a:rPr lang="en-US" smtClean="0"/>
              <a:t>22</a:t>
            </a:fld>
            <a:endParaRPr lang="en-US"/>
          </a:p>
        </p:txBody>
      </p:sp>
    </p:spTree>
    <p:extLst>
      <p:ext uri="{BB962C8B-B14F-4D97-AF65-F5344CB8AC3E}">
        <p14:creationId xmlns:p14="http://schemas.microsoft.com/office/powerpoint/2010/main" val="29083662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The disciples of the Jerusalem church demonstrated a heart of unselfish devotion.  This heart led them to share their earthly possessions to those in the church who were in need.  Being of one heart and one soul led them to feel they were members of one family and they cheerfully sold their property and gave to their brothers and sisters.</a:t>
            </a:r>
          </a:p>
        </p:txBody>
      </p:sp>
      <p:sp>
        <p:nvSpPr>
          <p:cNvPr id="4" name="Slide Number Placeholder 3"/>
          <p:cNvSpPr>
            <a:spLocks noGrp="1"/>
          </p:cNvSpPr>
          <p:nvPr>
            <p:ph type="sldNum" sz="quarter" idx="5"/>
          </p:nvPr>
        </p:nvSpPr>
        <p:spPr/>
        <p:txBody>
          <a:bodyPr/>
          <a:lstStyle/>
          <a:p>
            <a:fld id="{F72A7D35-B7AC-4E3E-B556-D7D4F537C221}" type="slidenum">
              <a:rPr lang="en-US" smtClean="0"/>
              <a:t>23</a:t>
            </a:fld>
            <a:endParaRPr lang="en-US"/>
          </a:p>
        </p:txBody>
      </p:sp>
    </p:spTree>
    <p:extLst>
      <p:ext uri="{BB962C8B-B14F-4D97-AF65-F5344CB8AC3E}">
        <p14:creationId xmlns:p14="http://schemas.microsoft.com/office/powerpoint/2010/main" val="1017559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Moses taught that helping the poor is an issue of the heart.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Moses' mind, an open heart led to an open hand.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Moses stated that because the poor will always be with us, they will always need help from the wealthy, and the needs of the poor are to be met gladly and generously.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Deuteronomy 15:11 (NIV) There will always be poor people in the land. Therefore I command you to be openhanded toward your fellow Israelites who are poor and needy in your land.</a:t>
            </a:r>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6</a:t>
            </a:fld>
            <a:endParaRPr lang="en-US"/>
          </a:p>
        </p:txBody>
      </p:sp>
    </p:spTree>
    <p:extLst>
      <p:ext uri="{BB962C8B-B14F-4D97-AF65-F5344CB8AC3E}">
        <p14:creationId xmlns:p14="http://schemas.microsoft.com/office/powerpoint/2010/main" val="9501474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72A7D35-B7AC-4E3E-B556-D7D4F537C221}" type="slidenum">
              <a:rPr lang="en-US" smtClean="0"/>
              <a:t>24</a:t>
            </a:fld>
            <a:endParaRPr lang="en-US"/>
          </a:p>
        </p:txBody>
      </p:sp>
    </p:spTree>
    <p:extLst>
      <p:ext uri="{BB962C8B-B14F-4D97-AF65-F5344CB8AC3E}">
        <p14:creationId xmlns:p14="http://schemas.microsoft.com/office/powerpoint/2010/main" val="15738402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1 Now concerning the collection for the saints, as I have given order to the churches of Galatia, even so do ye.</a:t>
            </a:r>
          </a:p>
          <a:p>
            <a:r>
              <a:rPr lang="en-US" sz="1200" b="0" i="0" u="none" strike="noStrike" kern="1200" dirty="0">
                <a:solidFill>
                  <a:schemeClr val="tx1"/>
                </a:solidFill>
                <a:effectLst/>
                <a:latin typeface="+mn-lt"/>
                <a:ea typeface="+mn-ea"/>
                <a:cs typeface="+mn-cs"/>
              </a:rPr>
              <a:t>2 Upon the first day of the week let every one of you lay by him in store, as God hath prospered him, that there be no gatherings when I come.</a:t>
            </a:r>
          </a:p>
          <a:p>
            <a:r>
              <a:rPr lang="en-US" sz="1200" b="0" i="0" u="none" strike="noStrike" kern="1200" dirty="0">
                <a:solidFill>
                  <a:schemeClr val="tx1"/>
                </a:solidFill>
                <a:effectLst/>
                <a:latin typeface="+mn-lt"/>
                <a:ea typeface="+mn-ea"/>
                <a:cs typeface="+mn-cs"/>
              </a:rPr>
              <a:t>3 And when I come, whomsoever ye shall approve by your letters, them will I send to bring your liberality unto Jerusalem.</a:t>
            </a:r>
          </a:p>
          <a:p>
            <a:r>
              <a:rPr lang="en-US" sz="1200" b="0" i="0" u="none" strike="noStrike" kern="1200" dirty="0">
                <a:solidFill>
                  <a:schemeClr val="tx1"/>
                </a:solidFill>
                <a:effectLst/>
                <a:latin typeface="+mn-lt"/>
                <a:ea typeface="+mn-ea"/>
                <a:cs typeface="+mn-cs"/>
              </a:rPr>
              <a:t>4 And if it be meet that I go also, they shall go with me.</a:t>
            </a:r>
          </a:p>
          <a:p>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r>
              <a:rPr lang="en-US" sz="1200" b="1" i="0" u="none" strike="noStrike" kern="1200" dirty="0">
                <a:solidFill>
                  <a:schemeClr val="tx1"/>
                </a:solidFill>
                <a:effectLst/>
                <a:latin typeface="+mn-lt"/>
                <a:ea typeface="+mn-ea"/>
                <a:cs typeface="+mn-cs"/>
              </a:rPr>
              <a:t>1 Timothy 5:3-16 Helping Widows</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3 Honor widows who are really widows. 4 But if any widow has children or grandchildren, let them first learn to show piety at home and </a:t>
            </a:r>
            <a:r>
              <a:rPr lang="en-US" sz="1200" b="0" i="0" u="none" strike="noStrike" kern="1200" dirty="0" err="1">
                <a:solidFill>
                  <a:schemeClr val="tx1"/>
                </a:solidFill>
                <a:effectLst/>
                <a:latin typeface="+mn-lt"/>
                <a:ea typeface="+mn-ea"/>
                <a:cs typeface="+mn-cs"/>
              </a:rPr>
              <a:t>ato</a:t>
            </a:r>
            <a:r>
              <a:rPr lang="en-US" sz="1200" b="0" i="0" u="none" strike="noStrike" kern="1200" dirty="0">
                <a:solidFill>
                  <a:schemeClr val="tx1"/>
                </a:solidFill>
                <a:effectLst/>
                <a:latin typeface="+mn-lt"/>
                <a:ea typeface="+mn-ea"/>
                <a:cs typeface="+mn-cs"/>
              </a:rPr>
              <a:t> repay their parents; for this is 1good and acceptable before God. 5 Now she who is really a widow, and left alone, trusts in God and continues in supplications and prayers </a:t>
            </a:r>
            <a:r>
              <a:rPr lang="en-US" sz="1200" b="0" i="0" u="none" strike="noStrike" kern="1200" dirty="0" err="1">
                <a:solidFill>
                  <a:schemeClr val="tx1"/>
                </a:solidFill>
                <a:effectLst/>
                <a:latin typeface="+mn-lt"/>
                <a:ea typeface="+mn-ea"/>
                <a:cs typeface="+mn-cs"/>
              </a:rPr>
              <a:t>bnight</a:t>
            </a:r>
            <a:r>
              <a:rPr lang="en-US" sz="1200" b="0" i="0" u="none" strike="noStrike" kern="1200" dirty="0">
                <a:solidFill>
                  <a:schemeClr val="tx1"/>
                </a:solidFill>
                <a:effectLst/>
                <a:latin typeface="+mn-lt"/>
                <a:ea typeface="+mn-ea"/>
                <a:cs typeface="+mn-cs"/>
              </a:rPr>
              <a:t> and day. 6 But she who lives in 2pleasure is dead while she lives. 7 And these things command, that they may be blameless. 8 But if anyone does not provide for his own, </a:t>
            </a:r>
            <a:r>
              <a:rPr lang="en-US" sz="1200" b="0" i="0" u="none" strike="noStrike" kern="1200" dirty="0" err="1">
                <a:solidFill>
                  <a:schemeClr val="tx1"/>
                </a:solidFill>
                <a:effectLst/>
                <a:latin typeface="+mn-lt"/>
                <a:ea typeface="+mn-ea"/>
                <a:cs typeface="+mn-cs"/>
              </a:rPr>
              <a:t>cand</a:t>
            </a:r>
            <a:r>
              <a:rPr lang="en-US" sz="1200" b="0" i="0" u="none" strike="noStrike" kern="1200" dirty="0">
                <a:solidFill>
                  <a:schemeClr val="tx1"/>
                </a:solidFill>
                <a:effectLst/>
                <a:latin typeface="+mn-lt"/>
                <a:ea typeface="+mn-ea"/>
                <a:cs typeface="+mn-cs"/>
              </a:rPr>
              <a:t> especially for those of his household, </a:t>
            </a:r>
            <a:r>
              <a:rPr lang="en-US" sz="1200" b="0" i="0" u="none" strike="noStrike" kern="1200" dirty="0" err="1">
                <a:solidFill>
                  <a:schemeClr val="tx1"/>
                </a:solidFill>
                <a:effectLst/>
                <a:latin typeface="+mn-lt"/>
                <a:ea typeface="+mn-ea"/>
                <a:cs typeface="+mn-cs"/>
              </a:rPr>
              <a:t>dhe</a:t>
            </a:r>
            <a:r>
              <a:rPr lang="en-US" sz="1200" b="0" i="0" u="none" strike="noStrike" kern="1200" dirty="0">
                <a:solidFill>
                  <a:schemeClr val="tx1"/>
                </a:solidFill>
                <a:effectLst/>
                <a:latin typeface="+mn-lt"/>
                <a:ea typeface="+mn-ea"/>
                <a:cs typeface="+mn-cs"/>
              </a:rPr>
              <a:t> has denied the faith </a:t>
            </a:r>
            <a:r>
              <a:rPr lang="en-US" sz="1200" b="0" i="0" u="none" strike="noStrike" kern="1200" dirty="0" err="1">
                <a:solidFill>
                  <a:schemeClr val="tx1"/>
                </a:solidFill>
                <a:effectLst/>
                <a:latin typeface="+mn-lt"/>
                <a:ea typeface="+mn-ea"/>
                <a:cs typeface="+mn-cs"/>
              </a:rPr>
              <a:t>eand</a:t>
            </a:r>
            <a:r>
              <a:rPr lang="en-US" sz="1200" b="0" i="0" u="none" strike="noStrike" kern="1200" dirty="0">
                <a:solidFill>
                  <a:schemeClr val="tx1"/>
                </a:solidFill>
                <a:effectLst/>
                <a:latin typeface="+mn-lt"/>
                <a:ea typeface="+mn-ea"/>
                <a:cs typeface="+mn-cs"/>
              </a:rPr>
              <a:t> is worse than an unbeliever. </a:t>
            </a:r>
          </a:p>
          <a:p>
            <a:r>
              <a:rPr lang="en-US" sz="1200" b="0" i="0" u="none" strike="noStrike" kern="1200" dirty="0">
                <a:solidFill>
                  <a:schemeClr val="tx1"/>
                </a:solidFill>
                <a:effectLst/>
                <a:latin typeface="+mn-lt"/>
                <a:ea typeface="+mn-ea"/>
                <a:cs typeface="+mn-cs"/>
              </a:rPr>
              <a:t>9 Do not let a widow under sixty years old be taken into the number, and not unless she has been the wife of one man, 10 well reported for good works: if she has brought up children, if she has lodged strangers, if she has washed the saints’ feet, if she has relieved the afflicted, if she has diligently followed every good work.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16 If any believing 5man or woman has widows, let them 6relieve them, and do not let the church be burdened, that it may relieve those who are really widows. </a:t>
            </a:r>
          </a:p>
        </p:txBody>
      </p:sp>
      <p:sp>
        <p:nvSpPr>
          <p:cNvPr id="4" name="Slide Number Placeholder 3"/>
          <p:cNvSpPr>
            <a:spLocks noGrp="1"/>
          </p:cNvSpPr>
          <p:nvPr>
            <p:ph type="sldNum" sz="quarter" idx="5"/>
          </p:nvPr>
        </p:nvSpPr>
        <p:spPr/>
        <p:txBody>
          <a:bodyPr/>
          <a:lstStyle/>
          <a:p>
            <a:fld id="{F72A7D35-B7AC-4E3E-B556-D7D4F537C221}" type="slidenum">
              <a:rPr lang="en-US" smtClean="0"/>
              <a:t>25</a:t>
            </a:fld>
            <a:endParaRPr lang="en-US"/>
          </a:p>
        </p:txBody>
      </p:sp>
    </p:spTree>
    <p:extLst>
      <p:ext uri="{BB962C8B-B14F-4D97-AF65-F5344CB8AC3E}">
        <p14:creationId xmlns:p14="http://schemas.microsoft.com/office/powerpoint/2010/main" val="33312287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Many Christians give individually to help the poor and needy and no one will ever know because they aren’t wanting the blessing—they are being the blessing like Jesus taught in Matthew 6:1-4.  There reward will be from God.</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If you know of a brother or sister in need, please let our elders know.  We want to help those who are Christians in need.</a:t>
            </a:r>
          </a:p>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72A7D35-B7AC-4E3E-B556-D7D4F537C221}" type="slidenum">
              <a:rPr lang="en-US" smtClean="0"/>
              <a:t>26</a:t>
            </a:fld>
            <a:endParaRPr lang="en-US"/>
          </a:p>
        </p:txBody>
      </p:sp>
    </p:spTree>
    <p:extLst>
      <p:ext uri="{BB962C8B-B14F-4D97-AF65-F5344CB8AC3E}">
        <p14:creationId xmlns:p14="http://schemas.microsoft.com/office/powerpoint/2010/main" val="29267733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Matthew 25:35-40 (NIV)</a:t>
            </a:r>
          </a:p>
          <a:p>
            <a:r>
              <a:rPr lang="en-US" sz="1200" b="0" i="0" u="none" strike="noStrike" kern="1200" dirty="0">
                <a:solidFill>
                  <a:schemeClr val="tx1"/>
                </a:solidFill>
                <a:effectLst/>
                <a:latin typeface="+mn-lt"/>
                <a:ea typeface="+mn-ea"/>
                <a:cs typeface="+mn-cs"/>
              </a:rPr>
              <a:t>35 For I was hungry and you gave me something to eat, I was thirsty and you gave me something to drink, I was a stranger and you invited me in, 36 I needed clothes and you clothed me, I was sick and you looked after me, I was in prison and you came to visit me.’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37 “Then the righteous will answer him, ‘Lord, when did we see you hungry and feed you, or thirsty and give you something to drink? 38 When did we see you a stranger and invite you in, or needing clothes and clothe you? 39 When did we see you sick or in prison and go to visit you?’</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40 “The King will reply, ‘Truly I tell you, whatever you did for one of the least of these brothers and sisters of mine, you did for me.’</a:t>
            </a:r>
          </a:p>
        </p:txBody>
      </p:sp>
      <p:sp>
        <p:nvSpPr>
          <p:cNvPr id="4" name="Slide Number Placeholder 3"/>
          <p:cNvSpPr>
            <a:spLocks noGrp="1"/>
          </p:cNvSpPr>
          <p:nvPr>
            <p:ph type="sldNum" sz="quarter" idx="5"/>
          </p:nvPr>
        </p:nvSpPr>
        <p:spPr/>
        <p:txBody>
          <a:bodyPr/>
          <a:lstStyle/>
          <a:p>
            <a:fld id="{F72A7D35-B7AC-4E3E-B556-D7D4F537C221}" type="slidenum">
              <a:rPr lang="en-US" smtClean="0"/>
              <a:t>27</a:t>
            </a:fld>
            <a:endParaRPr lang="en-US"/>
          </a:p>
        </p:txBody>
      </p:sp>
    </p:spTree>
    <p:extLst>
      <p:ext uri="{BB962C8B-B14F-4D97-AF65-F5344CB8AC3E}">
        <p14:creationId xmlns:p14="http://schemas.microsoft.com/office/powerpoint/2010/main" val="21022058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Matthew 25:35-40 (NIV)</a:t>
            </a:r>
          </a:p>
          <a:p>
            <a:r>
              <a:rPr lang="en-US" sz="1200" b="0" i="0" u="none" strike="noStrike" kern="1200" dirty="0">
                <a:solidFill>
                  <a:schemeClr val="tx1"/>
                </a:solidFill>
                <a:effectLst/>
                <a:latin typeface="+mn-lt"/>
                <a:ea typeface="+mn-ea"/>
                <a:cs typeface="+mn-cs"/>
              </a:rPr>
              <a:t>35 For I was hungry and you gave me something to eat, I was thirsty and you gave me something to drink, I was a stranger and you invited me in, 36 I needed clothes and you clothed me, I was sick and you looked after me, I was in prison and you came to visit me.’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37 “Then the righteous will answer him, ‘Lord, when did we see you hungry and feed you, or thirsty and give you something to drink? 38 When did we see you a stranger and invite you in, or needing clothes and clothe you? 39 When did we see you sick or in prison and go to visit you?’</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40 “The King will reply, ‘Truly I tell you, whatever you did for one of the least of these brothers and sisters of mine, you did for me.’</a:t>
            </a:r>
          </a:p>
        </p:txBody>
      </p:sp>
      <p:sp>
        <p:nvSpPr>
          <p:cNvPr id="4" name="Slide Number Placeholder 3"/>
          <p:cNvSpPr>
            <a:spLocks noGrp="1"/>
          </p:cNvSpPr>
          <p:nvPr>
            <p:ph type="sldNum" sz="quarter" idx="5"/>
          </p:nvPr>
        </p:nvSpPr>
        <p:spPr/>
        <p:txBody>
          <a:bodyPr/>
          <a:lstStyle/>
          <a:p>
            <a:fld id="{F72A7D35-B7AC-4E3E-B556-D7D4F537C221}" type="slidenum">
              <a:rPr lang="en-US" smtClean="0"/>
              <a:t>28</a:t>
            </a:fld>
            <a:endParaRPr lang="en-US"/>
          </a:p>
        </p:txBody>
      </p:sp>
    </p:spTree>
    <p:extLst>
      <p:ext uri="{BB962C8B-B14F-4D97-AF65-F5344CB8AC3E}">
        <p14:creationId xmlns:p14="http://schemas.microsoft.com/office/powerpoint/2010/main" val="7597452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72A7D35-B7AC-4E3E-B556-D7D4F537C221}" type="slidenum">
              <a:rPr lang="en-US" smtClean="0"/>
              <a:t>29</a:t>
            </a:fld>
            <a:endParaRPr lang="en-US"/>
          </a:p>
        </p:txBody>
      </p:sp>
    </p:spTree>
    <p:extLst>
      <p:ext uri="{BB962C8B-B14F-4D97-AF65-F5344CB8AC3E}">
        <p14:creationId xmlns:p14="http://schemas.microsoft.com/office/powerpoint/2010/main" val="26520456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72A7D35-B7AC-4E3E-B556-D7D4F537C221}" type="slidenum">
              <a:rPr lang="en-US" smtClean="0"/>
              <a:t>30</a:t>
            </a:fld>
            <a:endParaRPr lang="en-US"/>
          </a:p>
        </p:txBody>
      </p:sp>
    </p:spTree>
    <p:extLst>
      <p:ext uri="{BB962C8B-B14F-4D97-AF65-F5344CB8AC3E}">
        <p14:creationId xmlns:p14="http://schemas.microsoft.com/office/powerpoint/2010/main" val="2073413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7</a:t>
            </a:fld>
            <a:endParaRPr lang="en-US"/>
          </a:p>
        </p:txBody>
      </p:sp>
    </p:spTree>
    <p:extLst>
      <p:ext uri="{BB962C8B-B14F-4D97-AF65-F5344CB8AC3E}">
        <p14:creationId xmlns:p14="http://schemas.microsoft.com/office/powerpoint/2010/main" val="1114608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Take advantage of them?  NO, but we see it in the news all the time.</a:t>
            </a:r>
          </a:p>
          <a:p>
            <a:endParaRPr lang="en-US" dirty="0"/>
          </a:p>
          <a:p>
            <a:r>
              <a:rPr lang="en-US" dirty="0"/>
              <a:t>Look Down on them? NO, but we have pity and compassion toward them.</a:t>
            </a:r>
          </a:p>
          <a:p>
            <a:endParaRPr lang="en-US" dirty="0"/>
          </a:p>
          <a:p>
            <a:r>
              <a:rPr lang="en-US" dirty="0"/>
              <a:t>Blame them?  NO, tough love can be appropriate, but we help them learn a better way, not condemn them.</a:t>
            </a:r>
          </a:p>
          <a:p>
            <a:endParaRPr lang="en-US" dirty="0"/>
          </a:p>
          <a:p>
            <a:r>
              <a:rPr lang="en-US" dirty="0"/>
              <a:t>Al’s lesson on Mercy in June</a:t>
            </a:r>
          </a:p>
          <a:p>
            <a:r>
              <a:rPr lang="en-US" dirty="0"/>
              <a:t>Unfortunately, some people today are lazy and greedy rather than injured or needy.</a:t>
            </a:r>
          </a:p>
          <a:p>
            <a:endParaRPr lang="en-US" dirty="0"/>
          </a:p>
          <a:p>
            <a:r>
              <a:rPr lang="en-US" dirty="0"/>
              <a:t>Help them? Yes!</a:t>
            </a:r>
          </a:p>
        </p:txBody>
      </p:sp>
      <p:sp>
        <p:nvSpPr>
          <p:cNvPr id="4" name="Slide Number Placeholder 3"/>
          <p:cNvSpPr>
            <a:spLocks noGrp="1"/>
          </p:cNvSpPr>
          <p:nvPr>
            <p:ph type="sldNum" sz="quarter" idx="5"/>
          </p:nvPr>
        </p:nvSpPr>
        <p:spPr/>
        <p:txBody>
          <a:bodyPr/>
          <a:lstStyle/>
          <a:p>
            <a:fld id="{F72A7D35-B7AC-4E3E-B556-D7D4F537C221}" type="slidenum">
              <a:rPr lang="en-US" smtClean="0"/>
              <a:t>8</a:t>
            </a:fld>
            <a:endParaRPr lang="en-US"/>
          </a:p>
        </p:txBody>
      </p:sp>
    </p:spTree>
    <p:extLst>
      <p:ext uri="{BB962C8B-B14F-4D97-AF65-F5344CB8AC3E}">
        <p14:creationId xmlns:p14="http://schemas.microsoft.com/office/powerpoint/2010/main" val="18713517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Does that mean we have unrestricted giving?  NO, 2 Thessalonians 3:7-11  </a:t>
            </a:r>
            <a:r>
              <a:rPr lang="en-US" sz="1200" b="1" i="0" u="none" strike="noStrike" kern="1200" baseline="30000" dirty="0">
                <a:solidFill>
                  <a:schemeClr val="tx1"/>
                </a:solidFill>
                <a:effectLst/>
                <a:latin typeface="+mn-lt"/>
                <a:ea typeface="+mn-ea"/>
                <a:cs typeface="+mn-cs"/>
              </a:rPr>
              <a:t>7 </a:t>
            </a:r>
            <a:r>
              <a:rPr lang="en-US" sz="1200" b="0" i="0" u="none" strike="noStrike" kern="1200" dirty="0">
                <a:solidFill>
                  <a:schemeClr val="tx1"/>
                </a:solidFill>
                <a:effectLst/>
                <a:latin typeface="+mn-lt"/>
                <a:ea typeface="+mn-ea"/>
                <a:cs typeface="+mn-cs"/>
              </a:rPr>
              <a:t>For you yourselves know how you ought to follow our example. We were not idle when we were with you, </a:t>
            </a:r>
            <a:r>
              <a:rPr lang="en-US" sz="1200" b="1" i="0" u="none" strike="noStrike" kern="1200" baseline="30000" dirty="0">
                <a:solidFill>
                  <a:schemeClr val="tx1"/>
                </a:solidFill>
                <a:effectLst/>
                <a:latin typeface="+mn-lt"/>
                <a:ea typeface="+mn-ea"/>
                <a:cs typeface="+mn-cs"/>
              </a:rPr>
              <a:t>8 </a:t>
            </a:r>
            <a:r>
              <a:rPr lang="en-US" sz="1200" b="0" i="0" u="none" strike="noStrike" kern="1200" dirty="0">
                <a:solidFill>
                  <a:schemeClr val="tx1"/>
                </a:solidFill>
                <a:effectLst/>
                <a:latin typeface="+mn-lt"/>
                <a:ea typeface="+mn-ea"/>
                <a:cs typeface="+mn-cs"/>
              </a:rPr>
              <a:t>nor did we eat anyone’s food without paying for it. On the contrary, we worked night and day, laboring and toiling so that we would not be a burden to any of you. </a:t>
            </a:r>
            <a:r>
              <a:rPr lang="en-US" sz="1200" b="1" i="0" u="none" strike="noStrike" kern="1200" baseline="30000" dirty="0">
                <a:solidFill>
                  <a:schemeClr val="tx1"/>
                </a:solidFill>
                <a:effectLst/>
                <a:latin typeface="+mn-lt"/>
                <a:ea typeface="+mn-ea"/>
                <a:cs typeface="+mn-cs"/>
              </a:rPr>
              <a:t>9 </a:t>
            </a:r>
            <a:r>
              <a:rPr lang="en-US" sz="1200" b="0" i="0" u="none" strike="noStrike" kern="1200" dirty="0">
                <a:solidFill>
                  <a:schemeClr val="tx1"/>
                </a:solidFill>
                <a:effectLst/>
                <a:latin typeface="+mn-lt"/>
                <a:ea typeface="+mn-ea"/>
                <a:cs typeface="+mn-cs"/>
              </a:rPr>
              <a:t>We did this, not because we do not have the right to such help, but in order to offer ourselves as a model for you to imitate. </a:t>
            </a:r>
            <a:r>
              <a:rPr lang="en-US" sz="1200" b="1" i="0" u="none" strike="noStrike" kern="1200" baseline="30000" dirty="0">
                <a:solidFill>
                  <a:schemeClr val="tx1"/>
                </a:solidFill>
                <a:effectLst/>
                <a:latin typeface="+mn-lt"/>
                <a:ea typeface="+mn-ea"/>
                <a:cs typeface="+mn-cs"/>
              </a:rPr>
              <a:t>10 </a:t>
            </a:r>
            <a:r>
              <a:rPr lang="en-US" sz="1200" b="0" i="0" u="none" strike="noStrike" kern="1200" dirty="0">
                <a:solidFill>
                  <a:schemeClr val="tx1"/>
                </a:solidFill>
                <a:effectLst/>
                <a:latin typeface="+mn-lt"/>
                <a:ea typeface="+mn-ea"/>
                <a:cs typeface="+mn-cs"/>
              </a:rPr>
              <a:t>For even when we were with you, we gave you this rule: “The one who is unwilling to work shall not eat.”</a:t>
            </a:r>
          </a:p>
          <a:p>
            <a:r>
              <a:rPr lang="en-US" sz="1200" b="1" i="0" u="none" strike="noStrike" kern="1200" baseline="30000" dirty="0">
                <a:solidFill>
                  <a:schemeClr val="tx1"/>
                </a:solidFill>
                <a:effectLst/>
                <a:latin typeface="+mn-lt"/>
                <a:ea typeface="+mn-ea"/>
                <a:cs typeface="+mn-cs"/>
              </a:rPr>
              <a:t>11 </a:t>
            </a:r>
            <a:r>
              <a:rPr lang="en-US" sz="1200" b="0" i="0" u="none" strike="noStrike" kern="1200" dirty="0">
                <a:solidFill>
                  <a:schemeClr val="tx1"/>
                </a:solidFill>
                <a:effectLst/>
                <a:latin typeface="+mn-lt"/>
                <a:ea typeface="+mn-ea"/>
                <a:cs typeface="+mn-cs"/>
              </a:rPr>
              <a:t>We hear that some among you are idle and disruptive. They are not busy; they are busybodies. </a:t>
            </a:r>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9</a:t>
            </a:fld>
            <a:endParaRPr lang="en-US"/>
          </a:p>
        </p:txBody>
      </p:sp>
    </p:spTree>
    <p:extLst>
      <p:ext uri="{BB962C8B-B14F-4D97-AF65-F5344CB8AC3E}">
        <p14:creationId xmlns:p14="http://schemas.microsoft.com/office/powerpoint/2010/main" val="451236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10</a:t>
            </a:fld>
            <a:endParaRPr lang="en-US"/>
          </a:p>
        </p:txBody>
      </p:sp>
    </p:spTree>
    <p:extLst>
      <p:ext uri="{BB962C8B-B14F-4D97-AF65-F5344CB8AC3E}">
        <p14:creationId xmlns:p14="http://schemas.microsoft.com/office/powerpoint/2010/main" val="1683354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11</a:t>
            </a:fld>
            <a:endParaRPr lang="en-US"/>
          </a:p>
        </p:txBody>
      </p:sp>
    </p:spTree>
    <p:extLst>
      <p:ext uri="{BB962C8B-B14F-4D97-AF65-F5344CB8AC3E}">
        <p14:creationId xmlns:p14="http://schemas.microsoft.com/office/powerpoint/2010/main" val="10432899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we give merely to get a blessing, that is the wrong motive.  Now, giving to be a blessing, that’s what God expects.</a:t>
            </a:r>
            <a:endParaRPr lang="en-US" sz="1600" b="1" dirty="0">
              <a:solidFill>
                <a:schemeClr val="accent1"/>
              </a:solidFill>
            </a:endParaRPr>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12</a:t>
            </a:fld>
            <a:endParaRPr lang="en-US"/>
          </a:p>
        </p:txBody>
      </p:sp>
    </p:spTree>
    <p:extLst>
      <p:ext uri="{BB962C8B-B14F-4D97-AF65-F5344CB8AC3E}">
        <p14:creationId xmlns:p14="http://schemas.microsoft.com/office/powerpoint/2010/main" val="223473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13</a:t>
            </a:fld>
            <a:endParaRPr lang="en-US"/>
          </a:p>
        </p:txBody>
      </p:sp>
    </p:spTree>
    <p:extLst>
      <p:ext uri="{BB962C8B-B14F-4D97-AF65-F5344CB8AC3E}">
        <p14:creationId xmlns:p14="http://schemas.microsoft.com/office/powerpoint/2010/main" val="2504294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0725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9101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9065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smtClean="0"/>
              <a:pPr/>
              <a:t>1/13/2019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1766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3946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630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1576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1277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4695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1/13/2019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8074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1/13/2019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4727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1/13/2019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192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476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2914357" y="6041361"/>
            <a:ext cx="732659" cy="365125"/>
          </a:xfrm>
        </p:spPr>
        <p:txBody>
          <a:bodyPr/>
          <a:lstStyle/>
          <a:p>
            <a:fld id="{18C79C5D-2A6F-F04D-97DA-BEF2467B64E4}" type="datetimeFigureOut">
              <a:rPr lang="en-US" smtClean="0"/>
              <a:pPr/>
              <a:t>1/13/2019</a:t>
            </a:fld>
            <a:endParaRPr lang="en-US" dirty="0"/>
          </a:p>
        </p:txBody>
      </p:sp>
      <p:sp>
        <p:nvSpPr>
          <p:cNvPr id="6" name="Footer Placeholder 5"/>
          <p:cNvSpPr>
            <a:spLocks noGrp="1"/>
          </p:cNvSpPr>
          <p:nvPr>
            <p:ph type="ftr" sz="quarter" idx="11"/>
          </p:nvPr>
        </p:nvSpPr>
        <p:spPr>
          <a:xfrm>
            <a:off x="442797" y="6041361"/>
            <a:ext cx="2471560" cy="365125"/>
          </a:xfrm>
        </p:spPr>
        <p:txBody>
          <a:bodyPr/>
          <a:lstStyle/>
          <a:p>
            <a:endParaRPr lang="en-US" dirty="0"/>
          </a:p>
        </p:txBody>
      </p:sp>
      <p:sp>
        <p:nvSpPr>
          <p:cNvPr id="7" name="Slide Number Placeholder 6"/>
          <p:cNvSpPr>
            <a:spLocks noGrp="1"/>
          </p:cNvSpPr>
          <p:nvPr>
            <p:ph type="sldNum" sz="quarter" idx="12"/>
          </p:nvPr>
        </p:nvSpPr>
        <p:spPr>
          <a:xfrm>
            <a:off x="3647017" y="5915887"/>
            <a:ext cx="796616"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6338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smtClean="0"/>
              <a:pPr/>
              <a:t>1/13/2019</a:t>
            </a:fld>
            <a:endParaRPr lang="en-US" dirty="0"/>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8020832"/>
      </p:ext>
    </p:extLst>
  </p:cSld>
  <p:clrMap bg1="dk1" tx1="lt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560D-EB6D-4F46-9DE0-EAD68CCE4BE7}"/>
              </a:ext>
            </a:extLst>
          </p:cNvPr>
          <p:cNvSpPr>
            <a:spLocks noGrp="1"/>
          </p:cNvSpPr>
          <p:nvPr>
            <p:ph type="title"/>
          </p:nvPr>
        </p:nvSpPr>
        <p:spPr>
          <a:xfrm>
            <a:off x="241300" y="419100"/>
            <a:ext cx="8712200" cy="1295400"/>
          </a:xfrm>
        </p:spPr>
        <p:txBody>
          <a:bodyPr/>
          <a:lstStyle/>
          <a:p>
            <a:r>
              <a:rPr lang="en-US" sz="6000" dirty="0"/>
              <a:t>January Sermon Series</a:t>
            </a:r>
          </a:p>
        </p:txBody>
      </p:sp>
      <p:sp>
        <p:nvSpPr>
          <p:cNvPr id="3" name="Content Placeholder 2">
            <a:extLst>
              <a:ext uri="{FF2B5EF4-FFF2-40B4-BE49-F238E27FC236}">
                <a16:creationId xmlns:a16="http://schemas.microsoft.com/office/drawing/2014/main" id="{E20F8A81-8704-4CF5-9EEE-3F01E8286268}"/>
              </a:ext>
            </a:extLst>
          </p:cNvPr>
          <p:cNvSpPr>
            <a:spLocks noGrp="1"/>
          </p:cNvSpPr>
          <p:nvPr>
            <p:ph idx="1"/>
          </p:nvPr>
        </p:nvSpPr>
        <p:spPr>
          <a:xfrm>
            <a:off x="614034" y="2133600"/>
            <a:ext cx="8339466" cy="4508500"/>
          </a:xfrm>
        </p:spPr>
        <p:txBody>
          <a:bodyPr>
            <a:normAutofit fontScale="92500"/>
          </a:bodyPr>
          <a:lstStyle/>
          <a:p>
            <a:r>
              <a:rPr lang="en-US" sz="3600" b="1" dirty="0">
                <a:solidFill>
                  <a:schemeClr val="accent1"/>
                </a:solidFill>
              </a:rPr>
              <a:t>Working for the Lord</a:t>
            </a:r>
            <a:endParaRPr lang="en-US" sz="3600" dirty="0">
              <a:solidFill>
                <a:schemeClr val="accent1"/>
              </a:solidFill>
            </a:endParaRPr>
          </a:p>
          <a:p>
            <a:pPr lvl="1"/>
            <a:r>
              <a:rPr lang="en-US" sz="3200" b="1" dirty="0"/>
              <a:t>Helping the Poor</a:t>
            </a:r>
            <a:r>
              <a:rPr lang="en-US" sz="3200" dirty="0"/>
              <a:t>: January 13 AM</a:t>
            </a:r>
          </a:p>
          <a:p>
            <a:pPr lvl="1"/>
            <a:r>
              <a:rPr lang="en-US" sz="3200" b="1" dirty="0"/>
              <a:t>Personal Work</a:t>
            </a:r>
            <a:r>
              <a:rPr lang="en-US" sz="3200" dirty="0"/>
              <a:t>: January 13 PM</a:t>
            </a:r>
          </a:p>
          <a:p>
            <a:pPr lvl="1"/>
            <a:r>
              <a:rPr lang="en-US" sz="3200" b="1" dirty="0"/>
              <a:t>Visiting the Sick</a:t>
            </a:r>
            <a:r>
              <a:rPr lang="en-US" sz="3200" dirty="0"/>
              <a:t>: January 20 AM</a:t>
            </a:r>
          </a:p>
          <a:p>
            <a:pPr lvl="1"/>
            <a:r>
              <a:rPr lang="en-US" sz="3200" b="1" dirty="0"/>
              <a:t>Bible Study</a:t>
            </a:r>
            <a:r>
              <a:rPr lang="en-US" sz="3200" dirty="0"/>
              <a:t>: January 20 PM</a:t>
            </a:r>
          </a:p>
          <a:p>
            <a:pPr lvl="1"/>
            <a:r>
              <a:rPr lang="en-US" sz="3200" b="1" dirty="0"/>
              <a:t>Bringing Back the Lost</a:t>
            </a:r>
            <a:r>
              <a:rPr lang="en-US" sz="3200" dirty="0"/>
              <a:t>: January 27 AM</a:t>
            </a:r>
          </a:p>
          <a:p>
            <a:pPr lvl="1"/>
            <a:r>
              <a:rPr lang="en-US" sz="3200" b="1" dirty="0"/>
              <a:t>Converting the Lost</a:t>
            </a:r>
            <a:r>
              <a:rPr lang="en-US" sz="3200" dirty="0"/>
              <a:t>: January 27 PM</a:t>
            </a:r>
            <a:endParaRPr lang="en-US" sz="2250" dirty="0"/>
          </a:p>
        </p:txBody>
      </p:sp>
    </p:spTree>
    <p:extLst>
      <p:ext uri="{BB962C8B-B14F-4D97-AF65-F5344CB8AC3E}">
        <p14:creationId xmlns:p14="http://schemas.microsoft.com/office/powerpoint/2010/main" val="2469460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0" y="688488"/>
            <a:ext cx="9144000" cy="970450"/>
          </a:xfrm>
        </p:spPr>
        <p:txBody>
          <a:bodyPr/>
          <a:lstStyle/>
          <a:p>
            <a:r>
              <a:rPr lang="en-US" sz="5500" dirty="0"/>
              <a:t>What does the Bible say?</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758566" cy="4181635"/>
          </a:xfrm>
        </p:spPr>
        <p:txBody>
          <a:bodyPr anchor="t">
            <a:normAutofit/>
          </a:bodyPr>
          <a:lstStyle/>
          <a:p>
            <a:pPr>
              <a:spcAft>
                <a:spcPts val="0"/>
              </a:spcAft>
            </a:pPr>
            <a:r>
              <a:rPr lang="en-US" sz="3600" b="1" dirty="0">
                <a:solidFill>
                  <a:schemeClr val="accent1"/>
                </a:solidFill>
              </a:rPr>
              <a:t>Proverbs 19:17</a:t>
            </a:r>
          </a:p>
          <a:p>
            <a:pPr lvl="1">
              <a:spcAft>
                <a:spcPts val="0"/>
              </a:spcAft>
            </a:pPr>
            <a:r>
              <a:rPr lang="en-US" sz="2400" b="1" dirty="0"/>
              <a:t>Whoever is kind to the poor lends to the </a:t>
            </a:r>
            <a:r>
              <a:rPr lang="en-US" sz="2400" b="1" cap="small" dirty="0"/>
              <a:t>Lord</a:t>
            </a:r>
            <a:r>
              <a:rPr lang="en-US" sz="2400" b="1" dirty="0"/>
              <a:t>,</a:t>
            </a:r>
            <a:r>
              <a:rPr lang="en-US" sz="3600" b="1" dirty="0"/>
              <a:t> </a:t>
            </a:r>
            <a:r>
              <a:rPr lang="en-US" sz="2400" b="1" dirty="0"/>
              <a:t>and he will reward them for what they have done.</a:t>
            </a:r>
            <a:endParaRPr lang="en-US" sz="3600" b="1" dirty="0">
              <a:solidFill>
                <a:schemeClr val="accent1"/>
              </a:solidFill>
            </a:endParaRPr>
          </a:p>
          <a:p>
            <a:r>
              <a:rPr lang="en-US" sz="3600" b="1" dirty="0">
                <a:solidFill>
                  <a:schemeClr val="accent1"/>
                </a:solidFill>
              </a:rPr>
              <a:t>Proverbs 22:9</a:t>
            </a:r>
          </a:p>
          <a:p>
            <a:pPr lvl="1"/>
            <a:r>
              <a:rPr lang="en-US" sz="2400" b="1" dirty="0"/>
              <a:t>The generous will themselves be blessed, for they share their food with the poor.</a:t>
            </a:r>
            <a:endParaRPr lang="en-US" sz="3600" b="1" dirty="0"/>
          </a:p>
          <a:p>
            <a:endParaRPr lang="en-US" sz="2400" b="1" dirty="0">
              <a:solidFill>
                <a:schemeClr val="accent1"/>
              </a:solidFill>
            </a:endParaRPr>
          </a:p>
        </p:txBody>
      </p:sp>
    </p:spTree>
    <p:extLst>
      <p:ext uri="{BB962C8B-B14F-4D97-AF65-F5344CB8AC3E}">
        <p14:creationId xmlns:p14="http://schemas.microsoft.com/office/powerpoint/2010/main" val="73924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0" y="688488"/>
            <a:ext cx="9144000" cy="970450"/>
          </a:xfrm>
        </p:spPr>
        <p:txBody>
          <a:bodyPr/>
          <a:lstStyle/>
          <a:p>
            <a:r>
              <a:rPr lang="en-US" sz="5500" dirty="0"/>
              <a:t>What does the Bible say?</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181635"/>
          </a:xfrm>
        </p:spPr>
        <p:txBody>
          <a:bodyPr anchor="t">
            <a:normAutofit/>
          </a:bodyPr>
          <a:lstStyle/>
          <a:p>
            <a:r>
              <a:rPr lang="en-US" sz="3600" b="1" dirty="0">
                <a:solidFill>
                  <a:schemeClr val="accent1"/>
                </a:solidFill>
              </a:rPr>
              <a:t>Proverbs 14:31</a:t>
            </a:r>
          </a:p>
          <a:p>
            <a:pPr lvl="1"/>
            <a:r>
              <a:rPr lang="en-US" sz="2400" b="1" dirty="0"/>
              <a:t>Whoever oppresses the poor shows contempt for their Maker, but whoever is kind to the needy honors God.</a:t>
            </a:r>
            <a:endParaRPr lang="en-US" sz="4000" b="1" dirty="0">
              <a:solidFill>
                <a:schemeClr val="accent1"/>
              </a:solidFill>
            </a:endParaRPr>
          </a:p>
          <a:p>
            <a:r>
              <a:rPr lang="en-US" sz="3600" b="1" dirty="0">
                <a:solidFill>
                  <a:schemeClr val="accent1"/>
                </a:solidFill>
              </a:rPr>
              <a:t>Proverbs 28:27</a:t>
            </a:r>
          </a:p>
          <a:p>
            <a:pPr lvl="1"/>
            <a:r>
              <a:rPr lang="en-US" sz="2400" b="1" dirty="0"/>
              <a:t>Those who give to the poor will lack nothing, but those who close their eyes to them receive many curses.</a:t>
            </a:r>
            <a:endParaRPr lang="en-US" sz="4000" b="1" dirty="0">
              <a:solidFill>
                <a:schemeClr val="accent1"/>
              </a:solidFill>
            </a:endParaRPr>
          </a:p>
          <a:p>
            <a:endParaRPr lang="en-US" sz="3000" b="1" dirty="0"/>
          </a:p>
          <a:p>
            <a:endParaRPr lang="en-US" sz="2400" b="1" dirty="0">
              <a:solidFill>
                <a:schemeClr val="accent1"/>
              </a:solidFill>
            </a:endParaRPr>
          </a:p>
        </p:txBody>
      </p:sp>
    </p:spTree>
    <p:extLst>
      <p:ext uri="{BB962C8B-B14F-4D97-AF65-F5344CB8AC3E}">
        <p14:creationId xmlns:p14="http://schemas.microsoft.com/office/powerpoint/2010/main" val="3104119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457200" y="688488"/>
            <a:ext cx="8438882" cy="970450"/>
          </a:xfrm>
        </p:spPr>
        <p:txBody>
          <a:bodyPr/>
          <a:lstStyle/>
          <a:p>
            <a:r>
              <a:rPr lang="en-US" sz="6000" dirty="0"/>
              <a:t>Opening our Hearts</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385434" y="2282665"/>
            <a:ext cx="8510648" cy="4143535"/>
          </a:xfrm>
        </p:spPr>
        <p:txBody>
          <a:bodyPr anchor="t">
            <a:normAutofit/>
          </a:bodyPr>
          <a:lstStyle/>
          <a:p>
            <a:r>
              <a:rPr lang="en-US" sz="4000" b="1" dirty="0">
                <a:solidFill>
                  <a:schemeClr val="accent1"/>
                </a:solidFill>
              </a:rPr>
              <a:t>Do we give to get a blessing?</a:t>
            </a:r>
          </a:p>
          <a:p>
            <a:r>
              <a:rPr lang="en-US" sz="4000" b="1" dirty="0"/>
              <a:t>Do we give to be a blessing?</a:t>
            </a:r>
          </a:p>
          <a:p>
            <a:endParaRPr lang="en-US" sz="4000" b="1" dirty="0"/>
          </a:p>
          <a:p>
            <a:r>
              <a:rPr lang="en-US" sz="4000" b="1" dirty="0">
                <a:solidFill>
                  <a:schemeClr val="accent1"/>
                </a:solidFill>
              </a:rPr>
              <a:t>Which heart are you?</a:t>
            </a:r>
          </a:p>
        </p:txBody>
      </p:sp>
    </p:spTree>
    <p:extLst>
      <p:ext uri="{BB962C8B-B14F-4D97-AF65-F5344CB8AC3E}">
        <p14:creationId xmlns:p14="http://schemas.microsoft.com/office/powerpoint/2010/main" val="1140382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457200" y="688488"/>
            <a:ext cx="8438882" cy="970450"/>
          </a:xfrm>
        </p:spPr>
        <p:txBody>
          <a:bodyPr/>
          <a:lstStyle/>
          <a:p>
            <a:r>
              <a:rPr lang="en-US" sz="6000" dirty="0"/>
              <a:t>Being a Blessing</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385434" y="2282665"/>
            <a:ext cx="8510648" cy="4143535"/>
          </a:xfrm>
        </p:spPr>
        <p:txBody>
          <a:bodyPr anchor="t">
            <a:normAutofit/>
          </a:bodyPr>
          <a:lstStyle/>
          <a:p>
            <a:r>
              <a:rPr lang="en-US" sz="4400" b="1" dirty="0"/>
              <a:t>When was the last time someone blessed you?</a:t>
            </a:r>
          </a:p>
          <a:p>
            <a:r>
              <a:rPr lang="en-US" sz="4400" b="1" dirty="0"/>
              <a:t>When was the last time you were a blessing to someone?</a:t>
            </a:r>
          </a:p>
          <a:p>
            <a:pPr marL="0" indent="0">
              <a:buNone/>
            </a:pPr>
            <a:endParaRPr lang="en-US" sz="4000" b="1" dirty="0"/>
          </a:p>
        </p:txBody>
      </p:sp>
    </p:spTree>
    <p:extLst>
      <p:ext uri="{BB962C8B-B14F-4D97-AF65-F5344CB8AC3E}">
        <p14:creationId xmlns:p14="http://schemas.microsoft.com/office/powerpoint/2010/main" val="500912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5500" dirty="0"/>
              <a:t>A Light in Darkness</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181635"/>
          </a:xfrm>
        </p:spPr>
        <p:txBody>
          <a:bodyPr anchor="t">
            <a:normAutofit/>
          </a:bodyPr>
          <a:lstStyle/>
          <a:p>
            <a:r>
              <a:rPr lang="en-US" sz="4600" b="1" dirty="0">
                <a:solidFill>
                  <a:schemeClr val="accent1"/>
                </a:solidFill>
              </a:rPr>
              <a:t>Isaiah 58:10 NLT</a:t>
            </a:r>
          </a:p>
          <a:p>
            <a:r>
              <a:rPr lang="en-US" sz="4000" b="1" baseline="30000" dirty="0"/>
              <a:t>Feed the hungry, and help those in trouble. Then your light will shine out from the darkness, and the darkness around you will be as bright as noon.</a:t>
            </a:r>
          </a:p>
          <a:p>
            <a:pPr marL="0" indent="0">
              <a:buNone/>
            </a:pPr>
            <a:endParaRPr lang="en-US" sz="3000" b="1" dirty="0"/>
          </a:p>
          <a:p>
            <a:endParaRPr lang="en-US" sz="2400" b="1" dirty="0">
              <a:solidFill>
                <a:schemeClr val="accent1"/>
              </a:solidFill>
            </a:endParaRPr>
          </a:p>
        </p:txBody>
      </p:sp>
    </p:spTree>
    <p:extLst>
      <p:ext uri="{BB962C8B-B14F-4D97-AF65-F5344CB8AC3E}">
        <p14:creationId xmlns:p14="http://schemas.microsoft.com/office/powerpoint/2010/main" val="225865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5500" dirty="0"/>
              <a:t>Rich Young Ruler’s Heart</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181635"/>
          </a:xfrm>
        </p:spPr>
        <p:txBody>
          <a:bodyPr anchor="t">
            <a:normAutofit fontScale="77500" lnSpcReduction="20000"/>
          </a:bodyPr>
          <a:lstStyle/>
          <a:p>
            <a:r>
              <a:rPr lang="en-US" sz="4600" b="1" dirty="0">
                <a:solidFill>
                  <a:schemeClr val="accent1"/>
                </a:solidFill>
              </a:rPr>
              <a:t>Matthew 19:16-22</a:t>
            </a:r>
          </a:p>
          <a:p>
            <a:r>
              <a:rPr lang="en-US" sz="4000" b="1" baseline="30000" dirty="0"/>
              <a:t>21 </a:t>
            </a:r>
            <a:r>
              <a:rPr lang="en-US" sz="4000" b="1" dirty="0"/>
              <a:t>Jesus said unto him, If thou wilt be perfect, go and sell that thou hast, and give to the poor, and thou shalt have treasure in heaven: and come and follow me.</a:t>
            </a:r>
          </a:p>
          <a:p>
            <a:r>
              <a:rPr lang="en-US" sz="4000" b="1" baseline="30000" dirty="0"/>
              <a:t>22 </a:t>
            </a:r>
            <a:r>
              <a:rPr lang="en-US" sz="4000" b="1" dirty="0"/>
              <a:t>But when the young man heard that saying, he went away sorrowful: for he had great possessions.</a:t>
            </a:r>
          </a:p>
          <a:p>
            <a:endParaRPr lang="en-US" sz="4000" b="1" dirty="0">
              <a:solidFill>
                <a:schemeClr val="accent1"/>
              </a:solidFill>
            </a:endParaRPr>
          </a:p>
          <a:p>
            <a:endParaRPr lang="en-US" sz="3000" b="1" dirty="0"/>
          </a:p>
          <a:p>
            <a:endParaRPr lang="en-US" sz="2400" b="1" dirty="0">
              <a:solidFill>
                <a:schemeClr val="accent1"/>
              </a:solidFill>
            </a:endParaRPr>
          </a:p>
        </p:txBody>
      </p:sp>
    </p:spTree>
    <p:extLst>
      <p:ext uri="{BB962C8B-B14F-4D97-AF65-F5344CB8AC3E}">
        <p14:creationId xmlns:p14="http://schemas.microsoft.com/office/powerpoint/2010/main" val="4040024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5500" dirty="0"/>
              <a:t>Cornelius’ Heart</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181635"/>
          </a:xfrm>
        </p:spPr>
        <p:txBody>
          <a:bodyPr anchor="t">
            <a:normAutofit/>
          </a:bodyPr>
          <a:lstStyle/>
          <a:p>
            <a:r>
              <a:rPr lang="en-US" sz="4600" b="1" dirty="0">
                <a:solidFill>
                  <a:schemeClr val="accent1"/>
                </a:solidFill>
              </a:rPr>
              <a:t>Acts 10:</a:t>
            </a:r>
          </a:p>
          <a:p>
            <a:r>
              <a:rPr lang="en-US" sz="4000" b="1" baseline="30000" dirty="0"/>
              <a:t>There was a certain man in Caesarea called Cornelius, a centurion of the band called the Italian band,</a:t>
            </a:r>
          </a:p>
          <a:p>
            <a:r>
              <a:rPr lang="en-US" sz="4000" b="1" baseline="30000" dirty="0"/>
              <a:t>2 A devout man, and one that feared God with all his house, which gave much alms to the people, and prayed to God </a:t>
            </a:r>
            <a:r>
              <a:rPr lang="en-US" sz="4000" b="1" baseline="30000" dirty="0" err="1"/>
              <a:t>alway</a:t>
            </a:r>
            <a:r>
              <a:rPr lang="en-US" sz="4000" b="1" baseline="30000"/>
              <a:t>.</a:t>
            </a:r>
          </a:p>
          <a:p>
            <a:endParaRPr lang="en-US" sz="4000" b="1" dirty="0">
              <a:solidFill>
                <a:schemeClr val="accent1"/>
              </a:solidFill>
            </a:endParaRPr>
          </a:p>
          <a:p>
            <a:endParaRPr lang="en-US" sz="3000" b="1" dirty="0"/>
          </a:p>
          <a:p>
            <a:endParaRPr lang="en-US" sz="2400" b="1" dirty="0">
              <a:solidFill>
                <a:schemeClr val="accent1"/>
              </a:solidFill>
            </a:endParaRPr>
          </a:p>
        </p:txBody>
      </p:sp>
    </p:spTree>
    <p:extLst>
      <p:ext uri="{BB962C8B-B14F-4D97-AF65-F5344CB8AC3E}">
        <p14:creationId xmlns:p14="http://schemas.microsoft.com/office/powerpoint/2010/main" val="3735139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457200" y="688488"/>
            <a:ext cx="8438882" cy="970450"/>
          </a:xfrm>
        </p:spPr>
        <p:txBody>
          <a:bodyPr/>
          <a:lstStyle/>
          <a:p>
            <a:r>
              <a:rPr lang="en-US" sz="6000" dirty="0"/>
              <a:t>Faith that Profits</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385434" y="2282665"/>
            <a:ext cx="8510648" cy="4143535"/>
          </a:xfrm>
        </p:spPr>
        <p:txBody>
          <a:bodyPr anchor="t">
            <a:normAutofit fontScale="85000" lnSpcReduction="10000"/>
          </a:bodyPr>
          <a:lstStyle/>
          <a:p>
            <a:r>
              <a:rPr lang="en-US" sz="4400" b="1" dirty="0">
                <a:solidFill>
                  <a:schemeClr val="accent1"/>
                </a:solidFill>
              </a:rPr>
              <a:t>James 2:14-17</a:t>
            </a:r>
          </a:p>
          <a:p>
            <a:r>
              <a:rPr lang="en-US" sz="3200" b="1" dirty="0"/>
              <a:t>14 What does it profit, my brethren, if someone says he has faith but does not have works? Can faith save him? 15 If a brother or sister is naked and destitute of daily food, 16 and one of you says to them, “Depart in peace, be warmed and filled,” but you do not give them the things which are needed for the body, what does it profit? 17 Thus also faith by itself, if it does not have works, is dead.</a:t>
            </a:r>
            <a:endParaRPr lang="en-US" sz="4000" b="1" dirty="0"/>
          </a:p>
        </p:txBody>
      </p:sp>
    </p:spTree>
    <p:extLst>
      <p:ext uri="{BB962C8B-B14F-4D97-AF65-F5344CB8AC3E}">
        <p14:creationId xmlns:p14="http://schemas.microsoft.com/office/powerpoint/2010/main" val="2641901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457200" y="688488"/>
            <a:ext cx="8438882" cy="970450"/>
          </a:xfrm>
        </p:spPr>
        <p:txBody>
          <a:bodyPr/>
          <a:lstStyle/>
          <a:p>
            <a:r>
              <a:rPr lang="en-US" sz="6000" dirty="0"/>
              <a:t>Be a Good Samaritan</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385434" y="2282665"/>
            <a:ext cx="8510648" cy="4143535"/>
          </a:xfrm>
        </p:spPr>
        <p:txBody>
          <a:bodyPr anchor="t">
            <a:normAutofit/>
          </a:bodyPr>
          <a:lstStyle/>
          <a:p>
            <a:r>
              <a:rPr lang="en-US" sz="4400" b="1" dirty="0">
                <a:solidFill>
                  <a:schemeClr val="accent1"/>
                </a:solidFill>
              </a:rPr>
              <a:t>Luke 10:25-37</a:t>
            </a:r>
          </a:p>
          <a:p>
            <a:r>
              <a:rPr lang="en-US" sz="3200" b="1" dirty="0"/>
              <a:t>Don’t be like the priest and Levite who had an opportunity, but failed to demonstrate love.</a:t>
            </a:r>
          </a:p>
          <a:p>
            <a:r>
              <a:rPr lang="en-US" sz="3200" b="1" dirty="0"/>
              <a:t>What is Jesus teaching?</a:t>
            </a:r>
          </a:p>
        </p:txBody>
      </p:sp>
    </p:spTree>
    <p:extLst>
      <p:ext uri="{BB962C8B-B14F-4D97-AF65-F5344CB8AC3E}">
        <p14:creationId xmlns:p14="http://schemas.microsoft.com/office/powerpoint/2010/main" val="2668613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457200" y="688488"/>
            <a:ext cx="8438882" cy="970450"/>
          </a:xfrm>
        </p:spPr>
        <p:txBody>
          <a:bodyPr/>
          <a:lstStyle/>
          <a:p>
            <a:r>
              <a:rPr lang="en-US" sz="6000" dirty="0"/>
              <a:t>Heart of Jesus</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385434" y="2282665"/>
            <a:ext cx="8510648" cy="4143535"/>
          </a:xfrm>
        </p:spPr>
        <p:txBody>
          <a:bodyPr anchor="t">
            <a:normAutofit/>
          </a:bodyPr>
          <a:lstStyle/>
          <a:p>
            <a:r>
              <a:rPr lang="en-US" sz="4400" b="1" dirty="0">
                <a:solidFill>
                  <a:schemeClr val="accent1"/>
                </a:solidFill>
              </a:rPr>
              <a:t>Compassion</a:t>
            </a:r>
          </a:p>
          <a:p>
            <a:pPr lvl="1"/>
            <a:r>
              <a:rPr lang="en-US" sz="3000" b="1" dirty="0"/>
              <a:t>Literally means “to suffer with”</a:t>
            </a:r>
          </a:p>
          <a:p>
            <a:pPr lvl="1"/>
            <a:r>
              <a:rPr lang="en-US" sz="3000" b="1" dirty="0"/>
              <a:t>A feeling that arises when you are confronted with another’s suffering and feel motivated to relieve that suffering</a:t>
            </a:r>
          </a:p>
        </p:txBody>
      </p:sp>
    </p:spTree>
    <p:extLst>
      <p:ext uri="{BB962C8B-B14F-4D97-AF65-F5344CB8AC3E}">
        <p14:creationId xmlns:p14="http://schemas.microsoft.com/office/powerpoint/2010/main" val="262657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560D-EB6D-4F46-9DE0-EAD68CCE4BE7}"/>
              </a:ext>
            </a:extLst>
          </p:cNvPr>
          <p:cNvSpPr>
            <a:spLocks noGrp="1"/>
          </p:cNvSpPr>
          <p:nvPr>
            <p:ph type="title"/>
          </p:nvPr>
        </p:nvSpPr>
        <p:spPr>
          <a:xfrm>
            <a:off x="139700" y="584200"/>
            <a:ext cx="8788400" cy="1104900"/>
          </a:xfrm>
        </p:spPr>
        <p:txBody>
          <a:bodyPr/>
          <a:lstStyle/>
          <a:p>
            <a:r>
              <a:rPr lang="en-US" sz="6000" dirty="0"/>
              <a:t>February Sermon Series</a:t>
            </a:r>
          </a:p>
        </p:txBody>
      </p:sp>
      <p:sp>
        <p:nvSpPr>
          <p:cNvPr id="3" name="Content Placeholder 2">
            <a:extLst>
              <a:ext uri="{FF2B5EF4-FFF2-40B4-BE49-F238E27FC236}">
                <a16:creationId xmlns:a16="http://schemas.microsoft.com/office/drawing/2014/main" id="{E20F8A81-8704-4CF5-9EEE-3F01E8286268}"/>
              </a:ext>
            </a:extLst>
          </p:cNvPr>
          <p:cNvSpPr>
            <a:spLocks noGrp="1"/>
          </p:cNvSpPr>
          <p:nvPr>
            <p:ph idx="1"/>
          </p:nvPr>
        </p:nvSpPr>
        <p:spPr>
          <a:xfrm>
            <a:off x="614034" y="2344760"/>
            <a:ext cx="8314066" cy="4132240"/>
          </a:xfrm>
        </p:spPr>
        <p:txBody>
          <a:bodyPr>
            <a:normAutofit/>
          </a:bodyPr>
          <a:lstStyle/>
          <a:p>
            <a:r>
              <a:rPr lang="en-US" sz="4400" b="1" dirty="0">
                <a:solidFill>
                  <a:schemeClr val="accent1"/>
                </a:solidFill>
              </a:rPr>
              <a:t>People of the Bible</a:t>
            </a:r>
          </a:p>
          <a:p>
            <a:pPr lvl="1"/>
            <a:r>
              <a:rPr lang="en-US" sz="4000" b="1" dirty="0"/>
              <a:t>Gideon, Cornelius, Nebuchadnezzar, Moses, Aaron, Noah, &amp; Lydia</a:t>
            </a:r>
            <a:endParaRPr lang="en-US" sz="2800" b="1" dirty="0"/>
          </a:p>
          <a:p>
            <a:endParaRPr lang="en-US" sz="2400" b="1" dirty="0"/>
          </a:p>
          <a:p>
            <a:pPr marL="0" indent="0">
              <a:buNone/>
            </a:pPr>
            <a:endParaRPr lang="en-US" sz="2400" b="1" dirty="0"/>
          </a:p>
        </p:txBody>
      </p:sp>
    </p:spTree>
    <p:extLst>
      <p:ext uri="{BB962C8B-B14F-4D97-AF65-F5344CB8AC3E}">
        <p14:creationId xmlns:p14="http://schemas.microsoft.com/office/powerpoint/2010/main" val="5424449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457200" y="688488"/>
            <a:ext cx="8438882" cy="970450"/>
          </a:xfrm>
        </p:spPr>
        <p:txBody>
          <a:bodyPr/>
          <a:lstStyle/>
          <a:p>
            <a:r>
              <a:rPr lang="en-US" sz="6000" dirty="0"/>
              <a:t>Heart of Love</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385434" y="2282665"/>
            <a:ext cx="8510648" cy="4143535"/>
          </a:xfrm>
        </p:spPr>
        <p:txBody>
          <a:bodyPr anchor="t">
            <a:normAutofit/>
          </a:bodyPr>
          <a:lstStyle/>
          <a:p>
            <a:r>
              <a:rPr lang="en-US" sz="4400" b="1" dirty="0">
                <a:solidFill>
                  <a:schemeClr val="accent1"/>
                </a:solidFill>
              </a:rPr>
              <a:t>1 John 3:17</a:t>
            </a:r>
          </a:p>
          <a:p>
            <a:r>
              <a:rPr lang="en-US" sz="3200" b="1" dirty="0"/>
              <a:t>17 But whoever has this world’s goods, and sees his brother in need, and shuts up his heart from him, how does the love of God abide in him?</a:t>
            </a:r>
          </a:p>
          <a:p>
            <a:pPr marL="0" indent="0">
              <a:buNone/>
            </a:pPr>
            <a:endParaRPr lang="en-US" sz="4000" b="1" dirty="0"/>
          </a:p>
        </p:txBody>
      </p:sp>
    </p:spTree>
    <p:extLst>
      <p:ext uri="{BB962C8B-B14F-4D97-AF65-F5344CB8AC3E}">
        <p14:creationId xmlns:p14="http://schemas.microsoft.com/office/powerpoint/2010/main" val="3908599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5500" dirty="0"/>
              <a:t>Heart of Eagerness</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181635"/>
          </a:xfrm>
        </p:spPr>
        <p:txBody>
          <a:bodyPr anchor="t">
            <a:normAutofit/>
          </a:bodyPr>
          <a:lstStyle/>
          <a:p>
            <a:r>
              <a:rPr lang="en-US" sz="4600" b="1" dirty="0">
                <a:solidFill>
                  <a:schemeClr val="accent1"/>
                </a:solidFill>
              </a:rPr>
              <a:t>Galatians 2:1-10</a:t>
            </a:r>
          </a:p>
          <a:p>
            <a:r>
              <a:rPr lang="en-US" sz="4400" b="1" baseline="30000" dirty="0"/>
              <a:t>10 All they asked was that we should continue to remember the poor, the very thing I had been eager to do all along.</a:t>
            </a:r>
          </a:p>
          <a:p>
            <a:pPr marL="0" indent="0">
              <a:buNone/>
            </a:pPr>
            <a:endParaRPr lang="en-US" sz="2400" b="1" dirty="0">
              <a:solidFill>
                <a:schemeClr val="accent1"/>
              </a:solidFill>
            </a:endParaRPr>
          </a:p>
        </p:txBody>
      </p:sp>
    </p:spTree>
    <p:extLst>
      <p:ext uri="{BB962C8B-B14F-4D97-AF65-F5344CB8AC3E}">
        <p14:creationId xmlns:p14="http://schemas.microsoft.com/office/powerpoint/2010/main" val="634290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5500" dirty="0"/>
              <a:t>Heart of Giving</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181635"/>
          </a:xfrm>
        </p:spPr>
        <p:txBody>
          <a:bodyPr anchor="t">
            <a:normAutofit/>
          </a:bodyPr>
          <a:lstStyle/>
          <a:p>
            <a:r>
              <a:rPr lang="en-US" sz="4600" b="1" dirty="0">
                <a:solidFill>
                  <a:schemeClr val="accent1"/>
                </a:solidFill>
              </a:rPr>
              <a:t>Acts 20:35</a:t>
            </a:r>
          </a:p>
          <a:p>
            <a:r>
              <a:rPr lang="en-US" sz="4400" b="1" baseline="30000" dirty="0"/>
              <a:t>35 I have shewed you all things, how that so </a:t>
            </a:r>
            <a:r>
              <a:rPr lang="en-US" sz="4400" b="1" baseline="30000" dirty="0" err="1"/>
              <a:t>labouring</a:t>
            </a:r>
            <a:r>
              <a:rPr lang="en-US" sz="4400" b="1" baseline="30000" dirty="0"/>
              <a:t> ye ought to support the weak, and to remember the words of the Lord Jesus, how he said, It is more blessed to give than to receive.</a:t>
            </a:r>
          </a:p>
          <a:p>
            <a:pPr marL="0" indent="0">
              <a:buNone/>
            </a:pPr>
            <a:endParaRPr lang="en-US" sz="2400" b="1" dirty="0">
              <a:solidFill>
                <a:schemeClr val="accent1"/>
              </a:solidFill>
            </a:endParaRPr>
          </a:p>
        </p:txBody>
      </p:sp>
    </p:spTree>
    <p:extLst>
      <p:ext uri="{BB962C8B-B14F-4D97-AF65-F5344CB8AC3E}">
        <p14:creationId xmlns:p14="http://schemas.microsoft.com/office/powerpoint/2010/main" val="3255009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5500" dirty="0"/>
              <a:t>Early Church Example</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425475"/>
          </a:xfrm>
        </p:spPr>
        <p:txBody>
          <a:bodyPr anchor="t">
            <a:normAutofit fontScale="85000" lnSpcReduction="20000"/>
          </a:bodyPr>
          <a:lstStyle/>
          <a:p>
            <a:r>
              <a:rPr lang="en-US" sz="4600" b="1" dirty="0">
                <a:solidFill>
                  <a:schemeClr val="accent1"/>
                </a:solidFill>
              </a:rPr>
              <a:t>Acts 4:32-34</a:t>
            </a:r>
          </a:p>
          <a:p>
            <a:r>
              <a:rPr lang="en-US" sz="4400" b="1" baseline="30000" dirty="0"/>
              <a:t>32 And the multitude of them that believed were of one heart and of one soul: neither said any of them that ought of the things which he possessed was his own; but they had all things common.</a:t>
            </a:r>
          </a:p>
          <a:p>
            <a:r>
              <a:rPr lang="en-US" sz="4400" b="1" baseline="30000" dirty="0"/>
              <a:t>33 And with great power gave the apostles witness of the resurrection of the Lord Jesus: and great grace was upon them all.</a:t>
            </a:r>
          </a:p>
          <a:p>
            <a:r>
              <a:rPr lang="en-US" sz="4400" b="1" baseline="30000" dirty="0"/>
              <a:t>34 Neither was there any among them that lacked: for as many as were possessors of lands or houses sold them, and brought the prices of the things that were sold,</a:t>
            </a:r>
          </a:p>
          <a:p>
            <a:pPr marL="0" indent="0">
              <a:buNone/>
            </a:pPr>
            <a:endParaRPr lang="en-US" sz="2400" b="1" dirty="0">
              <a:solidFill>
                <a:schemeClr val="accent1"/>
              </a:solidFill>
            </a:endParaRPr>
          </a:p>
        </p:txBody>
      </p:sp>
    </p:spTree>
    <p:extLst>
      <p:ext uri="{BB962C8B-B14F-4D97-AF65-F5344CB8AC3E}">
        <p14:creationId xmlns:p14="http://schemas.microsoft.com/office/powerpoint/2010/main" val="510204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5500" dirty="0"/>
              <a:t>Early Church Example</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440715"/>
          </a:xfrm>
        </p:spPr>
        <p:txBody>
          <a:bodyPr anchor="t">
            <a:normAutofit fontScale="92500" lnSpcReduction="20000"/>
          </a:bodyPr>
          <a:lstStyle/>
          <a:p>
            <a:r>
              <a:rPr lang="en-US" sz="4600" b="1" dirty="0">
                <a:solidFill>
                  <a:schemeClr val="accent1"/>
                </a:solidFill>
              </a:rPr>
              <a:t>Acts 4:35-37</a:t>
            </a:r>
          </a:p>
          <a:p>
            <a:r>
              <a:rPr lang="en-US" sz="4400" b="1" baseline="30000" dirty="0"/>
              <a:t>35 And laid them down at the apostles' feet: and distribution was made unto every man according as he had need.</a:t>
            </a:r>
          </a:p>
          <a:p>
            <a:r>
              <a:rPr lang="en-US" sz="4400" b="1" baseline="30000" dirty="0"/>
              <a:t>36 And </a:t>
            </a:r>
            <a:r>
              <a:rPr lang="en-US" sz="4400" b="1" baseline="30000" dirty="0" err="1"/>
              <a:t>Joses</a:t>
            </a:r>
            <a:r>
              <a:rPr lang="en-US" sz="4400" b="1" baseline="30000" dirty="0"/>
              <a:t>, who by the apostles was surnamed Barnabas, (which is, being interpreted, The son of consolation,) a Levite, and of the country of Cyprus,</a:t>
            </a:r>
          </a:p>
          <a:p>
            <a:r>
              <a:rPr lang="en-US" sz="4400" b="1" baseline="30000" dirty="0"/>
              <a:t>37 Having land, sold it, and brought the money, and laid it at the apostles' feet.</a:t>
            </a:r>
            <a:endParaRPr lang="en-US" sz="2400" b="1" dirty="0">
              <a:solidFill>
                <a:schemeClr val="accent1"/>
              </a:solidFill>
            </a:endParaRPr>
          </a:p>
        </p:txBody>
      </p:sp>
    </p:spTree>
    <p:extLst>
      <p:ext uri="{BB962C8B-B14F-4D97-AF65-F5344CB8AC3E}">
        <p14:creationId xmlns:p14="http://schemas.microsoft.com/office/powerpoint/2010/main" val="15762007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5500" dirty="0"/>
              <a:t>Early Church Example</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440715"/>
          </a:xfrm>
        </p:spPr>
        <p:txBody>
          <a:bodyPr anchor="t">
            <a:normAutofit/>
          </a:bodyPr>
          <a:lstStyle/>
          <a:p>
            <a:r>
              <a:rPr lang="en-US" sz="4600" b="1" dirty="0">
                <a:solidFill>
                  <a:schemeClr val="accent1"/>
                </a:solidFill>
              </a:rPr>
              <a:t>1 Corinthians 16:1-2</a:t>
            </a:r>
          </a:p>
          <a:p>
            <a:r>
              <a:rPr lang="en-US" sz="4400" b="1" baseline="30000" dirty="0"/>
              <a:t>1 Now concerning the collection for the saints, as I have given order to the churches of Galatia, even so do ye.</a:t>
            </a:r>
          </a:p>
          <a:p>
            <a:r>
              <a:rPr lang="en-US" sz="4400" b="1" baseline="30000" dirty="0"/>
              <a:t>2 Upon the first day of the week let every one of you lay by him in store, as God hath prospered him, that there be no gatherings when I come.</a:t>
            </a:r>
          </a:p>
          <a:p>
            <a:endParaRPr lang="en-US" sz="2400" b="1" dirty="0">
              <a:solidFill>
                <a:schemeClr val="accent1"/>
              </a:solidFill>
            </a:endParaRPr>
          </a:p>
        </p:txBody>
      </p:sp>
    </p:spTree>
    <p:extLst>
      <p:ext uri="{BB962C8B-B14F-4D97-AF65-F5344CB8AC3E}">
        <p14:creationId xmlns:p14="http://schemas.microsoft.com/office/powerpoint/2010/main" val="28112655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5500" dirty="0"/>
              <a:t>At O’Neal, we have….</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139700" y="2159001"/>
            <a:ext cx="8890000" cy="4521200"/>
          </a:xfrm>
        </p:spPr>
        <p:txBody>
          <a:bodyPr anchor="t">
            <a:normAutofit lnSpcReduction="10000"/>
          </a:bodyPr>
          <a:lstStyle/>
          <a:p>
            <a:r>
              <a:rPr lang="en-US" sz="2400" b="1" dirty="0"/>
              <a:t>Provided brothers and sisters with financial assistance: medical bills, funeral costs, in need</a:t>
            </a:r>
          </a:p>
          <a:p>
            <a:r>
              <a:rPr lang="en-US" sz="2400" b="1" dirty="0"/>
              <a:t>Collected goods for flood victims</a:t>
            </a:r>
          </a:p>
          <a:p>
            <a:r>
              <a:rPr lang="en-US" sz="2400" b="1" dirty="0"/>
              <a:t>Sent money $35,000 for supplies and assistance for Christian families of hurricane victims</a:t>
            </a:r>
          </a:p>
          <a:p>
            <a:r>
              <a:rPr lang="en-US" sz="2400" b="1" dirty="0"/>
              <a:t>Cleaned yards and houses</a:t>
            </a:r>
          </a:p>
          <a:p>
            <a:r>
              <a:rPr lang="en-US" sz="2400" b="1" dirty="0"/>
              <a:t>Built ramps for members</a:t>
            </a:r>
          </a:p>
          <a:p>
            <a:r>
              <a:rPr lang="en-US" sz="2400" b="1" dirty="0"/>
              <a:t>Helped care for our sick</a:t>
            </a:r>
          </a:p>
          <a:p>
            <a:r>
              <a:rPr lang="en-US" sz="2400" b="1" dirty="0"/>
              <a:t>Carried people to surgeries</a:t>
            </a:r>
            <a:endParaRPr lang="en-US" sz="2400" b="1" dirty="0">
              <a:solidFill>
                <a:schemeClr val="accent1"/>
              </a:solidFill>
            </a:endParaRPr>
          </a:p>
          <a:p>
            <a:r>
              <a:rPr lang="en-US" sz="2400" b="1" dirty="0"/>
              <a:t>Opened homes </a:t>
            </a:r>
            <a:r>
              <a:rPr lang="en-US" sz="2400" b="1"/>
              <a:t>to others</a:t>
            </a:r>
            <a:endParaRPr lang="en-US" sz="2400" b="1" dirty="0"/>
          </a:p>
        </p:txBody>
      </p:sp>
    </p:spTree>
    <p:extLst>
      <p:ext uri="{BB962C8B-B14F-4D97-AF65-F5344CB8AC3E}">
        <p14:creationId xmlns:p14="http://schemas.microsoft.com/office/powerpoint/2010/main" val="31938020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6000" dirty="0"/>
              <a:t>Let it be said at O’Neal</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372135"/>
          </a:xfrm>
        </p:spPr>
        <p:txBody>
          <a:bodyPr anchor="t">
            <a:normAutofit fontScale="92500" lnSpcReduction="20000"/>
          </a:bodyPr>
          <a:lstStyle/>
          <a:p>
            <a:r>
              <a:rPr lang="en-US" sz="4000" b="1" dirty="0">
                <a:solidFill>
                  <a:schemeClr val="accent1"/>
                </a:solidFill>
              </a:rPr>
              <a:t>Matthew 25:35-36 (NIV)</a:t>
            </a:r>
          </a:p>
          <a:p>
            <a:pPr lvl="1"/>
            <a:r>
              <a:rPr lang="en-US" sz="3800" b="1" dirty="0"/>
              <a:t> 35 For I was hungry and you gave me something to eat, I was thirsty and you gave me something to drink, I was a stranger and you invited me in, 36 I needed clothes and you clothed me, I was sick and you looked after me, I was in prison and you came to visit me.’</a:t>
            </a:r>
          </a:p>
          <a:p>
            <a:endParaRPr lang="en-US" sz="4600" b="1" dirty="0">
              <a:solidFill>
                <a:schemeClr val="accent1"/>
              </a:solidFill>
            </a:endParaRPr>
          </a:p>
        </p:txBody>
      </p:sp>
    </p:spTree>
    <p:extLst>
      <p:ext uri="{BB962C8B-B14F-4D97-AF65-F5344CB8AC3E}">
        <p14:creationId xmlns:p14="http://schemas.microsoft.com/office/powerpoint/2010/main" val="8215666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6000" dirty="0"/>
              <a:t>Remember…</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372135"/>
          </a:xfrm>
        </p:spPr>
        <p:txBody>
          <a:bodyPr anchor="t">
            <a:normAutofit/>
          </a:bodyPr>
          <a:lstStyle/>
          <a:p>
            <a:r>
              <a:rPr lang="en-US" sz="4000" b="1" dirty="0">
                <a:solidFill>
                  <a:schemeClr val="accent1"/>
                </a:solidFill>
              </a:rPr>
              <a:t>Matthew 25:40 (NIV)</a:t>
            </a:r>
          </a:p>
          <a:p>
            <a:pPr lvl="1"/>
            <a:r>
              <a:rPr lang="en-US" sz="3800" b="1" dirty="0"/>
              <a:t>“The King will reply, ‘Truly I tell you, whatever you did for one of the least of these brothers and sisters of mine, you did for me.’</a:t>
            </a:r>
            <a:endParaRPr lang="en-US" sz="4600" b="1" dirty="0">
              <a:solidFill>
                <a:schemeClr val="accent1"/>
              </a:solidFill>
            </a:endParaRPr>
          </a:p>
        </p:txBody>
      </p:sp>
    </p:spTree>
    <p:extLst>
      <p:ext uri="{BB962C8B-B14F-4D97-AF65-F5344CB8AC3E}">
        <p14:creationId xmlns:p14="http://schemas.microsoft.com/office/powerpoint/2010/main" val="5534425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6000" dirty="0"/>
              <a:t>Spiritually Needed?</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644266" cy="4372135"/>
          </a:xfrm>
        </p:spPr>
        <p:txBody>
          <a:bodyPr anchor="t">
            <a:normAutofit/>
          </a:bodyPr>
          <a:lstStyle/>
          <a:p>
            <a:r>
              <a:rPr lang="en-US" sz="4000" b="1" dirty="0">
                <a:solidFill>
                  <a:schemeClr val="accent1"/>
                </a:solidFill>
              </a:rPr>
              <a:t>John 6:35</a:t>
            </a:r>
          </a:p>
          <a:p>
            <a:pPr lvl="1"/>
            <a:r>
              <a:rPr lang="en-US" sz="3800" b="1" dirty="0"/>
              <a:t>35 And Jesus said unto them, I am the bread of life: he that cometh to me shall never hunger; and he that believeth on me shall never thirst.</a:t>
            </a:r>
            <a:endParaRPr lang="en-US" sz="4600" b="1" dirty="0">
              <a:solidFill>
                <a:schemeClr val="accent1"/>
              </a:solidFill>
            </a:endParaRPr>
          </a:p>
        </p:txBody>
      </p:sp>
    </p:spTree>
    <p:extLst>
      <p:ext uri="{BB962C8B-B14F-4D97-AF65-F5344CB8AC3E}">
        <p14:creationId xmlns:p14="http://schemas.microsoft.com/office/powerpoint/2010/main" val="3692341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560D-EB6D-4F46-9DE0-EAD68CCE4BE7}"/>
              </a:ext>
            </a:extLst>
          </p:cNvPr>
          <p:cNvSpPr>
            <a:spLocks noGrp="1"/>
          </p:cNvSpPr>
          <p:nvPr>
            <p:ph type="title"/>
          </p:nvPr>
        </p:nvSpPr>
        <p:spPr>
          <a:xfrm>
            <a:off x="190500" y="685800"/>
            <a:ext cx="8813800" cy="1079500"/>
          </a:xfrm>
        </p:spPr>
        <p:txBody>
          <a:bodyPr/>
          <a:lstStyle/>
          <a:p>
            <a:r>
              <a:rPr lang="en-US" sz="6000" dirty="0"/>
              <a:t>March Sermon Series</a:t>
            </a:r>
          </a:p>
        </p:txBody>
      </p:sp>
      <p:sp>
        <p:nvSpPr>
          <p:cNvPr id="3" name="Content Placeholder 2">
            <a:extLst>
              <a:ext uri="{FF2B5EF4-FFF2-40B4-BE49-F238E27FC236}">
                <a16:creationId xmlns:a16="http://schemas.microsoft.com/office/drawing/2014/main" id="{E20F8A81-8704-4CF5-9EEE-3F01E8286268}"/>
              </a:ext>
            </a:extLst>
          </p:cNvPr>
          <p:cNvSpPr>
            <a:spLocks noGrp="1"/>
          </p:cNvSpPr>
          <p:nvPr>
            <p:ph idx="1"/>
          </p:nvPr>
        </p:nvSpPr>
        <p:spPr>
          <a:xfrm>
            <a:off x="614034" y="2146300"/>
            <a:ext cx="8301366" cy="4559300"/>
          </a:xfrm>
        </p:spPr>
        <p:txBody>
          <a:bodyPr>
            <a:normAutofit lnSpcReduction="10000"/>
          </a:bodyPr>
          <a:lstStyle/>
          <a:p>
            <a:r>
              <a:rPr lang="en-US" sz="4400" b="1" dirty="0">
                <a:solidFill>
                  <a:schemeClr val="accent1"/>
                </a:solidFill>
              </a:rPr>
              <a:t>Looking to Jesus</a:t>
            </a:r>
          </a:p>
          <a:p>
            <a:pPr lvl="1"/>
            <a:r>
              <a:rPr lang="en-US" sz="3600" b="1" dirty="0"/>
              <a:t>Authority, Right Living, Hope, Mercy, Forgiveness, True Church, Salvation, and Restoring the Church</a:t>
            </a:r>
          </a:p>
          <a:p>
            <a:pPr lvl="1"/>
            <a:r>
              <a:rPr lang="en-US" sz="3600" b="1" dirty="0">
                <a:solidFill>
                  <a:schemeClr val="accent1"/>
                </a:solidFill>
              </a:rPr>
              <a:t>Mark your calendars for our Spring Gospel Meeting with Steve Kline on March 3-6.</a:t>
            </a:r>
            <a:endParaRPr lang="en-US" sz="3200" b="1" dirty="0">
              <a:solidFill>
                <a:schemeClr val="accent1"/>
              </a:solidFill>
            </a:endParaRPr>
          </a:p>
        </p:txBody>
      </p:sp>
    </p:spTree>
    <p:extLst>
      <p:ext uri="{BB962C8B-B14F-4D97-AF65-F5344CB8AC3E}">
        <p14:creationId xmlns:p14="http://schemas.microsoft.com/office/powerpoint/2010/main" val="39303600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54000" y="688488"/>
            <a:ext cx="8775700" cy="970450"/>
          </a:xfrm>
        </p:spPr>
        <p:txBody>
          <a:bodyPr/>
          <a:lstStyle/>
          <a:p>
            <a:r>
              <a:rPr lang="en-US" sz="6000" dirty="0"/>
              <a:t>Spiritually Needed?</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45734" y="2295365"/>
            <a:ext cx="8775700" cy="4372135"/>
          </a:xfrm>
        </p:spPr>
        <p:txBody>
          <a:bodyPr anchor="t">
            <a:normAutofit fontScale="85000" lnSpcReduction="20000"/>
          </a:bodyPr>
          <a:lstStyle/>
          <a:p>
            <a:r>
              <a:rPr lang="en-US" sz="4000" b="1" dirty="0">
                <a:solidFill>
                  <a:schemeClr val="accent1"/>
                </a:solidFill>
              </a:rPr>
              <a:t>Matthew 11:28-30</a:t>
            </a:r>
          </a:p>
          <a:p>
            <a:pPr lvl="1"/>
            <a:r>
              <a:rPr lang="en-US" sz="3800" b="1" dirty="0"/>
              <a:t>28 Come unto me, all ye that </a:t>
            </a:r>
            <a:r>
              <a:rPr lang="en-US" sz="3800" b="1" dirty="0" err="1"/>
              <a:t>labour</a:t>
            </a:r>
            <a:r>
              <a:rPr lang="en-US" sz="3800" b="1" dirty="0"/>
              <a:t> and are heavy laden, and I will give you rest.</a:t>
            </a:r>
          </a:p>
          <a:p>
            <a:pPr lvl="1"/>
            <a:r>
              <a:rPr lang="en-US" sz="3800" b="1" dirty="0"/>
              <a:t>29 Take my yoke upon you, and learn of me; for I am meek and lowly in heart: and ye shall find rest unto your souls.</a:t>
            </a:r>
          </a:p>
          <a:p>
            <a:pPr lvl="1"/>
            <a:r>
              <a:rPr lang="en-US" sz="3800" b="1" dirty="0"/>
              <a:t>30 For my yoke is easy, and my burden is light.</a:t>
            </a:r>
            <a:endParaRPr lang="en-US" sz="4600" b="1" dirty="0">
              <a:solidFill>
                <a:schemeClr val="accent1"/>
              </a:solidFill>
            </a:endParaRPr>
          </a:p>
        </p:txBody>
      </p:sp>
    </p:spTree>
    <p:extLst>
      <p:ext uri="{BB962C8B-B14F-4D97-AF65-F5344CB8AC3E}">
        <p14:creationId xmlns:p14="http://schemas.microsoft.com/office/powerpoint/2010/main" val="1728856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449146"/>
            <a:ext cx="8521931" cy="2971051"/>
          </a:xfrm>
        </p:spPr>
        <p:txBody>
          <a:bodyPr/>
          <a:lstStyle/>
          <a:p>
            <a:r>
              <a:rPr lang="en-US" sz="8000" dirty="0"/>
              <a:t>Helping the Poor</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r>
              <a:rPr lang="en-US" sz="4000" b="1" dirty="0"/>
              <a:t>Deuteronomy 15:7-11</a:t>
            </a:r>
          </a:p>
        </p:txBody>
      </p:sp>
    </p:spTree>
    <p:extLst>
      <p:ext uri="{BB962C8B-B14F-4D97-AF65-F5344CB8AC3E}">
        <p14:creationId xmlns:p14="http://schemas.microsoft.com/office/powerpoint/2010/main" val="2880991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Deuteronomy 15:7-9</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ormAutofit/>
          </a:bodyPr>
          <a:lstStyle/>
          <a:p>
            <a:r>
              <a:rPr lang="en-US" sz="2100" b="1" dirty="0"/>
              <a:t>7 If there be among you a poor man of one of thy brethren within any of thy gates in thy land which the Lord thy God giveth thee, thou shalt not harden thine heart, nor shut thine hand from thy poor brother:</a:t>
            </a:r>
          </a:p>
          <a:p>
            <a:r>
              <a:rPr lang="en-US" sz="2100" b="1" dirty="0"/>
              <a:t>8 But thou shalt open thine hand wide unto him, and shalt surely lend him sufficient for his need, in that which he </a:t>
            </a:r>
            <a:r>
              <a:rPr lang="en-US" sz="2100" b="1" dirty="0" err="1"/>
              <a:t>wanteth</a:t>
            </a:r>
            <a:r>
              <a:rPr lang="en-US" sz="2100" b="1" dirty="0"/>
              <a:t>.</a:t>
            </a:r>
          </a:p>
          <a:p>
            <a:r>
              <a:rPr lang="en-US" sz="2100" b="1" dirty="0"/>
              <a:t>9 Beware that there be not a thought in thy wicked heart, saying, The seventh year, the year of release, is at hand; and thine eye be evil against thy poor brother, and thou </a:t>
            </a:r>
            <a:r>
              <a:rPr lang="en-US" sz="2100" b="1" dirty="0" err="1"/>
              <a:t>givest</a:t>
            </a:r>
            <a:r>
              <a:rPr lang="en-US" sz="2100" b="1" dirty="0"/>
              <a:t> him </a:t>
            </a:r>
            <a:r>
              <a:rPr lang="en-US" sz="2100" b="1" dirty="0" err="1"/>
              <a:t>nought</a:t>
            </a:r>
            <a:r>
              <a:rPr lang="en-US" sz="2100" b="1" dirty="0"/>
              <a:t>; and he cry unto the Lord against thee, and it be sin unto thee.</a:t>
            </a:r>
          </a:p>
        </p:txBody>
      </p:sp>
    </p:spTree>
    <p:extLst>
      <p:ext uri="{BB962C8B-B14F-4D97-AF65-F5344CB8AC3E}">
        <p14:creationId xmlns:p14="http://schemas.microsoft.com/office/powerpoint/2010/main" val="3259752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15900" y="764688"/>
            <a:ext cx="8680182" cy="970450"/>
          </a:xfrm>
        </p:spPr>
        <p:txBody>
          <a:bodyPr/>
          <a:lstStyle/>
          <a:p>
            <a:r>
              <a:rPr lang="en-US" sz="6000" dirty="0"/>
              <a:t>Deuteronomy 15:10-11</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309234" y="2346165"/>
            <a:ext cx="8586848" cy="4194335"/>
          </a:xfrm>
        </p:spPr>
        <p:txBody>
          <a:bodyPr>
            <a:normAutofit/>
          </a:bodyPr>
          <a:lstStyle/>
          <a:p>
            <a:r>
              <a:rPr lang="en-US" sz="2400" b="1" dirty="0"/>
              <a:t>10 Thou shalt surely give him, and thine heart shall not be grieved when thou </a:t>
            </a:r>
            <a:r>
              <a:rPr lang="en-US" sz="2400" b="1" dirty="0" err="1"/>
              <a:t>givest</a:t>
            </a:r>
            <a:r>
              <a:rPr lang="en-US" sz="2400" b="1" dirty="0"/>
              <a:t> unto him: because that for this thing the Lord thy God shall bless thee in all thy works, and in all that thou </a:t>
            </a:r>
            <a:r>
              <a:rPr lang="en-US" sz="2400" b="1" dirty="0" err="1"/>
              <a:t>puttest</a:t>
            </a:r>
            <a:r>
              <a:rPr lang="en-US" sz="2400" b="1" dirty="0"/>
              <a:t> thine hand unto.</a:t>
            </a:r>
          </a:p>
          <a:p>
            <a:r>
              <a:rPr lang="en-US" sz="2800" b="1" dirty="0"/>
              <a:t>11 For the poor shall never cease out of the land: therefore I command thee, saying, </a:t>
            </a:r>
            <a:r>
              <a:rPr lang="en-US" sz="2800" b="1" dirty="0">
                <a:solidFill>
                  <a:schemeClr val="accent1"/>
                </a:solidFill>
              </a:rPr>
              <a:t>Thou shalt open thine hand wide unto thy brother, to thy poor, and to thy needy, in thy land.</a:t>
            </a:r>
          </a:p>
        </p:txBody>
      </p:sp>
    </p:spTree>
    <p:extLst>
      <p:ext uri="{BB962C8B-B14F-4D97-AF65-F5344CB8AC3E}">
        <p14:creationId xmlns:p14="http://schemas.microsoft.com/office/powerpoint/2010/main" val="1621279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457200" y="688488"/>
            <a:ext cx="8438882" cy="970450"/>
          </a:xfrm>
        </p:spPr>
        <p:txBody>
          <a:bodyPr/>
          <a:lstStyle/>
          <a:p>
            <a:r>
              <a:rPr lang="en-US" sz="6000" dirty="0"/>
              <a:t>What’s Our Attitude?</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614034" y="2523965"/>
            <a:ext cx="8282048" cy="3385023"/>
          </a:xfrm>
        </p:spPr>
        <p:txBody>
          <a:bodyPr>
            <a:normAutofit/>
          </a:bodyPr>
          <a:lstStyle/>
          <a:p>
            <a:r>
              <a:rPr lang="en-US" sz="3000" b="1" dirty="0">
                <a:solidFill>
                  <a:schemeClr val="accent1"/>
                </a:solidFill>
              </a:rPr>
              <a:t>Do we have that same attitude today towards others who have not like the ones in Deuteronomy 15:9?  </a:t>
            </a:r>
          </a:p>
          <a:p>
            <a:r>
              <a:rPr lang="en-US" sz="3000" b="1" dirty="0"/>
              <a:t>Or do we have open hearts and gladly help?</a:t>
            </a:r>
          </a:p>
          <a:p>
            <a:endParaRPr lang="en-US" sz="2400" b="1" dirty="0">
              <a:solidFill>
                <a:schemeClr val="accent1"/>
              </a:solidFill>
            </a:endParaRPr>
          </a:p>
        </p:txBody>
      </p:sp>
    </p:spTree>
    <p:extLst>
      <p:ext uri="{BB962C8B-B14F-4D97-AF65-F5344CB8AC3E}">
        <p14:creationId xmlns:p14="http://schemas.microsoft.com/office/powerpoint/2010/main" val="3197645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457200" y="688488"/>
            <a:ext cx="8438882" cy="970450"/>
          </a:xfrm>
        </p:spPr>
        <p:txBody>
          <a:bodyPr/>
          <a:lstStyle/>
          <a:p>
            <a:r>
              <a:rPr lang="en-US" sz="6000" dirty="0"/>
              <a:t>Wrong Attitudes</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76359" y="2148840"/>
            <a:ext cx="8591282" cy="4373879"/>
          </a:xfrm>
        </p:spPr>
        <p:txBody>
          <a:bodyPr anchor="t">
            <a:normAutofit/>
          </a:bodyPr>
          <a:lstStyle/>
          <a:p>
            <a:r>
              <a:rPr lang="en-US" sz="3600" b="1" dirty="0"/>
              <a:t>Take advantage of them?</a:t>
            </a:r>
          </a:p>
          <a:p>
            <a:r>
              <a:rPr lang="en-US" sz="3600" b="1" dirty="0"/>
              <a:t>Look down upon them?</a:t>
            </a:r>
          </a:p>
          <a:p>
            <a:r>
              <a:rPr lang="en-US" sz="3600" b="1" dirty="0"/>
              <a:t>Blame them?</a:t>
            </a:r>
          </a:p>
          <a:p>
            <a:r>
              <a:rPr lang="en-US" sz="3600" b="1" dirty="0"/>
              <a:t>Help them?</a:t>
            </a:r>
          </a:p>
        </p:txBody>
      </p:sp>
    </p:spTree>
    <p:extLst>
      <p:ext uri="{BB962C8B-B14F-4D97-AF65-F5344CB8AC3E}">
        <p14:creationId xmlns:p14="http://schemas.microsoft.com/office/powerpoint/2010/main" val="1769304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457200" y="688488"/>
            <a:ext cx="8438882" cy="970450"/>
          </a:xfrm>
        </p:spPr>
        <p:txBody>
          <a:bodyPr/>
          <a:lstStyle/>
          <a:p>
            <a:r>
              <a:rPr lang="en-US" sz="6000" dirty="0"/>
              <a:t>Right Attitudes</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276359" y="2148840"/>
            <a:ext cx="8591282" cy="4373879"/>
          </a:xfrm>
        </p:spPr>
        <p:txBody>
          <a:bodyPr anchor="t">
            <a:normAutofit/>
          </a:bodyPr>
          <a:lstStyle/>
          <a:p>
            <a:r>
              <a:rPr lang="en-US" sz="3600" b="1" dirty="0"/>
              <a:t>Love and help them!</a:t>
            </a:r>
          </a:p>
          <a:p>
            <a:r>
              <a:rPr lang="en-US" sz="3600" b="1" dirty="0"/>
              <a:t>Follow after the example of Jesus!</a:t>
            </a:r>
          </a:p>
          <a:p>
            <a:r>
              <a:rPr lang="en-US" sz="3600" b="1" dirty="0"/>
              <a:t>Treat them with dignity and respect.</a:t>
            </a:r>
          </a:p>
          <a:p>
            <a:r>
              <a:rPr lang="en-US" sz="3600" b="1" dirty="0"/>
              <a:t>Leave some of the gleaning for those who are less fortunate.</a:t>
            </a:r>
          </a:p>
        </p:txBody>
      </p:sp>
    </p:spTree>
    <p:extLst>
      <p:ext uri="{BB962C8B-B14F-4D97-AF65-F5344CB8AC3E}">
        <p14:creationId xmlns:p14="http://schemas.microsoft.com/office/powerpoint/2010/main" val="11349902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Quotable</Template>
  <TotalTime>327</TotalTime>
  <Words>3163</Words>
  <Application>Microsoft Office PowerPoint</Application>
  <PresentationFormat>On-screen Show (4:3)</PresentationFormat>
  <Paragraphs>253</Paragraphs>
  <Slides>30</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Calibri</vt:lpstr>
      <vt:lpstr>Century Gothic</vt:lpstr>
      <vt:lpstr>Wingdings 2</vt:lpstr>
      <vt:lpstr>Quotable</vt:lpstr>
      <vt:lpstr>January Sermon Series</vt:lpstr>
      <vt:lpstr>February Sermon Series</vt:lpstr>
      <vt:lpstr>March Sermon Series</vt:lpstr>
      <vt:lpstr>Helping the Poor</vt:lpstr>
      <vt:lpstr>Deuteronomy 15:7-9</vt:lpstr>
      <vt:lpstr>Deuteronomy 15:10-11</vt:lpstr>
      <vt:lpstr>What’s Our Attitude?</vt:lpstr>
      <vt:lpstr>Wrong Attitudes</vt:lpstr>
      <vt:lpstr>Right Attitudes</vt:lpstr>
      <vt:lpstr>What does the Bible say?</vt:lpstr>
      <vt:lpstr>What does the Bible say?</vt:lpstr>
      <vt:lpstr>Opening our Hearts</vt:lpstr>
      <vt:lpstr>Being a Blessing</vt:lpstr>
      <vt:lpstr>A Light in Darkness</vt:lpstr>
      <vt:lpstr>Rich Young Ruler’s Heart</vt:lpstr>
      <vt:lpstr>Cornelius’ Heart</vt:lpstr>
      <vt:lpstr>Faith that Profits</vt:lpstr>
      <vt:lpstr>Be a Good Samaritan</vt:lpstr>
      <vt:lpstr>Heart of Jesus</vt:lpstr>
      <vt:lpstr>Heart of Love</vt:lpstr>
      <vt:lpstr>Heart of Eagerness</vt:lpstr>
      <vt:lpstr>Heart of Giving</vt:lpstr>
      <vt:lpstr>Early Church Example</vt:lpstr>
      <vt:lpstr>Early Church Example</vt:lpstr>
      <vt:lpstr>Early Church Example</vt:lpstr>
      <vt:lpstr>At O’Neal, we have….</vt:lpstr>
      <vt:lpstr>Let it be said at O’Neal</vt:lpstr>
      <vt:lpstr>Remember…</vt:lpstr>
      <vt:lpstr>Spiritually Needed?</vt:lpstr>
      <vt:lpstr>Spiritually Needed?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for the Lord Series</dc:title>
  <dc:creator>Auditorium</dc:creator>
  <cp:lastModifiedBy>Auditorium</cp:lastModifiedBy>
  <cp:revision>36</cp:revision>
  <dcterms:created xsi:type="dcterms:W3CDTF">2019-01-12T14:46:03Z</dcterms:created>
  <dcterms:modified xsi:type="dcterms:W3CDTF">2019-01-13T15:54:40Z</dcterms:modified>
</cp:coreProperties>
</file>