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7"/>
  </p:handoutMasterIdLst>
  <p:sldIdLst>
    <p:sldId id="256" r:id="rId2"/>
    <p:sldId id="260" r:id="rId3"/>
    <p:sldId id="278" r:id="rId4"/>
    <p:sldId id="258" r:id="rId5"/>
    <p:sldId id="261" r:id="rId6"/>
    <p:sldId id="286" r:id="rId7"/>
    <p:sldId id="282" r:id="rId8"/>
    <p:sldId id="283" r:id="rId9"/>
    <p:sldId id="279" r:id="rId10"/>
    <p:sldId id="284" r:id="rId11"/>
    <p:sldId id="280" r:id="rId12"/>
    <p:sldId id="281" r:id="rId13"/>
    <p:sldId id="285" r:id="rId14"/>
    <p:sldId id="264" r:id="rId15"/>
    <p:sldId id="266" r:id="rId16"/>
    <p:sldId id="267" r:id="rId17"/>
    <p:sldId id="268" r:id="rId18"/>
    <p:sldId id="269" r:id="rId19"/>
    <p:sldId id="270" r:id="rId20"/>
    <p:sldId id="272" r:id="rId21"/>
    <p:sldId id="274" r:id="rId22"/>
    <p:sldId id="275" r:id="rId23"/>
    <p:sldId id="277" r:id="rId24"/>
    <p:sldId id="276" r:id="rId25"/>
    <p:sldId id="271" r:id="rId26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50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8BDFE7-0134-49E1-848C-6733D7C64467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675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575675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54F1F8-C80C-46BC-AE84-AE96C2124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945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035F0-0E26-4AEF-9BD3-77213FBE7F24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B10E1-F724-4B3C-AD2D-DF75C1F5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37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035F0-0E26-4AEF-9BD3-77213FBE7F24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B10E1-F724-4B3C-AD2D-DF75C1F5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51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035F0-0E26-4AEF-9BD3-77213FBE7F24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B10E1-F724-4B3C-AD2D-DF75C1F5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165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035F0-0E26-4AEF-9BD3-77213FBE7F24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B10E1-F724-4B3C-AD2D-DF75C1F5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310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035F0-0E26-4AEF-9BD3-77213FBE7F24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B10E1-F724-4B3C-AD2D-DF75C1F5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156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035F0-0E26-4AEF-9BD3-77213FBE7F24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B10E1-F724-4B3C-AD2D-DF75C1F5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21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035F0-0E26-4AEF-9BD3-77213FBE7F24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B10E1-F724-4B3C-AD2D-DF75C1F5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444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035F0-0E26-4AEF-9BD3-77213FBE7F24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B10E1-F724-4B3C-AD2D-DF75C1F5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325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035F0-0E26-4AEF-9BD3-77213FBE7F24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B10E1-F724-4B3C-AD2D-DF75C1F5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436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035F0-0E26-4AEF-9BD3-77213FBE7F24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B10E1-F724-4B3C-AD2D-DF75C1F5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41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035F0-0E26-4AEF-9BD3-77213FBE7F24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B10E1-F724-4B3C-AD2D-DF75C1F5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466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035F0-0E26-4AEF-9BD3-77213FBE7F24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B10E1-F724-4B3C-AD2D-DF75C1F5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083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ingjamesbibleonline.org/John-16-13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ngjamesbibleonline.org/John-8-32/" TargetMode="External"/><Relationship Id="rId2" Type="http://schemas.openxmlformats.org/officeDocument/2006/relationships/hyperlink" Target="https://www.kingjamesbibleonline.org/Ephesians-4-30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kingjamesbibleonline.org/John-3-5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ngjamesbibleonline.org/Romans-15-13/" TargetMode="External"/><Relationship Id="rId2" Type="http://schemas.openxmlformats.org/officeDocument/2006/relationships/hyperlink" Target="https://www.kingjamesbibleonline.org/1-Corinthians-3-16_3-17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kingjamesbibleonline.org/Luke-1-35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ngjamesbibleonline.org/Acts-2-38/" TargetMode="External"/><Relationship Id="rId2" Type="http://schemas.openxmlformats.org/officeDocument/2006/relationships/hyperlink" Target="https://www.kingjamesbibleonline.org/John-14-26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ngjamesbibleonline.org/Acts-1-8/" TargetMode="External"/><Relationship Id="rId2" Type="http://schemas.openxmlformats.org/officeDocument/2006/relationships/hyperlink" Target="https://www.kingjamesbibleonline.org/Titus-3-5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kingjamesbibleonline.org/Romans-8-26_8-27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>
                <a:solidFill>
                  <a:srgbClr val="7030A0"/>
                </a:solidFill>
              </a:rPr>
              <a:t>The Holy Spirit of God</a:t>
            </a:r>
            <a:endParaRPr lang="en-US" sz="7200" b="1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27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80" y="437745"/>
            <a:ext cx="11924489" cy="6070059"/>
          </a:xfrm>
        </p:spPr>
        <p:txBody>
          <a:bodyPr>
            <a:normAutofit fontScale="92500" lnSpcReduction="20000"/>
          </a:bodyPr>
          <a:lstStyle/>
          <a:p>
            <a:r>
              <a:rPr lang="en-US" sz="4000" b="1" dirty="0">
                <a:hlinkClick r:id="rId2" tooltip="John 16:13"/>
              </a:rPr>
              <a:t>John 16:13</a:t>
            </a:r>
            <a:r>
              <a:rPr lang="en-US" sz="4000" dirty="0"/>
              <a:t> - Howbeit when </a:t>
            </a:r>
            <a:r>
              <a:rPr lang="en-US" sz="4000" b="1" u="sng" dirty="0">
                <a:solidFill>
                  <a:srgbClr val="7030A0"/>
                </a:solidFill>
              </a:rPr>
              <a:t>he</a:t>
            </a:r>
            <a:r>
              <a:rPr lang="en-US" sz="4000" dirty="0"/>
              <a:t>, the Spirit of truth, is come, </a:t>
            </a:r>
            <a:r>
              <a:rPr lang="en-US" sz="4000" b="1" u="sng" dirty="0">
                <a:solidFill>
                  <a:srgbClr val="7030A0"/>
                </a:solidFill>
              </a:rPr>
              <a:t>he</a:t>
            </a:r>
            <a:r>
              <a:rPr lang="en-US" sz="4000" dirty="0"/>
              <a:t> will guide you into all truth: for </a:t>
            </a:r>
            <a:r>
              <a:rPr lang="en-US" sz="4000" b="1" u="sng" dirty="0">
                <a:solidFill>
                  <a:srgbClr val="7030A0"/>
                </a:solidFill>
              </a:rPr>
              <a:t>he</a:t>
            </a:r>
            <a:r>
              <a:rPr lang="en-US" sz="4000" dirty="0"/>
              <a:t> shall not speak of</a:t>
            </a:r>
            <a:r>
              <a:rPr lang="en-US" sz="4000" u="sng" dirty="0">
                <a:solidFill>
                  <a:srgbClr val="7030A0"/>
                </a:solidFill>
              </a:rPr>
              <a:t> </a:t>
            </a:r>
            <a:r>
              <a:rPr lang="en-US" sz="4000" b="1" u="sng" dirty="0">
                <a:solidFill>
                  <a:srgbClr val="7030A0"/>
                </a:solidFill>
              </a:rPr>
              <a:t>himself</a:t>
            </a:r>
            <a:r>
              <a:rPr lang="en-US" sz="4000" dirty="0"/>
              <a:t>; but whatsoever </a:t>
            </a:r>
            <a:r>
              <a:rPr lang="en-US" sz="4000" b="1" u="sng" dirty="0">
                <a:solidFill>
                  <a:srgbClr val="7030A0"/>
                </a:solidFill>
              </a:rPr>
              <a:t>he</a:t>
            </a:r>
            <a:r>
              <a:rPr lang="en-US" sz="4000" dirty="0"/>
              <a:t> shall hear, [that] shall </a:t>
            </a:r>
            <a:r>
              <a:rPr lang="en-US" sz="4000" b="1" u="sng" dirty="0">
                <a:solidFill>
                  <a:srgbClr val="7030A0"/>
                </a:solidFill>
              </a:rPr>
              <a:t>he</a:t>
            </a:r>
            <a:r>
              <a:rPr lang="en-US" sz="4000" dirty="0"/>
              <a:t> speak: </a:t>
            </a:r>
            <a:endParaRPr lang="en-US" sz="4000" dirty="0" smtClean="0"/>
          </a:p>
          <a:p>
            <a:r>
              <a:rPr lang="en-US" sz="4000" dirty="0" smtClean="0"/>
              <a:t>….and </a:t>
            </a:r>
            <a:r>
              <a:rPr lang="en-US" sz="4000" b="1" u="sng" dirty="0">
                <a:solidFill>
                  <a:srgbClr val="7030A0"/>
                </a:solidFill>
              </a:rPr>
              <a:t>he</a:t>
            </a:r>
            <a:r>
              <a:rPr lang="en-US" sz="4000" dirty="0"/>
              <a:t> will shew you things to come</a:t>
            </a:r>
            <a:r>
              <a:rPr lang="en-US" sz="4000" dirty="0" smtClean="0"/>
              <a:t>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(Here, Jesus is talking to the Apostles..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HE (The Holy Spirit)   is called: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    </a:t>
            </a:r>
            <a:r>
              <a:rPr lang="en-US" sz="4000" b="1" dirty="0" smtClean="0">
                <a:solidFill>
                  <a:srgbClr val="FF0000"/>
                </a:solidFill>
              </a:rPr>
              <a:t>The Spirit of truth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     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He was to come.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     </a:t>
            </a:r>
            <a:r>
              <a:rPr lang="en-US" sz="4000" b="1" dirty="0" smtClean="0">
                <a:solidFill>
                  <a:srgbClr val="00B0F0"/>
                </a:solidFill>
              </a:rPr>
              <a:t>His Work:  He was to guide the apostles into all truth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     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</a:rPr>
              <a:t>What He said, was what he heard to speak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     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He will show the Apostles things to come!</a:t>
            </a:r>
            <a:endParaRPr lang="en-US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83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94" y="0"/>
            <a:ext cx="12123906" cy="6858000"/>
          </a:xfrm>
        </p:spPr>
        <p:txBody>
          <a:bodyPr>
            <a:noAutofit/>
          </a:bodyPr>
          <a:lstStyle/>
          <a:p>
            <a:r>
              <a:rPr lang="en-US" sz="3600" dirty="0"/>
              <a:t/>
            </a:r>
            <a:br>
              <a:rPr lang="en-US" sz="3600" dirty="0"/>
            </a:br>
            <a:r>
              <a:rPr lang="en-US" sz="3600" b="1" dirty="0" smtClean="0">
                <a:hlinkClick r:id="rId2" tooltip="Ephesians 4:30"/>
              </a:rPr>
              <a:t>Ephesians </a:t>
            </a:r>
            <a:r>
              <a:rPr lang="en-US" sz="3600" b="1" dirty="0">
                <a:hlinkClick r:id="rId2" tooltip="Ephesians 4:30"/>
              </a:rPr>
              <a:t>4:30</a:t>
            </a:r>
            <a:r>
              <a:rPr lang="en-US" sz="3600" dirty="0"/>
              <a:t> - And grieve not the holy Spirit of God, whereby ye are sealed unto the day of redemption</a:t>
            </a:r>
            <a:r>
              <a:rPr lang="en-US" sz="3600" dirty="0" smtClean="0"/>
              <a:t>. (Do</a:t>
            </a:r>
          </a:p>
          <a:p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</a:rPr>
              <a:t>Not </a:t>
            </a:r>
            <a:r>
              <a:rPr lang="en-US" sz="3600" b="1" dirty="0" err="1" smtClean="0">
                <a:solidFill>
                  <a:schemeClr val="accent2">
                    <a:lumMod val="50000"/>
                  </a:schemeClr>
                </a:solidFill>
              </a:rPr>
              <a:t>grieve..quench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</a:rPr>
              <a:t> not ..the Holy Spirit</a:t>
            </a:r>
            <a:r>
              <a:rPr lang="en-US" sz="3600" dirty="0" smtClean="0"/>
              <a:t>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* Only a person can be Grieved!. 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 </a:t>
            </a:r>
            <a:r>
              <a:rPr lang="en-US" sz="3600" b="1" dirty="0" smtClean="0">
                <a:hlinkClick r:id="rId3" tooltip="John 8:32"/>
              </a:rPr>
              <a:t>John </a:t>
            </a:r>
            <a:r>
              <a:rPr lang="en-US" sz="3600" b="1" dirty="0">
                <a:hlinkClick r:id="rId3" tooltip="John 8:32"/>
              </a:rPr>
              <a:t>8:32</a:t>
            </a:r>
            <a:r>
              <a:rPr lang="en-US" sz="3600" dirty="0"/>
              <a:t> - And ye shall know the truth, and the truth shall make you free.</a:t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b="1" dirty="0">
                <a:hlinkClick r:id="rId4" tooltip="John 3:5"/>
              </a:rPr>
              <a:t>John 3:5</a:t>
            </a:r>
            <a:r>
              <a:rPr lang="en-US" sz="3600" dirty="0"/>
              <a:t> - Jesus answered, Verily, verily, I say unto thee, Except a man be born of water and [of] the Spirit, he cannot enter into the kingdom of God</a:t>
            </a:r>
            <a:r>
              <a:rPr lang="en-US" sz="3600" dirty="0" smtClean="0"/>
              <a:t>.  (We cannot enter the kingdom of </a:t>
            </a:r>
          </a:p>
          <a:p>
            <a:r>
              <a:rPr lang="en-US" sz="3600" dirty="0" smtClean="0"/>
              <a:t>God unless we are born of water and of (by the direction of the Spirit in God’s Word.)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4285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718" y="133011"/>
            <a:ext cx="11934217" cy="6569345"/>
          </a:xfrm>
        </p:spPr>
        <p:txBody>
          <a:bodyPr>
            <a:normAutofit lnSpcReduction="10000"/>
          </a:bodyPr>
          <a:lstStyle/>
          <a:p>
            <a:r>
              <a:rPr lang="en-US" sz="3600" b="1" dirty="0">
                <a:hlinkClick r:id="rId2" tooltip="1 Corinthians 3:16-3:17"/>
              </a:rPr>
              <a:t>1 Corinthians 3:16-17</a:t>
            </a:r>
            <a:r>
              <a:rPr lang="en-US" sz="3600" dirty="0"/>
              <a:t> - Know ye not that ye are the temple of God, and [that] the Spirit of God </a:t>
            </a:r>
            <a:r>
              <a:rPr lang="en-US" sz="3600" dirty="0" err="1"/>
              <a:t>dwelleth</a:t>
            </a:r>
            <a:r>
              <a:rPr lang="en-US" sz="3600" dirty="0"/>
              <a:t> in you?  </a:t>
            </a:r>
            <a:r>
              <a:rPr lang="en-US" sz="3600" dirty="0" smtClean="0"/>
              <a:t>(He dwells in us. </a:t>
            </a:r>
            <a:r>
              <a:rPr lang="en-US" sz="3600" dirty="0" err="1" smtClean="0"/>
              <a:t>Cf</a:t>
            </a:r>
            <a:r>
              <a:rPr lang="en-US" sz="3600" dirty="0" smtClean="0"/>
              <a:t>  2 John 9-10)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b="1" dirty="0">
                <a:hlinkClick r:id="rId3" tooltip="Romans 15:13"/>
              </a:rPr>
              <a:t>Romans 15:13</a:t>
            </a:r>
            <a:r>
              <a:rPr lang="en-US" sz="3600" dirty="0"/>
              <a:t> - Now the God of hope fill you with all joy and peace in believing, that ye may abound in hope, through the power of the Holy Ghost</a:t>
            </a:r>
            <a:r>
              <a:rPr lang="en-US" sz="3600" dirty="0" smtClean="0"/>
              <a:t>.(Peace and joy abounds in hope</a:t>
            </a:r>
          </a:p>
          <a:p>
            <a:r>
              <a:rPr lang="en-US" sz="3600" dirty="0" smtClean="0"/>
              <a:t>Through the power of the Holy Ghost)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b="1" dirty="0">
                <a:hlinkClick r:id="rId4" tooltip="Luke 1:35"/>
              </a:rPr>
              <a:t>Luke 1:35</a:t>
            </a:r>
            <a:r>
              <a:rPr lang="en-US" sz="3600" dirty="0"/>
              <a:t> - And the angel answered and said unto her, The Holy Ghost shall come upon thee, and the power of the Highest shall overshadow thee: therefore also that holy thing which shall be born of thee shall be called the Son of God.</a:t>
            </a:r>
          </a:p>
        </p:txBody>
      </p:sp>
    </p:spTree>
    <p:extLst>
      <p:ext uri="{BB962C8B-B14F-4D97-AF65-F5344CB8AC3E}">
        <p14:creationId xmlns:p14="http://schemas.microsoft.com/office/powerpoint/2010/main" val="216065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281" y="145915"/>
            <a:ext cx="11149519" cy="6031048"/>
          </a:xfrm>
        </p:spPr>
        <p:txBody>
          <a:bodyPr>
            <a:norm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      Deity :      God, the Father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                 </a:t>
            </a:r>
            <a:r>
              <a:rPr lang="en-US" sz="4400" u="sng" dirty="0" smtClean="0"/>
              <a:t>God, the Son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                 God, the Holy Spirit   cf. </a:t>
            </a:r>
            <a:r>
              <a:rPr lang="en-US" sz="4000" dirty="0" err="1" smtClean="0"/>
              <a:t>Mtt</a:t>
            </a:r>
            <a:r>
              <a:rPr lang="en-US" sz="4000" dirty="0" smtClean="0"/>
              <a:t>. 28:18-20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                                                            Acts 5:1-11`</a:t>
            </a:r>
          </a:p>
          <a:p>
            <a:endParaRPr lang="en-US" sz="4000" dirty="0"/>
          </a:p>
          <a:p>
            <a:r>
              <a:rPr lang="en-US" sz="4000" dirty="0" smtClean="0"/>
              <a:t> Baptize in the  name..   Name of the Father, (in the name of</a:t>
            </a:r>
          </a:p>
          <a:p>
            <a:r>
              <a:rPr lang="en-US" sz="4000" dirty="0" smtClean="0"/>
              <a:t>The Son) Son and Holy Spirit . In the name of the Holy Ghost!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4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u="sng" dirty="0" smtClean="0">
                <a:solidFill>
                  <a:schemeClr val="accent2">
                    <a:lumMod val="50000"/>
                  </a:schemeClr>
                </a:solidFill>
              </a:rPr>
              <a:t>Who is the Holy </a:t>
            </a:r>
            <a:r>
              <a:rPr lang="en-US" sz="5400" b="1" u="sng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5400" b="1" u="sng" dirty="0" smtClean="0">
                <a:solidFill>
                  <a:schemeClr val="accent2">
                    <a:lumMod val="50000"/>
                  </a:schemeClr>
                </a:solidFill>
              </a:rPr>
              <a:t>Spirit</a:t>
            </a:r>
            <a:r>
              <a:rPr lang="en-US" sz="5400" b="1" u="sng" dirty="0" smtClean="0">
                <a:solidFill>
                  <a:schemeClr val="accent2">
                    <a:lumMod val="50000"/>
                  </a:schemeClr>
                </a:solidFill>
              </a:rPr>
              <a:t>? </a:t>
            </a:r>
            <a:r>
              <a:rPr lang="en-US" sz="5400" b="1" u="sng" dirty="0" smtClean="0">
                <a:solidFill>
                  <a:schemeClr val="accent2">
                    <a:lumMod val="50000"/>
                  </a:schemeClr>
                </a:solidFill>
              </a:rPr>
              <a:t>He is a divine personality of the Godhead!</a:t>
            </a:r>
            <a:endParaRPr lang="en-US" sz="5400" b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sz="4700" dirty="0"/>
          </a:p>
          <a:p>
            <a:r>
              <a:rPr lang="en-US" sz="4700" dirty="0" smtClean="0"/>
              <a:t>1.  God, the Father</a:t>
            </a:r>
          </a:p>
          <a:p>
            <a:r>
              <a:rPr lang="en-US" sz="4700" dirty="0" smtClean="0"/>
              <a:t>2.  Jesus, the Son</a:t>
            </a:r>
          </a:p>
          <a:p>
            <a:r>
              <a:rPr lang="en-US" sz="4700" dirty="0" smtClean="0"/>
              <a:t>3.  Holy Spirit</a:t>
            </a:r>
          </a:p>
          <a:p>
            <a:endParaRPr lang="en-US" sz="4700" dirty="0"/>
          </a:p>
          <a:p>
            <a:r>
              <a:rPr lang="en-US" sz="4700" dirty="0" smtClean="0"/>
              <a:t>   All 3 are distinct but all are God.</a:t>
            </a:r>
          </a:p>
          <a:p>
            <a:r>
              <a:rPr lang="en-US" dirty="0"/>
              <a:t> </a:t>
            </a:r>
            <a:r>
              <a:rPr lang="en-US" dirty="0" smtClean="0"/>
              <a:t>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07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Illustration: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Acts 5:1ff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Why hath Satan filled your heart to lie to </a:t>
            </a:r>
          </a:p>
          <a:p>
            <a:r>
              <a:rPr lang="en-US" sz="4400" b="1" dirty="0" smtClean="0"/>
              <a:t>The Holy Spirit? </a:t>
            </a:r>
          </a:p>
          <a:p>
            <a:endParaRPr lang="en-US" sz="4400" b="1" dirty="0"/>
          </a:p>
          <a:p>
            <a:r>
              <a:rPr lang="en-US" sz="4400" b="1" dirty="0" smtClean="0"/>
              <a:t>   You have not lied to man, but to God!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34034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2">
                    <a:lumMod val="50000"/>
                  </a:schemeClr>
                </a:solidFill>
              </a:rPr>
              <a:t>Does the Bible use all 3 together?</a:t>
            </a:r>
            <a:endParaRPr lang="en-US" b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004" y="1825624"/>
            <a:ext cx="12003932" cy="5032375"/>
          </a:xfrm>
        </p:spPr>
        <p:txBody>
          <a:bodyPr>
            <a:noAutofit/>
          </a:bodyPr>
          <a:lstStyle/>
          <a:p>
            <a:r>
              <a:rPr lang="en-US" sz="3600" dirty="0" smtClean="0"/>
              <a:t>God, the Father</a:t>
            </a:r>
          </a:p>
          <a:p>
            <a:r>
              <a:rPr lang="en-US" sz="3600" dirty="0" smtClean="0"/>
              <a:t>Jesus, The Son</a:t>
            </a:r>
          </a:p>
          <a:p>
            <a:r>
              <a:rPr lang="en-US" sz="3600" dirty="0" smtClean="0"/>
              <a:t>Holy Spirit, Spirit.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Illustration:    Matt. 28:18-20 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                     Baptize in the name of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                     1.  The Father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                     2.  The Son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                     3.  The Holy Spirit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23817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u="sng" dirty="0" smtClean="0">
                <a:solidFill>
                  <a:srgbClr val="FF0000"/>
                </a:solidFill>
              </a:rPr>
              <a:t>2 Cor. 13:14</a:t>
            </a:r>
            <a:endParaRPr lang="en-US" sz="66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“The grace of the Lord Jesus Christ,   </a:t>
            </a:r>
          </a:p>
          <a:p>
            <a:r>
              <a:rPr lang="en-US" dirty="0"/>
              <a:t> </a:t>
            </a:r>
            <a:r>
              <a:rPr lang="en-US" dirty="0" smtClean="0"/>
              <a:t>     and the love of God,</a:t>
            </a:r>
          </a:p>
          <a:p>
            <a:r>
              <a:rPr lang="en-US" dirty="0"/>
              <a:t> </a:t>
            </a:r>
            <a:r>
              <a:rPr lang="en-US" dirty="0" smtClean="0"/>
              <a:t>         and the communion of the Holy Spirit (be)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with you all.  Amen</a:t>
            </a:r>
          </a:p>
          <a:p>
            <a:endParaRPr lang="en-US" dirty="0"/>
          </a:p>
          <a:p>
            <a:r>
              <a:rPr lang="en-US" dirty="0" smtClean="0"/>
              <a:t>                   Jesus Christ  (grace)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God   (love)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Holy Spirit (communion)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39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2">
                    <a:lumMod val="50000"/>
                  </a:schemeClr>
                </a:solidFill>
              </a:rPr>
              <a:t>Warnings from God:</a:t>
            </a:r>
            <a:endParaRPr lang="en-US" b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1.  Do not Quench the Spirit    (by denying His work in our salvation)</a:t>
            </a:r>
          </a:p>
          <a:p>
            <a:endParaRPr lang="en-US" sz="3600" dirty="0"/>
          </a:p>
          <a:p>
            <a:r>
              <a:rPr lang="en-US" sz="3600" dirty="0" smtClean="0"/>
              <a:t>2.  Do not Grieve the Spirit (by failing to seek his aid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in living holy lives.)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Gal. 5:25  “If we live in the Spirit, let us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also walk in the Spirit!”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8672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53" y="97275"/>
            <a:ext cx="11856396" cy="6614809"/>
          </a:xfrm>
        </p:spPr>
        <p:txBody>
          <a:bodyPr>
            <a:noAutofit/>
          </a:bodyPr>
          <a:lstStyle/>
          <a:p>
            <a:r>
              <a:rPr lang="en-US" sz="3600" dirty="0" smtClean="0"/>
              <a:t>Does </a:t>
            </a:r>
            <a:r>
              <a:rPr lang="en-US" sz="3600" dirty="0" err="1" smtClean="0"/>
              <a:t>God,the</a:t>
            </a:r>
            <a:r>
              <a:rPr lang="en-US" sz="3600" dirty="0" smtClean="0"/>
              <a:t> Father, dwell in us?</a:t>
            </a:r>
          </a:p>
          <a:p>
            <a:r>
              <a:rPr lang="en-US" sz="3600" dirty="0" smtClean="0"/>
              <a:t>Does Jesus, God’s son, dwell in us?</a:t>
            </a:r>
          </a:p>
          <a:p>
            <a:r>
              <a:rPr lang="en-US" sz="3600" dirty="0" smtClean="0"/>
              <a:t>Does the Holy Spirit dwell in us?</a:t>
            </a:r>
          </a:p>
          <a:p>
            <a:endParaRPr lang="en-US" sz="3600" dirty="0"/>
          </a:p>
          <a:p>
            <a:r>
              <a:rPr lang="en-US" sz="3600" dirty="0" smtClean="0"/>
              <a:t>Whosoever </a:t>
            </a:r>
            <a:r>
              <a:rPr lang="en-US" sz="3600" dirty="0" err="1" smtClean="0"/>
              <a:t>goeth</a:t>
            </a:r>
            <a:r>
              <a:rPr lang="en-US" sz="3600" dirty="0" smtClean="0"/>
              <a:t> onward and </a:t>
            </a:r>
            <a:r>
              <a:rPr lang="en-US" sz="3600" dirty="0" err="1" smtClean="0"/>
              <a:t>abideth</a:t>
            </a:r>
            <a:r>
              <a:rPr lang="en-US" sz="3600" dirty="0" smtClean="0"/>
              <a:t> not in the doctrine</a:t>
            </a:r>
          </a:p>
          <a:p>
            <a:r>
              <a:rPr lang="en-US" sz="3600" dirty="0" smtClean="0"/>
              <a:t>Of Christ, hath not God.  He that </a:t>
            </a:r>
            <a:r>
              <a:rPr lang="en-US" sz="3600" dirty="0" err="1" smtClean="0"/>
              <a:t>abideth</a:t>
            </a:r>
            <a:r>
              <a:rPr lang="en-US" sz="3600" dirty="0" smtClean="0"/>
              <a:t> in the doctrine,</a:t>
            </a:r>
          </a:p>
          <a:p>
            <a:r>
              <a:rPr lang="en-US" sz="3600" dirty="0" smtClean="0"/>
              <a:t>Hath both the Father and the Son</a:t>
            </a:r>
            <a:r>
              <a:rPr lang="en-US" sz="3600" dirty="0" smtClean="0"/>
              <a:t>!  2 John 9-10</a:t>
            </a:r>
          </a:p>
          <a:p>
            <a:pPr marL="0" indent="0">
              <a:buNone/>
            </a:pPr>
            <a:endParaRPr lang="en-US" sz="3600" dirty="0" smtClean="0"/>
          </a:p>
          <a:p>
            <a:endParaRPr lang="en-US" sz="3600" dirty="0"/>
          </a:p>
          <a:p>
            <a:r>
              <a:rPr lang="en-US" sz="3600" dirty="0" smtClean="0"/>
              <a:t>                How do they dwell in us?   When we abide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in </a:t>
            </a:r>
            <a:r>
              <a:rPr lang="en-US" sz="3600" dirty="0" smtClean="0"/>
              <a:t>sound doctrine.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2060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77" y="194552"/>
            <a:ext cx="11974749" cy="6556443"/>
          </a:xfrm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FF0000"/>
                </a:solidFill>
              </a:rPr>
              <a:t>I John 5: 1-8    </a:t>
            </a:r>
            <a:r>
              <a:rPr lang="en-US" sz="4000" dirty="0" smtClean="0"/>
              <a:t>1</a:t>
            </a:r>
            <a:r>
              <a:rPr lang="en-US" sz="4000" dirty="0"/>
              <a:t> Whosoever believeth that Jesus is the Christ is born of God: and every one that </a:t>
            </a:r>
            <a:r>
              <a:rPr lang="en-US" sz="4000" dirty="0" err="1"/>
              <a:t>loveth</a:t>
            </a:r>
            <a:r>
              <a:rPr lang="en-US" sz="4000" dirty="0"/>
              <a:t> him that begat </a:t>
            </a:r>
            <a:r>
              <a:rPr lang="en-US" sz="4000" dirty="0" err="1"/>
              <a:t>loveth</a:t>
            </a:r>
            <a:r>
              <a:rPr lang="en-US" sz="4000" dirty="0"/>
              <a:t> him also that is begotten of him.</a:t>
            </a:r>
          </a:p>
          <a:p>
            <a:r>
              <a:rPr lang="en-US" sz="4000" baseline="30000" dirty="0"/>
              <a:t>2 </a:t>
            </a:r>
            <a:r>
              <a:rPr lang="en-US" sz="4000" dirty="0"/>
              <a:t>By this we know that we love the children of God, when we love God, and keep his commandments.</a:t>
            </a:r>
          </a:p>
          <a:p>
            <a:r>
              <a:rPr lang="en-US" sz="4000" baseline="30000" dirty="0"/>
              <a:t>3 </a:t>
            </a:r>
            <a:r>
              <a:rPr lang="en-US" sz="4000" dirty="0"/>
              <a:t>For this is the love of God, that we keep his commandments: and his commandments are not grievous.</a:t>
            </a:r>
          </a:p>
          <a:p>
            <a:r>
              <a:rPr lang="en-US" sz="4000" baseline="30000" dirty="0"/>
              <a:t>4 </a:t>
            </a:r>
            <a:r>
              <a:rPr lang="en-US" sz="4000" dirty="0"/>
              <a:t>For whatsoever is born of God </a:t>
            </a:r>
            <a:r>
              <a:rPr lang="en-US" sz="4000" dirty="0" err="1"/>
              <a:t>overcometh</a:t>
            </a:r>
            <a:r>
              <a:rPr lang="en-US" sz="4000" dirty="0"/>
              <a:t> the world: and this is the victory that </a:t>
            </a:r>
            <a:r>
              <a:rPr lang="en-US" sz="4000" dirty="0" err="1"/>
              <a:t>overcometh</a:t>
            </a:r>
            <a:r>
              <a:rPr lang="en-US" sz="4000" dirty="0"/>
              <a:t> the world, even our faith.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45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Holy Spirit was promised:</a:t>
            </a:r>
          </a:p>
          <a:p>
            <a:r>
              <a:rPr lang="en-US" dirty="0" smtClean="0"/>
              <a:t>1.  God promised Him through Joel.  Joel 2:28-29</a:t>
            </a:r>
          </a:p>
          <a:p>
            <a:r>
              <a:rPr lang="en-US" dirty="0" smtClean="0"/>
              <a:t>2.  John the baptizer promised the Spirit would</a:t>
            </a:r>
          </a:p>
          <a:p>
            <a:r>
              <a:rPr lang="en-US" dirty="0"/>
              <a:t> </a:t>
            </a:r>
            <a:r>
              <a:rPr lang="en-US" dirty="0" smtClean="0"/>
              <a:t>    come.  Matt. 3:11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Mark 1:8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Luke 3:16</a:t>
            </a:r>
          </a:p>
          <a:p>
            <a:r>
              <a:rPr lang="en-US" dirty="0" smtClean="0"/>
              <a:t>3.  Jesus Himself </a:t>
            </a:r>
            <a:r>
              <a:rPr lang="en-US" dirty="0" smtClean="0"/>
              <a:t>promised </a:t>
            </a:r>
            <a:r>
              <a:rPr lang="en-US" dirty="0" smtClean="0"/>
              <a:t>the Spirit would come. Acts 1:4-5</a:t>
            </a:r>
          </a:p>
          <a:p>
            <a:r>
              <a:rPr lang="en-US" dirty="0"/>
              <a:t> </a:t>
            </a:r>
            <a:r>
              <a:rPr lang="en-US" dirty="0" smtClean="0"/>
              <a:t>      He came on Pentecost!  Acts 2:1-22, 32-33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73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would the Holy Spirit of God</a:t>
            </a:r>
            <a:br>
              <a:rPr lang="en-US" b="1" dirty="0" smtClean="0"/>
            </a:br>
            <a:r>
              <a:rPr lang="en-US" b="1" dirty="0" smtClean="0"/>
              <a:t>do?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1.  John, the Baptist, said he would serve as a winnowing fan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in the hand of the Lord</a:t>
            </a:r>
            <a:r>
              <a:rPr lang="en-US" sz="3600" dirty="0" smtClean="0"/>
              <a:t>.(Matt. 3:10-12)</a:t>
            </a:r>
            <a:endParaRPr lang="en-US" sz="3600" dirty="0" smtClean="0"/>
          </a:p>
          <a:p>
            <a:r>
              <a:rPr lang="en-US" sz="3600" dirty="0" smtClean="0"/>
              <a:t>2.  He would separate the wheat from the chaff,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gathering the wheat into the barn.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4182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628" y="162194"/>
            <a:ext cx="11905035" cy="6627711"/>
          </a:xfrm>
        </p:spPr>
        <p:txBody>
          <a:bodyPr>
            <a:normAutofit/>
          </a:bodyPr>
          <a:lstStyle/>
          <a:p>
            <a:r>
              <a:rPr lang="en-US" sz="3600" b="1" u="sng" dirty="0" smtClean="0"/>
              <a:t>What did Jesus say the Holy Spirit would do?  </a:t>
            </a:r>
          </a:p>
          <a:p>
            <a:r>
              <a:rPr lang="en-US" sz="3600" dirty="0" smtClean="0"/>
              <a:t>1</a:t>
            </a:r>
            <a:r>
              <a:rPr lang="en-US" sz="3600" dirty="0" smtClean="0"/>
              <a:t>.  John 16:12-13  He would guide them into all the truth</a:t>
            </a:r>
          </a:p>
          <a:p>
            <a:r>
              <a:rPr lang="en-US" sz="3600" dirty="0" smtClean="0"/>
              <a:t>2.  John 14:26  He would teach them all things</a:t>
            </a:r>
          </a:p>
          <a:p>
            <a:r>
              <a:rPr lang="en-US" sz="3600" dirty="0" smtClean="0"/>
              <a:t>3.  John 14:26  He would remind them what Jesus told them.</a:t>
            </a:r>
          </a:p>
          <a:p>
            <a:r>
              <a:rPr lang="en-US" sz="3600" dirty="0" smtClean="0"/>
              <a:t>4.  John 15:26-27  He would bear witness together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with the apostles.  </a:t>
            </a:r>
          </a:p>
          <a:p>
            <a:endParaRPr lang="en-US" sz="3600" dirty="0"/>
          </a:p>
          <a:p>
            <a:r>
              <a:rPr lang="en-US" sz="3600" dirty="0" smtClean="0"/>
              <a:t>How?  Through signs and wonders, confirming the Word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Mark 16:17-20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Heb. 2:3-4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0226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826" y="544750"/>
            <a:ext cx="11888821" cy="5797584"/>
          </a:xfrm>
        </p:spPr>
        <p:txBody>
          <a:bodyPr/>
          <a:lstStyle/>
          <a:p>
            <a:r>
              <a:rPr lang="en-US" sz="4000" b="1" u="sng" dirty="0" smtClean="0">
                <a:solidFill>
                  <a:schemeClr val="accent2">
                    <a:lumMod val="50000"/>
                  </a:schemeClr>
                </a:solidFill>
              </a:rPr>
              <a:t>The Spirit’s work involved:</a:t>
            </a:r>
          </a:p>
          <a:p>
            <a:r>
              <a:rPr lang="en-US" sz="4000" dirty="0" smtClean="0"/>
              <a:t>1.  Convicting the </a:t>
            </a:r>
            <a:r>
              <a:rPr lang="en-US" sz="4000" dirty="0" err="1" smtClean="0"/>
              <a:t>world.of</a:t>
            </a:r>
            <a:r>
              <a:rPr lang="en-US" sz="4000" dirty="0" smtClean="0"/>
              <a:t> sin.  John 16:7-11</a:t>
            </a:r>
          </a:p>
          <a:p>
            <a:pPr marL="0" indent="0">
              <a:buNone/>
            </a:pPr>
            <a:r>
              <a:rPr lang="en-US" sz="4000" dirty="0"/>
              <a:t> </a:t>
            </a:r>
            <a:r>
              <a:rPr lang="en-US" sz="4000" dirty="0" smtClean="0"/>
              <a:t>  2.  Convicting the world of righteousness.  </a:t>
            </a:r>
            <a:r>
              <a:rPr lang="en-US" sz="4000" dirty="0"/>
              <a:t> </a:t>
            </a:r>
            <a:r>
              <a:rPr lang="en-US" sz="4000" dirty="0" smtClean="0"/>
              <a:t>John 16:10</a:t>
            </a:r>
          </a:p>
          <a:p>
            <a:pPr marL="0" indent="0">
              <a:buNone/>
            </a:pPr>
            <a:r>
              <a:rPr lang="en-US" sz="4000" dirty="0" smtClean="0"/>
              <a:t>   3.  Convicting the world of judgment. John 16:11</a:t>
            </a:r>
          </a:p>
          <a:p>
            <a:pPr marL="0" indent="0">
              <a:buNone/>
            </a:pPr>
            <a:endParaRPr lang="en-US" sz="4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000" dirty="0" smtClean="0">
                <a:solidFill>
                  <a:srgbClr val="FF0000"/>
                </a:solidFill>
              </a:rPr>
              <a:t>Did he do it?  Yes,   How?</a:t>
            </a:r>
          </a:p>
          <a:p>
            <a:pPr marL="0" indent="0">
              <a:buNone/>
            </a:pPr>
            <a:r>
              <a:rPr lang="en-US" sz="4000" dirty="0"/>
              <a:t> </a:t>
            </a:r>
            <a:r>
              <a:rPr lang="en-US" sz="4000" dirty="0" smtClean="0"/>
              <a:t> Through the preaching of the gospel.  (Acts 24:24-25)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71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84825" y="243192"/>
            <a:ext cx="11799651" cy="5953227"/>
          </a:xfrm>
        </p:spPr>
        <p:txBody>
          <a:bodyPr>
            <a:normAutofit fontScale="92500" lnSpcReduction="20000"/>
          </a:bodyPr>
          <a:lstStyle/>
          <a:p>
            <a:r>
              <a:rPr lang="en-US" sz="3900" b="1" dirty="0" smtClean="0">
                <a:solidFill>
                  <a:srgbClr val="FF0000"/>
                </a:solidFill>
              </a:rPr>
              <a:t>The sin against the Holy Spirit?   What is it?</a:t>
            </a:r>
          </a:p>
          <a:p>
            <a:endParaRPr lang="en-US" sz="3900" dirty="0"/>
          </a:p>
          <a:p>
            <a:r>
              <a:rPr lang="en-US" sz="3900" dirty="0" smtClean="0"/>
              <a:t>Forgiveness for all sin. </a:t>
            </a:r>
            <a:r>
              <a:rPr lang="en-US" sz="3900" dirty="0" smtClean="0"/>
              <a:t>I John 1:7;8-10; I John 2:1-2 </a:t>
            </a:r>
            <a:endParaRPr lang="en-US" sz="3900" dirty="0" smtClean="0"/>
          </a:p>
          <a:p>
            <a:r>
              <a:rPr lang="en-US" sz="3900" dirty="0" smtClean="0"/>
              <a:t>What was the sin against the Holy Spirit?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  Rejecting Him, His teaching, His being..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  The finality of Word.  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              No one else will be sent..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              God does not have another message for us…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                   Final!   ‘Let them hear Moses’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                       </a:t>
            </a:r>
            <a:r>
              <a:rPr lang="en-US" sz="4300" b="1" dirty="0" smtClean="0">
                <a:solidFill>
                  <a:srgbClr val="FF0000"/>
                </a:solidFill>
              </a:rPr>
              <a:t>We MUST hear the word from the </a:t>
            </a:r>
            <a:r>
              <a:rPr lang="en-US" sz="4300" b="1" dirty="0" smtClean="0">
                <a:solidFill>
                  <a:srgbClr val="FF0000"/>
                </a:solidFill>
              </a:rPr>
              <a:t>Spirit</a:t>
            </a:r>
            <a:r>
              <a:rPr lang="en-US" sz="4300" b="1" dirty="0" smtClean="0">
                <a:solidFill>
                  <a:srgbClr val="FF0000"/>
                </a:solidFill>
              </a:rPr>
              <a:t>!</a:t>
            </a:r>
            <a:endParaRPr lang="en-US" sz="3900" b="1" dirty="0" smtClean="0">
              <a:solidFill>
                <a:srgbClr val="FF0000"/>
              </a:solidFill>
            </a:endParaRP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70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9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553" y="142740"/>
            <a:ext cx="11887200" cy="6715260"/>
          </a:xfrm>
        </p:spPr>
        <p:txBody>
          <a:bodyPr/>
          <a:lstStyle/>
          <a:p>
            <a:r>
              <a:rPr lang="en-US" sz="3600" baseline="30000" dirty="0"/>
              <a:t>5 </a:t>
            </a:r>
            <a:r>
              <a:rPr lang="en-US" sz="3600" dirty="0"/>
              <a:t>Who is he that </a:t>
            </a:r>
            <a:r>
              <a:rPr lang="en-US" sz="3600" dirty="0" err="1"/>
              <a:t>overcometh</a:t>
            </a:r>
            <a:r>
              <a:rPr lang="en-US" sz="3600" dirty="0"/>
              <a:t> the world, but he that believeth that Jesus is the Son of God?</a:t>
            </a:r>
          </a:p>
          <a:p>
            <a:r>
              <a:rPr lang="en-US" sz="3600" baseline="30000" dirty="0"/>
              <a:t>6 </a:t>
            </a:r>
            <a:r>
              <a:rPr lang="en-US" sz="3600" dirty="0"/>
              <a:t>This is he that came by water and blood, even Jesus Christ; not by water only, but by water and blood. And it is the Spirit that </a:t>
            </a:r>
            <a:r>
              <a:rPr lang="en-US" sz="3600" dirty="0" err="1"/>
              <a:t>beareth</a:t>
            </a:r>
            <a:r>
              <a:rPr lang="en-US" sz="3600" dirty="0"/>
              <a:t> witness, because the Spirit is truth.</a:t>
            </a:r>
          </a:p>
          <a:p>
            <a:r>
              <a:rPr lang="en-US" sz="3600" b="1" baseline="30000" dirty="0">
                <a:solidFill>
                  <a:srgbClr val="FF0000"/>
                </a:solidFill>
              </a:rPr>
              <a:t>7 </a:t>
            </a:r>
            <a:r>
              <a:rPr lang="en-US" sz="3600" b="1" dirty="0">
                <a:solidFill>
                  <a:srgbClr val="FF0000"/>
                </a:solidFill>
              </a:rPr>
              <a:t>For there are three that bear record </a:t>
            </a:r>
            <a:r>
              <a:rPr lang="en-US" sz="3600" b="1" dirty="0">
                <a:solidFill>
                  <a:srgbClr val="7030A0"/>
                </a:solidFill>
              </a:rPr>
              <a:t>in heaven</a:t>
            </a:r>
            <a:r>
              <a:rPr lang="en-US" sz="3600" b="1" dirty="0">
                <a:solidFill>
                  <a:srgbClr val="FF0000"/>
                </a:solidFill>
              </a:rPr>
              <a:t>, </a:t>
            </a:r>
            <a:r>
              <a:rPr lang="en-US" sz="3600" b="1" i="1" u="sng" dirty="0">
                <a:solidFill>
                  <a:srgbClr val="FF0000"/>
                </a:solidFill>
              </a:rPr>
              <a:t>the Father</a:t>
            </a:r>
            <a:r>
              <a:rPr lang="en-US" sz="3600" b="1" dirty="0">
                <a:solidFill>
                  <a:srgbClr val="FF0000"/>
                </a:solidFill>
              </a:rPr>
              <a:t>, </a:t>
            </a:r>
            <a:r>
              <a:rPr lang="en-US" sz="3600" b="1" i="1" u="sng" dirty="0">
                <a:solidFill>
                  <a:srgbClr val="FF0000"/>
                </a:solidFill>
              </a:rPr>
              <a:t>the Word</a:t>
            </a:r>
            <a:r>
              <a:rPr lang="en-US" sz="3600" b="1" dirty="0">
                <a:solidFill>
                  <a:srgbClr val="FF0000"/>
                </a:solidFill>
              </a:rPr>
              <a:t>, and </a:t>
            </a:r>
            <a:r>
              <a:rPr lang="en-US" sz="3600" b="1" i="1" u="sng" dirty="0">
                <a:solidFill>
                  <a:srgbClr val="FF0000"/>
                </a:solidFill>
              </a:rPr>
              <a:t>the Holy Ghost</a:t>
            </a:r>
            <a:r>
              <a:rPr lang="en-US" sz="3600" b="1" dirty="0">
                <a:solidFill>
                  <a:srgbClr val="FF0000"/>
                </a:solidFill>
              </a:rPr>
              <a:t>: and these three are one</a:t>
            </a:r>
            <a:r>
              <a:rPr lang="en-US" sz="3600" b="1" dirty="0" smtClean="0">
                <a:solidFill>
                  <a:srgbClr val="FF0000"/>
                </a:solidFill>
              </a:rPr>
              <a:t>.</a:t>
            </a:r>
          </a:p>
          <a:p>
            <a:endParaRPr lang="en-US" sz="3600" b="1" dirty="0">
              <a:solidFill>
                <a:srgbClr val="FF0000"/>
              </a:solidFill>
            </a:endParaRPr>
          </a:p>
          <a:p>
            <a:r>
              <a:rPr lang="en-US" sz="3600" baseline="30000" dirty="0"/>
              <a:t>8 </a:t>
            </a:r>
            <a:r>
              <a:rPr lang="en-US" sz="3600" dirty="0"/>
              <a:t>And there are three that bear witness </a:t>
            </a:r>
            <a:r>
              <a:rPr lang="en-US" sz="3600" b="1" dirty="0">
                <a:solidFill>
                  <a:srgbClr val="7030A0"/>
                </a:solidFill>
              </a:rPr>
              <a:t>in earth</a:t>
            </a:r>
            <a:r>
              <a:rPr lang="en-US" sz="3600" dirty="0"/>
              <a:t>, </a:t>
            </a:r>
            <a:r>
              <a:rPr lang="en-US" sz="3600" b="1" u="sng" dirty="0"/>
              <a:t>the Spirit</a:t>
            </a:r>
            <a:r>
              <a:rPr lang="en-US" sz="3600" dirty="0"/>
              <a:t>, and</a:t>
            </a:r>
            <a:r>
              <a:rPr lang="en-US" sz="3600" b="1" u="sng" dirty="0"/>
              <a:t> the water</a:t>
            </a:r>
            <a:r>
              <a:rPr lang="en-US" sz="3600" dirty="0"/>
              <a:t>, and </a:t>
            </a:r>
            <a:r>
              <a:rPr lang="en-US" sz="3600" b="1" u="sng" dirty="0"/>
              <a:t>the blood</a:t>
            </a:r>
            <a:r>
              <a:rPr lang="en-US" sz="3600" dirty="0"/>
              <a:t>: and </a:t>
            </a:r>
            <a:r>
              <a:rPr lang="en-US" sz="3600" b="1" u="sng" dirty="0">
                <a:solidFill>
                  <a:srgbClr val="FF0000"/>
                </a:solidFill>
              </a:rPr>
              <a:t>these three agree in one.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668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52" y="201106"/>
            <a:ext cx="11953673" cy="6656894"/>
          </a:xfrm>
        </p:spPr>
        <p:txBody>
          <a:bodyPr/>
          <a:lstStyle/>
          <a:p>
            <a:endParaRPr lang="en-US" sz="4400" dirty="0" smtClean="0"/>
          </a:p>
          <a:p>
            <a:r>
              <a:rPr lang="en-US" sz="4400" dirty="0" smtClean="0"/>
              <a:t>1.  Why study the subject of the Holy Spirit?</a:t>
            </a:r>
          </a:p>
          <a:p>
            <a:endParaRPr lang="en-US" sz="4400" dirty="0" smtClean="0"/>
          </a:p>
          <a:p>
            <a:r>
              <a:rPr lang="en-US" sz="4400" dirty="0" smtClean="0"/>
              <a:t>2.  What is the personality of the Spirit?</a:t>
            </a:r>
          </a:p>
          <a:p>
            <a:endParaRPr lang="en-US" sz="4400" dirty="0" smtClean="0"/>
          </a:p>
          <a:p>
            <a:r>
              <a:rPr lang="en-US" sz="4400" dirty="0" smtClean="0"/>
              <a:t>3.  Is the Holy Spirit a part of the Godhead?</a:t>
            </a:r>
          </a:p>
          <a:p>
            <a:endParaRPr lang="en-US" sz="4400" dirty="0" smtClean="0"/>
          </a:p>
          <a:p>
            <a:r>
              <a:rPr lang="en-US" sz="4400" dirty="0" smtClean="0"/>
              <a:t>4.  What was and is the work of the Holy Spirit?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974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539" y="233463"/>
            <a:ext cx="11836941" cy="6527259"/>
          </a:xfrm>
        </p:spPr>
        <p:txBody>
          <a:bodyPr>
            <a:normAutofit/>
          </a:bodyPr>
          <a:lstStyle/>
          <a:p>
            <a:r>
              <a:rPr lang="en-US" sz="4000" dirty="0" smtClean="0"/>
              <a:t>5.  What is meant by the promise of receiving the Holy Spirit?</a:t>
            </a:r>
          </a:p>
          <a:p>
            <a:endParaRPr lang="en-US" sz="4000" dirty="0" smtClean="0"/>
          </a:p>
          <a:p>
            <a:r>
              <a:rPr lang="en-US" sz="4000" dirty="0" smtClean="0"/>
              <a:t>6.  Does the Bible tell us anything about the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baptism of the Holy Spirit?</a:t>
            </a:r>
          </a:p>
          <a:p>
            <a:endParaRPr lang="en-US" sz="4000" dirty="0" smtClean="0"/>
          </a:p>
          <a:p>
            <a:r>
              <a:rPr lang="en-US" sz="4000" dirty="0" smtClean="0"/>
              <a:t>7.  What is the gift of the Holy Spirit?</a:t>
            </a:r>
          </a:p>
          <a:p>
            <a:endParaRPr lang="en-US" sz="4000" dirty="0" smtClean="0"/>
          </a:p>
          <a:p>
            <a:r>
              <a:rPr lang="en-US" sz="4000" dirty="0" smtClean="0"/>
              <a:t>8.  Does the Holy Spirit indwell us?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68552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906" y="249744"/>
            <a:ext cx="11879094" cy="6462340"/>
          </a:xfrm>
        </p:spPr>
        <p:txBody>
          <a:bodyPr>
            <a:normAutofit/>
          </a:bodyPr>
          <a:lstStyle/>
          <a:p>
            <a:endParaRPr lang="en-US" sz="3600" dirty="0" smtClean="0"/>
          </a:p>
          <a:p>
            <a:r>
              <a:rPr lang="en-US" sz="3600" dirty="0" smtClean="0"/>
              <a:t>9.  How does the Spirit lead us?</a:t>
            </a:r>
          </a:p>
          <a:p>
            <a:endParaRPr lang="en-US" sz="3600" dirty="0"/>
          </a:p>
          <a:p>
            <a:r>
              <a:rPr lang="en-US" sz="3600" dirty="0" smtClean="0"/>
              <a:t>10.What is the fruit of the Spirit?</a:t>
            </a:r>
          </a:p>
          <a:p>
            <a:endParaRPr lang="en-US" sz="3600" dirty="0"/>
          </a:p>
          <a:p>
            <a:r>
              <a:rPr lang="en-US" sz="3600" dirty="0" smtClean="0"/>
              <a:t>11. What does the Bible say about the gifts of the Spirit?</a:t>
            </a:r>
          </a:p>
          <a:p>
            <a:endParaRPr lang="en-US" sz="3600" dirty="0"/>
          </a:p>
          <a:p>
            <a:r>
              <a:rPr lang="en-US" sz="3600" dirty="0" smtClean="0"/>
              <a:t>12. What are the sins against the Spirit?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8158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Many Scriptures in the Bible about the</a:t>
            </a:r>
            <a:br>
              <a:rPr lang="en-US" sz="4800" b="1" dirty="0"/>
            </a:br>
            <a:r>
              <a:rPr lang="en-US" sz="4800" b="1" dirty="0"/>
              <a:t>      Holy Spirit</a:t>
            </a:r>
          </a:p>
        </p:txBody>
      </p:sp>
    </p:spTree>
    <p:extLst>
      <p:ext uri="{BB962C8B-B14F-4D97-AF65-F5344CB8AC3E}">
        <p14:creationId xmlns:p14="http://schemas.microsoft.com/office/powerpoint/2010/main" val="369039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94" y="87548"/>
            <a:ext cx="12003932" cy="6643991"/>
          </a:xfrm>
        </p:spPr>
        <p:txBody>
          <a:bodyPr>
            <a:normAutofit/>
          </a:bodyPr>
          <a:lstStyle/>
          <a:p>
            <a:r>
              <a:rPr lang="en-US" sz="3600" b="1" dirty="0">
                <a:hlinkClick r:id="rId2" tooltip="John 14:26"/>
              </a:rPr>
              <a:t>John 14:26</a:t>
            </a:r>
            <a:r>
              <a:rPr lang="en-US" sz="3600" dirty="0"/>
              <a:t> - But the Comforter, [which is] the Holy Ghost, whom the Father will send in my name, </a:t>
            </a:r>
            <a:r>
              <a:rPr lang="en-US" sz="3600" b="1" i="1" u="sng" dirty="0"/>
              <a:t>he</a:t>
            </a:r>
            <a:r>
              <a:rPr lang="en-US" sz="3600" dirty="0"/>
              <a:t> shall teach you all things, and bring all things to your remembrance, whatsoever I have said unto you</a:t>
            </a:r>
            <a:r>
              <a:rPr lang="en-US" sz="3600" dirty="0" smtClean="0"/>
              <a:t>. (Jesus refers to the Holy Ghost as</a:t>
            </a:r>
          </a:p>
          <a:p>
            <a:r>
              <a:rPr lang="en-US" sz="3600" dirty="0" smtClean="0"/>
              <a:t>‘</a:t>
            </a:r>
            <a:r>
              <a:rPr lang="en-US" sz="3600" dirty="0" err="1" smtClean="0"/>
              <a:t>he’..showing</a:t>
            </a:r>
            <a:r>
              <a:rPr lang="en-US" sz="3600" dirty="0" smtClean="0"/>
              <a:t> that he is one of the Godhead)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b="1" dirty="0">
                <a:hlinkClick r:id="rId3" tooltip="Acts 2:38"/>
              </a:rPr>
              <a:t>Acts 2:38</a:t>
            </a:r>
            <a:r>
              <a:rPr lang="en-US" sz="3600" dirty="0"/>
              <a:t> - Then Peter said unto them, Repent, and be baptized every one of you in the name of Jesus Christ for the remission of sins, and ye shall receive </a:t>
            </a:r>
            <a:r>
              <a:rPr lang="en-US" sz="3600" b="1" u="sng" dirty="0"/>
              <a:t>the gift of </a:t>
            </a:r>
            <a:r>
              <a:rPr lang="en-US" sz="3600" dirty="0"/>
              <a:t>the Holy Ghost</a:t>
            </a:r>
            <a:r>
              <a:rPr lang="en-US" sz="3600" dirty="0" smtClean="0"/>
              <a:t>.  (Given in connection with man’s </a:t>
            </a:r>
            <a:r>
              <a:rPr lang="en-US" sz="3600" dirty="0" err="1" smtClean="0"/>
              <a:t>action..once</a:t>
            </a:r>
            <a:r>
              <a:rPr lang="en-US" sz="3600" dirty="0" smtClean="0"/>
              <a:t> he</a:t>
            </a:r>
          </a:p>
          <a:p>
            <a:r>
              <a:rPr lang="en-US" sz="3600" dirty="0" smtClean="0"/>
              <a:t>Has been baptized)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3461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0"/>
            <a:ext cx="12091481" cy="6858000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b="1" dirty="0">
                <a:hlinkClick r:id="rId2" tooltip="Titus 3:5"/>
              </a:rPr>
              <a:t>Titus 3:5</a:t>
            </a:r>
            <a:r>
              <a:rPr lang="en-US" sz="3600" dirty="0"/>
              <a:t> - Not by works of righteousness which we have done, but according to his mercy he saved us, by the washing of regeneration, and </a:t>
            </a:r>
            <a:r>
              <a:rPr lang="en-US" sz="3600" b="1" u="sng" dirty="0"/>
              <a:t>renewing of the Holy Ghost</a:t>
            </a:r>
            <a:r>
              <a:rPr lang="en-US" sz="3600" dirty="0" smtClean="0"/>
              <a:t>; (He renews us:  how?  Through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the Word of God   </a:t>
            </a:r>
            <a:r>
              <a:rPr lang="en-US" sz="3600" dirty="0" err="1" smtClean="0"/>
              <a:t>cf</a:t>
            </a:r>
            <a:r>
              <a:rPr lang="en-US" sz="3600" dirty="0" smtClean="0"/>
              <a:t> Rom. Rom. 12:1-2</a:t>
            </a:r>
            <a:r>
              <a:rPr lang="en-US" sz="3600" dirty="0" smtClean="0"/>
              <a:t>)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b="1" dirty="0">
                <a:hlinkClick r:id="rId3" tooltip="Acts 1:8"/>
              </a:rPr>
              <a:t>Acts 1:8</a:t>
            </a:r>
            <a:r>
              <a:rPr lang="en-US" sz="3600" dirty="0"/>
              <a:t> - But ye shall receive power, after that </a:t>
            </a:r>
            <a:r>
              <a:rPr lang="en-US" sz="3600" b="1" i="1" u="sng" dirty="0"/>
              <a:t>the Holy Ghost is come upon you</a:t>
            </a:r>
            <a:r>
              <a:rPr lang="en-US" sz="3600" dirty="0"/>
              <a:t>: and ye shall be witnesses unto me both in Jerusalem, and in all Judaea, and in Samaria, and unto the uttermost part of the earth</a:t>
            </a:r>
            <a:r>
              <a:rPr lang="en-US" sz="3600" dirty="0" smtClean="0"/>
              <a:t>.  (He gave power to the Apostles)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b="1" dirty="0">
                <a:hlinkClick r:id="rId4" tooltip="Romans 8:26-8:27"/>
              </a:rPr>
              <a:t>Romans 8:26-27</a:t>
            </a:r>
            <a:r>
              <a:rPr lang="en-US" sz="3600" dirty="0"/>
              <a:t> - Likewise the Spirit also </a:t>
            </a:r>
            <a:r>
              <a:rPr lang="en-US" sz="3600" dirty="0" err="1"/>
              <a:t>helpeth</a:t>
            </a:r>
            <a:r>
              <a:rPr lang="en-US" sz="3600" dirty="0"/>
              <a:t> our infirmities: for we know not what we should pray for as we ought: but the Spirit </a:t>
            </a:r>
            <a:r>
              <a:rPr lang="en-US" sz="3600" u="sng" dirty="0" smtClean="0"/>
              <a:t>itself (</a:t>
            </a:r>
            <a:r>
              <a:rPr lang="en-US" sz="3600" u="sng" dirty="0" err="1" smtClean="0"/>
              <a:t>himself..NKJV</a:t>
            </a:r>
            <a:r>
              <a:rPr lang="en-US" sz="3600" u="sng" dirty="0" smtClean="0"/>
              <a:t>; ) </a:t>
            </a:r>
            <a:r>
              <a:rPr lang="en-US" sz="3600" dirty="0" err="1"/>
              <a:t>maketh</a:t>
            </a:r>
            <a:r>
              <a:rPr lang="en-US" sz="3600" dirty="0"/>
              <a:t> intercession for us with </a:t>
            </a:r>
            <a:r>
              <a:rPr lang="en-US" sz="3600" dirty="0" err="1"/>
              <a:t>groanings</a:t>
            </a:r>
            <a:r>
              <a:rPr lang="en-US" sz="3600" dirty="0"/>
              <a:t> which cannot be uttered</a:t>
            </a:r>
            <a:r>
              <a:rPr lang="en-US" sz="3600" dirty="0" smtClean="0"/>
              <a:t>.</a:t>
            </a:r>
          </a:p>
          <a:p>
            <a:r>
              <a:rPr lang="en-US" sz="3600" dirty="0" smtClean="0"/>
              <a:t>(He makes </a:t>
            </a:r>
            <a:r>
              <a:rPr lang="en-US" sz="3600" dirty="0" smtClean="0"/>
              <a:t>Intercession for us)  </a:t>
            </a:r>
            <a:r>
              <a:rPr lang="en-US" sz="3600" dirty="0" smtClean="0"/>
              <a:t> </a:t>
            </a:r>
            <a:r>
              <a:rPr lang="en-US" dirty="0"/>
              <a:t>  </a:t>
            </a:r>
          </a:p>
        </p:txBody>
      </p:sp>
    </p:spTree>
    <p:extLst>
      <p:ext uri="{BB962C8B-B14F-4D97-AF65-F5344CB8AC3E}">
        <p14:creationId xmlns:p14="http://schemas.microsoft.com/office/powerpoint/2010/main" val="207235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1157</TotalTime>
  <Words>1074</Words>
  <Application>Microsoft Office PowerPoint</Application>
  <PresentationFormat>Widescreen</PresentationFormat>
  <Paragraphs>156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The Holy Spirit of God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Who is the Holy  Spirit? He is a divine personality of the Godhead!</vt:lpstr>
      <vt:lpstr>Illustration:</vt:lpstr>
      <vt:lpstr>Does the Bible use all 3 together?</vt:lpstr>
      <vt:lpstr>2 Cor. 13:14</vt:lpstr>
      <vt:lpstr>Warnings from God:</vt:lpstr>
      <vt:lpstr>PowerPoint Presentation</vt:lpstr>
      <vt:lpstr>PowerPoint Presentation</vt:lpstr>
      <vt:lpstr>What would the Holy Spirit of God do?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</dc:creator>
  <cp:lastModifiedBy>mac</cp:lastModifiedBy>
  <cp:revision>21</cp:revision>
  <cp:lastPrinted>2017-05-20T22:11:19Z</cp:lastPrinted>
  <dcterms:created xsi:type="dcterms:W3CDTF">2017-05-18T04:58:27Z</dcterms:created>
  <dcterms:modified xsi:type="dcterms:W3CDTF">2017-05-20T23:04:41Z</dcterms:modified>
</cp:coreProperties>
</file>