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682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6788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13325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63456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49638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67562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180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0363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5095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9406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430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7621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6622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474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528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366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166385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B362-54AB-48A4-BA7A-A4DE74C9447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0BDD56A-ED0B-4436-9201-74627F1CA1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6513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They had been taught by Him! </a:t>
            </a:r>
            <a:endParaRPr/>
          </a:p>
        </p:txBody>
      </p:sp>
      <p:sp>
        <p:nvSpPr>
          <p:cNvPr id="215" name="Shape 21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There were also some women looking on from a distance, among whom were Mary Magdalene, and Mary the mother of James the Less and </a:t>
            </a:r>
            <a:r>
              <a:rPr lang="en-US" sz="2800" dirty="0" err="1"/>
              <a:t>Joses</a:t>
            </a:r>
            <a:r>
              <a:rPr lang="en-US" sz="2800" dirty="0"/>
              <a:t>, and Salome. When He was in Galilee, </a:t>
            </a:r>
            <a:r>
              <a:rPr lang="en-US" sz="2800" b="1" dirty="0"/>
              <a:t>they used to follow Him and minister to Him; and there were many other women who came up with Him to Jerusalem. </a:t>
            </a:r>
            <a:endParaRPr sz="2800" b="1" dirty="0"/>
          </a:p>
          <a:p>
            <a:pPr marL="0" lvl="0" indent="0">
              <a:spcBef>
                <a:spcPts val="1000"/>
              </a:spcBef>
              <a:spcAft>
                <a:spcPts val="0"/>
              </a:spcAft>
              <a:buNone/>
            </a:pPr>
            <a:r>
              <a:rPr lang="en-US" sz="2800" dirty="0"/>
              <a:t>Mark 15: 40-41</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2934301" y="294926"/>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en-US" sz="3600" b="0" i="0" u="none" strike="noStrike" cap="none" dirty="0">
                <a:solidFill>
                  <a:srgbClr val="262626"/>
                </a:solidFill>
                <a:latin typeface="Century Gothic"/>
                <a:ea typeface="Century Gothic"/>
                <a:cs typeface="Century Gothic"/>
                <a:sym typeface="Century Gothic"/>
              </a:rPr>
              <a:t>  They had seen Him perform </a:t>
            </a:r>
            <a:r>
              <a:rPr lang="en-US" dirty="0"/>
              <a:t>miracles! </a:t>
            </a:r>
            <a:endParaRPr dirty="0"/>
          </a:p>
        </p:txBody>
      </p:sp>
      <p:sp>
        <p:nvSpPr>
          <p:cNvPr id="221" name="Shape 221"/>
          <p:cNvSpPr txBox="1">
            <a:spLocks noGrp="1"/>
          </p:cNvSpPr>
          <p:nvPr>
            <p:ph idx="1"/>
          </p:nvPr>
        </p:nvSpPr>
        <p:spPr>
          <a:xfrm>
            <a:off x="2097024" y="1243584"/>
            <a:ext cx="9869695" cy="50720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342900" marR="0" lvl="0" indent="-381000" algn="l" rtl="0">
              <a:spcBef>
                <a:spcPts val="1000"/>
              </a:spcBef>
              <a:spcAft>
                <a:spcPts val="0"/>
              </a:spcAft>
              <a:buClr>
                <a:schemeClr val="accent1"/>
              </a:buClr>
              <a:buSzPts val="2400"/>
              <a:buFont typeface="Noto Sans Symbols"/>
              <a:buChar char="•"/>
            </a:pPr>
            <a:r>
              <a:rPr lang="en-US" sz="2800" dirty="0"/>
              <a:t>S</a:t>
            </a:r>
            <a:r>
              <a:rPr lang="en-US" sz="2800" b="0" i="0" u="none" strike="noStrike" cap="none" dirty="0">
                <a:solidFill>
                  <a:srgbClr val="3F3F3F"/>
                </a:solidFill>
                <a:latin typeface="Century Gothic"/>
                <a:ea typeface="Century Gothic"/>
                <a:cs typeface="Century Gothic"/>
                <a:sym typeface="Century Gothic"/>
              </a:rPr>
              <a:t>oon afterwards, He began going around from one city and village to another, proclaiming and preaching the kingdom of God. The twelve were with Him, and also some women who had been healed of evil spirits and sicknesses: Mary who was called Magdalene, f</a:t>
            </a:r>
            <a:r>
              <a:rPr lang="en-US" sz="2800" b="1" i="0" u="none" strike="noStrike" cap="none" dirty="0">
                <a:solidFill>
                  <a:srgbClr val="3F3F3F"/>
                </a:solidFill>
              </a:rPr>
              <a:t>rom whom seven demons had gone out,</a:t>
            </a:r>
            <a:r>
              <a:rPr lang="en-US" sz="2800" b="0" i="0" u="none" strike="noStrike" cap="none" dirty="0">
                <a:solidFill>
                  <a:srgbClr val="3F3F3F"/>
                </a:solidFill>
                <a:latin typeface="Century Gothic"/>
                <a:ea typeface="Century Gothic"/>
                <a:cs typeface="Century Gothic"/>
                <a:sym typeface="Century Gothic"/>
              </a:rPr>
              <a:t> and Joanna the wife of </a:t>
            </a:r>
            <a:r>
              <a:rPr lang="en-US" sz="2800" b="0" i="0" u="none" strike="noStrike" cap="none" dirty="0" err="1">
                <a:solidFill>
                  <a:srgbClr val="3F3F3F"/>
                </a:solidFill>
                <a:latin typeface="Century Gothic"/>
                <a:ea typeface="Century Gothic"/>
                <a:cs typeface="Century Gothic"/>
                <a:sym typeface="Century Gothic"/>
              </a:rPr>
              <a:t>Chuza</a:t>
            </a:r>
            <a:r>
              <a:rPr lang="en-US" sz="2800" b="0" i="0" u="none" strike="noStrike" cap="none" dirty="0">
                <a:solidFill>
                  <a:srgbClr val="3F3F3F"/>
                </a:solidFill>
                <a:latin typeface="Century Gothic"/>
                <a:ea typeface="Century Gothic"/>
                <a:cs typeface="Century Gothic"/>
                <a:sym typeface="Century Gothic"/>
              </a:rPr>
              <a:t>, Herod’s steward, and Susanna, and many others who were contributing to their support out of their private means. </a:t>
            </a:r>
            <a:endParaRPr sz="2800" b="0" i="0" u="none" strike="noStrike" cap="none" dirty="0">
              <a:solidFill>
                <a:srgbClr val="3F3F3F"/>
              </a:solidFill>
              <a:latin typeface="Century Gothic"/>
              <a:ea typeface="Century Gothic"/>
              <a:cs typeface="Century Gothic"/>
              <a:sym typeface="Century Gothic"/>
            </a:endParaRPr>
          </a:p>
          <a:p>
            <a:pPr marL="342900" marR="0" lvl="0" indent="-381000" algn="l" rtl="0">
              <a:spcBef>
                <a:spcPts val="1000"/>
              </a:spcBef>
              <a:spcAft>
                <a:spcPts val="0"/>
              </a:spcAft>
              <a:buClr>
                <a:schemeClr val="accent1"/>
              </a:buClr>
              <a:buSzPts val="2400"/>
              <a:buFont typeface="Noto Sans Symbols"/>
              <a:buChar char="•"/>
            </a:pPr>
            <a:r>
              <a:rPr lang="en-US" sz="2800" b="0" i="0" u="none" strike="noStrike" cap="none" dirty="0">
                <a:solidFill>
                  <a:srgbClr val="3F3F3F"/>
                </a:solidFill>
                <a:latin typeface="Century Gothic"/>
                <a:ea typeface="Century Gothic"/>
                <a:cs typeface="Century Gothic"/>
                <a:sym typeface="Century Gothic"/>
              </a:rPr>
              <a:t>Luke 8:1-3</a:t>
            </a:r>
            <a:endParaRPr sz="28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141821" y="295325"/>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en-US" dirty="0"/>
              <a:t>They had been there at the Cross. </a:t>
            </a:r>
            <a:endParaRPr sz="3600" b="0" i="0" u="none" strike="noStrike" cap="none" dirty="0">
              <a:solidFill>
                <a:srgbClr val="262626"/>
              </a:solidFill>
              <a:latin typeface="Century Gothic"/>
              <a:ea typeface="Century Gothic"/>
              <a:cs typeface="Century Gothic"/>
              <a:sym typeface="Century Gothic"/>
            </a:endParaRPr>
          </a:p>
        </p:txBody>
      </p:sp>
      <p:sp>
        <p:nvSpPr>
          <p:cNvPr id="227" name="Shape 227"/>
          <p:cNvSpPr txBox="1">
            <a:spLocks noGrp="1"/>
          </p:cNvSpPr>
          <p:nvPr>
            <p:ph idx="1"/>
          </p:nvPr>
        </p:nvSpPr>
        <p:spPr>
          <a:xfrm>
            <a:off x="687388" y="1194816"/>
            <a:ext cx="11109012" cy="5367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800"/>
              <a:buFont typeface="Noto Sans Symbols"/>
              <a:buNone/>
            </a:pPr>
            <a:r>
              <a:rPr lang="en-US" sz="2800" dirty="0"/>
              <a:t>It was now about the sixth hour, and darkness fell over the whole land until the ninth hour, because the sun was obscured; and the veil of the temple was torn [t]in two. And Jesus, crying out with a loud voice, said, “Father, into Your hands I commit My spirit.” Having said this, He breathed His last. Now when the centurion saw what had happened, he began praising God, saying, “Certainly this man was [u]innocent.” And all the crowds who came together for this spectacle, when they observed what had happened, began to return, beating their breasts. </a:t>
            </a:r>
            <a:r>
              <a:rPr lang="en-US" sz="2800" b="1" dirty="0"/>
              <a:t>And all His acquaintances and the women who accompanied Him from Galilee were standing at a distance, seeing these things. </a:t>
            </a:r>
            <a:r>
              <a:rPr lang="en-US" sz="2800" dirty="0"/>
              <a:t>Luke 23: 44-49</a:t>
            </a:r>
            <a:br>
              <a:rPr lang="en-US" sz="2800" dirty="0"/>
            </a:b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They had even watched as He was laid in the tomb. </a:t>
            </a:r>
            <a:endParaRPr/>
          </a:p>
        </p:txBody>
      </p:sp>
      <p:sp>
        <p:nvSpPr>
          <p:cNvPr id="233" name="Shape 233"/>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And Joseph took the body and wrapped it in a clean linen cloth, and laid it in his own new tomb, which he had hewn out in the rock; and he rolled a large stone against the entrance of the tomb and went away. </a:t>
            </a:r>
            <a:r>
              <a:rPr lang="en-US" sz="2800" b="1" dirty="0"/>
              <a:t>And Mary Magdalene was there, and the other Mary, sitting opposite the grave.</a:t>
            </a:r>
            <a:endParaRPr sz="2800" b="1" dirty="0"/>
          </a:p>
          <a:p>
            <a:pPr marL="0" lvl="0" indent="0">
              <a:spcBef>
                <a:spcPts val="1000"/>
              </a:spcBef>
              <a:spcAft>
                <a:spcPts val="0"/>
              </a:spcAft>
              <a:buNone/>
            </a:pPr>
            <a:r>
              <a:rPr lang="en-US" sz="2800" dirty="0"/>
              <a:t>Matthew 27: 59-60</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And now they were sealed away from their hope. </a:t>
            </a:r>
            <a:endParaRPr/>
          </a:p>
        </p:txBody>
      </p:sp>
      <p:sp>
        <p:nvSpPr>
          <p:cNvPr id="239" name="Shape 239"/>
          <p:cNvSpPr txBox="1">
            <a:spLocks noGrp="1"/>
          </p:cNvSpPr>
          <p:nvPr>
            <p:ph idx="1"/>
          </p:nvPr>
        </p:nvSpPr>
        <p:spPr>
          <a:xfrm>
            <a:off x="1475232" y="1706880"/>
            <a:ext cx="10029380" cy="420432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...Very early on the first day of the week, just after sunrise, they came to the tomb. They were saying to each other, “</a:t>
            </a:r>
            <a:r>
              <a:rPr lang="en-US" sz="2800" b="1" dirty="0"/>
              <a:t>Who’s going to roll the stone away </a:t>
            </a:r>
            <a:r>
              <a:rPr lang="en-US" sz="2800" dirty="0"/>
              <a:t>from the entrance for us?” </a:t>
            </a:r>
            <a:endParaRPr sz="2800" dirty="0"/>
          </a:p>
          <a:p>
            <a:pPr marL="0" lvl="0" indent="0">
              <a:spcBef>
                <a:spcPts val="1000"/>
              </a:spcBef>
              <a:spcAft>
                <a:spcPts val="0"/>
              </a:spcAft>
              <a:buNone/>
            </a:pPr>
            <a:r>
              <a:rPr lang="en-US" sz="2800" dirty="0"/>
              <a:t>Mark 16: 1-8</a:t>
            </a:r>
            <a:endParaRPr sz="2800" dirty="0"/>
          </a:p>
        </p:txBody>
      </p:sp>
      <p:sp>
        <p:nvSpPr>
          <p:cNvPr id="240" name="Shape 240"/>
          <p:cNvSpPr txBox="1"/>
          <p:nvPr/>
        </p:nvSpPr>
        <p:spPr>
          <a:xfrm>
            <a:off x="6693925" y="1148475"/>
            <a:ext cx="9450300" cy="110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41" name="Shape 241"/>
          <p:cNvPicPr preferRelativeResize="0"/>
          <p:nvPr/>
        </p:nvPicPr>
        <p:blipFill>
          <a:blip r:embed="rId3">
            <a:alphaModFix/>
          </a:blip>
          <a:stretch>
            <a:fillRect/>
          </a:stretch>
        </p:blipFill>
        <p:spPr>
          <a:xfrm>
            <a:off x="5910632" y="3468625"/>
            <a:ext cx="5850000" cy="312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Have we ever felt like hope is lost. </a:t>
            </a:r>
            <a:endParaRPr/>
          </a:p>
        </p:txBody>
      </p:sp>
      <p:sp>
        <p:nvSpPr>
          <p:cNvPr id="247" name="Shape 247"/>
          <p:cNvSpPr txBox="1">
            <a:spLocks noGrp="1"/>
          </p:cNvSpPr>
          <p:nvPr>
            <p:ph sz="half" idx="1"/>
          </p:nvPr>
        </p:nvSpPr>
        <p:spPr>
          <a:xfrm>
            <a:off x="921821" y="1336150"/>
            <a:ext cx="5914800" cy="37776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Like We are sealed away from hope, and cut off from reaching joy? </a:t>
            </a:r>
            <a:endParaRPr sz="2800" dirty="0"/>
          </a:p>
        </p:txBody>
      </p:sp>
      <p:sp>
        <p:nvSpPr>
          <p:cNvPr id="248" name="Shape 248"/>
          <p:cNvSpPr txBox="1">
            <a:spLocks noGrp="1"/>
          </p:cNvSpPr>
          <p:nvPr>
            <p:ph sz="half" idx="2"/>
          </p:nvPr>
        </p:nvSpPr>
        <p:spPr>
          <a:xfrm>
            <a:off x="921822" y="2735172"/>
            <a:ext cx="4314000" cy="37776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“My days are swifter than a weaver’s shuttle, And come to an end without hope. Job 7:6</a:t>
            </a:r>
            <a:endParaRPr sz="2800" dirty="0"/>
          </a:p>
        </p:txBody>
      </p:sp>
      <p:pic>
        <p:nvPicPr>
          <p:cNvPr id="249" name="Shape 249"/>
          <p:cNvPicPr preferRelativeResize="0"/>
          <p:nvPr/>
        </p:nvPicPr>
        <p:blipFill>
          <a:blip r:embed="rId3">
            <a:alphaModFix/>
          </a:blip>
          <a:stretch>
            <a:fillRect/>
          </a:stretch>
        </p:blipFill>
        <p:spPr>
          <a:xfrm>
            <a:off x="5348275" y="3294728"/>
            <a:ext cx="6014975" cy="338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2589213" y="731225"/>
            <a:ext cx="8915400" cy="2262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But their hope was not sealed away! The stone was gone! </a:t>
            </a:r>
            <a:endParaRPr dirty="0"/>
          </a:p>
        </p:txBody>
      </p:sp>
      <p:sp>
        <p:nvSpPr>
          <p:cNvPr id="255" name="Shape 255"/>
          <p:cNvSpPr txBox="1">
            <a:spLocks noGrp="1"/>
          </p:cNvSpPr>
          <p:nvPr>
            <p:ph type="subTitle" idx="1"/>
          </p:nvPr>
        </p:nvSpPr>
        <p:spPr>
          <a:xfrm>
            <a:off x="2589225" y="3320245"/>
            <a:ext cx="8915400" cy="25833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3000" dirty="0"/>
              <a:t>The angel said to the women, “Do not be afraid; for I know that you are looking for Jesus who has been crucified. He is not here, for He has risen, just as He said. </a:t>
            </a:r>
            <a:endParaRPr sz="3000" dirty="0"/>
          </a:p>
          <a:p>
            <a:pPr marL="0" lvl="0" indent="0">
              <a:spcBef>
                <a:spcPts val="1000"/>
              </a:spcBef>
              <a:spcAft>
                <a:spcPts val="0"/>
              </a:spcAft>
              <a:buClr>
                <a:schemeClr val="dk1"/>
              </a:buClr>
              <a:buSzPts val="1100"/>
              <a:buFont typeface="Arial"/>
              <a:buNone/>
            </a:pPr>
            <a:r>
              <a:rPr lang="en-US" sz="3000" dirty="0"/>
              <a:t>Matthew 28:5</a:t>
            </a:r>
            <a:endParaRPr sz="3000" dirty="0"/>
          </a:p>
          <a:p>
            <a:pPr marL="0" lvl="0" indent="0">
              <a:spcBef>
                <a:spcPts val="1000"/>
              </a:spcBef>
              <a:spcAft>
                <a:spcPts val="0"/>
              </a:spcAft>
              <a:buNone/>
            </a:pP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ctrTitle"/>
          </p:nvPr>
        </p:nvSpPr>
        <p:spPr>
          <a:xfrm>
            <a:off x="2589225" y="1108200"/>
            <a:ext cx="8915400" cy="3067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The stone has been rolled away. We are never sealed off from hope! </a:t>
            </a:r>
            <a:endParaRPr/>
          </a:p>
        </p:txBody>
      </p:sp>
      <p:sp>
        <p:nvSpPr>
          <p:cNvPr id="261" name="Shape 261"/>
          <p:cNvSpPr txBox="1">
            <a:spLocks noGrp="1"/>
          </p:cNvSpPr>
          <p:nvPr>
            <p:ph type="subTitle" idx="1"/>
          </p:nvPr>
        </p:nvSpPr>
        <p:spPr>
          <a:xfrm>
            <a:off x="1971850" y="4436675"/>
            <a:ext cx="9532800" cy="21894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Now may the </a:t>
            </a:r>
            <a:r>
              <a:rPr lang="en-US" sz="2800" b="1" u="sng" dirty="0"/>
              <a:t>God of hope</a:t>
            </a:r>
            <a:r>
              <a:rPr lang="en-US" sz="2800" dirty="0"/>
              <a:t> fill you with all joy and peace in believing, so that you will abound in h</a:t>
            </a:r>
            <a:r>
              <a:rPr lang="en-US" sz="2400" dirty="0"/>
              <a:t>ope by the power of the Holy Spirit. Romans 15:13</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ctrTitle"/>
          </p:nvPr>
        </p:nvSpPr>
        <p:spPr>
          <a:xfrm>
            <a:off x="1223850" y="366050"/>
            <a:ext cx="10469275" cy="1133566"/>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We serve the God of Hope</a:t>
            </a:r>
            <a:endParaRPr dirty="0"/>
          </a:p>
        </p:txBody>
      </p:sp>
      <p:sp>
        <p:nvSpPr>
          <p:cNvPr id="267" name="Shape 267"/>
          <p:cNvSpPr txBox="1">
            <a:spLocks noGrp="1"/>
          </p:cNvSpPr>
          <p:nvPr>
            <p:ph type="subTitle" idx="1"/>
          </p:nvPr>
        </p:nvSpPr>
        <p:spPr>
          <a:xfrm>
            <a:off x="2000787" y="1669141"/>
            <a:ext cx="8915400" cy="24303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3000" dirty="0"/>
              <a:t>And the Word became </a:t>
            </a:r>
            <a:r>
              <a:rPr lang="en-US" sz="3000" b="1" dirty="0"/>
              <a:t>flesh</a:t>
            </a:r>
            <a:r>
              <a:rPr lang="en-US" sz="3000" dirty="0"/>
              <a:t>, and dwelt among us, and we saw His glory, glory as of the only begotten from the Father, full of grace and truth. John 1:14 </a:t>
            </a:r>
            <a:endParaRPr sz="3000" dirty="0"/>
          </a:p>
        </p:txBody>
      </p:sp>
      <p:pic>
        <p:nvPicPr>
          <p:cNvPr id="268" name="Shape 268"/>
          <p:cNvPicPr preferRelativeResize="0"/>
          <p:nvPr/>
        </p:nvPicPr>
        <p:blipFill>
          <a:blip r:embed="rId3">
            <a:alphaModFix/>
          </a:blip>
          <a:stretch>
            <a:fillRect/>
          </a:stretch>
        </p:blipFill>
        <p:spPr>
          <a:xfrm>
            <a:off x="7067975" y="3837450"/>
            <a:ext cx="4625151" cy="2899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a:picLocks noGrp="1"/>
          </p:cNvPicPr>
          <p:nvPr>
            <p:ph idx="1"/>
          </p:nvPr>
        </p:nvPicPr>
        <p:blipFill rotWithShape="1">
          <a:blip r:embed="rId3">
            <a:alphaModFix/>
          </a:blip>
          <a:srcRect/>
          <a:stretch/>
        </p:blipFill>
        <p:spPr>
          <a:xfrm>
            <a:off x="3558821" y="768216"/>
            <a:ext cx="7724222" cy="5659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idx="1"/>
          </p:nvPr>
        </p:nvSpPr>
        <p:spPr>
          <a:xfrm>
            <a:off x="3088275" y="451104"/>
            <a:ext cx="8785500" cy="609519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“Hope” is the thing with feathers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That perches in the soul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And sings </a:t>
            </a:r>
            <a:r>
              <a:rPr lang="en-US" sz="2800" dirty="0"/>
              <a:t>a</a:t>
            </a:r>
            <a:r>
              <a:rPr lang="en-US" sz="2800" b="0" i="0" u="none" strike="noStrike" cap="none" dirty="0">
                <a:solidFill>
                  <a:srgbClr val="3F3F3F"/>
                </a:solidFill>
                <a:latin typeface="Century Gothic"/>
                <a:ea typeface="Century Gothic"/>
                <a:cs typeface="Century Gothic"/>
                <a:sym typeface="Century Gothic"/>
              </a:rPr>
              <a:t> tune without the words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And never stops - at all</a:t>
            </a:r>
            <a:r>
              <a:rPr lang="en-US" sz="2800" dirty="0"/>
              <a:t>.</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And sweetest - in the Gale - is heard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And sore must be the storm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That could abash th</a:t>
            </a:r>
            <a:r>
              <a:rPr lang="en-US" sz="2800" dirty="0"/>
              <a:t>at</a:t>
            </a:r>
            <a:r>
              <a:rPr lang="en-US" sz="2800" b="0" i="0" u="none" strike="noStrike" cap="none" dirty="0">
                <a:solidFill>
                  <a:srgbClr val="3F3F3F"/>
                </a:solidFill>
                <a:latin typeface="Century Gothic"/>
                <a:ea typeface="Century Gothic"/>
                <a:cs typeface="Century Gothic"/>
                <a:sym typeface="Century Gothic"/>
              </a:rPr>
              <a:t> little Bird</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That kept so many warm</a:t>
            </a:r>
            <a:r>
              <a:rPr lang="en-US" sz="2800" dirty="0"/>
              <a:t>.</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I’ve heard it in the </a:t>
            </a:r>
            <a:r>
              <a:rPr lang="en-US" sz="2800" b="0" i="0" u="none" strike="noStrike" cap="none" dirty="0" err="1">
                <a:solidFill>
                  <a:srgbClr val="3F3F3F"/>
                </a:solidFill>
                <a:latin typeface="Century Gothic"/>
                <a:ea typeface="Century Gothic"/>
                <a:cs typeface="Century Gothic"/>
                <a:sym typeface="Century Gothic"/>
              </a:rPr>
              <a:t>chillest</a:t>
            </a:r>
            <a:r>
              <a:rPr lang="en-US" sz="2800" b="0" i="0" u="none" strike="noStrike" cap="none" dirty="0">
                <a:solidFill>
                  <a:srgbClr val="3F3F3F"/>
                </a:solidFill>
                <a:latin typeface="Century Gothic"/>
                <a:ea typeface="Century Gothic"/>
                <a:cs typeface="Century Gothic"/>
                <a:sym typeface="Century Gothic"/>
              </a:rPr>
              <a:t> land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And on the strangest Sea -</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Yet - never - in Extremity,</a:t>
            </a:r>
            <a:endParaRPr sz="2800" dirty="0"/>
          </a:p>
          <a:p>
            <a:pPr marL="0" marR="0" lvl="0" indent="0" algn="l" rtl="0">
              <a:lnSpc>
                <a:spcPct val="80000"/>
              </a:lnSpc>
              <a:spcBef>
                <a:spcPts val="1000"/>
              </a:spcBef>
              <a:spcAft>
                <a:spcPts val="0"/>
              </a:spcAft>
              <a:buClr>
                <a:schemeClr val="accent1"/>
              </a:buClr>
              <a:buSzPts val="2800"/>
              <a:buFont typeface="Noto Sans Symbols"/>
              <a:buNone/>
            </a:pPr>
            <a:r>
              <a:rPr lang="en-US" sz="2800" b="0" i="0" u="none" strike="noStrike" cap="none" dirty="0">
                <a:solidFill>
                  <a:srgbClr val="3F3F3F"/>
                </a:solidFill>
                <a:latin typeface="Century Gothic"/>
                <a:ea typeface="Century Gothic"/>
                <a:cs typeface="Century Gothic"/>
                <a:sym typeface="Century Gothic"/>
              </a:rPr>
              <a:t>It asked a crumb - of me.</a:t>
            </a:r>
            <a:endParaRPr sz="2800" dirty="0"/>
          </a:p>
          <a:p>
            <a:pPr marL="342900" marR="0" lvl="0" indent="-297180" algn="l" rtl="0">
              <a:lnSpc>
                <a:spcPct val="80000"/>
              </a:lnSpc>
              <a:spcBef>
                <a:spcPts val="1000"/>
              </a:spcBef>
              <a:spcAft>
                <a:spcPts val="0"/>
              </a:spcAft>
              <a:buClr>
                <a:schemeClr val="accent1"/>
              </a:buClr>
              <a:buSzPts val="720"/>
              <a:buFont typeface="Noto Sans Symbols"/>
              <a:buNone/>
            </a:pPr>
            <a:endParaRPr sz="72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2589201" y="899475"/>
            <a:ext cx="8915400" cy="2262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262626"/>
              </a:buClr>
              <a:buSzPts val="5400"/>
              <a:buFont typeface="Century Gothic"/>
              <a:buNone/>
            </a:pPr>
            <a:r>
              <a:rPr lang="en-US" sz="5400" b="0" i="0" u="none" strike="noStrike" cap="none">
                <a:solidFill>
                  <a:srgbClr val="262626"/>
                </a:solidFill>
                <a:latin typeface="Century Gothic"/>
                <a:ea typeface="Century Gothic"/>
                <a:cs typeface="Century Gothic"/>
                <a:sym typeface="Century Gothic"/>
              </a:rPr>
              <a:t>Hope the thing with feathers. </a:t>
            </a:r>
            <a:endParaRPr/>
          </a:p>
        </p:txBody>
      </p:sp>
      <p:sp>
        <p:nvSpPr>
          <p:cNvPr id="175" name="Shape 175"/>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4800"/>
              <a:buFont typeface="Noto Sans Symbols"/>
              <a:buNone/>
            </a:pPr>
            <a:r>
              <a:rPr lang="en-US" sz="4800"/>
              <a:t>I Peter 3:15</a:t>
            </a:r>
            <a:endParaRPr/>
          </a:p>
        </p:txBody>
      </p:sp>
      <p:pic>
        <p:nvPicPr>
          <p:cNvPr id="176" name="Shape 176"/>
          <p:cNvPicPr preferRelativeResize="0"/>
          <p:nvPr/>
        </p:nvPicPr>
        <p:blipFill>
          <a:blip r:embed="rId3">
            <a:alphaModFix/>
          </a:blip>
          <a:stretch>
            <a:fillRect/>
          </a:stretch>
        </p:blipFill>
        <p:spPr>
          <a:xfrm>
            <a:off x="6916600" y="3395850"/>
            <a:ext cx="3264850" cy="3171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Hope in the Bible</a:t>
            </a:r>
            <a:endParaRPr/>
          </a:p>
        </p:txBody>
      </p:sp>
      <p:sp>
        <p:nvSpPr>
          <p:cNvPr id="182" name="Shape 182"/>
          <p:cNvSpPr txBox="1">
            <a:spLocks noGrp="1"/>
          </p:cNvSpPr>
          <p:nvPr>
            <p:ph idx="1"/>
          </p:nvPr>
        </p:nvSpPr>
        <p:spPr>
          <a:xfrm>
            <a:off x="2592925" y="1661625"/>
            <a:ext cx="9331500" cy="43317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Hope is mentioned 146 times in the NASB. </a:t>
            </a:r>
            <a:endParaRPr sz="2800" dirty="0"/>
          </a:p>
          <a:p>
            <a:pPr marL="0" lvl="0" indent="0">
              <a:spcBef>
                <a:spcPts val="1000"/>
              </a:spcBef>
              <a:spcAft>
                <a:spcPts val="0"/>
              </a:spcAft>
              <a:buNone/>
            </a:pPr>
            <a:r>
              <a:rPr lang="en-US" sz="2800" dirty="0"/>
              <a:t>73 in the OT and 73 in the NT. </a:t>
            </a:r>
            <a:endParaRPr sz="2800" dirty="0"/>
          </a:p>
          <a:p>
            <a:pPr marL="0" lvl="0" indent="0">
              <a:spcBef>
                <a:spcPts val="1000"/>
              </a:spcBef>
              <a:spcAft>
                <a:spcPts val="0"/>
              </a:spcAft>
              <a:buNone/>
            </a:pPr>
            <a:r>
              <a:rPr lang="en-US" sz="2800" dirty="0"/>
              <a:t>In Job 13 times (a book about trials)</a:t>
            </a:r>
            <a:endParaRPr sz="2800" dirty="0"/>
          </a:p>
          <a:p>
            <a:pPr marL="0" lvl="0" indent="0">
              <a:spcBef>
                <a:spcPts val="1000"/>
              </a:spcBef>
              <a:spcAft>
                <a:spcPts val="0"/>
              </a:spcAft>
              <a:buNone/>
            </a:pPr>
            <a:r>
              <a:rPr lang="en-US" sz="2800" dirty="0"/>
              <a:t>In Psalm 22 times (a book about praise)</a:t>
            </a:r>
            <a:endParaRPr sz="2800" dirty="0"/>
          </a:p>
          <a:p>
            <a:pPr marL="0" lvl="0" indent="0">
              <a:spcBef>
                <a:spcPts val="1000"/>
              </a:spcBef>
              <a:spcAft>
                <a:spcPts val="0"/>
              </a:spcAft>
              <a:buNone/>
            </a:pPr>
            <a:r>
              <a:rPr lang="en-US" sz="2800" dirty="0"/>
              <a:t>In Romans 12 times (a book written to a persecuted church)</a:t>
            </a:r>
            <a:endParaRPr sz="2800" dirty="0"/>
          </a:p>
        </p:txBody>
      </p:sp>
      <p:sp>
        <p:nvSpPr>
          <p:cNvPr id="183" name="Shape 183"/>
          <p:cNvSpPr txBox="1"/>
          <p:nvPr/>
        </p:nvSpPr>
        <p:spPr>
          <a:xfrm>
            <a:off x="6060550" y="1174425"/>
            <a:ext cx="8351400" cy="974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Romans 8: 23-25</a:t>
            </a:r>
            <a:endParaRPr/>
          </a:p>
        </p:txBody>
      </p:sp>
      <p:sp>
        <p:nvSpPr>
          <p:cNvPr id="189" name="Shape 189"/>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2800" dirty="0"/>
              <a:t>And not only this, but also we ourselves, having the first fruits of the Spirit, even we ourselves groan within ourselves, waiting eagerly for our adoption as sons, the redemption of our body. For in hope we have been saved, but hope that is seen is not hope; for who hopes for what he already sees? But if we hope for what we do not see, with perseverance we wait eagerly for it.</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err="1"/>
              <a:t>Esperar</a:t>
            </a:r>
            <a:r>
              <a:rPr lang="en-US" dirty="0"/>
              <a:t> and Esperanza</a:t>
            </a:r>
            <a:endParaRPr dirty="0"/>
          </a:p>
        </p:txBody>
      </p:sp>
      <p:sp>
        <p:nvSpPr>
          <p:cNvPr id="195" name="Shape 19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spcBef>
                <a:spcPts val="1000"/>
              </a:spcBef>
              <a:spcAft>
                <a:spcPts val="0"/>
              </a:spcAft>
              <a:buNone/>
            </a:pPr>
            <a:endParaRPr/>
          </a:p>
        </p:txBody>
      </p:sp>
      <p:pic>
        <p:nvPicPr>
          <p:cNvPr id="196" name="Shape 196"/>
          <p:cNvPicPr preferRelativeResize="0"/>
          <p:nvPr/>
        </p:nvPicPr>
        <p:blipFill>
          <a:blip r:embed="rId3">
            <a:alphaModFix/>
          </a:blip>
          <a:stretch>
            <a:fillRect/>
          </a:stretch>
        </p:blipFill>
        <p:spPr>
          <a:xfrm>
            <a:off x="3553325" y="1797850"/>
            <a:ext cx="7654353" cy="4861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666077" y="228600"/>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en-US" dirty="0"/>
              <a:t>A story of hope</a:t>
            </a:r>
            <a:r>
              <a:rPr lang="en-US" sz="3600" b="0" i="0" u="none" strike="noStrike" cap="none" dirty="0">
                <a:solidFill>
                  <a:srgbClr val="262626"/>
                </a:solidFill>
                <a:latin typeface="Century Gothic"/>
                <a:ea typeface="Century Gothic"/>
                <a:cs typeface="Century Gothic"/>
                <a:sym typeface="Century Gothic"/>
              </a:rPr>
              <a:t>? </a:t>
            </a:r>
            <a:endParaRPr dirty="0"/>
          </a:p>
        </p:txBody>
      </p:sp>
      <p:sp>
        <p:nvSpPr>
          <p:cNvPr id="202" name="Shape 202"/>
          <p:cNvSpPr txBox="1">
            <a:spLocks noGrp="1"/>
          </p:cNvSpPr>
          <p:nvPr>
            <p:ph idx="1"/>
          </p:nvPr>
        </p:nvSpPr>
        <p:spPr>
          <a:xfrm>
            <a:off x="753950" y="1257300"/>
            <a:ext cx="11222100" cy="5372100"/>
          </a:xfrm>
          <a:prstGeom prst="rect">
            <a:avLst/>
          </a:prstGeom>
          <a:noFill/>
          <a:ln>
            <a:noFill/>
          </a:ln>
        </p:spPr>
        <p:txBody>
          <a:bodyPr spcFirstLastPara="1" wrap="square" lIns="91425" tIns="45700" rIns="91425" bIns="45700" anchor="t" anchorCtr="0">
            <a:noAutofit/>
          </a:bodyPr>
          <a:lstStyle/>
          <a:p>
            <a:pPr marL="342900" marR="0" lvl="0" indent="-368300" algn="l" rtl="0">
              <a:spcBef>
                <a:spcPts val="0"/>
              </a:spcBef>
              <a:spcAft>
                <a:spcPts val="0"/>
              </a:spcAft>
              <a:buClr>
                <a:schemeClr val="accent1"/>
              </a:buClr>
              <a:buSzPts val="2400"/>
              <a:buFont typeface="Noto Sans Symbols"/>
              <a:buChar char="•"/>
            </a:pPr>
            <a:r>
              <a:rPr lang="en-US" sz="2400" b="0" i="0" u="none" strike="noStrike" cap="none" dirty="0">
                <a:solidFill>
                  <a:srgbClr val="3F3F3F"/>
                </a:solidFill>
                <a:latin typeface="Century Gothic"/>
                <a:ea typeface="Century Gothic"/>
                <a:cs typeface="Century Gothic"/>
                <a:sym typeface="Century Gothic"/>
              </a:rPr>
              <a:t>When the Sabbath was over, Mary Magdalene, Mary the mother of James, and Salome bought spices so that they could go and anoint Jesus’ dead body. Very early on the first day of the week, just after sunrise, they came to the tomb. They were saying to each other, </a:t>
            </a:r>
            <a:r>
              <a:rPr lang="en-US" sz="2400" b="1" i="0" u="sng" strike="noStrike" cap="none" dirty="0">
                <a:solidFill>
                  <a:srgbClr val="3F3F3F"/>
                </a:solidFill>
                <a:latin typeface="Century Gothic"/>
                <a:ea typeface="Century Gothic"/>
                <a:cs typeface="Century Gothic"/>
                <a:sym typeface="Century Gothic"/>
              </a:rPr>
              <a:t>“Who’s going to roll the stone away from the entrance for us?”</a:t>
            </a:r>
            <a:r>
              <a:rPr lang="en-US" sz="2400" b="0" i="0" u="none" strike="noStrike" cap="none" dirty="0">
                <a:solidFill>
                  <a:srgbClr val="3F3F3F"/>
                </a:solidFill>
                <a:latin typeface="Century Gothic"/>
                <a:ea typeface="Century Gothic"/>
                <a:cs typeface="Century Gothic"/>
                <a:sym typeface="Century Gothic"/>
              </a:rPr>
              <a:t> When they looked up, they saw that the stone had been rolled away. (And it was a very large stone!)</a:t>
            </a:r>
            <a:r>
              <a:rPr lang="en-US" sz="2400" b="0" i="0" u="none" strike="noStrike" cap="none" baseline="30000" dirty="0">
                <a:solidFill>
                  <a:srgbClr val="3F3F3F"/>
                </a:solidFill>
                <a:latin typeface="Century Gothic"/>
                <a:ea typeface="Century Gothic"/>
                <a:cs typeface="Century Gothic"/>
                <a:sym typeface="Century Gothic"/>
              </a:rPr>
              <a:t> </a:t>
            </a:r>
            <a:r>
              <a:rPr lang="en-US" sz="2400" b="0" i="0" u="none" strike="noStrike" cap="none" dirty="0">
                <a:solidFill>
                  <a:srgbClr val="3F3F3F"/>
                </a:solidFill>
                <a:latin typeface="Century Gothic"/>
                <a:ea typeface="Century Gothic"/>
                <a:cs typeface="Century Gothic"/>
                <a:sym typeface="Century Gothic"/>
              </a:rPr>
              <a:t>Going into the tomb, they saw a young man in a white robe seated on the right side; and they were startled. </a:t>
            </a:r>
            <a:r>
              <a:rPr lang="en-US" sz="2400" b="0" i="0" u="none" strike="noStrike" cap="none" baseline="30000" dirty="0">
                <a:solidFill>
                  <a:srgbClr val="3F3F3F"/>
                </a:solidFill>
                <a:latin typeface="Century Gothic"/>
                <a:ea typeface="Century Gothic"/>
                <a:cs typeface="Century Gothic"/>
                <a:sym typeface="Century Gothic"/>
              </a:rPr>
              <a:t> </a:t>
            </a:r>
            <a:r>
              <a:rPr lang="en-US" sz="2400" b="0" i="0" u="none" strike="noStrike" cap="none" dirty="0">
                <a:solidFill>
                  <a:srgbClr val="3F3F3F"/>
                </a:solidFill>
                <a:latin typeface="Century Gothic"/>
                <a:ea typeface="Century Gothic"/>
                <a:cs typeface="Century Gothic"/>
                <a:sym typeface="Century Gothic"/>
              </a:rPr>
              <a:t>But he said to them, “Don’t be alarmed! You are looking for Jesus of Nazareth, who was crucified. He has been raised. He isn’t here. Look, here’s the place where they laid him. Go, tell his disciples, especially Peter, that he is going ahead of you into Galilee. You will see him there, just as he told you.” </a:t>
            </a:r>
            <a:r>
              <a:rPr lang="en-US" sz="2400" b="0" i="0" u="none" strike="noStrike" cap="none" baseline="30000" dirty="0">
                <a:solidFill>
                  <a:srgbClr val="3F3F3F"/>
                </a:solidFill>
                <a:latin typeface="Century Gothic"/>
                <a:ea typeface="Century Gothic"/>
                <a:cs typeface="Century Gothic"/>
                <a:sym typeface="Century Gothic"/>
              </a:rPr>
              <a:t> </a:t>
            </a:r>
            <a:r>
              <a:rPr lang="en-US" sz="2400" b="0" i="0" u="none" strike="noStrike" cap="none" dirty="0">
                <a:solidFill>
                  <a:srgbClr val="3F3F3F"/>
                </a:solidFill>
                <a:latin typeface="Century Gothic"/>
                <a:ea typeface="Century Gothic"/>
                <a:cs typeface="Century Gothic"/>
                <a:sym typeface="Century Gothic"/>
              </a:rPr>
              <a:t>Overcome with terror and dread, they fled from the tomb. They said nothing to anyone, because they were afraid. Mark 16:1-8</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2531213" y="600725"/>
            <a:ext cx="8915400" cy="226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en-US" sz="4800"/>
              <a:t>What did Jesus mean to them? </a:t>
            </a:r>
            <a:endParaRPr sz="4800" b="0" i="0" u="none" strike="noStrike" cap="none">
              <a:solidFill>
                <a:srgbClr val="262626"/>
              </a:solidFill>
              <a:latin typeface="Century Gothic"/>
              <a:ea typeface="Century Gothic"/>
              <a:cs typeface="Century Gothic"/>
              <a:sym typeface="Century Gothic"/>
            </a:endParaRPr>
          </a:p>
        </p:txBody>
      </p:sp>
      <p:sp>
        <p:nvSpPr>
          <p:cNvPr id="208" name="Shape 208"/>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209" name="Shape 209"/>
          <p:cNvPicPr preferRelativeResize="0"/>
          <p:nvPr/>
        </p:nvPicPr>
        <p:blipFill>
          <a:blip r:embed="rId3">
            <a:alphaModFix/>
          </a:blip>
          <a:stretch>
            <a:fillRect/>
          </a:stretch>
        </p:blipFill>
        <p:spPr>
          <a:xfrm>
            <a:off x="5973550" y="1763150"/>
            <a:ext cx="4016200" cy="4838775"/>
          </a:xfrm>
          <a:prstGeom prst="rect">
            <a:avLst/>
          </a:prstGeom>
          <a:noFill/>
          <a:ln>
            <a:noFill/>
          </a:ln>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TotalTime>
  <Words>1003</Words>
  <Application>Microsoft Office PowerPoint</Application>
  <PresentationFormat>Widescreen</PresentationFormat>
  <Paragraphs>51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Gothic</vt:lpstr>
      <vt:lpstr>Noto Sans Symbols</vt:lpstr>
      <vt:lpstr>Arial</vt:lpstr>
      <vt:lpstr>Wingdings 3</vt:lpstr>
      <vt:lpstr>Wisp</vt:lpstr>
      <vt:lpstr>PowerPoint Presentation</vt:lpstr>
      <vt:lpstr>PowerPoint Presentation</vt:lpstr>
      <vt:lpstr>PowerPoint Presentation</vt:lpstr>
      <vt:lpstr>Hope the thing with feathers. </vt:lpstr>
      <vt:lpstr>Hope in the Bible</vt:lpstr>
      <vt:lpstr>Romans 8: 23-25</vt:lpstr>
      <vt:lpstr>Esperar and Esperanza</vt:lpstr>
      <vt:lpstr>A story of hope? </vt:lpstr>
      <vt:lpstr>What did Jesus mean to them? </vt:lpstr>
      <vt:lpstr>They had been taught by Him! </vt:lpstr>
      <vt:lpstr>  They had seen Him perform miracles! </vt:lpstr>
      <vt:lpstr>They had been there at the Cross. </vt:lpstr>
      <vt:lpstr>They had even watched as He was laid in the tomb. </vt:lpstr>
      <vt:lpstr>And now they were sealed away from their hope. </vt:lpstr>
      <vt:lpstr>Have we ever felt like hope is lost. </vt:lpstr>
      <vt:lpstr>But their hope was not sealed away! The stone was gone! </vt:lpstr>
      <vt:lpstr>The stone has been rolled away. We are never sealed off from hope! </vt:lpstr>
      <vt:lpstr>We serve the God of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Auditorium</cp:lastModifiedBy>
  <cp:revision>2</cp:revision>
  <dcterms:modified xsi:type="dcterms:W3CDTF">2018-02-18T18:25:37Z</dcterms:modified>
</cp:coreProperties>
</file>