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0" r:id="rId1"/>
  </p:sldMasterIdLst>
  <p:notesMasterIdLst>
    <p:notesMasterId r:id="rId38"/>
  </p:notesMasterIdLst>
  <p:sldIdLst>
    <p:sldId id="256" r:id="rId2"/>
    <p:sldId id="257" r:id="rId3"/>
    <p:sldId id="258" r:id="rId4"/>
    <p:sldId id="265" r:id="rId5"/>
    <p:sldId id="266" r:id="rId6"/>
    <p:sldId id="259" r:id="rId7"/>
    <p:sldId id="260" r:id="rId8"/>
    <p:sldId id="294" r:id="rId9"/>
    <p:sldId id="295" r:id="rId10"/>
    <p:sldId id="296" r:id="rId11"/>
    <p:sldId id="297" r:id="rId12"/>
    <p:sldId id="261" r:id="rId13"/>
    <p:sldId id="267" r:id="rId14"/>
    <p:sldId id="268" r:id="rId15"/>
    <p:sldId id="269" r:id="rId16"/>
    <p:sldId id="262" r:id="rId17"/>
    <p:sldId id="271" r:id="rId18"/>
    <p:sldId id="263" r:id="rId19"/>
    <p:sldId id="274" r:id="rId20"/>
    <p:sldId id="270" r:id="rId21"/>
    <p:sldId id="276" r:id="rId22"/>
    <p:sldId id="272" r:id="rId23"/>
    <p:sldId id="288" r:id="rId24"/>
    <p:sldId id="289" r:id="rId25"/>
    <p:sldId id="290" r:id="rId26"/>
    <p:sldId id="291" r:id="rId27"/>
    <p:sldId id="292" r:id="rId28"/>
    <p:sldId id="273" r:id="rId29"/>
    <p:sldId id="283" r:id="rId30"/>
    <p:sldId id="282" r:id="rId31"/>
    <p:sldId id="279" r:id="rId32"/>
    <p:sldId id="284" r:id="rId33"/>
    <p:sldId id="280" r:id="rId34"/>
    <p:sldId id="285" r:id="rId35"/>
    <p:sldId id="277" r:id="rId36"/>
    <p:sldId id="286"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6" autoAdjust="0"/>
    <p:restoredTop sz="54667" autoAdjust="0"/>
  </p:normalViewPr>
  <p:slideViewPr>
    <p:cSldViewPr snapToGrid="0">
      <p:cViewPr varScale="1">
        <p:scale>
          <a:sx n="99" d="100"/>
          <a:sy n="99" d="100"/>
        </p:scale>
        <p:origin x="78"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EB2E4A-95BE-42A5-B8FA-0E31A07AA703}" type="datetimeFigureOut">
              <a:rPr lang="en-US" smtClean="0"/>
              <a:t>12/24/2017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D3C9C04-66A7-4DB4-BF54-1FAF03C3DD01}" type="slidenum">
              <a:rPr lang="en-US" smtClean="0"/>
              <a:t>‹#›</a:t>
            </a:fld>
            <a:endParaRPr lang="en-US"/>
          </a:p>
        </p:txBody>
      </p:sp>
    </p:spTree>
    <p:extLst>
      <p:ext uri="{BB962C8B-B14F-4D97-AF65-F5344CB8AC3E}">
        <p14:creationId xmlns:p14="http://schemas.microsoft.com/office/powerpoint/2010/main" val="3098242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3C9C04-66A7-4DB4-BF54-1FAF03C3DD01}" type="slidenum">
              <a:rPr lang="en-US" smtClean="0"/>
              <a:t>2</a:t>
            </a:fld>
            <a:endParaRPr lang="en-US"/>
          </a:p>
        </p:txBody>
      </p:sp>
    </p:spTree>
    <p:extLst>
      <p:ext uri="{BB962C8B-B14F-4D97-AF65-F5344CB8AC3E}">
        <p14:creationId xmlns:p14="http://schemas.microsoft.com/office/powerpoint/2010/main" val="1704534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allow God to search our hearts, He may find a hard heart.</a:t>
            </a:r>
          </a:p>
          <a:p>
            <a:endParaRPr lang="en-US" dirty="0"/>
          </a:p>
          <a:p>
            <a:endParaRPr lang="en-US" dirty="0"/>
          </a:p>
        </p:txBody>
      </p:sp>
      <p:sp>
        <p:nvSpPr>
          <p:cNvPr id="4" name="Slide Number Placeholder 3"/>
          <p:cNvSpPr>
            <a:spLocks noGrp="1"/>
          </p:cNvSpPr>
          <p:nvPr>
            <p:ph type="sldNum" sz="quarter" idx="10"/>
          </p:nvPr>
        </p:nvSpPr>
        <p:spPr/>
        <p:txBody>
          <a:bodyPr/>
          <a:lstStyle/>
          <a:p>
            <a:fld id="{4D3C9C04-66A7-4DB4-BF54-1FAF03C3DD01}" type="slidenum">
              <a:rPr lang="en-US" smtClean="0"/>
              <a:t>18</a:t>
            </a:fld>
            <a:endParaRPr lang="en-US"/>
          </a:p>
        </p:txBody>
      </p:sp>
    </p:spTree>
    <p:extLst>
      <p:ext uri="{BB962C8B-B14F-4D97-AF65-F5344CB8AC3E}">
        <p14:creationId xmlns:p14="http://schemas.microsoft.com/office/powerpoint/2010/main" val="22329078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3C9C04-66A7-4DB4-BF54-1FAF03C3DD01}" type="slidenum">
              <a:rPr lang="en-US" smtClean="0"/>
              <a:t>19</a:t>
            </a:fld>
            <a:endParaRPr lang="en-US"/>
          </a:p>
        </p:txBody>
      </p:sp>
    </p:spTree>
    <p:extLst>
      <p:ext uri="{BB962C8B-B14F-4D97-AF65-F5344CB8AC3E}">
        <p14:creationId xmlns:p14="http://schemas.microsoft.com/office/powerpoint/2010/main" val="37948444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Doctors, nurses, medicine</a:t>
            </a:r>
          </a:p>
        </p:txBody>
      </p:sp>
      <p:sp>
        <p:nvSpPr>
          <p:cNvPr id="4" name="Slide Number Placeholder 3"/>
          <p:cNvSpPr>
            <a:spLocks noGrp="1"/>
          </p:cNvSpPr>
          <p:nvPr>
            <p:ph type="sldNum" sz="quarter" idx="10"/>
          </p:nvPr>
        </p:nvSpPr>
        <p:spPr/>
        <p:txBody>
          <a:bodyPr/>
          <a:lstStyle/>
          <a:p>
            <a:fld id="{4D3C9C04-66A7-4DB4-BF54-1FAF03C3DD01}" type="slidenum">
              <a:rPr lang="en-US" smtClean="0"/>
              <a:t>20</a:t>
            </a:fld>
            <a:endParaRPr lang="en-US"/>
          </a:p>
        </p:txBody>
      </p:sp>
    </p:spTree>
    <p:extLst>
      <p:ext uri="{BB962C8B-B14F-4D97-AF65-F5344CB8AC3E}">
        <p14:creationId xmlns:p14="http://schemas.microsoft.com/office/powerpoint/2010/main" val="6188373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These scriptural references to the balm of Gilead have inspired many literary and cultural allusions, including references in “The Raven” by Edgar Allen Poe and movies such as </a:t>
            </a:r>
            <a:r>
              <a:rPr lang="en-US" sz="1200" b="0" i="1" u="none" strike="noStrike" kern="1200" dirty="0">
                <a:solidFill>
                  <a:schemeClr val="tx1"/>
                </a:solidFill>
                <a:effectLst/>
                <a:latin typeface="+mn-lt"/>
                <a:ea typeface="+mn-ea"/>
                <a:cs typeface="+mn-cs"/>
              </a:rPr>
              <a:t>The Spitfire Grill</a:t>
            </a:r>
            <a:r>
              <a:rPr lang="en-US" sz="1200" b="0" i="0" u="none" strike="noStrike" kern="1200" dirty="0">
                <a:solidFill>
                  <a:schemeClr val="tx1"/>
                </a:solidFill>
                <a:effectLst/>
                <a:latin typeface="+mn-lt"/>
                <a:ea typeface="+mn-ea"/>
                <a:cs typeface="+mn-cs"/>
              </a:rPr>
              <a:t>.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Notably, "There Is a Balm in Gilead" is an African-American spiritual that compares the healing balm to the saving power of Jesus—the one true treatment that never fails to heal our spiritual wounds.</a:t>
            </a:r>
            <a:endParaRPr lang="en-US" dirty="0"/>
          </a:p>
        </p:txBody>
      </p:sp>
      <p:sp>
        <p:nvSpPr>
          <p:cNvPr id="4" name="Slide Number Placeholder 3"/>
          <p:cNvSpPr>
            <a:spLocks noGrp="1"/>
          </p:cNvSpPr>
          <p:nvPr>
            <p:ph type="sldNum" sz="quarter" idx="10"/>
          </p:nvPr>
        </p:nvSpPr>
        <p:spPr/>
        <p:txBody>
          <a:bodyPr/>
          <a:lstStyle/>
          <a:p>
            <a:fld id="{4D3C9C04-66A7-4DB4-BF54-1FAF03C3DD01}" type="slidenum">
              <a:rPr lang="en-US" smtClean="0"/>
              <a:t>22</a:t>
            </a:fld>
            <a:endParaRPr lang="en-US"/>
          </a:p>
        </p:txBody>
      </p:sp>
    </p:spTree>
    <p:extLst>
      <p:ext uri="{BB962C8B-B14F-4D97-AF65-F5344CB8AC3E}">
        <p14:creationId xmlns:p14="http://schemas.microsoft.com/office/powerpoint/2010/main" val="33114234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I’ve often likened the church to a hospital. It’s where we visit our doctor.  It’s where we get our medicine.</a:t>
            </a:r>
          </a:p>
          <a:p>
            <a:r>
              <a:rPr lang="en-US" dirty="0"/>
              <a:t>It’s where we visit our loved ones. It’s where we go to get healed. </a:t>
            </a:r>
          </a:p>
          <a:p>
            <a:endParaRPr lang="en-US" dirty="0"/>
          </a:p>
          <a:p>
            <a:r>
              <a:rPr lang="en-US" dirty="0"/>
              <a:t>When we get spiritually sick, we need encouragement from our brothers and sisters…</a:t>
            </a:r>
          </a:p>
          <a:p>
            <a:r>
              <a:rPr lang="en-US" dirty="0"/>
              <a:t>Hebrews 10:24-25</a:t>
            </a:r>
          </a:p>
          <a:p>
            <a:r>
              <a:rPr lang="en-US" sz="1200" b="1" i="0" u="none" strike="noStrike" kern="1200" baseline="30000" dirty="0">
                <a:solidFill>
                  <a:schemeClr val="tx1"/>
                </a:solidFill>
                <a:effectLst/>
                <a:latin typeface="+mn-lt"/>
                <a:ea typeface="+mn-ea"/>
                <a:cs typeface="+mn-cs"/>
              </a:rPr>
              <a:t>24 </a:t>
            </a:r>
            <a:r>
              <a:rPr lang="en-US" sz="1200" b="0" i="0" u="none" strike="noStrike" kern="1200" dirty="0">
                <a:solidFill>
                  <a:schemeClr val="tx1"/>
                </a:solidFill>
                <a:effectLst/>
                <a:latin typeface="+mn-lt"/>
                <a:ea typeface="+mn-ea"/>
                <a:cs typeface="+mn-cs"/>
              </a:rPr>
              <a:t>And let us consider one another to provoke unto love and to good works:</a:t>
            </a:r>
          </a:p>
          <a:p>
            <a:r>
              <a:rPr lang="en-US" sz="1200" b="1" i="0" u="none" strike="noStrike" kern="1200" baseline="30000" dirty="0">
                <a:solidFill>
                  <a:schemeClr val="tx1"/>
                </a:solidFill>
                <a:effectLst/>
                <a:latin typeface="+mn-lt"/>
                <a:ea typeface="+mn-ea"/>
                <a:cs typeface="+mn-cs"/>
              </a:rPr>
              <a:t>25 </a:t>
            </a:r>
            <a:r>
              <a:rPr lang="en-US" sz="1200" b="0" i="0" u="none" strike="noStrike" kern="1200" dirty="0">
                <a:solidFill>
                  <a:schemeClr val="tx1"/>
                </a:solidFill>
                <a:effectLst/>
                <a:latin typeface="+mn-lt"/>
                <a:ea typeface="+mn-ea"/>
                <a:cs typeface="+mn-cs"/>
              </a:rPr>
              <a:t>Not forsaking the assembling of ourselves together, as the manner of some is; but exhorting one another: and so much the more, as ye see the day approaching.</a:t>
            </a:r>
          </a:p>
          <a:p>
            <a:endParaRPr lang="en-US" dirty="0"/>
          </a:p>
        </p:txBody>
      </p:sp>
      <p:sp>
        <p:nvSpPr>
          <p:cNvPr id="4" name="Slide Number Placeholder 3"/>
          <p:cNvSpPr>
            <a:spLocks noGrp="1"/>
          </p:cNvSpPr>
          <p:nvPr>
            <p:ph type="sldNum" sz="quarter" idx="10"/>
          </p:nvPr>
        </p:nvSpPr>
        <p:spPr/>
        <p:txBody>
          <a:bodyPr/>
          <a:lstStyle/>
          <a:p>
            <a:fld id="{4D3C9C04-66A7-4DB4-BF54-1FAF03C3DD01}" type="slidenum">
              <a:rPr lang="en-US" smtClean="0"/>
              <a:t>28</a:t>
            </a:fld>
            <a:endParaRPr lang="en-US"/>
          </a:p>
        </p:txBody>
      </p:sp>
    </p:spTree>
    <p:extLst>
      <p:ext uri="{BB962C8B-B14F-4D97-AF65-F5344CB8AC3E}">
        <p14:creationId xmlns:p14="http://schemas.microsoft.com/office/powerpoint/2010/main" val="113113710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Proverbs 17:22</a:t>
            </a:r>
          </a:p>
          <a:p>
            <a:r>
              <a:rPr lang="en-US" dirty="0"/>
              <a:t>22 A merry heart does good, like medicine,</a:t>
            </a:r>
          </a:p>
          <a:p>
            <a:endParaRPr lang="en-US" dirty="0"/>
          </a:p>
          <a:p>
            <a:r>
              <a:rPr lang="en-US" b="1" dirty="0"/>
              <a:t>But a broken spirit dries the bones.</a:t>
            </a:r>
          </a:p>
          <a:p>
            <a:endParaRPr lang="en-US" dirty="0"/>
          </a:p>
          <a:p>
            <a:endParaRPr lang="en-US" dirty="0"/>
          </a:p>
          <a:p>
            <a:r>
              <a:rPr lang="en-US" dirty="0"/>
              <a:t>Our broken heart can become a </a:t>
            </a:r>
          </a:p>
        </p:txBody>
      </p:sp>
      <p:sp>
        <p:nvSpPr>
          <p:cNvPr id="4" name="Slide Number Placeholder 3"/>
          <p:cNvSpPr>
            <a:spLocks noGrp="1"/>
          </p:cNvSpPr>
          <p:nvPr>
            <p:ph type="sldNum" sz="quarter" idx="10"/>
          </p:nvPr>
        </p:nvSpPr>
        <p:spPr/>
        <p:txBody>
          <a:bodyPr/>
          <a:lstStyle/>
          <a:p>
            <a:fld id="{4D3C9C04-66A7-4DB4-BF54-1FAF03C3DD01}" type="slidenum">
              <a:rPr lang="en-US" smtClean="0"/>
              <a:t>29</a:t>
            </a:fld>
            <a:endParaRPr lang="en-US"/>
          </a:p>
        </p:txBody>
      </p:sp>
    </p:spTree>
    <p:extLst>
      <p:ext uri="{BB962C8B-B14F-4D97-AF65-F5344CB8AC3E}">
        <p14:creationId xmlns:p14="http://schemas.microsoft.com/office/powerpoint/2010/main" val="23786458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Mended heart</a:t>
            </a:r>
          </a:p>
          <a:p>
            <a:endParaRPr lang="en-US" dirty="0"/>
          </a:p>
          <a:p>
            <a:r>
              <a:rPr lang="en-US" dirty="0"/>
              <a:t>In God’s Word we find words to help heal our broken heart:</a:t>
            </a:r>
          </a:p>
          <a:p>
            <a:endParaRPr lang="en-US" dirty="0"/>
          </a:p>
          <a:p>
            <a:r>
              <a:rPr lang="en-US" dirty="0"/>
              <a:t>Psalm 34:18 The Lord is close to the brokenhearted and saves those who are crushed in spirit.</a:t>
            </a:r>
          </a:p>
          <a:p>
            <a:endParaRPr lang="en-US" dirty="0"/>
          </a:p>
          <a:p>
            <a:r>
              <a:rPr lang="en-US" dirty="0"/>
              <a:t>Psalm 147:3 He heals the brokenhearted and binds up their wounds.</a:t>
            </a:r>
          </a:p>
          <a:p>
            <a:endParaRPr lang="en-US" dirty="0"/>
          </a:p>
          <a:p>
            <a:r>
              <a:rPr lang="en-US" dirty="0"/>
              <a:t>No matter what we face in life….</a:t>
            </a:r>
          </a:p>
          <a:p>
            <a:endParaRPr lang="en-US" dirty="0"/>
          </a:p>
          <a:p>
            <a:r>
              <a:rPr lang="en-US" dirty="0"/>
              <a:t>Romans 8:39  </a:t>
            </a:r>
          </a:p>
          <a:p>
            <a:r>
              <a:rPr lang="en-US" dirty="0"/>
              <a:t>neither height nor depth, nor anything else in all creation, will be able to separate us from the love of God that is in Christ Jesus our Lord.</a:t>
            </a:r>
          </a:p>
          <a:p>
            <a:endParaRPr lang="en-US" dirty="0"/>
          </a:p>
          <a:p>
            <a:r>
              <a:rPr lang="en-US" dirty="0"/>
              <a:t>Matthew 11:28-30  </a:t>
            </a:r>
          </a:p>
          <a:p>
            <a:r>
              <a:rPr lang="en-US" dirty="0"/>
              <a:t>28 Come unto me, all ye that </a:t>
            </a:r>
            <a:r>
              <a:rPr lang="en-US" dirty="0" err="1"/>
              <a:t>labour</a:t>
            </a:r>
            <a:r>
              <a:rPr lang="en-US" dirty="0"/>
              <a:t> and are heavy laden, and I will give you rest.</a:t>
            </a:r>
          </a:p>
          <a:p>
            <a:r>
              <a:rPr lang="en-US" dirty="0"/>
              <a:t>29 Take my yoke upon you, and learn of me; for I am meek and lowly in heart: and ye shall find rest unto your souls.</a:t>
            </a:r>
          </a:p>
          <a:p>
            <a:r>
              <a:rPr lang="en-US" dirty="0"/>
              <a:t>30 For my yoke is easy, and my burden is light.</a:t>
            </a:r>
          </a:p>
        </p:txBody>
      </p:sp>
      <p:sp>
        <p:nvSpPr>
          <p:cNvPr id="4" name="Slide Number Placeholder 3"/>
          <p:cNvSpPr>
            <a:spLocks noGrp="1"/>
          </p:cNvSpPr>
          <p:nvPr>
            <p:ph type="sldNum" sz="quarter" idx="10"/>
          </p:nvPr>
        </p:nvSpPr>
        <p:spPr/>
        <p:txBody>
          <a:bodyPr/>
          <a:lstStyle/>
          <a:p>
            <a:fld id="{4D3C9C04-66A7-4DB4-BF54-1FAF03C3DD01}" type="slidenum">
              <a:rPr lang="en-US" smtClean="0"/>
              <a:t>30</a:t>
            </a:fld>
            <a:endParaRPr lang="en-US"/>
          </a:p>
        </p:txBody>
      </p:sp>
    </p:spTree>
    <p:extLst>
      <p:ext uri="{BB962C8B-B14F-4D97-AF65-F5344CB8AC3E}">
        <p14:creationId xmlns:p14="http://schemas.microsoft.com/office/powerpoint/2010/main" val="19881308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divided heart can become a </a:t>
            </a:r>
          </a:p>
          <a:p>
            <a:endParaRPr lang="en-US" dirty="0"/>
          </a:p>
        </p:txBody>
      </p:sp>
      <p:sp>
        <p:nvSpPr>
          <p:cNvPr id="4" name="Slide Number Placeholder 3"/>
          <p:cNvSpPr>
            <a:spLocks noGrp="1"/>
          </p:cNvSpPr>
          <p:nvPr>
            <p:ph type="sldNum" sz="quarter" idx="10"/>
          </p:nvPr>
        </p:nvSpPr>
        <p:spPr/>
        <p:txBody>
          <a:bodyPr/>
          <a:lstStyle/>
          <a:p>
            <a:fld id="{4D3C9C04-66A7-4DB4-BF54-1FAF03C3DD01}" type="slidenum">
              <a:rPr lang="en-US" smtClean="0"/>
              <a:t>31</a:t>
            </a:fld>
            <a:endParaRPr lang="en-US"/>
          </a:p>
        </p:txBody>
      </p:sp>
    </p:spTree>
    <p:extLst>
      <p:ext uri="{BB962C8B-B14F-4D97-AF65-F5344CB8AC3E}">
        <p14:creationId xmlns:p14="http://schemas.microsoft.com/office/powerpoint/2010/main" val="37261261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United Heart</a:t>
            </a:r>
          </a:p>
          <a:p>
            <a:endParaRPr lang="en-US" dirty="0"/>
          </a:p>
          <a:p>
            <a:r>
              <a:rPr lang="en-US" dirty="0"/>
              <a:t>Psalm 86:11</a:t>
            </a:r>
          </a:p>
          <a:p>
            <a:r>
              <a:rPr lang="en-US" sz="1200" b="1" i="0" u="none" strike="noStrike" kern="1200" baseline="30000" dirty="0">
                <a:solidFill>
                  <a:schemeClr val="tx1"/>
                </a:solidFill>
                <a:effectLst/>
                <a:latin typeface="+mn-lt"/>
                <a:ea typeface="+mn-ea"/>
                <a:cs typeface="+mn-cs"/>
              </a:rPr>
              <a:t>11 </a:t>
            </a:r>
            <a:r>
              <a:rPr lang="en-US" sz="1200" b="0" i="0" u="none" strike="noStrike" kern="1200" dirty="0">
                <a:solidFill>
                  <a:schemeClr val="tx1"/>
                </a:solidFill>
                <a:effectLst/>
                <a:latin typeface="+mn-lt"/>
                <a:ea typeface="+mn-ea"/>
                <a:cs typeface="+mn-cs"/>
              </a:rPr>
              <a:t>Teach me thy way, O </a:t>
            </a:r>
            <a:r>
              <a:rPr lang="en-US" sz="1200" b="0" i="0" u="none" strike="noStrike" kern="1200" cap="small" dirty="0">
                <a:solidFill>
                  <a:schemeClr val="tx1"/>
                </a:solidFill>
                <a:effectLst/>
                <a:latin typeface="+mn-lt"/>
                <a:ea typeface="+mn-ea"/>
                <a:cs typeface="+mn-cs"/>
              </a:rPr>
              <a:t>Lord</a:t>
            </a:r>
            <a:r>
              <a:rPr lang="en-US" sz="1200" b="0" i="0" u="none" strike="noStrike" kern="1200" dirty="0">
                <a:solidFill>
                  <a:schemeClr val="tx1"/>
                </a:solidFill>
                <a:effectLst/>
                <a:latin typeface="+mn-lt"/>
                <a:ea typeface="+mn-ea"/>
                <a:cs typeface="+mn-cs"/>
              </a:rPr>
              <a:t>; I will walk in thy truth: unite my heart to fear thy name.</a:t>
            </a:r>
          </a:p>
          <a:p>
            <a:endParaRPr lang="en-US" dirty="0"/>
          </a:p>
          <a:p>
            <a:r>
              <a:rPr lang="en-US" dirty="0"/>
              <a:t>James 4:8  </a:t>
            </a:r>
          </a:p>
          <a:p>
            <a:r>
              <a:rPr lang="en-US" dirty="0"/>
              <a:t>8 Draw nigh to God, and he will draw nigh to you. Cleanse your hands, ye sinners; and purify your hearts, ye double minded</a:t>
            </a:r>
          </a:p>
          <a:p>
            <a:endParaRPr lang="en-US" dirty="0"/>
          </a:p>
          <a:p>
            <a:r>
              <a:rPr lang="en-US" dirty="0"/>
              <a:t>Matthew 6:24</a:t>
            </a:r>
          </a:p>
          <a:p>
            <a:r>
              <a:rPr lang="en-US" dirty="0"/>
              <a:t>24 No man can serve two masters: for either he will hate the one, and love the other; or else he will hold to the one, and despise the other. Ye cannot serve God and mammon.</a:t>
            </a:r>
          </a:p>
          <a:p>
            <a:endParaRPr lang="en-US" dirty="0"/>
          </a:p>
          <a:p>
            <a:r>
              <a:rPr lang="en-US" dirty="0"/>
              <a:t>1 John 2:15</a:t>
            </a:r>
          </a:p>
          <a:p>
            <a:r>
              <a:rPr lang="en-US" dirty="0"/>
              <a:t>Love not the world, neither the things that are in the world. If any man love the world, the love of the Father is not in him.</a:t>
            </a:r>
          </a:p>
        </p:txBody>
      </p:sp>
      <p:sp>
        <p:nvSpPr>
          <p:cNvPr id="4" name="Slide Number Placeholder 3"/>
          <p:cNvSpPr>
            <a:spLocks noGrp="1"/>
          </p:cNvSpPr>
          <p:nvPr>
            <p:ph type="sldNum" sz="quarter" idx="10"/>
          </p:nvPr>
        </p:nvSpPr>
        <p:spPr/>
        <p:txBody>
          <a:bodyPr/>
          <a:lstStyle/>
          <a:p>
            <a:fld id="{4D3C9C04-66A7-4DB4-BF54-1FAF03C3DD01}" type="slidenum">
              <a:rPr lang="en-US" smtClean="0"/>
              <a:t>32</a:t>
            </a:fld>
            <a:endParaRPr lang="en-US"/>
          </a:p>
        </p:txBody>
      </p:sp>
    </p:spTree>
    <p:extLst>
      <p:ext uri="{BB962C8B-B14F-4D97-AF65-F5344CB8AC3E}">
        <p14:creationId xmlns:p14="http://schemas.microsoft.com/office/powerpoint/2010/main" val="15954475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hard heart can become an …</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D3C9C04-66A7-4DB4-BF54-1FAF03C3DD01}" type="slidenum">
              <a:rPr lang="en-US" smtClean="0"/>
              <a:t>33</a:t>
            </a:fld>
            <a:endParaRPr lang="en-US"/>
          </a:p>
        </p:txBody>
      </p:sp>
    </p:spTree>
    <p:extLst>
      <p:ext uri="{BB962C8B-B14F-4D97-AF65-F5344CB8AC3E}">
        <p14:creationId xmlns:p14="http://schemas.microsoft.com/office/powerpoint/2010/main" val="24942953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easy for us to be fooled into thinking that our heart is in pretty good condition.</a:t>
            </a:r>
          </a:p>
          <a:p>
            <a:endParaRPr lang="en-US" dirty="0"/>
          </a:p>
          <a:p>
            <a:r>
              <a:rPr lang="en-US" dirty="0"/>
              <a:t>Have you ever said or thought:</a:t>
            </a:r>
          </a:p>
          <a:p>
            <a:r>
              <a:rPr lang="en-US" dirty="0"/>
              <a:t>I’m a good person.</a:t>
            </a:r>
          </a:p>
          <a:p>
            <a:r>
              <a:rPr lang="en-US" dirty="0"/>
              <a:t>I attend church 2-3 times a week.</a:t>
            </a:r>
          </a:p>
          <a:p>
            <a:r>
              <a:rPr lang="en-US" dirty="0"/>
              <a:t>I go to Bible study.</a:t>
            </a:r>
          </a:p>
          <a:p>
            <a:r>
              <a:rPr lang="en-US" dirty="0"/>
              <a:t>I read my Bible regularly.</a:t>
            </a:r>
          </a:p>
          <a:p>
            <a:r>
              <a:rPr lang="en-US" dirty="0"/>
              <a:t>I give every Sunday.</a:t>
            </a:r>
          </a:p>
          <a:p>
            <a:r>
              <a:rPr lang="en-US" dirty="0"/>
              <a:t>I’m kind to my family and friends.</a:t>
            </a:r>
          </a:p>
          <a:p>
            <a:r>
              <a:rPr lang="en-US" dirty="0"/>
              <a:t>I pray for others</a:t>
            </a:r>
          </a:p>
          <a:p>
            <a:r>
              <a:rPr lang="en-US" dirty="0"/>
              <a:t>I volunteer in the community.</a:t>
            </a:r>
          </a:p>
          <a:p>
            <a:endParaRPr lang="en-US" dirty="0"/>
          </a:p>
          <a:p>
            <a:r>
              <a:rPr lang="en-US" dirty="0"/>
              <a:t>These are wonderful characteristics of a good heart. This may be a description of</a:t>
            </a:r>
          </a:p>
          <a:p>
            <a:r>
              <a:rPr lang="en-US" dirty="0"/>
              <a:t>many people in our congregation, but I ask that you look a little deeper in your</a:t>
            </a:r>
          </a:p>
          <a:p>
            <a:r>
              <a:rPr lang="en-US" dirty="0"/>
              <a:t>heart.</a:t>
            </a:r>
          </a:p>
        </p:txBody>
      </p:sp>
      <p:sp>
        <p:nvSpPr>
          <p:cNvPr id="4" name="Slide Number Placeholder 3"/>
          <p:cNvSpPr>
            <a:spLocks noGrp="1"/>
          </p:cNvSpPr>
          <p:nvPr>
            <p:ph type="sldNum" sz="quarter" idx="10"/>
          </p:nvPr>
        </p:nvSpPr>
        <p:spPr/>
        <p:txBody>
          <a:bodyPr/>
          <a:lstStyle/>
          <a:p>
            <a:fld id="{4D3C9C04-66A7-4DB4-BF54-1FAF03C3DD01}" type="slidenum">
              <a:rPr lang="en-US" smtClean="0"/>
              <a:t>3</a:t>
            </a:fld>
            <a:endParaRPr lang="en-US"/>
          </a:p>
        </p:txBody>
      </p:sp>
    </p:spTree>
    <p:extLst>
      <p:ext uri="{BB962C8B-B14F-4D97-AF65-F5344CB8AC3E}">
        <p14:creationId xmlns:p14="http://schemas.microsoft.com/office/powerpoint/2010/main" val="24429964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Matthew 13:15; Acts 28:27</a:t>
            </a:r>
          </a:p>
          <a:p>
            <a:r>
              <a:rPr lang="en-US" dirty="0"/>
              <a:t>15 For this people's heart is waxed gross, and their ears are dull of hearing, and their eyes they have closed; lest at any time they should see with their eyes and hear with their ears, and should understand with their heart, and should be converted, and I should heal them.</a:t>
            </a:r>
          </a:p>
          <a:p>
            <a:endParaRPr lang="en-US" dirty="0"/>
          </a:p>
          <a:p>
            <a:r>
              <a:rPr lang="en-US" dirty="0"/>
              <a:t>Acts 16:14-15</a:t>
            </a:r>
          </a:p>
          <a:p>
            <a:r>
              <a:rPr lang="en-US" sz="1200" b="1" i="0" u="none" strike="noStrike" kern="1200" baseline="30000" dirty="0">
                <a:solidFill>
                  <a:schemeClr val="tx1"/>
                </a:solidFill>
                <a:effectLst/>
                <a:latin typeface="+mn-lt"/>
                <a:ea typeface="+mn-ea"/>
                <a:cs typeface="+mn-cs"/>
              </a:rPr>
              <a:t>14 </a:t>
            </a:r>
            <a:r>
              <a:rPr lang="en-US" sz="1200" b="0" i="0" u="none" strike="noStrike" kern="1200" dirty="0">
                <a:solidFill>
                  <a:schemeClr val="tx1"/>
                </a:solidFill>
                <a:effectLst/>
                <a:latin typeface="+mn-lt"/>
                <a:ea typeface="+mn-ea"/>
                <a:cs typeface="+mn-cs"/>
              </a:rPr>
              <a:t>And a certain woman named Lydia, a seller of purple, of the city of Thyatira, which worshipped God, heard us: whose heart the Lord opened, that she attended unto the things which were spoken of Paul.</a:t>
            </a:r>
          </a:p>
          <a:p>
            <a:r>
              <a:rPr lang="en-US" sz="1200" b="1" i="0" u="none" strike="noStrike" kern="1200" baseline="30000" dirty="0">
                <a:solidFill>
                  <a:schemeClr val="tx1"/>
                </a:solidFill>
                <a:effectLst/>
                <a:latin typeface="+mn-lt"/>
                <a:ea typeface="+mn-ea"/>
                <a:cs typeface="+mn-cs"/>
              </a:rPr>
              <a:t>15 </a:t>
            </a:r>
            <a:r>
              <a:rPr lang="en-US" sz="1200" b="0" i="0" u="none" strike="noStrike" kern="1200" dirty="0">
                <a:solidFill>
                  <a:schemeClr val="tx1"/>
                </a:solidFill>
                <a:effectLst/>
                <a:latin typeface="+mn-lt"/>
                <a:ea typeface="+mn-ea"/>
                <a:cs typeface="+mn-cs"/>
              </a:rPr>
              <a:t>And when she was baptized, and her household, she besought us, saying, If ye have judged me to be faithful to the Lord, come into my house, and abide there. And she constrained us.</a:t>
            </a:r>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D3C9C04-66A7-4DB4-BF54-1FAF03C3DD01}" type="slidenum">
              <a:rPr lang="en-US" smtClean="0"/>
              <a:t>34</a:t>
            </a:fld>
            <a:endParaRPr lang="en-US"/>
          </a:p>
        </p:txBody>
      </p:sp>
    </p:spTree>
    <p:extLst>
      <p:ext uri="{BB962C8B-B14F-4D97-AF65-F5344CB8AC3E}">
        <p14:creationId xmlns:p14="http://schemas.microsoft.com/office/powerpoint/2010/main" val="2181067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a:solidFill>
                  <a:schemeClr val="tx1"/>
                </a:solidFill>
                <a:effectLst/>
                <a:latin typeface="+mn-lt"/>
                <a:ea typeface="+mn-ea"/>
                <a:cs typeface="+mn-cs"/>
              </a:rPr>
              <a:t>As we search our hearts today</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Do we need our heart to be </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CLEANED?</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Psalm 51:10</a:t>
            </a:r>
          </a:p>
          <a:p>
            <a:r>
              <a:rPr lang="en-US" sz="1200" b="1" i="0" u="none" strike="noStrike" kern="1200" baseline="30000" dirty="0">
                <a:solidFill>
                  <a:schemeClr val="tx1"/>
                </a:solidFill>
                <a:effectLst/>
                <a:latin typeface="+mn-lt"/>
                <a:ea typeface="+mn-ea"/>
                <a:cs typeface="+mn-cs"/>
              </a:rPr>
              <a:t>10 </a:t>
            </a:r>
            <a:r>
              <a:rPr lang="en-US" sz="1200" b="0" i="0" u="none" strike="noStrike" kern="1200" dirty="0">
                <a:solidFill>
                  <a:schemeClr val="tx1"/>
                </a:solidFill>
                <a:effectLst/>
                <a:latin typeface="+mn-lt"/>
                <a:ea typeface="+mn-ea"/>
                <a:cs typeface="+mn-cs"/>
              </a:rPr>
              <a:t>Create in me a clean heart, O God,  And renew a steadfast spirit within me.</a:t>
            </a:r>
          </a:p>
          <a:p>
            <a:endParaRPr lang="en-US" dirty="0"/>
          </a:p>
          <a:p>
            <a:r>
              <a:rPr lang="en-US" sz="1200" b="0" i="0" u="none" strike="noStrike" kern="1200" dirty="0">
                <a:solidFill>
                  <a:schemeClr val="tx1"/>
                </a:solidFill>
                <a:effectLst/>
                <a:latin typeface="+mn-lt"/>
                <a:ea typeface="+mn-ea"/>
                <a:cs typeface="+mn-cs"/>
              </a:rPr>
              <a:t>THEN PUT AWAY</a:t>
            </a: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Ephesians 4:31-32</a:t>
            </a:r>
            <a:endParaRPr lang="en-US" sz="1200" b="1" i="0" u="none" strike="noStrike" kern="1200" baseline="30000" dirty="0">
              <a:solidFill>
                <a:schemeClr val="tx1"/>
              </a:solidFill>
              <a:effectLst/>
              <a:latin typeface="+mn-lt"/>
              <a:ea typeface="+mn-ea"/>
              <a:cs typeface="+mn-cs"/>
            </a:endParaRPr>
          </a:p>
          <a:p>
            <a:r>
              <a:rPr lang="en-US" sz="1200" b="1" i="0" u="none" strike="noStrike" kern="1200" baseline="30000" dirty="0">
                <a:solidFill>
                  <a:schemeClr val="tx1"/>
                </a:solidFill>
                <a:effectLst/>
                <a:latin typeface="+mn-lt"/>
                <a:ea typeface="+mn-ea"/>
                <a:cs typeface="+mn-cs"/>
              </a:rPr>
              <a:t>31</a:t>
            </a:r>
            <a:r>
              <a:rPr lang="en-US" sz="1200" b="0" i="0" u="none" strike="noStrike" kern="1200" dirty="0">
                <a:solidFill>
                  <a:schemeClr val="tx1"/>
                </a:solidFill>
                <a:effectLst/>
                <a:latin typeface="+mn-lt"/>
                <a:ea typeface="+mn-ea"/>
                <a:cs typeface="+mn-cs"/>
              </a:rPr>
              <a:t>Let all bitterness, wrath, anger, clamor, and evil speaking be put away from you, with all malice. </a:t>
            </a:r>
            <a:r>
              <a:rPr lang="en-US" sz="1200" b="1" i="0" u="none" strike="noStrike" kern="1200" baseline="30000" dirty="0">
                <a:solidFill>
                  <a:schemeClr val="tx1"/>
                </a:solidFill>
                <a:effectLst/>
                <a:latin typeface="+mn-lt"/>
                <a:ea typeface="+mn-ea"/>
                <a:cs typeface="+mn-cs"/>
              </a:rPr>
              <a:t>32 </a:t>
            </a:r>
            <a:r>
              <a:rPr lang="en-US" sz="1200" b="0" i="0" u="none" strike="noStrike" kern="1200" dirty="0">
                <a:solidFill>
                  <a:schemeClr val="tx1"/>
                </a:solidFill>
                <a:effectLst/>
                <a:latin typeface="+mn-lt"/>
                <a:ea typeface="+mn-ea"/>
                <a:cs typeface="+mn-cs"/>
              </a:rPr>
              <a:t>And be kind to one another, tenderhearted, forgiving one another, even as God in Christ forgave you.</a:t>
            </a:r>
          </a:p>
          <a:p>
            <a:endParaRPr lang="en-US" dirty="0"/>
          </a:p>
          <a:p>
            <a:r>
              <a:rPr lang="en-US" dirty="0"/>
              <a:t>SEEK FORGIVENESS through the ONE WHO FORGIVES</a:t>
            </a:r>
          </a:p>
          <a:p>
            <a:endParaRPr lang="en-US" dirty="0"/>
          </a:p>
          <a:p>
            <a:r>
              <a:rPr lang="en-US" dirty="0"/>
              <a:t>Colossians 1:13-14</a:t>
            </a:r>
          </a:p>
          <a:p>
            <a:r>
              <a:rPr lang="en-US" dirty="0"/>
              <a:t>13 Who hath delivered us from the power of darkness, and hath translated us into the kingdom of his dear Son:</a:t>
            </a:r>
          </a:p>
          <a:p>
            <a:r>
              <a:rPr lang="en-US" dirty="0"/>
              <a:t>14 In whom we have redemption through his blood, even the forgiveness of sins:</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D3C9C04-66A7-4DB4-BF54-1FAF03C3DD01}" type="slidenum">
              <a:rPr lang="en-US" smtClean="0"/>
              <a:t>36</a:t>
            </a:fld>
            <a:endParaRPr lang="en-US"/>
          </a:p>
        </p:txBody>
      </p:sp>
    </p:spTree>
    <p:extLst>
      <p:ext uri="{BB962C8B-B14F-4D97-AF65-F5344CB8AC3E}">
        <p14:creationId xmlns:p14="http://schemas.microsoft.com/office/powerpoint/2010/main" val="697581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someone tells a lie on you? How’s your heart?</a:t>
            </a:r>
          </a:p>
          <a:p>
            <a:r>
              <a:rPr lang="en-US" dirty="0"/>
              <a:t>When someone hurts your kids? Breaks your heart? How’s your heart?</a:t>
            </a:r>
          </a:p>
          <a:p>
            <a:r>
              <a:rPr lang="en-US" dirty="0"/>
              <a:t>When you’re impatient and frustrated? How’s your heart?</a:t>
            </a:r>
          </a:p>
          <a:p>
            <a:r>
              <a:rPr lang="en-US" dirty="0"/>
              <a:t>When you hear inappropriate topics? How’s your heart?</a:t>
            </a:r>
          </a:p>
          <a:p>
            <a:r>
              <a:rPr lang="en-US" dirty="0"/>
              <a:t>When you watch or listen to things that are suggestive?  How’s your heart?</a:t>
            </a:r>
          </a:p>
          <a:p>
            <a:r>
              <a:rPr lang="en-US" dirty="0"/>
              <a:t>When we are not thinking on Phil. 4:8, how’s my heart?</a:t>
            </a:r>
          </a:p>
        </p:txBody>
      </p:sp>
      <p:sp>
        <p:nvSpPr>
          <p:cNvPr id="4" name="Slide Number Placeholder 3"/>
          <p:cNvSpPr>
            <a:spLocks noGrp="1"/>
          </p:cNvSpPr>
          <p:nvPr>
            <p:ph type="sldNum" sz="quarter" idx="10"/>
          </p:nvPr>
        </p:nvSpPr>
        <p:spPr/>
        <p:txBody>
          <a:bodyPr/>
          <a:lstStyle/>
          <a:p>
            <a:fld id="{4D3C9C04-66A7-4DB4-BF54-1FAF03C3DD01}" type="slidenum">
              <a:rPr lang="en-US" smtClean="0"/>
              <a:t>5</a:t>
            </a:fld>
            <a:endParaRPr lang="en-US"/>
          </a:p>
        </p:txBody>
      </p:sp>
    </p:spTree>
    <p:extLst>
      <p:ext uri="{BB962C8B-B14F-4D97-AF65-F5344CB8AC3E}">
        <p14:creationId xmlns:p14="http://schemas.microsoft.com/office/powerpoint/2010/main" val="3615900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Even sometimes the best hearts can get burdened down, weak, sick with sin.  That’s why we have to constantly be aware of our heart’s condition?</a:t>
            </a:r>
          </a:p>
        </p:txBody>
      </p:sp>
      <p:sp>
        <p:nvSpPr>
          <p:cNvPr id="4" name="Slide Number Placeholder 3"/>
          <p:cNvSpPr>
            <a:spLocks noGrp="1"/>
          </p:cNvSpPr>
          <p:nvPr>
            <p:ph type="sldNum" sz="quarter" idx="10"/>
          </p:nvPr>
        </p:nvSpPr>
        <p:spPr/>
        <p:txBody>
          <a:bodyPr/>
          <a:lstStyle/>
          <a:p>
            <a:fld id="{4D3C9C04-66A7-4DB4-BF54-1FAF03C3DD01}" type="slidenum">
              <a:rPr lang="en-US" smtClean="0"/>
              <a:t>7</a:t>
            </a:fld>
            <a:endParaRPr lang="en-US"/>
          </a:p>
        </p:txBody>
      </p:sp>
    </p:spTree>
    <p:extLst>
      <p:ext uri="{BB962C8B-B14F-4D97-AF65-F5344CB8AC3E}">
        <p14:creationId xmlns:p14="http://schemas.microsoft.com/office/powerpoint/2010/main" val="2666440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are very aware of our sick &amp; Shut-in list.</a:t>
            </a:r>
          </a:p>
          <a:p>
            <a:endParaRPr lang="en-US" dirty="0"/>
          </a:p>
          <a:p>
            <a:r>
              <a:rPr lang="en-US" dirty="0"/>
              <a:t>Every service we post our sick list.</a:t>
            </a:r>
          </a:p>
          <a:p>
            <a:endParaRPr lang="en-US" dirty="0"/>
          </a:p>
          <a:p>
            <a:r>
              <a:rPr lang="en-US" dirty="0"/>
              <a:t>We have people that we want to pray for their physical condition to improve.</a:t>
            </a:r>
          </a:p>
          <a:p>
            <a:endParaRPr lang="en-US" dirty="0"/>
          </a:p>
          <a:p>
            <a:endParaRPr lang="en-US" dirty="0"/>
          </a:p>
        </p:txBody>
      </p:sp>
      <p:sp>
        <p:nvSpPr>
          <p:cNvPr id="4" name="Slide Number Placeholder 3"/>
          <p:cNvSpPr>
            <a:spLocks noGrp="1"/>
          </p:cNvSpPr>
          <p:nvPr>
            <p:ph type="sldNum" sz="quarter" idx="10"/>
          </p:nvPr>
        </p:nvSpPr>
        <p:spPr/>
        <p:txBody>
          <a:bodyPr/>
          <a:lstStyle/>
          <a:p>
            <a:fld id="{4D3C9C04-66A7-4DB4-BF54-1FAF03C3DD01}" type="slidenum">
              <a:rPr lang="en-US" smtClean="0"/>
              <a:t>12</a:t>
            </a:fld>
            <a:endParaRPr lang="en-US"/>
          </a:p>
        </p:txBody>
      </p:sp>
    </p:spTree>
    <p:extLst>
      <p:ext uri="{BB962C8B-B14F-4D97-AF65-F5344CB8AC3E}">
        <p14:creationId xmlns:p14="http://schemas.microsoft.com/office/powerpoint/2010/main" val="1386529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D3C9C04-66A7-4DB4-BF54-1FAF03C3DD01}" type="slidenum">
              <a:rPr lang="en-US" smtClean="0"/>
              <a:t>13</a:t>
            </a:fld>
            <a:endParaRPr lang="en-US"/>
          </a:p>
        </p:txBody>
      </p:sp>
    </p:spTree>
    <p:extLst>
      <p:ext uri="{BB962C8B-B14F-4D97-AF65-F5344CB8AC3E}">
        <p14:creationId xmlns:p14="http://schemas.microsoft.com/office/powerpoint/2010/main" val="31807237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if we had a Sick Soul List?  Whose name would be on it?  Would it be mine? Yours?</a:t>
            </a:r>
          </a:p>
        </p:txBody>
      </p:sp>
      <p:sp>
        <p:nvSpPr>
          <p:cNvPr id="4" name="Slide Number Placeholder 3"/>
          <p:cNvSpPr>
            <a:spLocks noGrp="1"/>
          </p:cNvSpPr>
          <p:nvPr>
            <p:ph type="sldNum" sz="quarter" idx="10"/>
          </p:nvPr>
        </p:nvSpPr>
        <p:spPr/>
        <p:txBody>
          <a:bodyPr/>
          <a:lstStyle/>
          <a:p>
            <a:fld id="{4D3C9C04-66A7-4DB4-BF54-1FAF03C3DD01}" type="slidenum">
              <a:rPr lang="en-US" smtClean="0"/>
              <a:t>15</a:t>
            </a:fld>
            <a:endParaRPr lang="en-US"/>
          </a:p>
        </p:txBody>
      </p:sp>
    </p:spTree>
    <p:extLst>
      <p:ext uri="{BB962C8B-B14F-4D97-AF65-F5344CB8AC3E}">
        <p14:creationId xmlns:p14="http://schemas.microsoft.com/office/powerpoint/2010/main" val="16440357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allow God to search our heart, He may find a Broken Heart—especially this time of year…</a:t>
            </a:r>
          </a:p>
          <a:p>
            <a:r>
              <a:rPr lang="en-US" dirty="0"/>
              <a:t>When we may be Missing a loved one,  Longing for better health, Relationships that didn’t work out, Kids that we don’t see…..</a:t>
            </a:r>
          </a:p>
        </p:txBody>
      </p:sp>
      <p:sp>
        <p:nvSpPr>
          <p:cNvPr id="4" name="Slide Number Placeholder 3"/>
          <p:cNvSpPr>
            <a:spLocks noGrp="1"/>
          </p:cNvSpPr>
          <p:nvPr>
            <p:ph type="sldNum" sz="quarter" idx="10"/>
          </p:nvPr>
        </p:nvSpPr>
        <p:spPr/>
        <p:txBody>
          <a:bodyPr/>
          <a:lstStyle/>
          <a:p>
            <a:fld id="{4D3C9C04-66A7-4DB4-BF54-1FAF03C3DD01}" type="slidenum">
              <a:rPr lang="en-US" smtClean="0"/>
              <a:t>16</a:t>
            </a:fld>
            <a:endParaRPr lang="en-US"/>
          </a:p>
        </p:txBody>
      </p:sp>
    </p:spTree>
    <p:extLst>
      <p:ext uri="{BB962C8B-B14F-4D97-AF65-F5344CB8AC3E}">
        <p14:creationId xmlns:p14="http://schemas.microsoft.com/office/powerpoint/2010/main" val="435832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we allow God to search our hearts, He may find a divided heart.</a:t>
            </a:r>
          </a:p>
          <a:p>
            <a:endParaRPr lang="en-US" dirty="0"/>
          </a:p>
          <a:p>
            <a:r>
              <a:rPr lang="en-US" dirty="0"/>
              <a:t>James 4:8</a:t>
            </a:r>
          </a:p>
          <a:p>
            <a:endParaRPr lang="en-US" dirty="0"/>
          </a:p>
          <a:p>
            <a:r>
              <a:rPr lang="en-US" dirty="0"/>
              <a:t>Matthew 6:24</a:t>
            </a:r>
          </a:p>
          <a:p>
            <a:endParaRPr lang="en-US" dirty="0"/>
          </a:p>
          <a:p>
            <a:r>
              <a:rPr lang="en-US" dirty="0"/>
              <a:t>1 John 2:15</a:t>
            </a:r>
          </a:p>
          <a:p>
            <a:endParaRPr lang="en-US" dirty="0"/>
          </a:p>
          <a:p>
            <a:r>
              <a:rPr lang="en-US" dirty="0"/>
              <a:t>Revelation 3:15-18</a:t>
            </a:r>
          </a:p>
        </p:txBody>
      </p:sp>
      <p:sp>
        <p:nvSpPr>
          <p:cNvPr id="4" name="Slide Number Placeholder 3"/>
          <p:cNvSpPr>
            <a:spLocks noGrp="1"/>
          </p:cNvSpPr>
          <p:nvPr>
            <p:ph type="sldNum" sz="quarter" idx="10"/>
          </p:nvPr>
        </p:nvSpPr>
        <p:spPr/>
        <p:txBody>
          <a:bodyPr/>
          <a:lstStyle/>
          <a:p>
            <a:fld id="{4D3C9C04-66A7-4DB4-BF54-1FAF03C3DD01}" type="slidenum">
              <a:rPr lang="en-US" smtClean="0"/>
              <a:t>17</a:t>
            </a:fld>
            <a:endParaRPr lang="en-US"/>
          </a:p>
        </p:txBody>
      </p:sp>
    </p:spTree>
    <p:extLst>
      <p:ext uri="{BB962C8B-B14F-4D97-AF65-F5344CB8AC3E}">
        <p14:creationId xmlns:p14="http://schemas.microsoft.com/office/powerpoint/2010/main" val="1225971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063115" y="630937"/>
            <a:ext cx="5230368"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2" y="1098388"/>
            <a:ext cx="7738814" cy="4394988"/>
          </a:xfrm>
        </p:spPr>
        <p:txBody>
          <a:bodyPr anchor="ctr">
            <a:noAutofit/>
          </a:bodyPr>
          <a:lstStyle>
            <a:lvl1pPr algn="ctr">
              <a:defRPr sz="7500" spc="600" baseline="0"/>
            </a:lvl1pPr>
          </a:lstStyle>
          <a:p>
            <a:r>
              <a:rPr lang="en-US"/>
              <a:t>Click to edit Master title style</a:t>
            </a:r>
            <a:endParaRPr lang="en-US" dirty="0"/>
          </a:p>
        </p:txBody>
      </p:sp>
      <p:sp>
        <p:nvSpPr>
          <p:cNvPr id="3" name="Subtitle 2"/>
          <p:cNvSpPr>
            <a:spLocks noGrp="1"/>
          </p:cNvSpPr>
          <p:nvPr>
            <p:ph type="subTitle" idx="1"/>
          </p:nvPr>
        </p:nvSpPr>
        <p:spPr>
          <a:xfrm>
            <a:off x="1661284" y="5979197"/>
            <a:ext cx="6034030" cy="742279"/>
          </a:xfrm>
        </p:spPr>
        <p:txBody>
          <a:bodyPr anchor="t">
            <a:normAutofit/>
          </a:bodyPr>
          <a:lstStyle>
            <a:lvl1pPr marL="0" indent="0" algn="ctr">
              <a:lnSpc>
                <a:spcPct val="100000"/>
              </a:lnSpc>
              <a:buNone/>
              <a:defRPr sz="1500" b="1" i="0" cap="all" spc="300" baseline="0">
                <a:solidFill>
                  <a:schemeClr val="tx2"/>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a:xfrm>
            <a:off x="808892" y="6375679"/>
            <a:ext cx="1747292" cy="348462"/>
          </a:xfrm>
        </p:spPr>
        <p:txBody>
          <a:bodyPr/>
          <a:lstStyle>
            <a:lvl1pPr>
              <a:defRPr baseline="0">
                <a:solidFill>
                  <a:schemeClr val="accent1">
                    <a:lumMod val="50000"/>
                  </a:schemeClr>
                </a:solidFill>
              </a:defRPr>
            </a:lvl1pPr>
          </a:lstStyle>
          <a:p>
            <a:fld id="{2FEC98B2-C543-4805-AC89-5CF56B7595CC}" type="datetimeFigureOut">
              <a:rPr lang="en-US" smtClean="0"/>
              <a:t>12/24/2017</a:t>
            </a:fld>
            <a:endParaRPr lang="en-US"/>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en-US"/>
          </a:p>
        </p:txBody>
      </p:sp>
      <p:sp>
        <p:nvSpPr>
          <p:cNvPr id="6" name="Slide Number Placeholder 5"/>
          <p:cNvSpPr>
            <a:spLocks noGrp="1"/>
          </p:cNvSpPr>
          <p:nvPr>
            <p:ph type="sldNum" sz="quarter" idx="12"/>
          </p:nvPr>
        </p:nvSpPr>
        <p:spPr>
          <a:xfrm>
            <a:off x="6800414" y="6375679"/>
            <a:ext cx="1747292" cy="345796"/>
          </a:xfrm>
        </p:spPr>
        <p:txBody>
          <a:bodyPr/>
          <a:lstStyle>
            <a:lvl1pPr>
              <a:defRPr baseline="0">
                <a:solidFill>
                  <a:schemeClr val="accent1">
                    <a:lumMod val="50000"/>
                  </a:schemeClr>
                </a:solidFill>
              </a:defRPr>
            </a:lvl1pPr>
          </a:lstStyle>
          <a:p>
            <a:fld id="{A16E9B93-F5DE-487C-93D5-A9A82AFEE8EE}" type="slidenum">
              <a:rPr lang="en-US" smtClean="0"/>
              <a:t>‹#›</a:t>
            </a:fld>
            <a:endParaRPr lang="en-US"/>
          </a:p>
        </p:txBody>
      </p:sp>
      <p:sp>
        <p:nvSpPr>
          <p:cNvPr id="13" name="Rectangle 12"/>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42402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EC98B2-C543-4805-AC89-5CF56B7595CC}" type="datetimeFigureOut">
              <a:rPr lang="en-US" smtClean="0"/>
              <a:t>12/24/2017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E9B93-F5DE-487C-93D5-A9A82AFEE8EE}" type="slidenum">
              <a:rPr lang="en-US" smtClean="0"/>
              <a:t>‹#›</a:t>
            </a:fld>
            <a:endParaRPr lang="en-US"/>
          </a:p>
        </p:txBody>
      </p:sp>
    </p:spTree>
    <p:extLst>
      <p:ext uri="{BB962C8B-B14F-4D97-AF65-F5344CB8AC3E}">
        <p14:creationId xmlns:p14="http://schemas.microsoft.com/office/powerpoint/2010/main" val="12515309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6911" y="382386"/>
            <a:ext cx="1771930" cy="560040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942974" y="382386"/>
            <a:ext cx="5809517" cy="560040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EC98B2-C543-4805-AC89-5CF56B7595CC}" type="datetimeFigureOut">
              <a:rPr lang="en-US" smtClean="0"/>
              <a:t>12/24/2017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E9B93-F5DE-487C-93D5-A9A82AFEE8EE}" type="slidenum">
              <a:rPr lang="en-US" smtClean="0"/>
              <a:t>‹#›</a:t>
            </a:fld>
            <a:endParaRPr lang="en-US"/>
          </a:p>
        </p:txBody>
      </p:sp>
    </p:spTree>
    <p:extLst>
      <p:ext uri="{BB962C8B-B14F-4D97-AF65-F5344CB8AC3E}">
        <p14:creationId xmlns:p14="http://schemas.microsoft.com/office/powerpoint/2010/main" val="1404042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EC98B2-C543-4805-AC89-5CF56B7595CC}" type="datetimeFigureOut">
              <a:rPr lang="en-US" smtClean="0"/>
              <a:t>12/24/2017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6E9B93-F5DE-487C-93D5-A9A82AFEE8EE}" type="slidenum">
              <a:rPr lang="en-US" smtClean="0"/>
              <a:t>‹#›</a:t>
            </a:fld>
            <a:endParaRPr lang="en-US"/>
          </a:p>
        </p:txBody>
      </p:sp>
    </p:spTree>
    <p:extLst>
      <p:ext uri="{BB962C8B-B14F-4D97-AF65-F5344CB8AC3E}">
        <p14:creationId xmlns:p14="http://schemas.microsoft.com/office/powerpoint/2010/main" val="1294426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1" name="Freeform 6"/>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bg2"/>
          </a:solidFill>
          <a:ln w="0">
            <a:noFill/>
            <a:prstDash val="solid"/>
            <a:round/>
            <a:headEnd/>
            <a:tailEnd/>
          </a:ln>
        </p:spPr>
      </p:sp>
      <p:sp>
        <p:nvSpPr>
          <p:cNvPr id="2" name="Title 1"/>
          <p:cNvSpPr>
            <a:spLocks noGrp="1"/>
          </p:cNvSpPr>
          <p:nvPr>
            <p:ph type="title"/>
          </p:nvPr>
        </p:nvSpPr>
        <p:spPr>
          <a:xfrm>
            <a:off x="2432197" y="1073889"/>
            <a:ext cx="6140303" cy="4064627"/>
          </a:xfrm>
        </p:spPr>
        <p:txBody>
          <a:bodyPr anchor="b">
            <a:normAutofit/>
          </a:bodyPr>
          <a:lstStyle>
            <a:lvl1pPr>
              <a:defRPr sz="6300" spc="600"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2432198" y="5159782"/>
            <a:ext cx="5263116" cy="951135"/>
          </a:xfrm>
        </p:spPr>
        <p:txBody>
          <a:bodyPr>
            <a:normAutofit/>
          </a:bodyPr>
          <a:lstStyle>
            <a:lvl1pPr marL="0" indent="0">
              <a:lnSpc>
                <a:spcPct val="100000"/>
              </a:lnSpc>
              <a:buNone/>
              <a:defRPr sz="1500" b="1" i="0" cap="all" spc="300" baseline="0">
                <a:solidFill>
                  <a:schemeClr val="accent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2427410" y="6375679"/>
            <a:ext cx="1120460" cy="348462"/>
          </a:xfrm>
        </p:spPr>
        <p:txBody>
          <a:bodyPr/>
          <a:lstStyle>
            <a:lvl1pPr>
              <a:defRPr baseline="0">
                <a:solidFill>
                  <a:schemeClr val="tx2"/>
                </a:solidFill>
              </a:defRPr>
            </a:lvl1pPr>
          </a:lstStyle>
          <a:p>
            <a:fld id="{2FEC98B2-C543-4805-AC89-5CF56B7595CC}" type="datetimeFigureOut">
              <a:rPr lang="en-US" smtClean="0"/>
              <a:t>12/24/2017</a:t>
            </a:fld>
            <a:endParaRPr lang="en-US"/>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7456825" y="6375679"/>
            <a:ext cx="1115675" cy="345796"/>
          </a:xfrm>
        </p:spPr>
        <p:txBody>
          <a:bodyPr/>
          <a:lstStyle>
            <a:lvl1pPr>
              <a:defRPr baseline="0">
                <a:solidFill>
                  <a:schemeClr val="tx2"/>
                </a:solidFill>
              </a:defRPr>
            </a:lvl1pPr>
          </a:lstStyle>
          <a:p>
            <a:fld id="{A16E9B93-F5DE-487C-93D5-A9A82AFEE8EE}" type="slidenum">
              <a:rPr lang="en-US" smtClean="0"/>
              <a:t>‹#›</a:t>
            </a:fld>
            <a:endParaRPr lang="en-US"/>
          </a:p>
        </p:txBody>
      </p:sp>
      <p:sp>
        <p:nvSpPr>
          <p:cNvPr id="16" name="Freeform 11"/>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nvGrpSpPr>
          <p:cNvPr id="7" name="Group 6" title="left scallop shape"/>
          <p:cNvGrpSpPr/>
          <p:nvPr/>
        </p:nvGrpSpPr>
        <p:grpSpPr>
          <a:xfrm>
            <a:off x="0" y="0"/>
            <a:ext cx="2110979" cy="6858000"/>
            <a:chOff x="0" y="0"/>
            <a:chExt cx="2110979" cy="6858000"/>
          </a:xfrm>
        </p:grpSpPr>
        <p:sp>
          <p:nvSpPr>
            <p:cNvPr id="9" name="Freeform 8" title="left scallop shape"/>
            <p:cNvSpPr/>
            <p:nvPr/>
          </p:nvSpPr>
          <p:spPr bwMode="auto">
            <a:xfrm>
              <a:off x="0" y="0"/>
              <a:ext cx="2110979"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0" name="Freeform 11" title="left scallop inline"/>
            <p:cNvSpPr/>
            <p:nvPr/>
          </p:nvSpPr>
          <p:spPr bwMode="auto">
            <a:xfrm>
              <a:off x="655786" y="0"/>
              <a:ext cx="1234679"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92438087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42975" y="2286000"/>
            <a:ext cx="3593592"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85846" y="2286000"/>
            <a:ext cx="3593592" cy="36195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EC98B2-C543-4805-AC89-5CF56B7595CC}" type="datetimeFigureOut">
              <a:rPr lang="en-US" smtClean="0"/>
              <a:t>12/24/2017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6E9B93-F5DE-487C-93D5-A9A82AFEE8EE}" type="slidenum">
              <a:rPr lang="en-US" smtClean="0"/>
              <a:t>‹#›</a:t>
            </a:fld>
            <a:endParaRPr lang="en-US"/>
          </a:p>
        </p:txBody>
      </p:sp>
    </p:spTree>
    <p:extLst>
      <p:ext uri="{BB962C8B-B14F-4D97-AF65-F5344CB8AC3E}">
        <p14:creationId xmlns:p14="http://schemas.microsoft.com/office/powerpoint/2010/main" val="2515632114"/>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42975" y="381001"/>
            <a:ext cx="7629525" cy="14935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941832"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941832" y="2909102"/>
            <a:ext cx="361188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75398" y="2199634"/>
            <a:ext cx="3611880" cy="632529"/>
          </a:xfrm>
        </p:spPr>
        <p:txBody>
          <a:bodyPr anchor="b">
            <a:noAutofit/>
          </a:bodyPr>
          <a:lstStyle>
            <a:lvl1pPr marL="0" indent="0">
              <a:lnSpc>
                <a:spcPct val="100000"/>
              </a:lnSpc>
              <a:buNone/>
              <a:defRPr sz="1800" b="1" cap="all" spc="150"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975398" y="2909102"/>
            <a:ext cx="3611880" cy="299639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EC98B2-C543-4805-AC89-5CF56B7595CC}" type="datetimeFigureOut">
              <a:rPr lang="en-US" smtClean="0"/>
              <a:t>12/24/2017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6E9B93-F5DE-487C-93D5-A9A82AFEE8EE}" type="slidenum">
              <a:rPr lang="en-US" smtClean="0"/>
              <a:t>‹#›</a:t>
            </a:fld>
            <a:endParaRPr lang="en-US"/>
          </a:p>
        </p:txBody>
      </p:sp>
    </p:spTree>
    <p:extLst>
      <p:ext uri="{BB962C8B-B14F-4D97-AF65-F5344CB8AC3E}">
        <p14:creationId xmlns:p14="http://schemas.microsoft.com/office/powerpoint/2010/main" val="2718037156"/>
      </p:ext>
    </p:extLst>
  </p:cSld>
  <p:clrMapOvr>
    <a:masterClrMapping/>
  </p:clrMapOvr>
  <p:extLst mod="1">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EC98B2-C543-4805-AC89-5CF56B7595CC}" type="datetimeFigureOut">
              <a:rPr lang="en-US" smtClean="0"/>
              <a:t>12/24/2017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6E9B93-F5DE-487C-93D5-A9A82AFEE8EE}" type="slidenum">
              <a:rPr lang="en-US" smtClean="0"/>
              <a:t>‹#›</a:t>
            </a:fld>
            <a:endParaRPr lang="en-US"/>
          </a:p>
        </p:txBody>
      </p:sp>
    </p:spTree>
    <p:extLst>
      <p:ext uri="{BB962C8B-B14F-4D97-AF65-F5344CB8AC3E}">
        <p14:creationId xmlns:p14="http://schemas.microsoft.com/office/powerpoint/2010/main" val="2013536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EC98B2-C543-4805-AC89-5CF56B7595CC}" type="datetimeFigureOut">
              <a:rPr lang="en-US" smtClean="0"/>
              <a:t>12/24/2017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6E9B93-F5DE-487C-93D5-A9A82AFEE8EE}" type="slidenum">
              <a:rPr lang="en-US" smtClean="0"/>
              <a:t>‹#›</a:t>
            </a:fld>
            <a:endParaRPr lang="en-US"/>
          </a:p>
        </p:txBody>
      </p:sp>
    </p:spTree>
    <p:extLst>
      <p:ext uri="{BB962C8B-B14F-4D97-AF65-F5344CB8AC3E}">
        <p14:creationId xmlns:p14="http://schemas.microsoft.com/office/powerpoint/2010/main" val="18193746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0"/>
            <a:ext cx="2319086" cy="1196671"/>
          </a:xfrm>
        </p:spPr>
        <p:txBody>
          <a:bodyPr anchor="b">
            <a:normAutofit/>
          </a:bodyPr>
          <a:lstStyle>
            <a:lvl1pPr>
              <a:lnSpc>
                <a:spcPct val="100000"/>
              </a:lnSpc>
              <a:defRPr sz="1800" b="1" i="0" cap="all" spc="225" baseline="0">
                <a:solidFill>
                  <a:schemeClr val="accent1"/>
                </a:solidFill>
                <a:latin typeface="+mn-lt"/>
              </a:defRPr>
            </a:lvl1pPr>
          </a:lstStyle>
          <a:p>
            <a:r>
              <a:rPr lang="en-US"/>
              <a:t>Click to edit Master title style</a:t>
            </a:r>
            <a:endParaRPr lang="en-US" dirty="0"/>
          </a:p>
        </p:txBody>
      </p:sp>
      <p:sp>
        <p:nvSpPr>
          <p:cNvPr id="3" name="Content Placeholder 2"/>
          <p:cNvSpPr>
            <a:spLocks noGrp="1"/>
          </p:cNvSpPr>
          <p:nvPr>
            <p:ph idx="1"/>
          </p:nvPr>
        </p:nvSpPr>
        <p:spPr>
          <a:xfrm>
            <a:off x="573788" y="920377"/>
            <a:ext cx="4618814" cy="498512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53414" y="1741336"/>
            <a:ext cx="2319086"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73789" y="6375679"/>
            <a:ext cx="925016" cy="348462"/>
          </a:xfrm>
        </p:spPr>
        <p:txBody>
          <a:bodyPr/>
          <a:lstStyle/>
          <a:p>
            <a:fld id="{2FEC98B2-C543-4805-AC89-5CF56B7595CC}" type="datetimeFigureOut">
              <a:rPr lang="en-US" smtClean="0"/>
              <a:t>12/24/2017</a:t>
            </a:fld>
            <a:endParaRPr lang="en-US"/>
          </a:p>
        </p:txBody>
      </p:sp>
      <p:sp>
        <p:nvSpPr>
          <p:cNvPr id="6" name="Footer Placeholder 5"/>
          <p:cNvSpPr>
            <a:spLocks noGrp="1"/>
          </p:cNvSpPr>
          <p:nvPr>
            <p:ph type="ftr" sz="quarter" idx="11"/>
          </p:nvPr>
        </p:nvSpPr>
        <p:spPr>
          <a:xfrm>
            <a:off x="1577716" y="6375679"/>
            <a:ext cx="2611634" cy="345796"/>
          </a:xfrm>
        </p:spPr>
        <p:txBody>
          <a:bodyPr/>
          <a:lstStyle/>
          <a:p>
            <a:endParaRPr lang="en-US"/>
          </a:p>
        </p:txBody>
      </p:sp>
      <p:sp>
        <p:nvSpPr>
          <p:cNvPr id="7" name="Slide Number Placeholder 6"/>
          <p:cNvSpPr>
            <a:spLocks noGrp="1"/>
          </p:cNvSpPr>
          <p:nvPr>
            <p:ph type="sldNum" sz="quarter" idx="12"/>
          </p:nvPr>
        </p:nvSpPr>
        <p:spPr>
          <a:xfrm>
            <a:off x="4268261" y="6375679"/>
            <a:ext cx="924342" cy="345796"/>
          </a:xfrm>
        </p:spPr>
        <p:txBody>
          <a:bodyPr/>
          <a:lstStyle/>
          <a:p>
            <a:fld id="{A16E9B93-F5DE-487C-93D5-A9A82AFEE8EE}" type="slidenum">
              <a:rPr lang="en-US" smtClean="0"/>
              <a:t>‹#›</a:t>
            </a:fld>
            <a:endParaRPr lang="en-US"/>
          </a:p>
        </p:txBody>
      </p:sp>
      <p:sp>
        <p:nvSpPr>
          <p:cNvPr id="8" name="Rectangle 7"/>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93703004"/>
      </p:ext>
    </p:extLst>
  </p:cSld>
  <p:clrMapOvr>
    <a:masterClrMapping/>
  </p:clrMapOvr>
  <p:extLst mod="1">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598" y="1"/>
            <a:ext cx="5516689" cy="685799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11" name="Freeform 11" title="right scallop background shape"/>
          <p:cNvSpPr/>
          <p:nvPr/>
        </p:nvSpPr>
        <p:spPr bwMode="auto">
          <a:xfrm>
            <a:off x="5542359"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800" b="1" i="0" spc="225" baseline="0">
                <a:solidFill>
                  <a:schemeClr val="accent1"/>
                </a:solidFill>
                <a:latin typeface="+mn-lt"/>
              </a:defRPr>
            </a:lvl1pPr>
          </a:lstStyle>
          <a:p>
            <a:r>
              <a:rPr lang="en-US"/>
              <a:t>Click to edit Master title style</a:t>
            </a:r>
            <a:endParaRPr lang="en-US" dirty="0"/>
          </a:p>
        </p:txBody>
      </p:sp>
      <p:sp>
        <p:nvSpPr>
          <p:cNvPr id="4" name="Text Placeholder 3"/>
          <p:cNvSpPr>
            <a:spLocks noGrp="1"/>
          </p:cNvSpPr>
          <p:nvPr>
            <p:ph type="body" sz="half" idx="2"/>
          </p:nvPr>
        </p:nvSpPr>
        <p:spPr>
          <a:xfrm>
            <a:off x="6253413" y="1741336"/>
            <a:ext cx="2319088" cy="4164164"/>
          </a:xfrm>
        </p:spPr>
        <p:txBody>
          <a:bodyPr>
            <a:normAutofit/>
          </a:bodyPr>
          <a:lstStyle>
            <a:lvl1pPr marL="0" indent="0">
              <a:lnSpc>
                <a:spcPct val="110000"/>
              </a:lnSpc>
              <a:spcBef>
                <a:spcPts val="1200"/>
              </a:spcBef>
              <a:buNone/>
              <a:defRPr sz="1400" baseline="0">
                <a:solidFill>
                  <a:schemeClr val="bg2"/>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a:xfrm>
            <a:off x="574463" y="6375679"/>
            <a:ext cx="924342" cy="348462"/>
          </a:xfrm>
        </p:spPr>
        <p:txBody>
          <a:bodyPr/>
          <a:lstStyle/>
          <a:p>
            <a:fld id="{2FEC98B2-C543-4805-AC89-5CF56B7595CC}" type="datetimeFigureOut">
              <a:rPr lang="en-US" smtClean="0"/>
              <a:t>12/24/2017</a:t>
            </a:fld>
            <a:endParaRPr lang="en-US"/>
          </a:p>
        </p:txBody>
      </p:sp>
      <p:sp>
        <p:nvSpPr>
          <p:cNvPr id="6" name="Footer Placeholder 5"/>
          <p:cNvSpPr>
            <a:spLocks noGrp="1"/>
          </p:cNvSpPr>
          <p:nvPr>
            <p:ph type="ftr" sz="quarter" idx="11"/>
          </p:nvPr>
        </p:nvSpPr>
        <p:spPr>
          <a:xfrm>
            <a:off x="1577716" y="6375679"/>
            <a:ext cx="2611634" cy="345796"/>
          </a:xfrm>
        </p:spPr>
        <p:txBody>
          <a:bodyPr/>
          <a:lstStyle/>
          <a:p>
            <a:endParaRPr lang="en-US"/>
          </a:p>
        </p:txBody>
      </p:sp>
      <p:sp>
        <p:nvSpPr>
          <p:cNvPr id="7" name="Slide Number Placeholder 6"/>
          <p:cNvSpPr>
            <a:spLocks noGrp="1"/>
          </p:cNvSpPr>
          <p:nvPr>
            <p:ph type="sldNum" sz="quarter" idx="12"/>
          </p:nvPr>
        </p:nvSpPr>
        <p:spPr>
          <a:xfrm>
            <a:off x="4256153" y="6375679"/>
            <a:ext cx="947460" cy="345796"/>
          </a:xfrm>
        </p:spPr>
        <p:txBody>
          <a:bodyPr/>
          <a:lstStyle/>
          <a:p>
            <a:fld id="{A16E9B93-F5DE-487C-93D5-A9A82AFEE8EE}" type="slidenum">
              <a:rPr lang="en-US" smtClean="0"/>
              <a:t>‹#›</a:t>
            </a:fld>
            <a:endParaRPr lang="en-US"/>
          </a:p>
        </p:txBody>
      </p:sp>
      <p:sp>
        <p:nvSpPr>
          <p:cNvPr id="13" name="Rectangle 12"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36961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938758" y="2286002"/>
            <a:ext cx="7633742" cy="359359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l">
              <a:defRPr sz="1000">
                <a:solidFill>
                  <a:schemeClr val="tx1">
                    <a:lumMod val="65000"/>
                    <a:lumOff val="35000"/>
                  </a:schemeClr>
                </a:solidFill>
              </a:defRPr>
            </a:lvl1pPr>
          </a:lstStyle>
          <a:p>
            <a:fld id="{2FEC98B2-C543-4805-AC89-5CF56B7595CC}" type="datetimeFigureOut">
              <a:rPr lang="en-US" smtClean="0"/>
              <a:t>12/24/2017</a:t>
            </a:fld>
            <a:endParaRPr lang="en-US"/>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0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6457951" y="6375679"/>
            <a:ext cx="2114549" cy="345796"/>
          </a:xfrm>
          <a:prstGeom prst="rect">
            <a:avLst/>
          </a:prstGeom>
        </p:spPr>
        <p:txBody>
          <a:bodyPr vert="horz" lIns="91440" tIns="45720" rIns="91440" bIns="45720" rtlCol="0" anchor="ctr"/>
          <a:lstStyle>
            <a:lvl1pPr algn="r">
              <a:defRPr sz="1000">
                <a:solidFill>
                  <a:schemeClr val="tx1">
                    <a:lumMod val="65000"/>
                    <a:lumOff val="35000"/>
                  </a:schemeClr>
                </a:solidFill>
              </a:defRPr>
            </a:lvl1pPr>
          </a:lstStyle>
          <a:p>
            <a:fld id="{A16E9B93-F5DE-487C-93D5-A9A82AFEE8EE}" type="slidenum">
              <a:rPr lang="en-US" smtClean="0"/>
              <a:t>‹#›</a:t>
            </a:fld>
            <a:endParaRPr lang="en-US"/>
          </a:p>
        </p:txBody>
      </p:sp>
      <p:sp>
        <p:nvSpPr>
          <p:cNvPr id="12" name="Rectangle 11"/>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Freeform 5"/>
          <p:cNvSpPr/>
          <p:nvPr/>
        </p:nvSpPr>
        <p:spPr bwMode="auto">
          <a:xfrm>
            <a:off x="1" y="0"/>
            <a:ext cx="679090" cy="6858000"/>
          </a:xfrm>
          <a:custGeom>
            <a:avLst/>
            <a:gdLst/>
            <a:ahLst/>
            <a:cxnLst/>
            <a:rect l="0" t="0" r="r" b="b"/>
            <a:pathLst>
              <a:path w="211" h="2160">
                <a:moveTo>
                  <a:pt x="155" y="1728"/>
                </a:moveTo>
                <a:cubicBezTo>
                  <a:pt x="155" y="1620"/>
                  <a:pt x="211" y="1620"/>
                  <a:pt x="211" y="1512"/>
                </a:cubicBezTo>
                <a:cubicBezTo>
                  <a:pt x="211" y="1404"/>
                  <a:pt x="155" y="1404"/>
                  <a:pt x="155" y="1296"/>
                </a:cubicBezTo>
                <a:cubicBezTo>
                  <a:pt x="155" y="1188"/>
                  <a:pt x="211" y="1188"/>
                  <a:pt x="211" y="1080"/>
                </a:cubicBezTo>
                <a:cubicBezTo>
                  <a:pt x="211" y="972"/>
                  <a:pt x="155" y="972"/>
                  <a:pt x="155" y="864"/>
                </a:cubicBezTo>
                <a:cubicBezTo>
                  <a:pt x="155" y="756"/>
                  <a:pt x="211" y="756"/>
                  <a:pt x="211" y="648"/>
                </a:cubicBezTo>
                <a:cubicBezTo>
                  <a:pt x="211" y="540"/>
                  <a:pt x="155" y="540"/>
                  <a:pt x="155" y="432"/>
                </a:cubicBezTo>
                <a:cubicBezTo>
                  <a:pt x="155" y="324"/>
                  <a:pt x="211" y="324"/>
                  <a:pt x="211" y="216"/>
                </a:cubicBezTo>
                <a:cubicBezTo>
                  <a:pt x="211" y="108"/>
                  <a:pt x="155" y="108"/>
                  <a:pt x="155" y="0"/>
                </a:cubicBezTo>
                <a:cubicBezTo>
                  <a:pt x="0" y="0"/>
                  <a:pt x="0" y="0"/>
                  <a:pt x="0" y="0"/>
                </a:cubicBezTo>
                <a:cubicBezTo>
                  <a:pt x="0" y="2160"/>
                  <a:pt x="0" y="2160"/>
                  <a:pt x="0" y="2160"/>
                </a:cubicBezTo>
                <a:cubicBezTo>
                  <a:pt x="155" y="2160"/>
                  <a:pt x="155" y="2160"/>
                  <a:pt x="155" y="2160"/>
                </a:cubicBezTo>
                <a:cubicBezTo>
                  <a:pt x="155" y="2052"/>
                  <a:pt x="211" y="2052"/>
                  <a:pt x="211" y="1944"/>
                </a:cubicBezTo>
                <a:cubicBezTo>
                  <a:pt x="211" y="1836"/>
                  <a:pt x="155" y="1836"/>
                  <a:pt x="155" y="1728"/>
                </a:cubicBezTo>
                <a:close/>
              </a:path>
            </a:pathLst>
          </a:custGeom>
          <a:solidFill>
            <a:schemeClr val="tx2"/>
          </a:solidFill>
          <a:ln>
            <a:noFill/>
          </a:ln>
        </p:spPr>
      </p:sp>
    </p:spTree>
    <p:extLst>
      <p:ext uri="{BB962C8B-B14F-4D97-AF65-F5344CB8AC3E}">
        <p14:creationId xmlns:p14="http://schemas.microsoft.com/office/powerpoint/2010/main" val="1748726558"/>
      </p:ext>
    </p:extLst>
  </p:cSld>
  <p:clrMap bg1="lt1" tx1="dk1" bg2="lt2" tx2="dk2" accent1="accent1" accent2="accent2" accent3="accent3" accent4="accent4" accent5="accent5" accent6="accent6" hlink="hlink" folHlink="folHlink"/>
  <p:sldLayoutIdLst>
    <p:sldLayoutId id="2147483991" r:id="rId1"/>
    <p:sldLayoutId id="2147483992" r:id="rId2"/>
    <p:sldLayoutId id="2147483993" r:id="rId3"/>
    <p:sldLayoutId id="2147483994" r:id="rId4"/>
    <p:sldLayoutId id="2147483995" r:id="rId5"/>
    <p:sldLayoutId id="2147483996" r:id="rId6"/>
    <p:sldLayoutId id="2147483997" r:id="rId7"/>
    <p:sldLayoutId id="2147483998" r:id="rId8"/>
    <p:sldLayoutId id="2147483999" r:id="rId9"/>
    <p:sldLayoutId id="2147484000" r:id="rId10"/>
    <p:sldLayoutId id="2147484001" r:id="rId11"/>
  </p:sldLayoutIdLst>
  <p:txStyles>
    <p:titleStyle>
      <a:lvl1pPr algn="l" defTabSz="685800" rtl="0" eaLnBrk="1" latinLnBrk="0" hangingPunct="1">
        <a:lnSpc>
          <a:spcPct val="90000"/>
        </a:lnSpc>
        <a:spcBef>
          <a:spcPct val="0"/>
        </a:spcBef>
        <a:buNone/>
        <a:defRPr sz="5100" kern="1200" cap="all" spc="150" baseline="0">
          <a:solidFill>
            <a:schemeClr val="tx2"/>
          </a:solidFill>
          <a:latin typeface="+mj-lt"/>
          <a:ea typeface="+mj-ea"/>
          <a:cs typeface="+mj-cs"/>
        </a:defRPr>
      </a:lvl1pPr>
    </p:titleStyle>
    <p:bodyStyle>
      <a:lvl1pPr marL="228600" indent="-228600" algn="l" defTabSz="6858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6858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6858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6858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6858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792">
          <p15:clr>
            <a:srgbClr val="F26B43"/>
          </p15:clr>
        </p15:guide>
        <p15:guide id="2" pos="7200">
          <p15:clr>
            <a:srgbClr val="F26B43"/>
          </p15:clr>
        </p15:guide>
        <p15:guide id="0" pos="594">
          <p15:clr>
            <a:srgbClr val="F26B43"/>
          </p15:clr>
        </p15:guide>
        <p15:guide id="3" pos="5400">
          <p15:clr>
            <a:srgbClr val="F26B43"/>
          </p15:clr>
        </p15:guide>
        <p15:guide id="4" orient="horz" pos="4008">
          <p15:clr>
            <a:srgbClr val="F26B43"/>
          </p15:clr>
        </p15:guide>
        <p15:guide id="5" orient="horz" pos="1440">
          <p15:clr>
            <a:srgbClr val="F26B43"/>
          </p15:clr>
        </p15:guide>
        <p15:guide id="6" orient="horz" pos="3720">
          <p15:clr>
            <a:srgbClr val="F26B43"/>
          </p15:clr>
        </p15:guide>
        <p15:guide id="7" orient="horz" pos="24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3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966E6-A6B3-4E79-B0B1-C3B711E44194}"/>
              </a:ext>
            </a:extLst>
          </p:cNvPr>
          <p:cNvSpPr>
            <a:spLocks noGrp="1"/>
          </p:cNvSpPr>
          <p:nvPr>
            <p:ph type="ctrTitle"/>
          </p:nvPr>
        </p:nvSpPr>
        <p:spPr>
          <a:xfrm>
            <a:off x="1921934" y="1424539"/>
            <a:ext cx="5773380" cy="3705726"/>
          </a:xfrm>
        </p:spPr>
        <p:txBody>
          <a:bodyPr>
            <a:normAutofit fontScale="90000"/>
          </a:bodyPr>
          <a:lstStyle/>
          <a:p>
            <a:r>
              <a:rPr lang="en-US" sz="8800" b="1" dirty="0"/>
              <a:t>How’s Your Heart?</a:t>
            </a:r>
          </a:p>
        </p:txBody>
      </p:sp>
      <p:sp>
        <p:nvSpPr>
          <p:cNvPr id="5" name="Subtitle 4">
            <a:extLst>
              <a:ext uri="{FF2B5EF4-FFF2-40B4-BE49-F238E27FC236}">
                <a16:creationId xmlns:a16="http://schemas.microsoft.com/office/drawing/2014/main" id="{70D1C8D8-2457-406B-98D7-8425F21BFB32}"/>
              </a:ext>
            </a:extLst>
          </p:cNvPr>
          <p:cNvSpPr>
            <a:spLocks noGrp="1"/>
          </p:cNvSpPr>
          <p:nvPr>
            <p:ph type="subTitle" idx="1"/>
          </p:nvPr>
        </p:nvSpPr>
        <p:spPr/>
        <p:txBody>
          <a:bodyPr>
            <a:normAutofit/>
          </a:bodyPr>
          <a:lstStyle/>
          <a:p>
            <a:r>
              <a:rPr lang="en-US" sz="3600" dirty="0"/>
              <a:t>Psalms 139:23-24</a:t>
            </a:r>
          </a:p>
        </p:txBody>
      </p:sp>
    </p:spTree>
    <p:extLst>
      <p:ext uri="{BB962C8B-B14F-4D97-AF65-F5344CB8AC3E}">
        <p14:creationId xmlns:p14="http://schemas.microsoft.com/office/powerpoint/2010/main" val="10204184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4">
            <a:extLst>
              <a:ext uri="{FF2B5EF4-FFF2-40B4-BE49-F238E27FC236}">
                <a16:creationId xmlns:a16="http://schemas.microsoft.com/office/drawing/2014/main" id="{DE519EDC-3B23-40FD-A90F-672F38314486}"/>
              </a:ext>
            </a:extLst>
          </p:cNvPr>
          <p:cNvSpPr txBox="1">
            <a:spLocks noChangeArrowheads="1"/>
          </p:cNvSpPr>
          <p:nvPr/>
        </p:nvSpPr>
        <p:spPr bwMode="auto">
          <a:xfrm>
            <a:off x="1050925" y="2403475"/>
            <a:ext cx="3778250"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Is thy heart right with God,</a:t>
            </a:r>
          </a:p>
          <a:p>
            <a:r>
              <a:rPr lang="en-US" altLang="en-US"/>
              <a:t>Washed in the crimson flood,</a:t>
            </a:r>
          </a:p>
          <a:p>
            <a:r>
              <a:rPr lang="en-US" altLang="en-US"/>
              <a:t>Cleansed and made holy,</a:t>
            </a:r>
          </a:p>
          <a:p>
            <a:r>
              <a:rPr lang="en-US" altLang="en-US"/>
              <a:t>humble and lowly,</a:t>
            </a:r>
          </a:p>
          <a:p>
            <a:r>
              <a:rPr lang="en-US" altLang="en-US"/>
              <a:t>Right in the sight of God?</a:t>
            </a:r>
          </a:p>
        </p:txBody>
      </p:sp>
      <p:pic>
        <p:nvPicPr>
          <p:cNvPr id="6147" name="Picture 5" descr="E:\The Paperless Hymnal\SONGS\PPTiffFiles\Single Stanza\I\IsThyHeartRightWithGod3.TIF">
            <a:extLst>
              <a:ext uri="{FF2B5EF4-FFF2-40B4-BE49-F238E27FC236}">
                <a16:creationId xmlns:a16="http://schemas.microsoft.com/office/drawing/2014/main" id="{A18AF865-C943-44B0-BBEA-5D05A57AD2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2">
            <a:extLst>
              <a:ext uri="{FF2B5EF4-FFF2-40B4-BE49-F238E27FC236}">
                <a16:creationId xmlns:a16="http://schemas.microsoft.com/office/drawing/2014/main" id="{67B60E5C-AA8B-4F13-B10A-77473D4AFF5F}"/>
              </a:ext>
            </a:extLst>
          </p:cNvPr>
          <p:cNvSpPr>
            <a:spLocks noGrp="1" noChangeArrowheads="1"/>
          </p:cNvSpPr>
          <p:nvPr>
            <p:ph type="title" idx="4294967295"/>
          </p:nvPr>
        </p:nvSpPr>
        <p:spPr>
          <a:xfrm>
            <a:off x="76200" y="152400"/>
            <a:ext cx="7772400" cy="304800"/>
          </a:xfrm>
        </p:spPr>
        <p:txBody>
          <a:bodyPr>
            <a:normAutofit fontScale="90000"/>
          </a:bodyPr>
          <a:lstStyle/>
          <a:p>
            <a:pPr algn="l"/>
            <a:r>
              <a:rPr lang="en-US" altLang="en-US" sz="2800">
                <a:solidFill>
                  <a:schemeClr val="tx1"/>
                </a:solidFill>
                <a:latin typeface="Arial" panose="020B0604020202020204" pitchFamily="34" charset="0"/>
              </a:rPr>
              <a:t>c – Is Thy Heart Right With God?</a:t>
            </a:r>
          </a:p>
        </p:txBody>
      </p:sp>
      <p:sp>
        <p:nvSpPr>
          <p:cNvPr id="6149" name="Text Box 3">
            <a:extLst>
              <a:ext uri="{FF2B5EF4-FFF2-40B4-BE49-F238E27FC236}">
                <a16:creationId xmlns:a16="http://schemas.microsoft.com/office/drawing/2014/main" id="{E35E8498-51EA-4DE7-AB95-2D78AA782712}"/>
              </a:ext>
            </a:extLst>
          </p:cNvPr>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 2002 The Paperless Hymnal™</a:t>
            </a:r>
          </a:p>
        </p:txBody>
      </p:sp>
    </p:spTree>
    <p:extLst>
      <p:ext uri="{BB962C8B-B14F-4D97-AF65-F5344CB8AC3E}">
        <p14:creationId xmlns:p14="http://schemas.microsoft.com/office/powerpoint/2010/main" val="1540327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E:\The Paperless Hymnal\SONGS\PPTiffFiles\Single Stanza\I\IsThyHeartRightWithGod4.TIF">
            <a:extLst>
              <a:ext uri="{FF2B5EF4-FFF2-40B4-BE49-F238E27FC236}">
                <a16:creationId xmlns:a16="http://schemas.microsoft.com/office/drawing/2014/main" id="{1C7F2EDB-25A3-4486-9979-96E2A40BF8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2">
            <a:extLst>
              <a:ext uri="{FF2B5EF4-FFF2-40B4-BE49-F238E27FC236}">
                <a16:creationId xmlns:a16="http://schemas.microsoft.com/office/drawing/2014/main" id="{1736C4A3-DAB3-4507-ABE0-FD01905EA91D}"/>
              </a:ext>
            </a:extLst>
          </p:cNvPr>
          <p:cNvSpPr>
            <a:spLocks noGrp="1" noChangeArrowheads="1"/>
          </p:cNvSpPr>
          <p:nvPr>
            <p:ph type="title" idx="4294967295"/>
          </p:nvPr>
        </p:nvSpPr>
        <p:spPr>
          <a:xfrm>
            <a:off x="76200" y="152400"/>
            <a:ext cx="7772400" cy="304800"/>
          </a:xfrm>
        </p:spPr>
        <p:txBody>
          <a:bodyPr>
            <a:normAutofit fontScale="90000"/>
          </a:bodyPr>
          <a:lstStyle/>
          <a:p>
            <a:pPr algn="l"/>
            <a:r>
              <a:rPr lang="en-US" altLang="en-US" sz="2800">
                <a:solidFill>
                  <a:schemeClr val="tx1"/>
                </a:solidFill>
                <a:latin typeface="Arial" panose="020B0604020202020204" pitchFamily="34" charset="0"/>
              </a:rPr>
              <a:t>c – Is Thy Heart Right With God?</a:t>
            </a:r>
          </a:p>
        </p:txBody>
      </p:sp>
      <p:sp>
        <p:nvSpPr>
          <p:cNvPr id="7172" name="Text Box 3">
            <a:extLst>
              <a:ext uri="{FF2B5EF4-FFF2-40B4-BE49-F238E27FC236}">
                <a16:creationId xmlns:a16="http://schemas.microsoft.com/office/drawing/2014/main" id="{38A04CC6-C629-4B7B-8D19-EF77B694E027}"/>
              </a:ext>
            </a:extLst>
          </p:cNvPr>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 2002 The Paperless Hymnal™</a:t>
            </a:r>
          </a:p>
        </p:txBody>
      </p:sp>
    </p:spTree>
    <p:extLst>
      <p:ext uri="{BB962C8B-B14F-4D97-AF65-F5344CB8AC3E}">
        <p14:creationId xmlns:p14="http://schemas.microsoft.com/office/powerpoint/2010/main" val="5454833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02B4-18A2-479E-9D04-88710E1EE5FE}"/>
              </a:ext>
            </a:extLst>
          </p:cNvPr>
          <p:cNvSpPr>
            <a:spLocks noGrp="1"/>
          </p:cNvSpPr>
          <p:nvPr>
            <p:ph type="title"/>
          </p:nvPr>
        </p:nvSpPr>
        <p:spPr>
          <a:xfrm>
            <a:off x="938758" y="2354094"/>
            <a:ext cx="7633742" cy="3599233"/>
          </a:xfrm>
        </p:spPr>
        <p:txBody>
          <a:bodyPr>
            <a:normAutofit/>
          </a:bodyPr>
          <a:lstStyle/>
          <a:p>
            <a:pPr algn="ctr"/>
            <a:r>
              <a:rPr lang="en-US" sz="13800" dirty="0"/>
              <a:t>Sick List</a:t>
            </a:r>
          </a:p>
        </p:txBody>
      </p:sp>
    </p:spTree>
    <p:extLst>
      <p:ext uri="{BB962C8B-B14F-4D97-AF65-F5344CB8AC3E}">
        <p14:creationId xmlns:p14="http://schemas.microsoft.com/office/powerpoint/2010/main" val="7054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571032250"/>
              </p:ext>
            </p:extLst>
          </p:nvPr>
        </p:nvGraphicFramePr>
        <p:xfrm>
          <a:off x="271849" y="281908"/>
          <a:ext cx="8540681" cy="5459041"/>
        </p:xfrm>
        <a:graphic>
          <a:graphicData uri="http://schemas.openxmlformats.org/drawingml/2006/table">
            <a:tbl>
              <a:tblPr/>
              <a:tblGrid>
                <a:gridCol w="2870115">
                  <a:extLst>
                    <a:ext uri="{9D8B030D-6E8A-4147-A177-3AD203B41FA5}">
                      <a16:colId xmlns:a16="http://schemas.microsoft.com/office/drawing/2014/main" val="20000"/>
                    </a:ext>
                  </a:extLst>
                </a:gridCol>
                <a:gridCol w="1226836">
                  <a:extLst>
                    <a:ext uri="{9D8B030D-6E8A-4147-A177-3AD203B41FA5}">
                      <a16:colId xmlns:a16="http://schemas.microsoft.com/office/drawing/2014/main" val="20002"/>
                    </a:ext>
                  </a:extLst>
                </a:gridCol>
                <a:gridCol w="2797810">
                  <a:extLst>
                    <a:ext uri="{9D8B030D-6E8A-4147-A177-3AD203B41FA5}">
                      <a16:colId xmlns:a16="http://schemas.microsoft.com/office/drawing/2014/main" val="20001"/>
                    </a:ext>
                  </a:extLst>
                </a:gridCol>
                <a:gridCol w="1645920">
                  <a:extLst>
                    <a:ext uri="{9D8B030D-6E8A-4147-A177-3AD203B41FA5}">
                      <a16:colId xmlns:a16="http://schemas.microsoft.com/office/drawing/2014/main" val="20003"/>
                    </a:ext>
                  </a:extLst>
                </a:gridCol>
              </a:tblGrid>
              <a:tr h="1066832">
                <a:tc gridSpan="4">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US" sz="2400" b="0" i="0" u="none" strike="noStrike" dirty="0">
                          <a:solidFill>
                            <a:schemeClr val="tx1"/>
                          </a:solidFill>
                          <a:effectLst/>
                          <a:latin typeface="Arial" panose="020B0604020202020204" pitchFamily="34" charset="0"/>
                        </a:rPr>
                        <a:t> </a:t>
                      </a:r>
                      <a:r>
                        <a:rPr lang="en-US" sz="2400" b="1" dirty="0">
                          <a:solidFill>
                            <a:schemeClr val="bg1"/>
                          </a:solidFill>
                          <a:latin typeface="Arial" pitchFamily="34" charset="0"/>
                          <a:cs typeface="Arial" pitchFamily="34" charset="0"/>
                        </a:rPr>
                        <a:t>The following names have continuing </a:t>
                      </a:r>
                    </a:p>
                    <a:p>
                      <a:pPr marL="0" marR="0" lvl="0" indent="0" algn="ctr" defTabSz="914400" rtl="0" eaLnBrk="1" fontAlgn="t" latinLnBrk="0" hangingPunct="1">
                        <a:lnSpc>
                          <a:spcPct val="100000"/>
                        </a:lnSpc>
                        <a:spcBef>
                          <a:spcPts val="0"/>
                        </a:spcBef>
                        <a:spcAft>
                          <a:spcPts val="0"/>
                        </a:spcAft>
                        <a:buClrTx/>
                        <a:buSzTx/>
                        <a:buFontTx/>
                        <a:buNone/>
                        <a:tabLst/>
                        <a:defRPr/>
                      </a:pPr>
                      <a:r>
                        <a:rPr lang="en-US" sz="2400" b="1" dirty="0">
                          <a:solidFill>
                            <a:schemeClr val="bg1"/>
                          </a:solidFill>
                          <a:latin typeface="Arial" pitchFamily="34" charset="0"/>
                          <a:cs typeface="Arial" pitchFamily="34" charset="0"/>
                        </a:rPr>
                        <a:t>health issues that we want to</a:t>
                      </a:r>
                      <a:r>
                        <a:rPr lang="en-US" sz="2400" b="1" baseline="0" dirty="0">
                          <a:solidFill>
                            <a:schemeClr val="bg1"/>
                          </a:solidFill>
                          <a:latin typeface="Arial" pitchFamily="34" charset="0"/>
                          <a:cs typeface="Arial" pitchFamily="34" charset="0"/>
                        </a:rPr>
                        <a:t> </a:t>
                      </a:r>
                      <a:r>
                        <a:rPr lang="en-US" sz="2400" b="1" dirty="0">
                          <a:solidFill>
                            <a:schemeClr val="bg1"/>
                          </a:solidFill>
                          <a:latin typeface="Arial" pitchFamily="34" charset="0"/>
                          <a:cs typeface="Arial" pitchFamily="34" charset="0"/>
                        </a:rPr>
                        <a:t>keep in our prayers. </a:t>
                      </a:r>
                      <a:r>
                        <a:rPr lang="en-US" sz="2400" b="1" dirty="0">
                          <a:solidFill>
                            <a:schemeClr val="tx1"/>
                          </a:solidFill>
                          <a:latin typeface="Arial" pitchFamily="34" charset="0"/>
                          <a:cs typeface="Arial"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98936073"/>
                  </a:ext>
                </a:extLst>
              </a:tr>
              <a:tr h="272650">
                <a:tc gridSpan="4">
                  <a:txBody>
                    <a:bodyPr/>
                    <a:lstStyle/>
                    <a:p>
                      <a:pPr lvl="0" algn="ctr" rtl="0" fontAlgn="ctr"/>
                      <a:endParaRPr lang="en-US" sz="1000" b="1" i="0" u="none" strike="noStrike" dirty="0">
                        <a:solidFill>
                          <a:schemeClr val="tx1"/>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9284723"/>
                  </a:ext>
                </a:extLst>
              </a:tr>
              <a:tr h="742950">
                <a:tc gridSpan="4">
                  <a:txBody>
                    <a:bodyPr/>
                    <a:lstStyle/>
                    <a:p>
                      <a:pPr lvl="0" algn="ctr" rtl="0" fontAlgn="ctr"/>
                      <a:endParaRPr lang="en-US" sz="1000" b="1" i="0" u="none" strike="noStrike" dirty="0">
                        <a:solidFill>
                          <a:schemeClr val="tx1"/>
                        </a:solidFill>
                        <a:effectLst/>
                        <a:latin typeface="Arial" panose="020B0604020202020204" pitchFamily="34" charset="0"/>
                      </a:endParaRPr>
                    </a:p>
                    <a:p>
                      <a:pPr marL="0" marR="0" lvl="0" indent="0" algn="ctr" defTabSz="457200" rtl="0" eaLnBrk="1" fontAlgn="ctr" latinLnBrk="0" hangingPunct="1">
                        <a:lnSpc>
                          <a:spcPct val="100000"/>
                        </a:lnSpc>
                        <a:spcBef>
                          <a:spcPts val="0"/>
                        </a:spcBef>
                        <a:spcAft>
                          <a:spcPts val="0"/>
                        </a:spcAft>
                        <a:buClrTx/>
                        <a:buSzTx/>
                        <a:buFontTx/>
                        <a:buNone/>
                        <a:tabLst/>
                        <a:defRPr/>
                      </a:pPr>
                      <a:r>
                        <a:rPr lang="en-US" sz="3200" b="1" dirty="0">
                          <a:solidFill>
                            <a:schemeClr val="bg1"/>
                          </a:solidFill>
                          <a:latin typeface="Arial" pitchFamily="34" charset="0"/>
                          <a:cs typeface="Arial" pitchFamily="34" charset="0"/>
                        </a:rPr>
                        <a:t>Prayer Requests</a:t>
                      </a:r>
                    </a:p>
                    <a:p>
                      <a:pPr lvl="0" algn="ctr" rtl="0" fontAlgn="ctr"/>
                      <a:endParaRPr lang="en-US" sz="1000" b="1" i="0" u="none" strike="noStrike" dirty="0">
                        <a:solidFill>
                          <a:schemeClr val="tx1"/>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684500"/>
                    </a:solidFill>
                  </a:tcPr>
                </a:tc>
                <a:tc hMerge="1">
                  <a:txBody>
                    <a:bodyPr/>
                    <a:lstStyle/>
                    <a:p>
                      <a:endParaRPr lang="en-US"/>
                    </a:p>
                  </a:txBody>
                  <a:tcPr/>
                </a:tc>
                <a:tc hMerge="1">
                  <a:txBody>
                    <a:bodyPr/>
                    <a:lstStyle/>
                    <a:p>
                      <a:pPr lvl="0" algn="ctr" rtl="0" fontAlgn="ctr"/>
                      <a:endParaRPr lang="en-US" sz="1000" b="1" i="0" u="none" strike="noStrike" dirty="0">
                        <a:solidFill>
                          <a:schemeClr val="tx1"/>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399"/>
                    </a:solidFill>
                  </a:tcPr>
                </a:tc>
                <a:tc hMerge="1">
                  <a:txBody>
                    <a:bodyPr/>
                    <a:lstStyle/>
                    <a:p>
                      <a:endParaRPr lang="en-US"/>
                    </a:p>
                  </a:txBody>
                  <a:tcPr/>
                </a:tc>
                <a:extLst>
                  <a:ext uri="{0D108BD9-81ED-4DB2-BD59-A6C34878D82A}">
                    <a16:rowId xmlns:a16="http://schemas.microsoft.com/office/drawing/2014/main" val="10000"/>
                  </a:ext>
                </a:extLst>
              </a:tr>
              <a:tr h="228365">
                <a:tc gridSpan="4">
                  <a:txBody>
                    <a:bodyPr/>
                    <a:lstStyle/>
                    <a:p>
                      <a:pPr lvl="0" algn="l" rtl="0" fontAlgn="ctr"/>
                      <a:endParaRPr lang="en-US" sz="1300" b="1" i="0" u="none" strike="noStrike" dirty="0">
                        <a:solidFill>
                          <a:schemeClr val="tx1"/>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lvl="0" algn="l" rtl="0" fontAlgn="ctr"/>
                      <a:endParaRPr lang="en-US" sz="1200" b="0" i="0" u="none" strike="noStrike" dirty="0">
                        <a:solidFill>
                          <a:schemeClr val="tx1"/>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lvl="0" algn="l" rtl="0" fontAlgn="ctr"/>
                      <a:endParaRPr lang="en-US" sz="1300" b="1" i="0" u="none" strike="noStrike" dirty="0">
                        <a:solidFill>
                          <a:schemeClr val="tx1"/>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lang="en-US" sz="1200" b="0" i="0" u="none" strike="noStrike" dirty="0">
                        <a:solidFill>
                          <a:schemeClr val="tx1"/>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86578159"/>
                  </a:ext>
                </a:extLst>
              </a:tr>
              <a:tr h="415435">
                <a:tc>
                  <a:txBody>
                    <a:bodyPr/>
                    <a:lstStyle/>
                    <a:p>
                      <a:pPr lvl="0" algn="l" rtl="0" fontAlgn="ctr"/>
                      <a:r>
                        <a:rPr lang="en-US" sz="1900" b="1" i="0" u="none" strike="noStrike" dirty="0">
                          <a:solidFill>
                            <a:schemeClr val="tx1"/>
                          </a:solidFill>
                          <a:effectLst/>
                          <a:latin typeface="Arial" panose="020B0604020202020204" pitchFamily="34" charset="0"/>
                        </a:rPr>
                        <a:t> Martha Bates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lvl="0" algn="l" rtl="0" fontAlgn="ctr"/>
                      <a:r>
                        <a:rPr lang="en-US" sz="1200" b="0" i="0" u="none" strike="noStrike" dirty="0">
                          <a:solidFill>
                            <a:schemeClr val="tx1"/>
                          </a:solidFill>
                          <a:effectLst/>
                          <a:latin typeface="Arial" panose="020B0604020202020204" pitchFamily="34" charset="0"/>
                        </a:rPr>
                        <a:t> Randy Bates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lvl="0" algn="l" rtl="0" fontAlgn="ctr"/>
                      <a:r>
                        <a:rPr lang="en-US" sz="1900" b="1" i="0" u="none" strike="noStrike" dirty="0">
                          <a:solidFill>
                            <a:schemeClr val="tx1"/>
                          </a:solidFill>
                          <a:effectLst/>
                          <a:latin typeface="Arial" panose="020B0604020202020204" pitchFamily="34" charset="0"/>
                        </a:rPr>
                        <a:t> Walter Curnutt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Arial" panose="020B0604020202020204" pitchFamily="34" charset="0"/>
                        </a:rPr>
                        <a:t> Member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370390">
                <a:tc>
                  <a:txBody>
                    <a:bodyPr/>
                    <a:lstStyle/>
                    <a:p>
                      <a:pPr lvl="0" algn="l" rtl="0" fontAlgn="ctr"/>
                      <a:r>
                        <a:rPr lang="en-US" sz="1900" b="1" i="0" u="none" strike="noStrike" dirty="0">
                          <a:solidFill>
                            <a:schemeClr val="tx1"/>
                          </a:solidFill>
                          <a:effectLst/>
                          <a:latin typeface="Arial" panose="020B0604020202020204" pitchFamily="34" charset="0"/>
                        </a:rPr>
                        <a:t> Don Berzett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lvl="0" algn="l" rtl="0" fontAlgn="ctr"/>
                      <a:r>
                        <a:rPr lang="en-US" sz="1200" b="0" i="0" u="none" strike="noStrike" dirty="0">
                          <a:solidFill>
                            <a:schemeClr val="tx1"/>
                          </a:solidFill>
                          <a:effectLst/>
                          <a:latin typeface="Arial" panose="020B0604020202020204" pitchFamily="34" charset="0"/>
                        </a:rPr>
                        <a:t> Member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lvl="0" algn="l" rtl="0" fontAlgn="ctr"/>
                      <a:r>
                        <a:rPr lang="en-US" sz="1900" b="1" i="0" u="none" strike="noStrike" dirty="0">
                          <a:solidFill>
                            <a:schemeClr val="tx1"/>
                          </a:solidFill>
                          <a:effectLst/>
                          <a:latin typeface="Arial" panose="020B0604020202020204" pitchFamily="34" charset="0"/>
                        </a:rPr>
                        <a:t> Annette Gooch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Arial" panose="020B0604020202020204" pitchFamily="34" charset="0"/>
                        </a:rPr>
                        <a:t> Eddie Gooch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370390">
                <a:tc>
                  <a:txBody>
                    <a:bodyPr/>
                    <a:lstStyle/>
                    <a:p>
                      <a:r>
                        <a:rPr lang="en-US" sz="1900" b="1" dirty="0">
                          <a:latin typeface="Arial" panose="020B0604020202020204" pitchFamily="34" charset="0"/>
                          <a:cs typeface="Arial" panose="020B0604020202020204" pitchFamily="34" charset="0"/>
                        </a:rPr>
                        <a:t> Tim Jones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r>
                        <a:rPr lang="en-US" dirty="0"/>
                        <a:t> </a:t>
                      </a:r>
                      <a:r>
                        <a:rPr lang="en-US" sz="1200" b="0" dirty="0">
                          <a:latin typeface="Arial" panose="020B0604020202020204" pitchFamily="34" charset="0"/>
                          <a:cs typeface="Arial" panose="020B0604020202020204" pitchFamily="34" charset="0"/>
                        </a:rPr>
                        <a:t>Nanette Taylor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lvl="0" algn="l" rtl="0" fontAlgn="ctr"/>
                      <a:r>
                        <a:rPr lang="en-US" sz="1900" b="1" i="0" u="none" strike="noStrike" dirty="0">
                          <a:solidFill>
                            <a:schemeClr val="tx1"/>
                          </a:solidFill>
                          <a:effectLst/>
                          <a:latin typeface="Arial" panose="020B0604020202020204" pitchFamily="34" charset="0"/>
                        </a:rPr>
                        <a:t> Dan Harris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Arial" panose="020B0604020202020204" pitchFamily="34" charset="0"/>
                        </a:rPr>
                        <a:t> Member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347241">
                <a:tc>
                  <a:txBody>
                    <a:bodyPr/>
                    <a:lstStyle/>
                    <a:p>
                      <a:pPr lvl="0" algn="l" rtl="0" fontAlgn="ctr"/>
                      <a:r>
                        <a:rPr lang="en-US" sz="1900" b="1" i="0" u="none" strike="noStrike" dirty="0">
                          <a:solidFill>
                            <a:schemeClr val="tx1"/>
                          </a:solidFill>
                          <a:effectLst/>
                          <a:latin typeface="Arial" panose="020B0604020202020204" pitchFamily="34" charset="0"/>
                        </a:rPr>
                        <a:t> Keith Pyron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Arial" panose="020B0604020202020204" pitchFamily="34" charset="0"/>
                        </a:rPr>
                        <a:t> Martha Pyron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900" b="1" i="0" u="none" strike="noStrike" dirty="0">
                          <a:solidFill>
                            <a:schemeClr val="tx1"/>
                          </a:solidFill>
                          <a:effectLst/>
                          <a:latin typeface="Arial" panose="020B0604020202020204" pitchFamily="34" charset="0"/>
                        </a:rPr>
                        <a:t> Joyce Moffitt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Arial" panose="020B0604020202020204" pitchFamily="34" charset="0"/>
                        </a:rPr>
                        <a:t> Randolph Chittam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845504"/>
                  </a:ext>
                </a:extLst>
              </a:tr>
              <a:tr h="405113">
                <a:tc>
                  <a:txBody>
                    <a:bodyPr/>
                    <a:lstStyle/>
                    <a:p>
                      <a:pPr lvl="0" algn="l" rtl="0" fontAlgn="ctr"/>
                      <a:r>
                        <a:rPr lang="en-US" sz="1900" b="1" i="0" u="none" strike="noStrike" dirty="0">
                          <a:solidFill>
                            <a:schemeClr val="tx1"/>
                          </a:solidFill>
                          <a:effectLst/>
                          <a:latin typeface="Arial" panose="020B0604020202020204" pitchFamily="34" charset="0"/>
                        </a:rPr>
                        <a:t> Jay Conley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Arial" panose="020B0604020202020204" pitchFamily="34" charset="0"/>
                        </a:rPr>
                        <a:t> Glen Pressnell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900" b="1" i="0" u="none" strike="noStrike" dirty="0">
                          <a:solidFill>
                            <a:schemeClr val="tx1"/>
                          </a:solidFill>
                          <a:effectLst/>
                          <a:latin typeface="Arial" panose="020B0604020202020204" pitchFamily="34" charset="0"/>
                        </a:rPr>
                        <a:t> Dalphney Moss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r>
                        <a:rPr lang="en-US" sz="1200" dirty="0">
                          <a:latin typeface="Arial" panose="020B0604020202020204" pitchFamily="34" charset="0"/>
                          <a:cs typeface="Arial" panose="020B0604020202020204" pitchFamily="34" charset="0"/>
                        </a:rPr>
                        <a:t> Member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95292289"/>
                  </a:ext>
                </a:extLst>
              </a:tr>
              <a:tr h="393540">
                <a:tc>
                  <a:txBody>
                    <a:bodyPr/>
                    <a:lstStyle/>
                    <a:p>
                      <a:pPr lvl="0" algn="l" fontAlgn="b"/>
                      <a:r>
                        <a:rPr lang="en-US" sz="1900" b="1" i="0" u="none" strike="noStrike" dirty="0">
                          <a:solidFill>
                            <a:schemeClr val="tx1"/>
                          </a:solidFill>
                          <a:effectLst/>
                          <a:latin typeface="Arial" panose="020B0604020202020204" pitchFamily="34" charset="0"/>
                        </a:rPr>
                        <a:t> Darla Laymon</a:t>
                      </a:r>
                    </a:p>
                  </a:txBody>
                  <a:tcPr marL="9525" marR="9525" marT="9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Arial" panose="020B0604020202020204" pitchFamily="34" charset="0"/>
                        </a:rPr>
                        <a:t> Joe Winecke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r>
                        <a:rPr lang="en-US" sz="1900" b="1" dirty="0">
                          <a:latin typeface="Arial" panose="020B0604020202020204" pitchFamily="34" charset="0"/>
                          <a:cs typeface="Arial" panose="020B0604020202020204" pitchFamily="34" charset="0"/>
                        </a:rPr>
                        <a:t> Betty Stark</a:t>
                      </a:r>
                    </a:p>
                  </a:txBody>
                  <a:tcPr marL="9525" marR="9525" marT="9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r>
                        <a:rPr lang="en-US" sz="1200" dirty="0">
                          <a:latin typeface="Arial" panose="020B0604020202020204" pitchFamily="34" charset="0"/>
                          <a:cs typeface="Arial" panose="020B0604020202020204" pitchFamily="34" charset="0"/>
                        </a:rPr>
                        <a:t> Martha Taylor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93540">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900" b="1" i="0" u="none" strike="noStrike" dirty="0">
                          <a:solidFill>
                            <a:schemeClr val="tx1"/>
                          </a:solidFill>
                          <a:effectLst/>
                          <a:latin typeface="Arial" panose="020B0604020202020204" pitchFamily="34" charset="0"/>
                          <a:cs typeface="Arial" panose="020B0604020202020204" pitchFamily="34" charset="0"/>
                        </a:rPr>
                        <a:t> Ann Griffin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rPr>
                        <a:t> Member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lvl="0" algn="l" fontAlgn="b"/>
                      <a:r>
                        <a:rPr lang="en-US" sz="1900" b="1" i="0" u="none" strike="noStrike" dirty="0">
                          <a:solidFill>
                            <a:schemeClr val="tx1"/>
                          </a:solidFill>
                          <a:effectLst/>
                          <a:latin typeface="Arial" panose="020B0604020202020204" pitchFamily="34" charset="0"/>
                        </a:rPr>
                        <a:t> Amanda Winecke</a:t>
                      </a:r>
                    </a:p>
                  </a:txBody>
                  <a:tcPr marL="9525" marR="9525" marT="9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Arial" panose="020B0604020202020204" pitchFamily="34" charset="0"/>
                          <a:cs typeface="Arial" panose="020B0604020202020204" pitchFamily="34" charset="0"/>
                        </a:rPr>
                        <a:t> Joe Winecke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28480455"/>
                  </a:ext>
                </a:extLst>
              </a:tr>
              <a:tr h="393540">
                <a:tc>
                  <a:txBody>
                    <a:bodyPr/>
                    <a:lstStyle/>
                    <a:p>
                      <a:endParaRPr lang="en-US"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US"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US" dirty="0"/>
                    </a:p>
                  </a:txBody>
                  <a:tcPr marL="9525" marR="9525" marT="9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US"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405676701"/>
                  </a:ext>
                </a:extLst>
              </a:tr>
            </a:tbl>
          </a:graphicData>
        </a:graphic>
      </p:graphicFrame>
      <p:sp>
        <p:nvSpPr>
          <p:cNvPr id="10" name="TextBox 9"/>
          <p:cNvSpPr txBox="1"/>
          <p:nvPr/>
        </p:nvSpPr>
        <p:spPr>
          <a:xfrm>
            <a:off x="1142096" y="4125432"/>
            <a:ext cx="184731" cy="323165"/>
          </a:xfrm>
          <a:prstGeom prst="rect">
            <a:avLst/>
          </a:prstGeom>
          <a:noFill/>
        </p:spPr>
        <p:txBody>
          <a:bodyPr wrap="none" rtlCol="0">
            <a:spAutoFit/>
          </a:bodyPr>
          <a:lstStyle/>
          <a:p>
            <a:endParaRPr lang="en-US" sz="1500" dirty="0">
              <a:solidFill>
                <a:schemeClr val="bg1"/>
              </a:solidFill>
            </a:endParaRPr>
          </a:p>
        </p:txBody>
      </p:sp>
      <p:sp>
        <p:nvSpPr>
          <p:cNvPr id="3" name="TextBox 2"/>
          <p:cNvSpPr txBox="1"/>
          <p:nvPr/>
        </p:nvSpPr>
        <p:spPr>
          <a:xfrm flipH="1">
            <a:off x="185351" y="6333024"/>
            <a:ext cx="8835081" cy="369332"/>
          </a:xfrm>
          <a:prstGeom prst="rect">
            <a:avLst/>
          </a:prstGeom>
          <a:noFill/>
        </p:spPr>
        <p:txBody>
          <a:bodyPr wrap="square" rtlCol="0">
            <a:spAutoFit/>
          </a:bodyPr>
          <a:lstStyle/>
          <a:p>
            <a:pPr lvl="0" algn="ctr" defTabSz="457200" eaLnBrk="1" fontAlgn="ctr" hangingPunct="1">
              <a:spcBef>
                <a:spcPts val="0"/>
              </a:spcBef>
              <a:spcAft>
                <a:spcPts val="0"/>
              </a:spcAft>
              <a:defRPr/>
            </a:pPr>
            <a:r>
              <a:rPr lang="en-US" sz="1800" dirty="0">
                <a:latin typeface="Arial" pitchFamily="34" charset="0"/>
                <a:cs typeface="Arial" pitchFamily="34" charset="0"/>
              </a:rPr>
              <a:t>“The effectual fervent prayer of a righteous man availeth much.”  James 5:16</a:t>
            </a:r>
            <a:endParaRPr lang="en-US" sz="2400" dirty="0">
              <a:latin typeface="Arial" panose="020B0604020202020204" pitchFamily="34" charset="0"/>
            </a:endParaRPr>
          </a:p>
        </p:txBody>
      </p:sp>
    </p:spTree>
    <p:extLst>
      <p:ext uri="{BB962C8B-B14F-4D97-AF65-F5344CB8AC3E}">
        <p14:creationId xmlns:p14="http://schemas.microsoft.com/office/powerpoint/2010/main" val="1516015122"/>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90001450"/>
              </p:ext>
            </p:extLst>
          </p:nvPr>
        </p:nvGraphicFramePr>
        <p:xfrm>
          <a:off x="322118" y="249736"/>
          <a:ext cx="8485138" cy="5551070"/>
        </p:xfrm>
        <a:graphic>
          <a:graphicData uri="http://schemas.openxmlformats.org/drawingml/2006/table">
            <a:tbl>
              <a:tblPr/>
              <a:tblGrid>
                <a:gridCol w="2883926">
                  <a:extLst>
                    <a:ext uri="{9D8B030D-6E8A-4147-A177-3AD203B41FA5}">
                      <a16:colId xmlns:a16="http://schemas.microsoft.com/office/drawing/2014/main" val="20000"/>
                    </a:ext>
                  </a:extLst>
                </a:gridCol>
                <a:gridCol w="1117600">
                  <a:extLst>
                    <a:ext uri="{9D8B030D-6E8A-4147-A177-3AD203B41FA5}">
                      <a16:colId xmlns:a16="http://schemas.microsoft.com/office/drawing/2014/main" val="20002"/>
                    </a:ext>
                  </a:extLst>
                </a:gridCol>
                <a:gridCol w="3093156">
                  <a:extLst>
                    <a:ext uri="{9D8B030D-6E8A-4147-A177-3AD203B41FA5}">
                      <a16:colId xmlns:a16="http://schemas.microsoft.com/office/drawing/2014/main" val="20001"/>
                    </a:ext>
                  </a:extLst>
                </a:gridCol>
                <a:gridCol w="1390456">
                  <a:extLst>
                    <a:ext uri="{9D8B030D-6E8A-4147-A177-3AD203B41FA5}">
                      <a16:colId xmlns:a16="http://schemas.microsoft.com/office/drawing/2014/main" val="20003"/>
                    </a:ext>
                  </a:extLst>
                </a:gridCol>
              </a:tblGrid>
              <a:tr h="893264">
                <a:tc gridSpan="4">
                  <a:txBody>
                    <a:bodyPr/>
                    <a:lstStyle/>
                    <a:p>
                      <a:pPr lvl="0" algn="ctr" rtl="0" fontAlgn="ctr"/>
                      <a:endParaRPr lang="en-US" sz="1000" b="1" i="0" u="none" strike="noStrike" dirty="0">
                        <a:solidFill>
                          <a:schemeClr val="tx1"/>
                        </a:solidFill>
                        <a:effectLst/>
                        <a:latin typeface="Arial" panose="020B0604020202020204" pitchFamily="34" charset="0"/>
                      </a:endParaRPr>
                    </a:p>
                    <a:p>
                      <a:pPr marL="0" marR="0" lvl="0" indent="0" algn="ctr" defTabSz="457200" rtl="0" eaLnBrk="1" fontAlgn="ctr" latinLnBrk="0" hangingPunct="1">
                        <a:lnSpc>
                          <a:spcPct val="100000"/>
                        </a:lnSpc>
                        <a:spcBef>
                          <a:spcPts val="0"/>
                        </a:spcBef>
                        <a:spcAft>
                          <a:spcPts val="0"/>
                        </a:spcAft>
                        <a:buClrTx/>
                        <a:buSzTx/>
                        <a:buFontTx/>
                        <a:buNone/>
                        <a:tabLst/>
                        <a:defRPr/>
                      </a:pPr>
                      <a:r>
                        <a:rPr lang="en-US" sz="3200" b="1" dirty="0">
                          <a:solidFill>
                            <a:schemeClr val="bg1"/>
                          </a:solidFill>
                          <a:latin typeface="Arial" pitchFamily="34" charset="0"/>
                          <a:cs typeface="Arial" pitchFamily="34" charset="0"/>
                        </a:rPr>
                        <a:t>Prayer Requests</a:t>
                      </a:r>
                    </a:p>
                    <a:p>
                      <a:pPr lvl="0" algn="ctr" rtl="0" fontAlgn="ctr"/>
                      <a:endParaRPr lang="en-US" sz="1000" b="1" i="0" u="none" strike="noStrike" dirty="0">
                        <a:solidFill>
                          <a:schemeClr val="tx1"/>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0000"/>
                    </a:solidFill>
                  </a:tcPr>
                </a:tc>
                <a:tc hMerge="1">
                  <a:txBody>
                    <a:bodyPr/>
                    <a:lstStyle/>
                    <a:p>
                      <a:endParaRPr lang="en-US"/>
                    </a:p>
                  </a:txBody>
                  <a:tcPr/>
                </a:tc>
                <a:tc hMerge="1">
                  <a:txBody>
                    <a:bodyPr/>
                    <a:lstStyle/>
                    <a:p>
                      <a:pPr lvl="0" algn="ctr" rtl="0" fontAlgn="ctr"/>
                      <a:endParaRPr lang="en-US" sz="1000" b="1" i="0" u="none" strike="noStrike" dirty="0">
                        <a:solidFill>
                          <a:schemeClr val="tx1"/>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3399"/>
                    </a:solidFill>
                  </a:tcPr>
                </a:tc>
                <a:tc hMerge="1">
                  <a:txBody>
                    <a:bodyPr/>
                    <a:lstStyle/>
                    <a:p>
                      <a:endParaRPr lang="en-US"/>
                    </a:p>
                  </a:txBody>
                  <a:tcPr/>
                </a:tc>
                <a:extLst>
                  <a:ext uri="{0D108BD9-81ED-4DB2-BD59-A6C34878D82A}">
                    <a16:rowId xmlns:a16="http://schemas.microsoft.com/office/drawing/2014/main" val="10000"/>
                  </a:ext>
                </a:extLst>
              </a:tr>
              <a:tr h="308610">
                <a:tc gridSpan="4">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lang="en-US" sz="1200" b="1" dirty="0">
                        <a:solidFill>
                          <a:schemeClr val="tx1"/>
                        </a:solidFill>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lvl="0" algn="l" rtl="0" fontAlgn="ctr"/>
                      <a:endParaRPr lang="en-US" sz="1200" b="0" i="0" u="none" strike="noStrike" dirty="0">
                        <a:solidFill>
                          <a:schemeClr val="tx1"/>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lvl="0" algn="l" fontAlgn="b"/>
                      <a:endParaRPr lang="en-US" sz="1200" b="1" i="0" u="none" strike="noStrike" dirty="0">
                        <a:solidFill>
                          <a:schemeClr val="tx1"/>
                        </a:solidFill>
                        <a:effectLst/>
                        <a:latin typeface="Arial" panose="020B0604020202020204" pitchFamily="34" charset="0"/>
                      </a:endParaRPr>
                    </a:p>
                  </a:txBody>
                  <a:tcPr marL="9525" marR="9525" marT="9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endParaRPr lang="en-US" sz="1200" b="0" i="0" u="none" strike="noStrike" dirty="0">
                        <a:solidFill>
                          <a:schemeClr val="tx1"/>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97628564"/>
                  </a:ext>
                </a:extLst>
              </a:tr>
              <a:tr h="347241">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900" b="1" dirty="0">
                          <a:solidFill>
                            <a:schemeClr val="tx1"/>
                          </a:solidFill>
                          <a:latin typeface="Arial" pitchFamily="34" charset="0"/>
                          <a:cs typeface="Arial" pitchFamily="34" charset="0"/>
                        </a:rPr>
                        <a:t> Sherrill Schrimsher</a:t>
                      </a:r>
                      <a:endParaRPr lang="en-US" sz="1900" b="1" i="0" u="none" strike="noStrike" dirty="0">
                        <a:solidFill>
                          <a:schemeClr val="tx1"/>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Arial" panose="020B0604020202020204" pitchFamily="34" charset="0"/>
                        </a:rPr>
                        <a:t> Member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lvl="0" algn="l" fontAlgn="b"/>
                      <a:r>
                        <a:rPr lang="en-US" sz="1900" b="1" i="0" u="none" strike="noStrike" dirty="0">
                          <a:solidFill>
                            <a:schemeClr val="tx1"/>
                          </a:solidFill>
                          <a:effectLst/>
                          <a:latin typeface="Arial" panose="020B0604020202020204" pitchFamily="34" charset="0"/>
                        </a:rPr>
                        <a:t> Milinea Wineinger</a:t>
                      </a:r>
                    </a:p>
                  </a:txBody>
                  <a:tcPr marL="9525" marR="9525" marT="9144"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Arial" panose="020B0604020202020204" pitchFamily="34" charset="0"/>
                        </a:rPr>
                        <a:t> Member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0845504"/>
                  </a:ext>
                </a:extLst>
              </a:tr>
              <a:tr h="341190">
                <a:tc>
                  <a:txBody>
                    <a:bodyPr/>
                    <a:lstStyle/>
                    <a:p>
                      <a:pPr lvl="0" algn="l" rtl="0" fontAlgn="ctr"/>
                      <a:r>
                        <a:rPr lang="en-US" sz="1900" b="1" i="0" u="none" strike="noStrike" dirty="0">
                          <a:solidFill>
                            <a:schemeClr val="tx1"/>
                          </a:solidFill>
                          <a:effectLst/>
                          <a:latin typeface="Arial" panose="020B0604020202020204" pitchFamily="34" charset="0"/>
                        </a:rPr>
                        <a:t> Frank Kyle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Arial" panose="020B0604020202020204" pitchFamily="34" charset="0"/>
                        </a:rPr>
                        <a:t> Member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r>
                        <a:rPr lang="en-US" sz="1900" b="1" i="0" dirty="0">
                          <a:latin typeface="Arial" panose="020B0604020202020204" pitchFamily="34" charset="0"/>
                          <a:cs typeface="Arial" panose="020B0604020202020204" pitchFamily="34" charset="0"/>
                        </a:rPr>
                        <a:t> Priscilla Tucker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r>
                        <a:rPr lang="en-US" sz="1200" dirty="0">
                          <a:latin typeface="Arial" panose="020B0604020202020204" pitchFamily="34" charset="0"/>
                          <a:cs typeface="Arial" panose="020B0604020202020204" pitchFamily="34" charset="0"/>
                        </a:rPr>
                        <a:t> Member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195292289"/>
                  </a:ext>
                </a:extLst>
              </a:tr>
              <a:tr h="393540">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900" b="1" i="0" u="none" strike="noStrike" dirty="0">
                          <a:solidFill>
                            <a:schemeClr val="tx1"/>
                          </a:solidFill>
                          <a:effectLst/>
                          <a:latin typeface="Arial" panose="020B0604020202020204" pitchFamily="34" charset="0"/>
                          <a:cs typeface="Arial" panose="020B0604020202020204" pitchFamily="34" charset="0"/>
                        </a:rPr>
                        <a:t> JW McKinney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 </a:t>
                      </a:r>
                      <a:r>
                        <a:rPr lang="en-US" sz="1200" b="0" i="0" u="none" strike="noStrike" dirty="0">
                          <a:solidFill>
                            <a:schemeClr val="tx1"/>
                          </a:solidFill>
                          <a:effectLst/>
                          <a:latin typeface="Arial" panose="020B0604020202020204" pitchFamily="34" charset="0"/>
                          <a:cs typeface="Arial" panose="020B0604020202020204" pitchFamily="34" charset="0"/>
                        </a:rPr>
                        <a:t>Jeff McKinney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900" b="1" i="0" u="none" strike="noStrike" dirty="0">
                          <a:solidFill>
                            <a:schemeClr val="tx1"/>
                          </a:solidFill>
                          <a:effectLst/>
                          <a:latin typeface="Arial" panose="020B0604020202020204" pitchFamily="34" charset="0"/>
                          <a:cs typeface="Arial" panose="020B0604020202020204" pitchFamily="34" charset="0"/>
                        </a:rPr>
                        <a:t> JoAnn Sandlin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 </a:t>
                      </a:r>
                      <a:r>
                        <a:rPr lang="en-US" sz="1200" b="0" i="0" u="none" strike="noStrike" dirty="0">
                          <a:solidFill>
                            <a:schemeClr val="tx1"/>
                          </a:solidFill>
                          <a:effectLst/>
                          <a:latin typeface="Arial" panose="020B0604020202020204" pitchFamily="34" charset="0"/>
                          <a:cs typeface="Arial" panose="020B0604020202020204" pitchFamily="34" charset="0"/>
                        </a:rPr>
                        <a:t>Member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393540">
                <a:tc>
                  <a:txBody>
                    <a:bodyPr/>
                    <a:lstStyle/>
                    <a:p>
                      <a:pPr lvl="0" algn="l" rtl="0" fontAlgn="ctr"/>
                      <a:r>
                        <a:rPr lang="en-US" sz="1900" b="1" i="0" u="none" strike="noStrike" dirty="0">
                          <a:solidFill>
                            <a:schemeClr val="tx1"/>
                          </a:solidFill>
                          <a:effectLst/>
                          <a:latin typeface="Arial" panose="020B0604020202020204" pitchFamily="34" charset="0"/>
                          <a:cs typeface="Arial" panose="020B0604020202020204" pitchFamily="34" charset="0"/>
                        </a:rPr>
                        <a:t> Pat Butler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lvl="0" algn="l" rtl="0" fontAlgn="ctr"/>
                      <a:r>
                        <a:rPr lang="en-US" sz="1100" b="0" i="0" u="none" strike="noStrike" dirty="0">
                          <a:solidFill>
                            <a:schemeClr val="tx1"/>
                          </a:solidFill>
                          <a:effectLst/>
                          <a:latin typeface="Arial" panose="020B0604020202020204" pitchFamily="34" charset="0"/>
                        </a:rPr>
                        <a:t> Betty   </a:t>
                      </a:r>
                    </a:p>
                    <a:p>
                      <a:pPr lvl="0" algn="l" rtl="0" fontAlgn="ctr"/>
                      <a:r>
                        <a:rPr lang="en-US" sz="1100" b="0" i="0" u="none" strike="noStrike" dirty="0">
                          <a:solidFill>
                            <a:schemeClr val="tx1"/>
                          </a:solidFill>
                          <a:effectLst/>
                          <a:latin typeface="Arial" panose="020B0604020202020204" pitchFamily="34" charset="0"/>
                        </a:rPr>
                        <a:t> Curnutt/Sandra</a:t>
                      </a:r>
                      <a:r>
                        <a:rPr lang="en-US" sz="1100" b="0" i="0" u="none" strike="noStrike" baseline="0" dirty="0">
                          <a:solidFill>
                            <a:schemeClr val="tx1"/>
                          </a:solidFill>
                          <a:effectLst/>
                          <a:latin typeface="Arial" panose="020B0604020202020204" pitchFamily="34" charset="0"/>
                        </a:rPr>
                        <a:t>  </a:t>
                      </a:r>
                    </a:p>
                    <a:p>
                      <a:pPr lvl="0" algn="l" rtl="0" fontAlgn="ctr"/>
                      <a:r>
                        <a:rPr lang="en-US" sz="1100" b="0" i="0" u="none" strike="noStrike" baseline="0" dirty="0">
                          <a:solidFill>
                            <a:schemeClr val="tx1"/>
                          </a:solidFill>
                          <a:effectLst/>
                          <a:latin typeface="Arial" panose="020B0604020202020204" pitchFamily="34" charset="0"/>
                        </a:rPr>
                        <a:t> Wray</a:t>
                      </a:r>
                      <a:endParaRPr lang="en-US" sz="1100" b="0" i="0" u="none" strike="noStrike" dirty="0">
                        <a:solidFill>
                          <a:schemeClr val="tx1"/>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r>
                        <a:rPr lang="en-US" sz="1900" b="1" i="0" dirty="0">
                          <a:latin typeface="Arial" panose="020B0604020202020204" pitchFamily="34" charset="0"/>
                          <a:cs typeface="Arial" panose="020B0604020202020204" pitchFamily="34" charset="0"/>
                        </a:rPr>
                        <a:t> Phillip Christopher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r>
                        <a:rPr lang="en-US" sz="1100" b="0" i="0" dirty="0">
                          <a:latin typeface="Arial" panose="020B0604020202020204" pitchFamily="34" charset="0"/>
                          <a:cs typeface="Arial" panose="020B0604020202020204" pitchFamily="34" charset="0"/>
                        </a:rPr>
                        <a:t> </a:t>
                      </a:r>
                      <a:r>
                        <a:rPr lang="en-US" sz="1200" b="0" i="0" dirty="0">
                          <a:latin typeface="Arial" panose="020B0604020202020204" pitchFamily="34" charset="0"/>
                          <a:cs typeface="Arial" panose="020B0604020202020204" pitchFamily="34" charset="0"/>
                        </a:rPr>
                        <a:t>Family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42090773"/>
                  </a:ext>
                </a:extLst>
              </a:tr>
              <a:tr h="393540">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900" b="1" i="0" u="none" strike="noStrike" dirty="0">
                          <a:solidFill>
                            <a:schemeClr val="tx1"/>
                          </a:solidFill>
                          <a:effectLst/>
                          <a:latin typeface="Arial" panose="020B0604020202020204" pitchFamily="34" charset="0"/>
                          <a:cs typeface="Arial" panose="020B0604020202020204" pitchFamily="34" charset="0"/>
                        </a:rPr>
                        <a:t> Merri Britton Crumbly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rPr>
                        <a:t> Deanie Britton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900" b="1" i="0" u="none" strike="noStrike" dirty="0">
                          <a:solidFill>
                            <a:schemeClr val="tx1"/>
                          </a:solidFill>
                          <a:effectLst/>
                          <a:latin typeface="Arial" panose="020B0604020202020204" pitchFamily="34" charset="0"/>
                          <a:cs typeface="Arial" panose="020B0604020202020204" pitchFamily="34" charset="0"/>
                        </a:rPr>
                        <a:t> Frank Wineinger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b"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cs typeface="Arial" panose="020B0604020202020204" pitchFamily="34" charset="0"/>
                        </a:rPr>
                        <a:t> Shirley Long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846186018"/>
                  </a:ext>
                </a:extLst>
              </a:tr>
              <a:tr h="393540">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900" b="1" i="0" u="none" strike="noStrike" dirty="0">
                          <a:solidFill>
                            <a:schemeClr val="tx1"/>
                          </a:solidFill>
                          <a:effectLst/>
                          <a:latin typeface="Arial" panose="020B0604020202020204" pitchFamily="34" charset="0"/>
                          <a:cs typeface="Arial" panose="020B0604020202020204" pitchFamily="34" charset="0"/>
                        </a:rPr>
                        <a:t> Neal Love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rPr>
                        <a:t> Joe Winecke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r>
                        <a:rPr lang="en-US" sz="1900" b="1" i="0" dirty="0">
                          <a:latin typeface="Arial" panose="020B0604020202020204" pitchFamily="34" charset="0"/>
                          <a:cs typeface="Arial" panose="020B0604020202020204" pitchFamily="34" charset="0"/>
                        </a:rPr>
                        <a:t> Linda Faulk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r>
                        <a:rPr lang="en-US" sz="1100" dirty="0">
                          <a:latin typeface="Arial" panose="020B0604020202020204" pitchFamily="34" charset="0"/>
                          <a:cs typeface="Arial" panose="020B0604020202020204" pitchFamily="34" charset="0"/>
                        </a:rPr>
                        <a:t> Kimberly Sanderson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68222500"/>
                  </a:ext>
                </a:extLst>
              </a:tr>
              <a:tr h="393540">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900" b="1" i="0" u="none" strike="noStrike" dirty="0">
                          <a:solidFill>
                            <a:schemeClr val="tx1"/>
                          </a:solidFill>
                          <a:effectLst/>
                          <a:latin typeface="Arial" panose="020B0604020202020204" pitchFamily="34" charset="0"/>
                          <a:cs typeface="Arial" panose="020B0604020202020204" pitchFamily="34" charset="0"/>
                        </a:rPr>
                        <a:t> Judy Nelson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rPr>
                        <a:t> Member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r>
                        <a:rPr lang="en-US" sz="1900" b="1" i="0" dirty="0">
                          <a:latin typeface="Arial" panose="020B0604020202020204" pitchFamily="34" charset="0"/>
                          <a:cs typeface="Arial" panose="020B0604020202020204" pitchFamily="34" charset="0"/>
                        </a:rPr>
                        <a:t> Larry Patrick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r>
                        <a:rPr lang="en-US" sz="1100" b="0" i="0" dirty="0">
                          <a:latin typeface="Arial" panose="020B0604020202020204" pitchFamily="34" charset="0"/>
                          <a:cs typeface="Arial" panose="020B0604020202020204" pitchFamily="34" charset="0"/>
                        </a:rPr>
                        <a:t> Heidi Stinnett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572713874"/>
                  </a:ext>
                </a:extLst>
              </a:tr>
              <a:tr h="393540">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900" b="1" i="0" u="none" strike="noStrike" dirty="0">
                          <a:solidFill>
                            <a:schemeClr val="tx1"/>
                          </a:solidFill>
                          <a:effectLst/>
                          <a:latin typeface="Arial" panose="020B0604020202020204" pitchFamily="34" charset="0"/>
                          <a:cs typeface="Arial" panose="020B0604020202020204" pitchFamily="34" charset="0"/>
                        </a:rPr>
                        <a:t> Elizabeth</a:t>
                      </a:r>
                      <a:r>
                        <a:rPr lang="en-US" sz="1900" b="1" i="0" u="none" strike="noStrike" baseline="0" dirty="0">
                          <a:solidFill>
                            <a:schemeClr val="tx1"/>
                          </a:solidFill>
                          <a:effectLst/>
                          <a:latin typeface="Arial" panose="020B0604020202020204" pitchFamily="34" charset="0"/>
                          <a:cs typeface="Arial" panose="020B0604020202020204" pitchFamily="34" charset="0"/>
                        </a:rPr>
                        <a:t> Hamby</a:t>
                      </a:r>
                      <a:endParaRPr lang="en-US" sz="1900" b="1" i="0" u="none" strike="noStrike" dirty="0">
                        <a:solidFill>
                          <a:schemeClr val="tx1"/>
                        </a:solidFill>
                        <a:effectLst/>
                        <a:latin typeface="Arial" panose="020B0604020202020204" pitchFamily="34" charset="0"/>
                        <a:cs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rPr>
                        <a:t> Alan Hamby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r>
                        <a:rPr lang="en-US" sz="1900" b="1" dirty="0">
                          <a:latin typeface="Arial" panose="020B0604020202020204" pitchFamily="34" charset="0"/>
                          <a:cs typeface="Arial" panose="020B0604020202020204" pitchFamily="34" charset="0"/>
                        </a:rPr>
                        <a:t> Marquita Cook</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r>
                        <a:rPr lang="en-US" sz="1100" dirty="0">
                          <a:latin typeface="Arial" panose="020B0604020202020204" pitchFamily="34" charset="0"/>
                          <a:cs typeface="Arial" panose="020B0604020202020204" pitchFamily="34" charset="0"/>
                        </a:rPr>
                        <a:t> Rhonda </a:t>
                      </a:r>
                    </a:p>
                    <a:p>
                      <a:r>
                        <a:rPr lang="en-US" sz="1100" dirty="0">
                          <a:latin typeface="Arial" panose="020B0604020202020204" pitchFamily="34" charset="0"/>
                          <a:cs typeface="Arial" panose="020B0604020202020204" pitchFamily="34" charset="0"/>
                        </a:rPr>
                        <a:t> Lauderdale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02121569"/>
                  </a:ext>
                </a:extLst>
              </a:tr>
              <a:tr h="393540">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900" b="1" i="0" u="none" strike="noStrike" dirty="0">
                          <a:solidFill>
                            <a:schemeClr val="tx1"/>
                          </a:solidFill>
                          <a:effectLst/>
                          <a:latin typeface="Arial" panose="020B0604020202020204" pitchFamily="34" charset="0"/>
                          <a:cs typeface="Arial" panose="020B0604020202020204" pitchFamily="34" charset="0"/>
                        </a:rPr>
                        <a:t> Alex Moss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l" defTabSz="457200" rtl="0" eaLnBrk="1" fontAlgn="ctr" latinLnBrk="0" hangingPunct="1">
                        <a:lnSpc>
                          <a:spcPct val="100000"/>
                        </a:lnSpc>
                        <a:spcBef>
                          <a:spcPts val="0"/>
                        </a:spcBef>
                        <a:spcAft>
                          <a:spcPts val="0"/>
                        </a:spcAft>
                        <a:buClrTx/>
                        <a:buSzTx/>
                        <a:buFontTx/>
                        <a:buNone/>
                        <a:tabLst/>
                        <a:defRPr/>
                      </a:pPr>
                      <a:r>
                        <a:rPr lang="en-US" sz="1100" b="0" i="0" u="none" strike="noStrike" dirty="0">
                          <a:solidFill>
                            <a:schemeClr val="tx1"/>
                          </a:solidFill>
                          <a:effectLst/>
                          <a:latin typeface="Arial" panose="020B0604020202020204" pitchFamily="34" charset="0"/>
                        </a:rPr>
                        <a:t> Matt Burns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r>
                        <a:rPr lang="en-US" sz="1900" b="1" dirty="0">
                          <a:latin typeface="Arial" panose="020B0604020202020204" pitchFamily="34" charset="0"/>
                          <a:cs typeface="Arial" panose="020B0604020202020204" pitchFamily="34" charset="0"/>
                        </a:rPr>
                        <a:t> Gary Lovell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r>
                        <a:rPr lang="en-US" sz="1100" dirty="0">
                          <a:latin typeface="Arial" panose="020B0604020202020204" pitchFamily="34" charset="0"/>
                          <a:cs typeface="Arial" panose="020B0604020202020204" pitchFamily="34" charset="0"/>
                        </a:rPr>
                        <a:t> Member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11355472"/>
                  </a:ext>
                </a:extLst>
              </a:tr>
              <a:tr h="393540">
                <a:tc>
                  <a:txBody>
                    <a:bodyPr/>
                    <a:lstStyle/>
                    <a:p>
                      <a:r>
                        <a:rPr lang="en-US" sz="1900" b="1" dirty="0">
                          <a:latin typeface="Arial" panose="020B0604020202020204" pitchFamily="34" charset="0"/>
                          <a:cs typeface="Arial" panose="020B0604020202020204" pitchFamily="34" charset="0"/>
                        </a:rPr>
                        <a:t> Doris Anderson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r>
                        <a:rPr lang="en-US" sz="1100" dirty="0">
                          <a:latin typeface="Arial" panose="020B0604020202020204" pitchFamily="34" charset="0"/>
                          <a:cs typeface="Arial" panose="020B0604020202020204" pitchFamily="34" charset="0"/>
                        </a:rPr>
                        <a:t> Brittany Greene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r>
                        <a:rPr lang="en-US" sz="1900" dirty="0">
                          <a:latin typeface="Arial" panose="020B0604020202020204" pitchFamily="34" charset="0"/>
                          <a:cs typeface="Arial" panose="020B0604020202020204" pitchFamily="34" charset="0"/>
                        </a:rPr>
                        <a:t> </a:t>
                      </a:r>
                      <a:r>
                        <a:rPr lang="en-US" sz="1900" b="1" dirty="0">
                          <a:latin typeface="Arial" panose="020B0604020202020204" pitchFamily="34" charset="0"/>
                          <a:cs typeface="Arial" panose="020B0604020202020204" pitchFamily="34" charset="0"/>
                        </a:rPr>
                        <a:t>Sherry Hudson-Sampson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r>
                        <a:rPr lang="en-US" sz="1100" dirty="0">
                          <a:latin typeface="Arial" panose="020B0604020202020204" pitchFamily="34" charset="0"/>
                          <a:cs typeface="Arial" panose="020B0604020202020204" pitchFamily="34" charset="0"/>
                        </a:rPr>
                        <a:t> Tonya Patterson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824297480"/>
                  </a:ext>
                </a:extLst>
              </a:tr>
              <a:tr h="393540">
                <a:tc>
                  <a:txBody>
                    <a:bodyPr/>
                    <a:lstStyle/>
                    <a:p>
                      <a:endParaRPr lang="en-US"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US"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US"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endParaRPr lang="en-US" dirty="0"/>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60512287"/>
                  </a:ext>
                </a:extLst>
              </a:tr>
            </a:tbl>
          </a:graphicData>
        </a:graphic>
      </p:graphicFrame>
      <p:sp>
        <p:nvSpPr>
          <p:cNvPr id="10" name="TextBox 9"/>
          <p:cNvSpPr txBox="1"/>
          <p:nvPr/>
        </p:nvSpPr>
        <p:spPr>
          <a:xfrm>
            <a:off x="1142096" y="4125432"/>
            <a:ext cx="184731" cy="323165"/>
          </a:xfrm>
          <a:prstGeom prst="rect">
            <a:avLst/>
          </a:prstGeom>
          <a:noFill/>
        </p:spPr>
        <p:txBody>
          <a:bodyPr wrap="none" rtlCol="0">
            <a:spAutoFit/>
          </a:bodyPr>
          <a:lstStyle/>
          <a:p>
            <a:endParaRPr lang="en-US" sz="1500" dirty="0">
              <a:solidFill>
                <a:schemeClr val="bg1"/>
              </a:solidFill>
            </a:endParaRPr>
          </a:p>
        </p:txBody>
      </p:sp>
      <p:sp>
        <p:nvSpPr>
          <p:cNvPr id="4" name="TextBox 3"/>
          <p:cNvSpPr txBox="1"/>
          <p:nvPr/>
        </p:nvSpPr>
        <p:spPr>
          <a:xfrm flipH="1">
            <a:off x="950975" y="6343751"/>
            <a:ext cx="7402192" cy="338554"/>
          </a:xfrm>
          <a:prstGeom prst="rect">
            <a:avLst/>
          </a:prstGeom>
          <a:noFill/>
        </p:spPr>
        <p:txBody>
          <a:bodyPr wrap="square" rtlCol="0">
            <a:spAutoFit/>
          </a:bodyPr>
          <a:lstStyle/>
          <a:p>
            <a:pPr lvl="0" defTabSz="457200" eaLnBrk="1" fontAlgn="ctr" hangingPunct="1">
              <a:spcBef>
                <a:spcPts val="0"/>
              </a:spcBef>
              <a:spcAft>
                <a:spcPts val="0"/>
              </a:spcAft>
              <a:defRPr/>
            </a:pPr>
            <a:r>
              <a:rPr lang="en-US" sz="1500" dirty="0">
                <a:latin typeface="Arial" pitchFamily="34" charset="0"/>
                <a:cs typeface="Arial" pitchFamily="34" charset="0"/>
              </a:rPr>
              <a:t>“</a:t>
            </a:r>
            <a:r>
              <a:rPr lang="en-US" sz="1600" dirty="0"/>
              <a:t>Bear ye one another's burdens, and so fulfil the law of Christ</a:t>
            </a:r>
            <a:r>
              <a:rPr lang="en-US" sz="1500" dirty="0">
                <a:latin typeface="Arial" pitchFamily="34" charset="0"/>
                <a:cs typeface="Arial" pitchFamily="34" charset="0"/>
              </a:rPr>
              <a:t>.”  Gal. 6:2</a:t>
            </a:r>
            <a:endParaRPr lang="en-US" sz="1500" dirty="0">
              <a:latin typeface="Arial" panose="020B0604020202020204" pitchFamily="34" charset="0"/>
            </a:endParaRPr>
          </a:p>
        </p:txBody>
      </p:sp>
    </p:spTree>
    <p:extLst>
      <p:ext uri="{BB962C8B-B14F-4D97-AF65-F5344CB8AC3E}">
        <p14:creationId xmlns:p14="http://schemas.microsoft.com/office/powerpoint/2010/main" val="3403230666"/>
      </p:ext>
    </p:extLst>
  </p:cSld>
  <p:clrMapOvr>
    <a:masterClrMapping/>
  </p:clrMapOvr>
  <mc:AlternateContent xmlns:mc="http://schemas.openxmlformats.org/markup-compatibility/2006" xmlns:p14="http://schemas.microsoft.com/office/powerpoint/2010/main">
    <mc:Choice Requires="p14">
      <p:transition spd="med" p14:dur="700" advClick="0" advTm="10000">
        <p:fade/>
      </p:transition>
    </mc:Choice>
    <mc:Fallback xmlns="">
      <p:transition spd="med" advClick="0" advTm="10000">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9202B4-18A2-479E-9D04-88710E1EE5FE}"/>
              </a:ext>
            </a:extLst>
          </p:cNvPr>
          <p:cNvSpPr>
            <a:spLocks noGrp="1"/>
          </p:cNvSpPr>
          <p:nvPr>
            <p:ph type="title"/>
          </p:nvPr>
        </p:nvSpPr>
        <p:spPr>
          <a:xfrm>
            <a:off x="938758" y="1284052"/>
            <a:ext cx="7633742" cy="4669276"/>
          </a:xfrm>
        </p:spPr>
        <p:txBody>
          <a:bodyPr>
            <a:normAutofit/>
          </a:bodyPr>
          <a:lstStyle/>
          <a:p>
            <a:pPr algn="ctr"/>
            <a:r>
              <a:rPr lang="en-US" sz="13800" dirty="0"/>
              <a:t>Sick </a:t>
            </a:r>
            <a:br>
              <a:rPr lang="en-US" sz="13800" dirty="0"/>
            </a:br>
            <a:r>
              <a:rPr lang="en-US" sz="13800" dirty="0"/>
              <a:t>Soul List</a:t>
            </a:r>
          </a:p>
        </p:txBody>
      </p:sp>
    </p:spTree>
    <p:extLst>
      <p:ext uri="{BB962C8B-B14F-4D97-AF65-F5344CB8AC3E}">
        <p14:creationId xmlns:p14="http://schemas.microsoft.com/office/powerpoint/2010/main" val="1204688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E9ADB-202F-4038-AF5C-1242EC85C3E8}"/>
              </a:ext>
            </a:extLst>
          </p:cNvPr>
          <p:cNvSpPr>
            <a:spLocks noGrp="1"/>
          </p:cNvSpPr>
          <p:nvPr>
            <p:ph type="title"/>
          </p:nvPr>
        </p:nvSpPr>
        <p:spPr/>
        <p:txBody>
          <a:bodyPr>
            <a:normAutofit/>
          </a:bodyPr>
          <a:lstStyle/>
          <a:p>
            <a:r>
              <a:rPr lang="en-US" sz="6000" dirty="0"/>
              <a:t>Broken Heart</a:t>
            </a:r>
          </a:p>
        </p:txBody>
      </p:sp>
      <p:pic>
        <p:nvPicPr>
          <p:cNvPr id="5" name="Content Placeholder 4">
            <a:extLst>
              <a:ext uri="{FF2B5EF4-FFF2-40B4-BE49-F238E27FC236}">
                <a16:creationId xmlns:a16="http://schemas.microsoft.com/office/drawing/2014/main" id="{852A4F94-FDA3-41C0-85B0-B11DE7BF3BE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46477" y="1388710"/>
            <a:ext cx="6435473" cy="5273870"/>
          </a:xfrm>
        </p:spPr>
      </p:pic>
    </p:spTree>
    <p:extLst>
      <p:ext uri="{BB962C8B-B14F-4D97-AF65-F5344CB8AC3E}">
        <p14:creationId xmlns:p14="http://schemas.microsoft.com/office/powerpoint/2010/main" val="33733893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E9ADB-202F-4038-AF5C-1242EC85C3E8}"/>
              </a:ext>
            </a:extLst>
          </p:cNvPr>
          <p:cNvSpPr>
            <a:spLocks noGrp="1"/>
          </p:cNvSpPr>
          <p:nvPr>
            <p:ph type="title"/>
          </p:nvPr>
        </p:nvSpPr>
        <p:spPr/>
        <p:txBody>
          <a:bodyPr>
            <a:normAutofit/>
          </a:bodyPr>
          <a:lstStyle/>
          <a:p>
            <a:r>
              <a:rPr lang="en-US" sz="6000" dirty="0"/>
              <a:t>Divided Heart</a:t>
            </a:r>
          </a:p>
        </p:txBody>
      </p:sp>
      <p:pic>
        <p:nvPicPr>
          <p:cNvPr id="7" name="Content Placeholder 6">
            <a:extLst>
              <a:ext uri="{FF2B5EF4-FFF2-40B4-BE49-F238E27FC236}">
                <a16:creationId xmlns:a16="http://schemas.microsoft.com/office/drawing/2014/main" id="{D69D6CCA-95CB-4F36-8B91-887D1709E30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1872" y="1213170"/>
            <a:ext cx="6634264" cy="5610618"/>
          </a:xfrm>
        </p:spPr>
      </p:pic>
    </p:spTree>
    <p:extLst>
      <p:ext uri="{BB962C8B-B14F-4D97-AF65-F5344CB8AC3E}">
        <p14:creationId xmlns:p14="http://schemas.microsoft.com/office/powerpoint/2010/main" val="28197962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ECEB6-AEF7-4140-87DA-22F9F867600B}"/>
              </a:ext>
            </a:extLst>
          </p:cNvPr>
          <p:cNvSpPr>
            <a:spLocks noGrp="1"/>
          </p:cNvSpPr>
          <p:nvPr>
            <p:ph type="title"/>
          </p:nvPr>
        </p:nvSpPr>
        <p:spPr/>
        <p:txBody>
          <a:bodyPr>
            <a:normAutofit/>
          </a:bodyPr>
          <a:lstStyle/>
          <a:p>
            <a:r>
              <a:rPr lang="en-US" sz="6600" dirty="0"/>
              <a:t>Hardened Heart</a:t>
            </a:r>
          </a:p>
        </p:txBody>
      </p:sp>
      <p:pic>
        <p:nvPicPr>
          <p:cNvPr id="5" name="Content Placeholder 4">
            <a:extLst>
              <a:ext uri="{FF2B5EF4-FFF2-40B4-BE49-F238E27FC236}">
                <a16:creationId xmlns:a16="http://schemas.microsoft.com/office/drawing/2014/main" id="{A3EBDFA6-604E-4E22-AE65-C5B7E5648F1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71650" y="1249351"/>
            <a:ext cx="6115050" cy="5608649"/>
          </a:xfrm>
        </p:spPr>
      </p:pic>
    </p:spTree>
    <p:extLst>
      <p:ext uri="{BB962C8B-B14F-4D97-AF65-F5344CB8AC3E}">
        <p14:creationId xmlns:p14="http://schemas.microsoft.com/office/powerpoint/2010/main" val="3878816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DA9C7-B3F9-4639-8B53-055CD26378C1}"/>
              </a:ext>
            </a:extLst>
          </p:cNvPr>
          <p:cNvSpPr>
            <a:spLocks noGrp="1"/>
          </p:cNvSpPr>
          <p:nvPr>
            <p:ph type="title"/>
          </p:nvPr>
        </p:nvSpPr>
        <p:spPr>
          <a:xfrm>
            <a:off x="938758" y="1479665"/>
            <a:ext cx="7633742" cy="4289368"/>
          </a:xfrm>
        </p:spPr>
        <p:txBody>
          <a:bodyPr>
            <a:normAutofit/>
          </a:bodyPr>
          <a:lstStyle/>
          <a:p>
            <a:pPr algn="ctr"/>
            <a:r>
              <a:rPr lang="en-US" sz="9600" dirty="0"/>
              <a:t>Where do we go when we are sick?</a:t>
            </a:r>
          </a:p>
        </p:txBody>
      </p:sp>
    </p:spTree>
    <p:extLst>
      <p:ext uri="{BB962C8B-B14F-4D97-AF65-F5344CB8AC3E}">
        <p14:creationId xmlns:p14="http://schemas.microsoft.com/office/powerpoint/2010/main" val="4287463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3B3E1F-3F58-4621-9CC8-1B05B88CDE0B}"/>
              </a:ext>
            </a:extLst>
          </p:cNvPr>
          <p:cNvSpPr>
            <a:spLocks noGrp="1"/>
          </p:cNvSpPr>
          <p:nvPr>
            <p:ph type="title"/>
          </p:nvPr>
        </p:nvSpPr>
        <p:spPr/>
        <p:txBody>
          <a:bodyPr>
            <a:normAutofit/>
          </a:bodyPr>
          <a:lstStyle/>
          <a:p>
            <a:r>
              <a:rPr lang="en-US" sz="6000" b="1" dirty="0"/>
              <a:t>Psalms </a:t>
            </a:r>
            <a:r>
              <a:rPr lang="en-US" sz="6000" b="1" dirty="0">
                <a:solidFill>
                  <a:schemeClr val="tx1"/>
                </a:solidFill>
                <a:latin typeface="+mn-lt"/>
                <a:ea typeface="+mn-ea"/>
                <a:cs typeface="+mn-cs"/>
              </a:rPr>
              <a:t>139:23-24</a:t>
            </a:r>
          </a:p>
        </p:txBody>
      </p:sp>
      <p:sp>
        <p:nvSpPr>
          <p:cNvPr id="3" name="Content Placeholder 2">
            <a:extLst>
              <a:ext uri="{FF2B5EF4-FFF2-40B4-BE49-F238E27FC236}">
                <a16:creationId xmlns:a16="http://schemas.microsoft.com/office/drawing/2014/main" id="{0CDF1F81-D551-4ACB-980B-C3A464B03677}"/>
              </a:ext>
            </a:extLst>
          </p:cNvPr>
          <p:cNvSpPr>
            <a:spLocks noGrp="1"/>
          </p:cNvSpPr>
          <p:nvPr>
            <p:ph idx="1"/>
          </p:nvPr>
        </p:nvSpPr>
        <p:spPr>
          <a:xfrm>
            <a:off x="938758" y="1395664"/>
            <a:ext cx="7633742" cy="4483930"/>
          </a:xfrm>
        </p:spPr>
        <p:txBody>
          <a:bodyPr>
            <a:normAutofit/>
          </a:bodyPr>
          <a:lstStyle/>
          <a:p>
            <a:r>
              <a:rPr lang="en-US" sz="4000" dirty="0">
                <a:solidFill>
                  <a:schemeClr val="tx1"/>
                </a:solidFill>
              </a:rPr>
              <a:t>23  Search me, O God, and know my heart: try me, and know my thoughts:</a:t>
            </a:r>
          </a:p>
          <a:p>
            <a:r>
              <a:rPr lang="en-US" sz="4000" dirty="0">
                <a:solidFill>
                  <a:schemeClr val="tx1"/>
                </a:solidFill>
              </a:rPr>
              <a:t>24  And see if there be any wicked way in me, and lead me in the way everlasting.</a:t>
            </a:r>
          </a:p>
        </p:txBody>
      </p:sp>
    </p:spTree>
    <p:extLst>
      <p:ext uri="{BB962C8B-B14F-4D97-AF65-F5344CB8AC3E}">
        <p14:creationId xmlns:p14="http://schemas.microsoft.com/office/powerpoint/2010/main" val="35077319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B0B7FB-3954-4565-A39F-3C0CCE9D7828}"/>
              </a:ext>
            </a:extLst>
          </p:cNvPr>
          <p:cNvSpPr>
            <a:spLocks noGrp="1"/>
          </p:cNvSpPr>
          <p:nvPr>
            <p:ph type="title"/>
          </p:nvPr>
        </p:nvSpPr>
        <p:spPr>
          <a:xfrm>
            <a:off x="938758" y="382384"/>
            <a:ext cx="7633742" cy="1115675"/>
          </a:xfrm>
        </p:spPr>
        <p:txBody>
          <a:bodyPr>
            <a:normAutofit/>
          </a:bodyPr>
          <a:lstStyle/>
          <a:p>
            <a:r>
              <a:rPr lang="en-US" sz="6000" dirty="0"/>
              <a:t>Hospital</a:t>
            </a:r>
          </a:p>
        </p:txBody>
      </p:sp>
      <p:pic>
        <p:nvPicPr>
          <p:cNvPr id="5" name="Content Placeholder 4">
            <a:extLst>
              <a:ext uri="{FF2B5EF4-FFF2-40B4-BE49-F238E27FC236}">
                <a16:creationId xmlns:a16="http://schemas.microsoft.com/office/drawing/2014/main" id="{9F08E06C-CC38-403B-A609-9C3187C20DD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24753" y="1536968"/>
            <a:ext cx="8154728" cy="4513636"/>
          </a:xfrm>
        </p:spPr>
      </p:pic>
    </p:spTree>
    <p:extLst>
      <p:ext uri="{BB962C8B-B14F-4D97-AF65-F5344CB8AC3E}">
        <p14:creationId xmlns:p14="http://schemas.microsoft.com/office/powerpoint/2010/main" val="25775270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3D486C-22BE-4232-906C-73ADED25BEF1}"/>
              </a:ext>
            </a:extLst>
          </p:cNvPr>
          <p:cNvSpPr>
            <a:spLocks noGrp="1"/>
          </p:cNvSpPr>
          <p:nvPr>
            <p:ph type="title"/>
          </p:nvPr>
        </p:nvSpPr>
        <p:spPr>
          <a:xfrm>
            <a:off x="648393" y="382385"/>
            <a:ext cx="8296102" cy="1097280"/>
          </a:xfrm>
        </p:spPr>
        <p:txBody>
          <a:bodyPr>
            <a:normAutofit fontScale="90000"/>
          </a:bodyPr>
          <a:lstStyle/>
          <a:p>
            <a:r>
              <a:rPr lang="en-US" sz="6000" dirty="0"/>
              <a:t>Have you ever wondered?</a:t>
            </a:r>
          </a:p>
        </p:txBody>
      </p:sp>
      <p:sp>
        <p:nvSpPr>
          <p:cNvPr id="3" name="Content Placeholder 2">
            <a:extLst>
              <a:ext uri="{FF2B5EF4-FFF2-40B4-BE49-F238E27FC236}">
                <a16:creationId xmlns:a16="http://schemas.microsoft.com/office/drawing/2014/main" id="{2A3158CC-04E0-40F3-B6E8-C4B754347786}"/>
              </a:ext>
            </a:extLst>
          </p:cNvPr>
          <p:cNvSpPr>
            <a:spLocks noGrp="1"/>
          </p:cNvSpPr>
          <p:nvPr>
            <p:ph idx="1"/>
          </p:nvPr>
        </p:nvSpPr>
        <p:spPr>
          <a:xfrm>
            <a:off x="648392" y="1479665"/>
            <a:ext cx="8296101" cy="4588626"/>
          </a:xfrm>
        </p:spPr>
        <p:txBody>
          <a:bodyPr>
            <a:normAutofit lnSpcReduction="10000"/>
          </a:bodyPr>
          <a:lstStyle/>
          <a:p>
            <a:r>
              <a:rPr lang="en-US" sz="3600" b="1" dirty="0">
                <a:solidFill>
                  <a:schemeClr val="tx1"/>
                </a:solidFill>
              </a:rPr>
              <a:t>Am I beyond repair?</a:t>
            </a:r>
          </a:p>
          <a:p>
            <a:r>
              <a:rPr lang="en-US" sz="3600" b="1" dirty="0">
                <a:solidFill>
                  <a:schemeClr val="tx1"/>
                </a:solidFill>
              </a:rPr>
              <a:t>Am I beyond saving?</a:t>
            </a:r>
          </a:p>
          <a:p>
            <a:r>
              <a:rPr lang="en-US" sz="3600" b="1" dirty="0">
                <a:solidFill>
                  <a:schemeClr val="tx1"/>
                </a:solidFill>
              </a:rPr>
              <a:t>Is God listening to my pleas?</a:t>
            </a:r>
          </a:p>
          <a:p>
            <a:r>
              <a:rPr lang="en-US" sz="3600" b="1" dirty="0">
                <a:solidFill>
                  <a:schemeClr val="tx1"/>
                </a:solidFill>
              </a:rPr>
              <a:t>Will He forgive me for my mistakes?</a:t>
            </a:r>
          </a:p>
          <a:p>
            <a:r>
              <a:rPr lang="en-US" sz="3600" b="1" dirty="0">
                <a:solidFill>
                  <a:schemeClr val="tx1"/>
                </a:solidFill>
              </a:rPr>
              <a:t>Can I forgive myself?</a:t>
            </a:r>
          </a:p>
          <a:p>
            <a:r>
              <a:rPr lang="en-US" sz="3600" b="1" dirty="0">
                <a:solidFill>
                  <a:schemeClr val="tx1"/>
                </a:solidFill>
              </a:rPr>
              <a:t>Will God heal me of my sickness?</a:t>
            </a:r>
          </a:p>
          <a:p>
            <a:r>
              <a:rPr lang="en-US" sz="3600" b="1" dirty="0">
                <a:solidFill>
                  <a:schemeClr val="tx1"/>
                </a:solidFill>
              </a:rPr>
              <a:t>Will He be long-suffering with me? </a:t>
            </a:r>
            <a:endParaRPr lang="en-US" sz="1800" b="1" dirty="0">
              <a:solidFill>
                <a:schemeClr val="tx1"/>
              </a:solidFill>
            </a:endParaRPr>
          </a:p>
        </p:txBody>
      </p:sp>
    </p:spTree>
    <p:extLst>
      <p:ext uri="{BB962C8B-B14F-4D97-AF65-F5344CB8AC3E}">
        <p14:creationId xmlns:p14="http://schemas.microsoft.com/office/powerpoint/2010/main" val="413893547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389F6-A428-4263-A2A7-5E8003C83115}"/>
              </a:ext>
            </a:extLst>
          </p:cNvPr>
          <p:cNvSpPr>
            <a:spLocks noGrp="1"/>
          </p:cNvSpPr>
          <p:nvPr>
            <p:ph type="title"/>
          </p:nvPr>
        </p:nvSpPr>
        <p:spPr>
          <a:xfrm>
            <a:off x="714896" y="382384"/>
            <a:ext cx="8229600" cy="1147157"/>
          </a:xfrm>
        </p:spPr>
        <p:txBody>
          <a:bodyPr>
            <a:normAutofit fontScale="90000"/>
          </a:bodyPr>
          <a:lstStyle/>
          <a:p>
            <a:r>
              <a:rPr lang="en-US" sz="6000" dirty="0"/>
              <a:t>There is a balm in Gilead</a:t>
            </a:r>
          </a:p>
        </p:txBody>
      </p:sp>
      <p:sp>
        <p:nvSpPr>
          <p:cNvPr id="3" name="Content Placeholder 2">
            <a:extLst>
              <a:ext uri="{FF2B5EF4-FFF2-40B4-BE49-F238E27FC236}">
                <a16:creationId xmlns:a16="http://schemas.microsoft.com/office/drawing/2014/main" id="{711393B2-7AFE-458A-99CE-72E830A95155}"/>
              </a:ext>
            </a:extLst>
          </p:cNvPr>
          <p:cNvSpPr>
            <a:spLocks noGrp="1"/>
          </p:cNvSpPr>
          <p:nvPr>
            <p:ph idx="1"/>
          </p:nvPr>
        </p:nvSpPr>
        <p:spPr>
          <a:xfrm>
            <a:off x="714897" y="1213658"/>
            <a:ext cx="8096594" cy="5261958"/>
          </a:xfrm>
        </p:spPr>
        <p:txBody>
          <a:bodyPr/>
          <a:lstStyle/>
          <a:p>
            <a:r>
              <a:rPr lang="en-US" sz="3200" dirty="0">
                <a:solidFill>
                  <a:schemeClr val="tx1"/>
                </a:solidFill>
              </a:rPr>
              <a:t>In Jeremiah 8, Judah is warned of the destruction they will face by the Babylonians.  </a:t>
            </a:r>
          </a:p>
          <a:p>
            <a:r>
              <a:rPr lang="en-US" sz="4000" dirty="0">
                <a:solidFill>
                  <a:schemeClr val="tx1"/>
                </a:solidFill>
              </a:rPr>
              <a:t>Vs. 3- Death shall be chosen rather than life</a:t>
            </a:r>
          </a:p>
          <a:p>
            <a:r>
              <a:rPr lang="en-US" sz="4000" dirty="0">
                <a:solidFill>
                  <a:schemeClr val="tx1"/>
                </a:solidFill>
              </a:rPr>
              <a:t>Jeremiah responds: </a:t>
            </a:r>
          </a:p>
          <a:p>
            <a:pPr lvl="1"/>
            <a:r>
              <a:rPr lang="en-US" sz="3400" dirty="0">
                <a:solidFill>
                  <a:schemeClr val="tx1"/>
                </a:solidFill>
              </a:rPr>
              <a:t>vs. 22 </a:t>
            </a:r>
            <a:r>
              <a:rPr lang="en-US" sz="4200" dirty="0">
                <a:solidFill>
                  <a:schemeClr val="tx1"/>
                </a:solidFill>
              </a:rPr>
              <a:t>“Is there no balm in Gilead; is there no physician there?...”</a:t>
            </a:r>
            <a:endParaRPr lang="en-US" sz="3400" dirty="0">
              <a:solidFill>
                <a:schemeClr val="tx1"/>
              </a:solidFill>
            </a:endParaRPr>
          </a:p>
          <a:p>
            <a:endParaRPr lang="en-US" dirty="0"/>
          </a:p>
        </p:txBody>
      </p:sp>
    </p:spTree>
    <p:extLst>
      <p:ext uri="{BB962C8B-B14F-4D97-AF65-F5344CB8AC3E}">
        <p14:creationId xmlns:p14="http://schemas.microsoft.com/office/powerpoint/2010/main" val="38413782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6">
            <a:extLst>
              <a:ext uri="{FF2B5EF4-FFF2-40B4-BE49-F238E27FC236}">
                <a16:creationId xmlns:a16="http://schemas.microsoft.com/office/drawing/2014/main" id="{4B8990E1-DBDF-4B44-95EC-D3EE76CCABDA}"/>
              </a:ext>
            </a:extLst>
          </p:cNvPr>
          <p:cNvSpPr txBox="1">
            <a:spLocks noChangeArrowheads="1"/>
          </p:cNvSpPr>
          <p:nvPr/>
        </p:nvSpPr>
        <p:spPr bwMode="auto">
          <a:xfrm>
            <a:off x="1660525" y="1793875"/>
            <a:ext cx="68627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There is a balm in Gilead to make the wounded whole;</a:t>
            </a:r>
          </a:p>
          <a:p>
            <a:r>
              <a:rPr lang="en-US" altLang="en-US"/>
              <a:t>There is a balm in Gilead to heal the sinsick soul.</a:t>
            </a:r>
          </a:p>
        </p:txBody>
      </p:sp>
      <p:pic>
        <p:nvPicPr>
          <p:cNvPr id="4099" name="Picture 5" descr="E:\ThePapHy\SONGS\FinaleFilesForPP\T\ThereIsABalmInGilead001.TIF">
            <a:extLst>
              <a:ext uri="{FF2B5EF4-FFF2-40B4-BE49-F238E27FC236}">
                <a16:creationId xmlns:a16="http://schemas.microsoft.com/office/drawing/2014/main" id="{D3441EFE-F52D-481C-AE1F-7E4DF94DBE6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2">
            <a:extLst>
              <a:ext uri="{FF2B5EF4-FFF2-40B4-BE49-F238E27FC236}">
                <a16:creationId xmlns:a16="http://schemas.microsoft.com/office/drawing/2014/main" id="{AB2272C7-E84F-46A1-AE61-FC0B0A7B9A5C}"/>
              </a:ext>
            </a:extLst>
          </p:cNvPr>
          <p:cNvSpPr>
            <a:spLocks noGrp="1" noChangeArrowheads="1"/>
          </p:cNvSpPr>
          <p:nvPr>
            <p:ph type="title" idx="4294967295"/>
          </p:nvPr>
        </p:nvSpPr>
        <p:spPr>
          <a:xfrm>
            <a:off x="76200" y="152400"/>
            <a:ext cx="7772400" cy="304800"/>
          </a:xfrm>
        </p:spPr>
        <p:txBody>
          <a:bodyPr>
            <a:normAutofit fontScale="90000"/>
          </a:bodyPr>
          <a:lstStyle/>
          <a:p>
            <a:pPr algn="l"/>
            <a:r>
              <a:rPr lang="en-US" altLang="en-US" sz="2800">
                <a:solidFill>
                  <a:schemeClr val="tx1"/>
                </a:solidFill>
                <a:latin typeface="Arial" panose="020B0604020202020204" pitchFamily="34" charset="0"/>
              </a:rPr>
              <a:t>c – There Is A Balm In Gilead</a:t>
            </a:r>
          </a:p>
        </p:txBody>
      </p:sp>
      <p:sp>
        <p:nvSpPr>
          <p:cNvPr id="4101" name="Text Box 3">
            <a:extLst>
              <a:ext uri="{FF2B5EF4-FFF2-40B4-BE49-F238E27FC236}">
                <a16:creationId xmlns:a16="http://schemas.microsoft.com/office/drawing/2014/main" id="{C540A3EE-6453-4229-A0B7-97E974A74279}"/>
              </a:ext>
            </a:extLst>
          </p:cNvPr>
          <p:cNvSpPr txBox="1">
            <a:spLocks noChangeArrowheads="1"/>
          </p:cNvSpPr>
          <p:nvPr/>
        </p:nvSpPr>
        <p:spPr bwMode="auto">
          <a:xfrm>
            <a:off x="76200" y="6400800"/>
            <a:ext cx="287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Words &amp; Music: Traditional Spiritual</a:t>
            </a:r>
          </a:p>
        </p:txBody>
      </p:sp>
      <p:sp>
        <p:nvSpPr>
          <p:cNvPr id="4102" name="Text Box 4">
            <a:extLst>
              <a:ext uri="{FF2B5EF4-FFF2-40B4-BE49-F238E27FC236}">
                <a16:creationId xmlns:a16="http://schemas.microsoft.com/office/drawing/2014/main" id="{FAFE20D2-5B40-4EBD-BBBE-30D5B75863DB}"/>
              </a:ext>
            </a:extLst>
          </p:cNvPr>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 2003 The Paperless Hymnal™</a:t>
            </a:r>
          </a:p>
        </p:txBody>
      </p:sp>
    </p:spTree>
    <p:extLst>
      <p:ext uri="{BB962C8B-B14F-4D97-AF65-F5344CB8AC3E}">
        <p14:creationId xmlns:p14="http://schemas.microsoft.com/office/powerpoint/2010/main" val="40706606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a:extLst>
              <a:ext uri="{FF2B5EF4-FFF2-40B4-BE49-F238E27FC236}">
                <a16:creationId xmlns:a16="http://schemas.microsoft.com/office/drawing/2014/main" id="{17A3FC36-CD48-4AA9-B1B4-2B570FE1C55B}"/>
              </a:ext>
            </a:extLst>
          </p:cNvPr>
          <p:cNvSpPr txBox="1">
            <a:spLocks noChangeArrowheads="1"/>
          </p:cNvSpPr>
          <p:nvPr/>
        </p:nvSpPr>
        <p:spPr bwMode="auto">
          <a:xfrm>
            <a:off x="593725" y="1565275"/>
            <a:ext cx="387032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1.</a:t>
            </a:r>
          </a:p>
          <a:p>
            <a:r>
              <a:rPr lang="en-US" altLang="en-US"/>
              <a:t>Sometimes I feel discouraged,</a:t>
            </a:r>
          </a:p>
          <a:p>
            <a:r>
              <a:rPr lang="en-US" altLang="en-US"/>
              <a:t>And think my work's in vain,</a:t>
            </a:r>
          </a:p>
          <a:p>
            <a:r>
              <a:rPr lang="en-US" altLang="en-US"/>
              <a:t>But then the Holy Spirit</a:t>
            </a:r>
          </a:p>
          <a:p>
            <a:r>
              <a:rPr lang="en-US" altLang="en-US"/>
              <a:t>Revives my soul again.</a:t>
            </a:r>
          </a:p>
        </p:txBody>
      </p:sp>
      <p:pic>
        <p:nvPicPr>
          <p:cNvPr id="5123" name="Picture 6" descr="E:\ThePapHy\SONGS\FinaleFilesForPP\T\ThereIsABalmInGilead002.TIF">
            <a:extLst>
              <a:ext uri="{FF2B5EF4-FFF2-40B4-BE49-F238E27FC236}">
                <a16:creationId xmlns:a16="http://schemas.microsoft.com/office/drawing/2014/main" id="{CD893B9A-9760-4B21-873F-CDED7DC0D1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a:extLst>
              <a:ext uri="{FF2B5EF4-FFF2-40B4-BE49-F238E27FC236}">
                <a16:creationId xmlns:a16="http://schemas.microsoft.com/office/drawing/2014/main" id="{6505C41D-5E86-4DA9-A383-53C06409F611}"/>
              </a:ext>
            </a:extLst>
          </p:cNvPr>
          <p:cNvSpPr>
            <a:spLocks noGrp="1" noChangeArrowheads="1"/>
          </p:cNvSpPr>
          <p:nvPr>
            <p:ph type="title" idx="4294967295"/>
          </p:nvPr>
        </p:nvSpPr>
        <p:spPr>
          <a:xfrm>
            <a:off x="76200" y="152400"/>
            <a:ext cx="7772400" cy="304800"/>
          </a:xfrm>
        </p:spPr>
        <p:txBody>
          <a:bodyPr>
            <a:normAutofit fontScale="90000"/>
          </a:bodyPr>
          <a:lstStyle/>
          <a:p>
            <a:pPr algn="l"/>
            <a:r>
              <a:rPr lang="en-US" altLang="en-US" sz="2800">
                <a:solidFill>
                  <a:schemeClr val="tx1"/>
                </a:solidFill>
                <a:latin typeface="Arial" panose="020B0604020202020204" pitchFamily="34" charset="0"/>
              </a:rPr>
              <a:t>1 – There Is A Balm In Gilead</a:t>
            </a:r>
          </a:p>
        </p:txBody>
      </p:sp>
      <p:sp>
        <p:nvSpPr>
          <p:cNvPr id="5125" name="Text Box 3">
            <a:extLst>
              <a:ext uri="{FF2B5EF4-FFF2-40B4-BE49-F238E27FC236}">
                <a16:creationId xmlns:a16="http://schemas.microsoft.com/office/drawing/2014/main" id="{F8336738-5589-409B-B541-2A0774B35EBD}"/>
              </a:ext>
            </a:extLst>
          </p:cNvPr>
          <p:cNvSpPr txBox="1">
            <a:spLocks noChangeArrowheads="1"/>
          </p:cNvSpPr>
          <p:nvPr/>
        </p:nvSpPr>
        <p:spPr bwMode="auto">
          <a:xfrm>
            <a:off x="76200" y="6400800"/>
            <a:ext cx="287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Words &amp; Music: Traditional Spiritual</a:t>
            </a:r>
          </a:p>
        </p:txBody>
      </p:sp>
      <p:sp>
        <p:nvSpPr>
          <p:cNvPr id="5126" name="Text Box 4">
            <a:extLst>
              <a:ext uri="{FF2B5EF4-FFF2-40B4-BE49-F238E27FC236}">
                <a16:creationId xmlns:a16="http://schemas.microsoft.com/office/drawing/2014/main" id="{C6A6EDDD-E950-49EB-BD74-7053A3C23C3B}"/>
              </a:ext>
            </a:extLst>
          </p:cNvPr>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 2003 The Paperless Hymnal™</a:t>
            </a:r>
          </a:p>
        </p:txBody>
      </p:sp>
    </p:spTree>
    <p:extLst>
      <p:ext uri="{BB962C8B-B14F-4D97-AF65-F5344CB8AC3E}">
        <p14:creationId xmlns:p14="http://schemas.microsoft.com/office/powerpoint/2010/main" val="42629540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2">
            <a:extLst>
              <a:ext uri="{FF2B5EF4-FFF2-40B4-BE49-F238E27FC236}">
                <a16:creationId xmlns:a16="http://schemas.microsoft.com/office/drawing/2014/main" id="{D67E7B7F-F057-49D6-BA45-8969F31187F2}"/>
              </a:ext>
            </a:extLst>
          </p:cNvPr>
          <p:cNvSpPr txBox="1">
            <a:spLocks noChangeArrowheads="1"/>
          </p:cNvSpPr>
          <p:nvPr/>
        </p:nvSpPr>
        <p:spPr bwMode="auto">
          <a:xfrm>
            <a:off x="1660525" y="1793875"/>
            <a:ext cx="68627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There is a balm in Gilead to make the wounded whole;</a:t>
            </a:r>
          </a:p>
          <a:p>
            <a:r>
              <a:rPr lang="en-US" altLang="en-US"/>
              <a:t>There is a balm in Gilead to heal the sinsick soul.</a:t>
            </a:r>
          </a:p>
        </p:txBody>
      </p:sp>
      <p:pic>
        <p:nvPicPr>
          <p:cNvPr id="6147" name="Picture 3" descr="E:\ThePapHy\SONGS\FinaleFilesForPP\T\ThereIsABalmInGilead001.TIF">
            <a:extLst>
              <a:ext uri="{FF2B5EF4-FFF2-40B4-BE49-F238E27FC236}">
                <a16:creationId xmlns:a16="http://schemas.microsoft.com/office/drawing/2014/main" id="{F39CC8EB-36ED-4009-8EF2-960BC86076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Rectangle 4">
            <a:extLst>
              <a:ext uri="{FF2B5EF4-FFF2-40B4-BE49-F238E27FC236}">
                <a16:creationId xmlns:a16="http://schemas.microsoft.com/office/drawing/2014/main" id="{10C79D21-9652-4645-924A-E2AA10517E33}"/>
              </a:ext>
            </a:extLst>
          </p:cNvPr>
          <p:cNvSpPr>
            <a:spLocks noGrp="1" noChangeArrowheads="1"/>
          </p:cNvSpPr>
          <p:nvPr>
            <p:ph type="title" idx="4294967295"/>
          </p:nvPr>
        </p:nvSpPr>
        <p:spPr>
          <a:xfrm>
            <a:off x="76200" y="152400"/>
            <a:ext cx="7772400" cy="304800"/>
          </a:xfrm>
        </p:spPr>
        <p:txBody>
          <a:bodyPr>
            <a:normAutofit fontScale="90000"/>
          </a:bodyPr>
          <a:lstStyle/>
          <a:p>
            <a:pPr algn="l"/>
            <a:r>
              <a:rPr lang="en-US" altLang="en-US" sz="2800">
                <a:solidFill>
                  <a:schemeClr val="tx1"/>
                </a:solidFill>
                <a:latin typeface="Arial" panose="020B0604020202020204" pitchFamily="34" charset="0"/>
              </a:rPr>
              <a:t>c – There Is A Balm In Gilead</a:t>
            </a:r>
          </a:p>
        </p:txBody>
      </p:sp>
      <p:sp>
        <p:nvSpPr>
          <p:cNvPr id="6149" name="Text Box 5">
            <a:extLst>
              <a:ext uri="{FF2B5EF4-FFF2-40B4-BE49-F238E27FC236}">
                <a16:creationId xmlns:a16="http://schemas.microsoft.com/office/drawing/2014/main" id="{DCCF842D-704F-4DC1-8B04-B92ADEF1E4BB}"/>
              </a:ext>
            </a:extLst>
          </p:cNvPr>
          <p:cNvSpPr txBox="1">
            <a:spLocks noChangeArrowheads="1"/>
          </p:cNvSpPr>
          <p:nvPr/>
        </p:nvSpPr>
        <p:spPr bwMode="auto">
          <a:xfrm>
            <a:off x="76200" y="6400800"/>
            <a:ext cx="287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Words &amp; Music: Traditional Spiritual</a:t>
            </a:r>
          </a:p>
        </p:txBody>
      </p:sp>
      <p:sp>
        <p:nvSpPr>
          <p:cNvPr id="6150" name="Text Box 6">
            <a:extLst>
              <a:ext uri="{FF2B5EF4-FFF2-40B4-BE49-F238E27FC236}">
                <a16:creationId xmlns:a16="http://schemas.microsoft.com/office/drawing/2014/main" id="{6993E742-DB1E-429C-9F1A-47D813024FE6}"/>
              </a:ext>
            </a:extLst>
          </p:cNvPr>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 2003 The Paperless Hymnal™</a:t>
            </a:r>
          </a:p>
        </p:txBody>
      </p:sp>
    </p:spTree>
    <p:extLst>
      <p:ext uri="{BB962C8B-B14F-4D97-AF65-F5344CB8AC3E}">
        <p14:creationId xmlns:p14="http://schemas.microsoft.com/office/powerpoint/2010/main" val="1826156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5">
            <a:extLst>
              <a:ext uri="{FF2B5EF4-FFF2-40B4-BE49-F238E27FC236}">
                <a16:creationId xmlns:a16="http://schemas.microsoft.com/office/drawing/2014/main" id="{62A51C4F-42B3-45AE-8D06-A110C7D7D556}"/>
              </a:ext>
            </a:extLst>
          </p:cNvPr>
          <p:cNvSpPr txBox="1">
            <a:spLocks noChangeArrowheads="1"/>
          </p:cNvSpPr>
          <p:nvPr/>
        </p:nvSpPr>
        <p:spPr bwMode="auto">
          <a:xfrm>
            <a:off x="974725" y="1870075"/>
            <a:ext cx="3671888"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2.</a:t>
            </a:r>
          </a:p>
          <a:p>
            <a:r>
              <a:rPr lang="en-US" altLang="en-US"/>
              <a:t>If you can't sing like angels,</a:t>
            </a:r>
          </a:p>
          <a:p>
            <a:r>
              <a:rPr lang="en-US" altLang="en-US"/>
              <a:t>If you can't preach like Paul,</a:t>
            </a:r>
          </a:p>
          <a:p>
            <a:r>
              <a:rPr lang="en-US" altLang="en-US"/>
              <a:t>Then tell the love of Jesus,</a:t>
            </a:r>
          </a:p>
          <a:p>
            <a:r>
              <a:rPr lang="en-US" altLang="en-US"/>
              <a:t>And say He died for all.</a:t>
            </a:r>
          </a:p>
        </p:txBody>
      </p:sp>
      <p:pic>
        <p:nvPicPr>
          <p:cNvPr id="7171" name="Picture 6" descr="E:\ThePapHy\SONGS\FinaleFilesForPP\T\ThereIsABalmInGilead003.TIF">
            <a:extLst>
              <a:ext uri="{FF2B5EF4-FFF2-40B4-BE49-F238E27FC236}">
                <a16:creationId xmlns:a16="http://schemas.microsoft.com/office/drawing/2014/main" id="{EDFEC9C1-C6F8-46F7-803D-3D247BE5CD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2">
            <a:extLst>
              <a:ext uri="{FF2B5EF4-FFF2-40B4-BE49-F238E27FC236}">
                <a16:creationId xmlns:a16="http://schemas.microsoft.com/office/drawing/2014/main" id="{CD573AE0-B7D5-4C2D-ABF6-81FA5ADC3AF4}"/>
              </a:ext>
            </a:extLst>
          </p:cNvPr>
          <p:cNvSpPr>
            <a:spLocks noGrp="1" noChangeArrowheads="1"/>
          </p:cNvSpPr>
          <p:nvPr>
            <p:ph type="title" idx="4294967295"/>
          </p:nvPr>
        </p:nvSpPr>
        <p:spPr>
          <a:xfrm>
            <a:off x="76200" y="152400"/>
            <a:ext cx="7772400" cy="304800"/>
          </a:xfrm>
        </p:spPr>
        <p:txBody>
          <a:bodyPr>
            <a:normAutofit fontScale="90000"/>
          </a:bodyPr>
          <a:lstStyle/>
          <a:p>
            <a:pPr algn="l"/>
            <a:r>
              <a:rPr lang="en-US" altLang="en-US" sz="2800">
                <a:solidFill>
                  <a:schemeClr val="tx1"/>
                </a:solidFill>
                <a:latin typeface="Arial" panose="020B0604020202020204" pitchFamily="34" charset="0"/>
              </a:rPr>
              <a:t>2 – There Is A Balm In Gilead</a:t>
            </a:r>
          </a:p>
        </p:txBody>
      </p:sp>
      <p:sp>
        <p:nvSpPr>
          <p:cNvPr id="7173" name="Text Box 3">
            <a:extLst>
              <a:ext uri="{FF2B5EF4-FFF2-40B4-BE49-F238E27FC236}">
                <a16:creationId xmlns:a16="http://schemas.microsoft.com/office/drawing/2014/main" id="{B9916A54-F247-461A-B048-4B23EC45E102}"/>
              </a:ext>
            </a:extLst>
          </p:cNvPr>
          <p:cNvSpPr txBox="1">
            <a:spLocks noChangeArrowheads="1"/>
          </p:cNvSpPr>
          <p:nvPr/>
        </p:nvSpPr>
        <p:spPr bwMode="auto">
          <a:xfrm>
            <a:off x="76200" y="6400800"/>
            <a:ext cx="287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Words &amp; Music: Traditional Spiritual</a:t>
            </a:r>
          </a:p>
        </p:txBody>
      </p:sp>
      <p:sp>
        <p:nvSpPr>
          <p:cNvPr id="7174" name="Text Box 4">
            <a:extLst>
              <a:ext uri="{FF2B5EF4-FFF2-40B4-BE49-F238E27FC236}">
                <a16:creationId xmlns:a16="http://schemas.microsoft.com/office/drawing/2014/main" id="{FE272489-F44D-41CF-B621-0269728301A5}"/>
              </a:ext>
            </a:extLst>
          </p:cNvPr>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 2003 The Paperless Hymnal™</a:t>
            </a:r>
          </a:p>
        </p:txBody>
      </p:sp>
    </p:spTree>
    <p:extLst>
      <p:ext uri="{BB962C8B-B14F-4D97-AF65-F5344CB8AC3E}">
        <p14:creationId xmlns:p14="http://schemas.microsoft.com/office/powerpoint/2010/main" val="745828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a:extLst>
              <a:ext uri="{FF2B5EF4-FFF2-40B4-BE49-F238E27FC236}">
                <a16:creationId xmlns:a16="http://schemas.microsoft.com/office/drawing/2014/main" id="{1ADF2BCB-56E4-493D-8655-E225AD1B40BE}"/>
              </a:ext>
            </a:extLst>
          </p:cNvPr>
          <p:cNvSpPr txBox="1">
            <a:spLocks noChangeArrowheads="1"/>
          </p:cNvSpPr>
          <p:nvPr/>
        </p:nvSpPr>
        <p:spPr bwMode="auto">
          <a:xfrm>
            <a:off x="1660525" y="1793875"/>
            <a:ext cx="686276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There is a balm in Gilead to make the wounded whole;</a:t>
            </a:r>
          </a:p>
          <a:p>
            <a:r>
              <a:rPr lang="en-US" altLang="en-US"/>
              <a:t>There is a balm in Gilead to heal the sinsick soul.</a:t>
            </a:r>
          </a:p>
        </p:txBody>
      </p:sp>
      <p:pic>
        <p:nvPicPr>
          <p:cNvPr id="8195" name="Picture 3" descr="E:\ThePapHy\SONGS\FinaleFilesForPP\T\ThereIsABalmInGilead001.TIF">
            <a:extLst>
              <a:ext uri="{FF2B5EF4-FFF2-40B4-BE49-F238E27FC236}">
                <a16:creationId xmlns:a16="http://schemas.microsoft.com/office/drawing/2014/main" id="{375D62C6-CF5F-47CC-AA65-CD00161C64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Rectangle 4">
            <a:extLst>
              <a:ext uri="{FF2B5EF4-FFF2-40B4-BE49-F238E27FC236}">
                <a16:creationId xmlns:a16="http://schemas.microsoft.com/office/drawing/2014/main" id="{2ABDE3D9-3EEA-4425-939B-5B7EBB53FC25}"/>
              </a:ext>
            </a:extLst>
          </p:cNvPr>
          <p:cNvSpPr>
            <a:spLocks noGrp="1" noChangeArrowheads="1"/>
          </p:cNvSpPr>
          <p:nvPr>
            <p:ph type="title" idx="4294967295"/>
          </p:nvPr>
        </p:nvSpPr>
        <p:spPr>
          <a:xfrm>
            <a:off x="76200" y="152400"/>
            <a:ext cx="7772400" cy="304800"/>
          </a:xfrm>
        </p:spPr>
        <p:txBody>
          <a:bodyPr>
            <a:normAutofit fontScale="90000"/>
          </a:bodyPr>
          <a:lstStyle/>
          <a:p>
            <a:pPr algn="l"/>
            <a:r>
              <a:rPr lang="en-US" altLang="en-US" sz="2800">
                <a:solidFill>
                  <a:schemeClr val="tx1"/>
                </a:solidFill>
                <a:latin typeface="Arial" panose="020B0604020202020204" pitchFamily="34" charset="0"/>
              </a:rPr>
              <a:t>c – There Is A Balm In Gilead</a:t>
            </a:r>
          </a:p>
        </p:txBody>
      </p:sp>
      <p:sp>
        <p:nvSpPr>
          <p:cNvPr id="8197" name="Text Box 5">
            <a:extLst>
              <a:ext uri="{FF2B5EF4-FFF2-40B4-BE49-F238E27FC236}">
                <a16:creationId xmlns:a16="http://schemas.microsoft.com/office/drawing/2014/main" id="{EF66B3BD-B0EF-431F-A340-423B46A2D5DF}"/>
              </a:ext>
            </a:extLst>
          </p:cNvPr>
          <p:cNvSpPr txBox="1">
            <a:spLocks noChangeArrowheads="1"/>
          </p:cNvSpPr>
          <p:nvPr/>
        </p:nvSpPr>
        <p:spPr bwMode="auto">
          <a:xfrm>
            <a:off x="76200" y="6400800"/>
            <a:ext cx="2870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Words &amp; Music: Traditional Spiritual</a:t>
            </a:r>
          </a:p>
        </p:txBody>
      </p:sp>
      <p:sp>
        <p:nvSpPr>
          <p:cNvPr id="8198" name="Text Box 6">
            <a:extLst>
              <a:ext uri="{FF2B5EF4-FFF2-40B4-BE49-F238E27FC236}">
                <a16:creationId xmlns:a16="http://schemas.microsoft.com/office/drawing/2014/main" id="{27398440-C9D3-494B-A65C-0CE1C4E47BC7}"/>
              </a:ext>
            </a:extLst>
          </p:cNvPr>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 2003 The Paperless Hymnal™</a:t>
            </a:r>
          </a:p>
        </p:txBody>
      </p:sp>
    </p:spTree>
    <p:extLst>
      <p:ext uri="{BB962C8B-B14F-4D97-AF65-F5344CB8AC3E}">
        <p14:creationId xmlns:p14="http://schemas.microsoft.com/office/powerpoint/2010/main" val="25788368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16FC30-6EC5-4249-8C85-97B28CB02DD4}"/>
              </a:ext>
            </a:extLst>
          </p:cNvPr>
          <p:cNvSpPr>
            <a:spLocks noGrp="1"/>
          </p:cNvSpPr>
          <p:nvPr>
            <p:ph type="title"/>
          </p:nvPr>
        </p:nvSpPr>
        <p:spPr/>
        <p:txBody>
          <a:bodyPr>
            <a:normAutofit/>
          </a:bodyPr>
          <a:lstStyle/>
          <a:p>
            <a:r>
              <a:rPr lang="en-US" sz="6000" dirty="0"/>
              <a:t>Spiritual Hospital</a:t>
            </a:r>
          </a:p>
        </p:txBody>
      </p:sp>
      <p:pic>
        <p:nvPicPr>
          <p:cNvPr id="5" name="Content Placeholder 4">
            <a:extLst>
              <a:ext uri="{FF2B5EF4-FFF2-40B4-BE49-F238E27FC236}">
                <a16:creationId xmlns:a16="http://schemas.microsoft.com/office/drawing/2014/main" id="{77E654CA-FC6F-41B7-98C6-823418B7491C}"/>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38758" y="1300394"/>
            <a:ext cx="6700814" cy="4257212"/>
          </a:xfrm>
        </p:spPr>
      </p:pic>
      <p:sp>
        <p:nvSpPr>
          <p:cNvPr id="6" name="TextBox 5">
            <a:extLst>
              <a:ext uri="{FF2B5EF4-FFF2-40B4-BE49-F238E27FC236}">
                <a16:creationId xmlns:a16="http://schemas.microsoft.com/office/drawing/2014/main" id="{4D484062-DA1F-4352-884F-823800CEC08F}"/>
              </a:ext>
            </a:extLst>
          </p:cNvPr>
          <p:cNvSpPr txBox="1"/>
          <p:nvPr/>
        </p:nvSpPr>
        <p:spPr>
          <a:xfrm>
            <a:off x="2128058" y="5852160"/>
            <a:ext cx="4804757" cy="707886"/>
          </a:xfrm>
          <a:prstGeom prst="rect">
            <a:avLst/>
          </a:prstGeom>
          <a:noFill/>
        </p:spPr>
        <p:txBody>
          <a:bodyPr wrap="square" rtlCol="0">
            <a:spAutoFit/>
          </a:bodyPr>
          <a:lstStyle/>
          <a:p>
            <a:r>
              <a:rPr lang="en-US" sz="4000" b="1" dirty="0"/>
              <a:t>Hebrews 10:24-25</a:t>
            </a:r>
          </a:p>
        </p:txBody>
      </p:sp>
    </p:spTree>
    <p:extLst>
      <p:ext uri="{BB962C8B-B14F-4D97-AF65-F5344CB8AC3E}">
        <p14:creationId xmlns:p14="http://schemas.microsoft.com/office/powerpoint/2010/main" val="12255754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E9ADB-202F-4038-AF5C-1242EC85C3E8}"/>
              </a:ext>
            </a:extLst>
          </p:cNvPr>
          <p:cNvSpPr>
            <a:spLocks noGrp="1"/>
          </p:cNvSpPr>
          <p:nvPr>
            <p:ph type="title"/>
          </p:nvPr>
        </p:nvSpPr>
        <p:spPr/>
        <p:txBody>
          <a:bodyPr>
            <a:normAutofit/>
          </a:bodyPr>
          <a:lstStyle/>
          <a:p>
            <a:r>
              <a:rPr lang="en-US" sz="6000" dirty="0"/>
              <a:t>Broken Heart</a:t>
            </a:r>
          </a:p>
        </p:txBody>
      </p:sp>
      <p:pic>
        <p:nvPicPr>
          <p:cNvPr id="5" name="Content Placeholder 4">
            <a:extLst>
              <a:ext uri="{FF2B5EF4-FFF2-40B4-BE49-F238E27FC236}">
                <a16:creationId xmlns:a16="http://schemas.microsoft.com/office/drawing/2014/main" id="{852A4F94-FDA3-41C0-85B0-B11DE7BF3BE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46477" y="1388710"/>
            <a:ext cx="6435473" cy="5273870"/>
          </a:xfrm>
        </p:spPr>
      </p:pic>
    </p:spTree>
    <p:extLst>
      <p:ext uri="{BB962C8B-B14F-4D97-AF65-F5344CB8AC3E}">
        <p14:creationId xmlns:p14="http://schemas.microsoft.com/office/powerpoint/2010/main" val="858101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9D21F-DC5C-492F-AFC0-A2D38FCA65B9}"/>
              </a:ext>
            </a:extLst>
          </p:cNvPr>
          <p:cNvSpPr>
            <a:spLocks noGrp="1"/>
          </p:cNvSpPr>
          <p:nvPr>
            <p:ph type="title"/>
          </p:nvPr>
        </p:nvSpPr>
        <p:spPr>
          <a:xfrm>
            <a:off x="739303" y="382384"/>
            <a:ext cx="8093412" cy="1492133"/>
          </a:xfrm>
        </p:spPr>
        <p:txBody>
          <a:bodyPr/>
          <a:lstStyle/>
          <a:p>
            <a:r>
              <a:rPr lang="en-US" dirty="0"/>
              <a:t>Do we Really want God searching our Hearts?</a:t>
            </a:r>
          </a:p>
        </p:txBody>
      </p:sp>
      <p:sp>
        <p:nvSpPr>
          <p:cNvPr id="3" name="Content Placeholder 2">
            <a:extLst>
              <a:ext uri="{FF2B5EF4-FFF2-40B4-BE49-F238E27FC236}">
                <a16:creationId xmlns:a16="http://schemas.microsoft.com/office/drawing/2014/main" id="{7565A58B-BEFE-4D47-9147-E44BFD7C118B}"/>
              </a:ext>
            </a:extLst>
          </p:cNvPr>
          <p:cNvSpPr>
            <a:spLocks noGrp="1"/>
          </p:cNvSpPr>
          <p:nvPr>
            <p:ph idx="1"/>
          </p:nvPr>
        </p:nvSpPr>
        <p:spPr>
          <a:xfrm>
            <a:off x="938758" y="2038866"/>
            <a:ext cx="7633742" cy="4436750"/>
          </a:xfrm>
        </p:spPr>
        <p:txBody>
          <a:bodyPr>
            <a:normAutofit lnSpcReduction="10000"/>
          </a:bodyPr>
          <a:lstStyle/>
          <a:p>
            <a:r>
              <a:rPr lang="en-US" sz="3600" dirty="0">
                <a:solidFill>
                  <a:schemeClr val="tx1"/>
                </a:solidFill>
              </a:rPr>
              <a:t>What will He find?</a:t>
            </a:r>
          </a:p>
          <a:p>
            <a:r>
              <a:rPr lang="en-US" sz="3600" dirty="0">
                <a:solidFill>
                  <a:schemeClr val="tx1"/>
                </a:solidFill>
              </a:rPr>
              <a:t>Will He be honored and glorified?</a:t>
            </a:r>
          </a:p>
          <a:p>
            <a:r>
              <a:rPr lang="en-US" sz="3600" dirty="0">
                <a:solidFill>
                  <a:schemeClr val="tx1"/>
                </a:solidFill>
              </a:rPr>
              <a:t>Will He be pleased?</a:t>
            </a:r>
          </a:p>
          <a:p>
            <a:r>
              <a:rPr lang="en-US" sz="3600" dirty="0">
                <a:solidFill>
                  <a:schemeClr val="tx1"/>
                </a:solidFill>
              </a:rPr>
              <a:t>Are we pleased with what is in our hearts?</a:t>
            </a:r>
          </a:p>
          <a:p>
            <a:r>
              <a:rPr lang="en-US" sz="3600" dirty="0">
                <a:solidFill>
                  <a:schemeClr val="tx1"/>
                </a:solidFill>
              </a:rPr>
              <a:t>Do we feel like our hearts are in a good condition?</a:t>
            </a:r>
          </a:p>
        </p:txBody>
      </p:sp>
    </p:spTree>
    <p:extLst>
      <p:ext uri="{BB962C8B-B14F-4D97-AF65-F5344CB8AC3E}">
        <p14:creationId xmlns:p14="http://schemas.microsoft.com/office/powerpoint/2010/main" val="3980157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E9ADB-202F-4038-AF5C-1242EC85C3E8}"/>
              </a:ext>
            </a:extLst>
          </p:cNvPr>
          <p:cNvSpPr>
            <a:spLocks noGrp="1"/>
          </p:cNvSpPr>
          <p:nvPr>
            <p:ph type="title"/>
          </p:nvPr>
        </p:nvSpPr>
        <p:spPr/>
        <p:txBody>
          <a:bodyPr>
            <a:normAutofit/>
          </a:bodyPr>
          <a:lstStyle/>
          <a:p>
            <a:r>
              <a:rPr lang="en-US" sz="6000" dirty="0"/>
              <a:t>Mended Heart</a:t>
            </a:r>
          </a:p>
        </p:txBody>
      </p:sp>
      <p:pic>
        <p:nvPicPr>
          <p:cNvPr id="5" name="Content Placeholder 4">
            <a:extLst>
              <a:ext uri="{FF2B5EF4-FFF2-40B4-BE49-F238E27FC236}">
                <a16:creationId xmlns:a16="http://schemas.microsoft.com/office/drawing/2014/main" id="{852A4F94-FDA3-41C0-85B0-B11DE7BF3BE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689736" y="2647127"/>
            <a:ext cx="2327254" cy="1907185"/>
          </a:xfrm>
        </p:spPr>
      </p:pic>
      <p:pic>
        <p:nvPicPr>
          <p:cNvPr id="4" name="Picture 3">
            <a:extLst>
              <a:ext uri="{FF2B5EF4-FFF2-40B4-BE49-F238E27FC236}">
                <a16:creationId xmlns:a16="http://schemas.microsoft.com/office/drawing/2014/main" id="{28E0D4BD-3363-432C-AFA8-BFF44F3C96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8759" y="1128451"/>
            <a:ext cx="7895102" cy="5725306"/>
          </a:xfrm>
          <a:prstGeom prst="rect">
            <a:avLst/>
          </a:prstGeom>
        </p:spPr>
      </p:pic>
    </p:spTree>
    <p:extLst>
      <p:ext uri="{BB962C8B-B14F-4D97-AF65-F5344CB8AC3E}">
        <p14:creationId xmlns:p14="http://schemas.microsoft.com/office/powerpoint/2010/main" val="324776516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E9ADB-202F-4038-AF5C-1242EC85C3E8}"/>
              </a:ext>
            </a:extLst>
          </p:cNvPr>
          <p:cNvSpPr>
            <a:spLocks noGrp="1"/>
          </p:cNvSpPr>
          <p:nvPr>
            <p:ph type="title"/>
          </p:nvPr>
        </p:nvSpPr>
        <p:spPr/>
        <p:txBody>
          <a:bodyPr>
            <a:normAutofit/>
          </a:bodyPr>
          <a:lstStyle/>
          <a:p>
            <a:r>
              <a:rPr lang="en-US" sz="6000" dirty="0"/>
              <a:t>Divided Heart</a:t>
            </a:r>
          </a:p>
        </p:txBody>
      </p:sp>
      <p:pic>
        <p:nvPicPr>
          <p:cNvPr id="7" name="Content Placeholder 6">
            <a:extLst>
              <a:ext uri="{FF2B5EF4-FFF2-40B4-BE49-F238E27FC236}">
                <a16:creationId xmlns:a16="http://schemas.microsoft.com/office/drawing/2014/main" id="{D69D6CCA-95CB-4F36-8B91-887D1709E30D}"/>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61872" y="1213170"/>
            <a:ext cx="6634264" cy="5610618"/>
          </a:xfrm>
        </p:spPr>
      </p:pic>
    </p:spTree>
    <p:extLst>
      <p:ext uri="{BB962C8B-B14F-4D97-AF65-F5344CB8AC3E}">
        <p14:creationId xmlns:p14="http://schemas.microsoft.com/office/powerpoint/2010/main" val="2886916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E9ADB-202F-4038-AF5C-1242EC85C3E8}"/>
              </a:ext>
            </a:extLst>
          </p:cNvPr>
          <p:cNvSpPr>
            <a:spLocks noGrp="1"/>
          </p:cNvSpPr>
          <p:nvPr>
            <p:ph type="title"/>
          </p:nvPr>
        </p:nvSpPr>
        <p:spPr/>
        <p:txBody>
          <a:bodyPr>
            <a:normAutofit/>
          </a:bodyPr>
          <a:lstStyle/>
          <a:p>
            <a:r>
              <a:rPr lang="en-US" sz="6000" dirty="0"/>
              <a:t>United Heart</a:t>
            </a:r>
          </a:p>
        </p:txBody>
      </p:sp>
      <p:pic>
        <p:nvPicPr>
          <p:cNvPr id="11" name="Content Placeholder 10">
            <a:extLst>
              <a:ext uri="{FF2B5EF4-FFF2-40B4-BE49-F238E27FC236}">
                <a16:creationId xmlns:a16="http://schemas.microsoft.com/office/drawing/2014/main" id="{4DDBEAF2-6C8D-4C81-B98C-F3E029E46545}"/>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29095" y="1145582"/>
            <a:ext cx="6039558" cy="5598903"/>
          </a:xfrm>
        </p:spPr>
      </p:pic>
    </p:spTree>
    <p:extLst>
      <p:ext uri="{BB962C8B-B14F-4D97-AF65-F5344CB8AC3E}">
        <p14:creationId xmlns:p14="http://schemas.microsoft.com/office/powerpoint/2010/main" val="30428600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ECEB6-AEF7-4140-87DA-22F9F867600B}"/>
              </a:ext>
            </a:extLst>
          </p:cNvPr>
          <p:cNvSpPr>
            <a:spLocks noGrp="1"/>
          </p:cNvSpPr>
          <p:nvPr>
            <p:ph type="title"/>
          </p:nvPr>
        </p:nvSpPr>
        <p:spPr/>
        <p:txBody>
          <a:bodyPr>
            <a:normAutofit/>
          </a:bodyPr>
          <a:lstStyle/>
          <a:p>
            <a:r>
              <a:rPr lang="en-US" sz="6600" dirty="0"/>
              <a:t>Hardened Heart</a:t>
            </a:r>
          </a:p>
        </p:txBody>
      </p:sp>
      <p:pic>
        <p:nvPicPr>
          <p:cNvPr id="5" name="Content Placeholder 4">
            <a:extLst>
              <a:ext uri="{FF2B5EF4-FFF2-40B4-BE49-F238E27FC236}">
                <a16:creationId xmlns:a16="http://schemas.microsoft.com/office/drawing/2014/main" id="{A3EBDFA6-604E-4E22-AE65-C5B7E5648F1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71650" y="1249351"/>
            <a:ext cx="6115050" cy="5608649"/>
          </a:xfrm>
        </p:spPr>
      </p:pic>
    </p:spTree>
    <p:extLst>
      <p:ext uri="{BB962C8B-B14F-4D97-AF65-F5344CB8AC3E}">
        <p14:creationId xmlns:p14="http://schemas.microsoft.com/office/powerpoint/2010/main" val="155474070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ECEB6-AEF7-4140-87DA-22F9F867600B}"/>
              </a:ext>
            </a:extLst>
          </p:cNvPr>
          <p:cNvSpPr>
            <a:spLocks noGrp="1"/>
          </p:cNvSpPr>
          <p:nvPr>
            <p:ph type="title"/>
          </p:nvPr>
        </p:nvSpPr>
        <p:spPr/>
        <p:txBody>
          <a:bodyPr>
            <a:normAutofit/>
          </a:bodyPr>
          <a:lstStyle/>
          <a:p>
            <a:r>
              <a:rPr lang="en-US" sz="6600" dirty="0"/>
              <a:t>Open Heart</a:t>
            </a:r>
          </a:p>
        </p:txBody>
      </p:sp>
      <p:pic>
        <p:nvPicPr>
          <p:cNvPr id="17" name="Content Placeholder 16">
            <a:extLst>
              <a:ext uri="{FF2B5EF4-FFF2-40B4-BE49-F238E27FC236}">
                <a16:creationId xmlns:a16="http://schemas.microsoft.com/office/drawing/2014/main" id="{5FD9AF16-873F-47DF-AAED-7F27D7F1F7B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117558" y="1276594"/>
            <a:ext cx="5438274" cy="5438274"/>
          </a:xfrm>
        </p:spPr>
      </p:pic>
    </p:spTree>
    <p:extLst>
      <p:ext uri="{BB962C8B-B14F-4D97-AF65-F5344CB8AC3E}">
        <p14:creationId xmlns:p14="http://schemas.microsoft.com/office/powerpoint/2010/main" val="37474951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a:extLst>
              <a:ext uri="{FF2B5EF4-FFF2-40B4-BE49-F238E27FC236}">
                <a16:creationId xmlns:a16="http://schemas.microsoft.com/office/drawing/2014/main" id="{BA6003D1-288C-434B-ACCE-3C033BF565D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18147" y="240632"/>
            <a:ext cx="7947064" cy="4884820"/>
          </a:xfrm>
        </p:spPr>
      </p:pic>
      <p:sp>
        <p:nvSpPr>
          <p:cNvPr id="10" name="TextBox 9">
            <a:extLst>
              <a:ext uri="{FF2B5EF4-FFF2-40B4-BE49-F238E27FC236}">
                <a16:creationId xmlns:a16="http://schemas.microsoft.com/office/drawing/2014/main" id="{8842D9C4-2C7C-4145-8833-2F56F3CF2C4E}"/>
              </a:ext>
            </a:extLst>
          </p:cNvPr>
          <p:cNvSpPr txBox="1"/>
          <p:nvPr/>
        </p:nvSpPr>
        <p:spPr>
          <a:xfrm>
            <a:off x="1876926" y="5582653"/>
            <a:ext cx="5630779" cy="769441"/>
          </a:xfrm>
          <a:prstGeom prst="rect">
            <a:avLst/>
          </a:prstGeom>
          <a:noFill/>
        </p:spPr>
        <p:txBody>
          <a:bodyPr wrap="square" rtlCol="0">
            <a:spAutoFit/>
          </a:bodyPr>
          <a:lstStyle/>
          <a:p>
            <a:pPr algn="ctr"/>
            <a:r>
              <a:rPr lang="en-US" sz="4400" b="1" dirty="0"/>
              <a:t>1 Samuel 16:7</a:t>
            </a:r>
          </a:p>
        </p:txBody>
      </p:sp>
    </p:spTree>
    <p:extLst>
      <p:ext uri="{BB962C8B-B14F-4D97-AF65-F5344CB8AC3E}">
        <p14:creationId xmlns:p14="http://schemas.microsoft.com/office/powerpoint/2010/main" val="8602384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966E6-A6B3-4E79-B0B1-C3B711E44194}"/>
              </a:ext>
            </a:extLst>
          </p:cNvPr>
          <p:cNvSpPr>
            <a:spLocks noGrp="1"/>
          </p:cNvSpPr>
          <p:nvPr>
            <p:ph type="ctrTitle"/>
          </p:nvPr>
        </p:nvSpPr>
        <p:spPr>
          <a:xfrm>
            <a:off x="1921934" y="1424539"/>
            <a:ext cx="5773380" cy="3705726"/>
          </a:xfrm>
        </p:spPr>
        <p:txBody>
          <a:bodyPr>
            <a:normAutofit fontScale="90000"/>
          </a:bodyPr>
          <a:lstStyle/>
          <a:p>
            <a:r>
              <a:rPr lang="en-US" sz="8800" b="1" dirty="0"/>
              <a:t>How’s Your Heart?</a:t>
            </a:r>
          </a:p>
        </p:txBody>
      </p:sp>
      <p:sp>
        <p:nvSpPr>
          <p:cNvPr id="5" name="Subtitle 4">
            <a:extLst>
              <a:ext uri="{FF2B5EF4-FFF2-40B4-BE49-F238E27FC236}">
                <a16:creationId xmlns:a16="http://schemas.microsoft.com/office/drawing/2014/main" id="{70D1C8D8-2457-406B-98D7-8425F21BFB32}"/>
              </a:ext>
            </a:extLst>
          </p:cNvPr>
          <p:cNvSpPr>
            <a:spLocks noGrp="1"/>
          </p:cNvSpPr>
          <p:nvPr>
            <p:ph type="subTitle" idx="1"/>
          </p:nvPr>
        </p:nvSpPr>
        <p:spPr/>
        <p:txBody>
          <a:bodyPr>
            <a:normAutofit/>
          </a:bodyPr>
          <a:lstStyle/>
          <a:p>
            <a:r>
              <a:rPr lang="en-US" sz="3600" dirty="0"/>
              <a:t>Psalms 139:23-24</a:t>
            </a:r>
          </a:p>
        </p:txBody>
      </p:sp>
    </p:spTree>
    <p:extLst>
      <p:ext uri="{BB962C8B-B14F-4D97-AF65-F5344CB8AC3E}">
        <p14:creationId xmlns:p14="http://schemas.microsoft.com/office/powerpoint/2010/main" val="33092411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966E6-A6B3-4E79-B0B1-C3B711E44194}"/>
              </a:ext>
            </a:extLst>
          </p:cNvPr>
          <p:cNvSpPr>
            <a:spLocks noGrp="1"/>
          </p:cNvSpPr>
          <p:nvPr>
            <p:ph type="ctrTitle"/>
          </p:nvPr>
        </p:nvSpPr>
        <p:spPr>
          <a:xfrm>
            <a:off x="342900" y="5930363"/>
            <a:ext cx="8661400" cy="660401"/>
          </a:xfrm>
        </p:spPr>
        <p:txBody>
          <a:bodyPr>
            <a:noAutofit/>
          </a:bodyPr>
          <a:lstStyle/>
          <a:p>
            <a:r>
              <a:rPr lang="en-US" sz="3600" b="1" dirty="0"/>
              <a:t>Would we Be…..?</a:t>
            </a:r>
          </a:p>
        </p:txBody>
      </p:sp>
      <p:sp>
        <p:nvSpPr>
          <p:cNvPr id="5" name="Subtitle 4">
            <a:extLst>
              <a:ext uri="{FF2B5EF4-FFF2-40B4-BE49-F238E27FC236}">
                <a16:creationId xmlns:a16="http://schemas.microsoft.com/office/drawing/2014/main" id="{70D1C8D8-2457-406B-98D7-8425F21BFB32}"/>
              </a:ext>
            </a:extLst>
          </p:cNvPr>
          <p:cNvSpPr>
            <a:spLocks noGrp="1"/>
          </p:cNvSpPr>
          <p:nvPr>
            <p:ph type="subTitle" idx="1"/>
          </p:nvPr>
        </p:nvSpPr>
        <p:spPr>
          <a:xfrm>
            <a:off x="177800" y="0"/>
            <a:ext cx="8966200" cy="660400"/>
          </a:xfrm>
        </p:spPr>
        <p:txBody>
          <a:bodyPr>
            <a:normAutofit fontScale="62500" lnSpcReduction="20000"/>
          </a:bodyPr>
          <a:lstStyle/>
          <a:p>
            <a:r>
              <a:rPr lang="en-US" sz="3600" dirty="0"/>
              <a:t>If the Thoughts of our hearts were visible for all to see…..</a:t>
            </a:r>
          </a:p>
        </p:txBody>
      </p:sp>
      <p:sp>
        <p:nvSpPr>
          <p:cNvPr id="3" name="TextBox 2">
            <a:extLst>
              <a:ext uri="{FF2B5EF4-FFF2-40B4-BE49-F238E27FC236}">
                <a16:creationId xmlns:a16="http://schemas.microsoft.com/office/drawing/2014/main" id="{6EA7E898-8FC4-4CBC-A025-DE2E8738B7F0}"/>
              </a:ext>
            </a:extLst>
          </p:cNvPr>
          <p:cNvSpPr txBox="1"/>
          <p:nvPr/>
        </p:nvSpPr>
        <p:spPr>
          <a:xfrm>
            <a:off x="2832100" y="2550883"/>
            <a:ext cx="3860800" cy="1015663"/>
          </a:xfrm>
          <a:prstGeom prst="rect">
            <a:avLst/>
          </a:prstGeom>
          <a:noFill/>
        </p:spPr>
        <p:txBody>
          <a:bodyPr wrap="square" rtlCol="0">
            <a:spAutoFit/>
          </a:bodyPr>
          <a:lstStyle/>
          <a:p>
            <a:pPr algn="ctr"/>
            <a:r>
              <a:rPr lang="en-US" sz="6000" b="1" dirty="0"/>
              <a:t>Justified?</a:t>
            </a:r>
          </a:p>
        </p:txBody>
      </p:sp>
    </p:spTree>
    <p:extLst>
      <p:ext uri="{BB962C8B-B14F-4D97-AF65-F5344CB8AC3E}">
        <p14:creationId xmlns:p14="http://schemas.microsoft.com/office/powerpoint/2010/main" val="153906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E966E6-A6B3-4E79-B0B1-C3B711E44194}"/>
              </a:ext>
            </a:extLst>
          </p:cNvPr>
          <p:cNvSpPr>
            <a:spLocks noGrp="1"/>
          </p:cNvSpPr>
          <p:nvPr>
            <p:ph type="ctrTitle"/>
          </p:nvPr>
        </p:nvSpPr>
        <p:spPr>
          <a:xfrm>
            <a:off x="342900" y="5930363"/>
            <a:ext cx="8661400" cy="660401"/>
          </a:xfrm>
        </p:spPr>
        <p:txBody>
          <a:bodyPr>
            <a:noAutofit/>
          </a:bodyPr>
          <a:lstStyle/>
          <a:p>
            <a:r>
              <a:rPr lang="en-US" sz="3600" b="1" dirty="0"/>
              <a:t>Would we Be…..?</a:t>
            </a:r>
          </a:p>
        </p:txBody>
      </p:sp>
      <p:sp>
        <p:nvSpPr>
          <p:cNvPr id="5" name="Subtitle 4">
            <a:extLst>
              <a:ext uri="{FF2B5EF4-FFF2-40B4-BE49-F238E27FC236}">
                <a16:creationId xmlns:a16="http://schemas.microsoft.com/office/drawing/2014/main" id="{70D1C8D8-2457-406B-98D7-8425F21BFB32}"/>
              </a:ext>
            </a:extLst>
          </p:cNvPr>
          <p:cNvSpPr>
            <a:spLocks noGrp="1"/>
          </p:cNvSpPr>
          <p:nvPr>
            <p:ph type="subTitle" idx="1"/>
          </p:nvPr>
        </p:nvSpPr>
        <p:spPr>
          <a:xfrm>
            <a:off x="177800" y="0"/>
            <a:ext cx="8966200" cy="660400"/>
          </a:xfrm>
        </p:spPr>
        <p:txBody>
          <a:bodyPr>
            <a:normAutofit fontScale="62500" lnSpcReduction="20000"/>
          </a:bodyPr>
          <a:lstStyle/>
          <a:p>
            <a:r>
              <a:rPr lang="en-US" sz="3600" dirty="0"/>
              <a:t>If the Thoughts of our hearts were visible for all to see…..</a:t>
            </a:r>
          </a:p>
        </p:txBody>
      </p:sp>
      <p:sp>
        <p:nvSpPr>
          <p:cNvPr id="3" name="TextBox 2">
            <a:extLst>
              <a:ext uri="{FF2B5EF4-FFF2-40B4-BE49-F238E27FC236}">
                <a16:creationId xmlns:a16="http://schemas.microsoft.com/office/drawing/2014/main" id="{6EA7E898-8FC4-4CBC-A025-DE2E8738B7F0}"/>
              </a:ext>
            </a:extLst>
          </p:cNvPr>
          <p:cNvSpPr txBox="1"/>
          <p:nvPr/>
        </p:nvSpPr>
        <p:spPr>
          <a:xfrm>
            <a:off x="2199503" y="2550883"/>
            <a:ext cx="5029199" cy="1015663"/>
          </a:xfrm>
          <a:prstGeom prst="rect">
            <a:avLst/>
          </a:prstGeom>
          <a:noFill/>
        </p:spPr>
        <p:txBody>
          <a:bodyPr wrap="square" rtlCol="0">
            <a:spAutoFit/>
          </a:bodyPr>
          <a:lstStyle/>
          <a:p>
            <a:pPr algn="ctr"/>
            <a:r>
              <a:rPr lang="en-US" sz="6000" b="1" dirty="0"/>
              <a:t>Humiliated?</a:t>
            </a:r>
          </a:p>
        </p:txBody>
      </p:sp>
    </p:spTree>
    <p:extLst>
      <p:ext uri="{BB962C8B-B14F-4D97-AF65-F5344CB8AC3E}">
        <p14:creationId xmlns:p14="http://schemas.microsoft.com/office/powerpoint/2010/main" val="2873730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25794D-57FF-4252-A20F-A45150E9BC2F}"/>
              </a:ext>
            </a:extLst>
          </p:cNvPr>
          <p:cNvSpPr>
            <a:spLocks noGrp="1"/>
          </p:cNvSpPr>
          <p:nvPr>
            <p:ph type="title"/>
          </p:nvPr>
        </p:nvSpPr>
        <p:spPr/>
        <p:txBody>
          <a:bodyPr>
            <a:normAutofit/>
          </a:bodyPr>
          <a:lstStyle/>
          <a:p>
            <a:r>
              <a:rPr lang="en-US" sz="6000" dirty="0"/>
              <a:t>Philippians 4:8</a:t>
            </a:r>
          </a:p>
        </p:txBody>
      </p:sp>
      <p:sp>
        <p:nvSpPr>
          <p:cNvPr id="3" name="Content Placeholder 2">
            <a:extLst>
              <a:ext uri="{FF2B5EF4-FFF2-40B4-BE49-F238E27FC236}">
                <a16:creationId xmlns:a16="http://schemas.microsoft.com/office/drawing/2014/main" id="{5AE88E9F-1948-4A04-82D7-9AF156487C35}"/>
              </a:ext>
            </a:extLst>
          </p:cNvPr>
          <p:cNvSpPr>
            <a:spLocks noGrp="1"/>
          </p:cNvSpPr>
          <p:nvPr>
            <p:ph idx="1"/>
          </p:nvPr>
        </p:nvSpPr>
        <p:spPr>
          <a:xfrm>
            <a:off x="938758" y="1408670"/>
            <a:ext cx="7633742" cy="5066945"/>
          </a:xfrm>
        </p:spPr>
        <p:txBody>
          <a:bodyPr>
            <a:normAutofit/>
          </a:bodyPr>
          <a:lstStyle/>
          <a:p>
            <a:r>
              <a:rPr lang="en-US" sz="4000" b="1" dirty="0">
                <a:solidFill>
                  <a:schemeClr val="tx1"/>
                </a:solidFill>
              </a:rPr>
              <a:t>TRUE</a:t>
            </a:r>
          </a:p>
          <a:p>
            <a:r>
              <a:rPr lang="en-US" sz="4000" b="1" dirty="0">
                <a:solidFill>
                  <a:schemeClr val="tx1"/>
                </a:solidFill>
              </a:rPr>
              <a:t>HONEST</a:t>
            </a:r>
          </a:p>
          <a:p>
            <a:r>
              <a:rPr lang="en-US" sz="4000" b="1" dirty="0">
                <a:solidFill>
                  <a:schemeClr val="tx1"/>
                </a:solidFill>
              </a:rPr>
              <a:t>JUST</a:t>
            </a:r>
          </a:p>
          <a:p>
            <a:r>
              <a:rPr lang="en-US" sz="4000" b="1" dirty="0">
                <a:solidFill>
                  <a:schemeClr val="tx1"/>
                </a:solidFill>
              </a:rPr>
              <a:t>PURE</a:t>
            </a:r>
          </a:p>
          <a:p>
            <a:r>
              <a:rPr lang="en-US" sz="4000" b="1" dirty="0">
                <a:solidFill>
                  <a:schemeClr val="tx1"/>
                </a:solidFill>
              </a:rPr>
              <a:t>LOVELY</a:t>
            </a:r>
          </a:p>
          <a:p>
            <a:r>
              <a:rPr lang="en-US" sz="4000" b="1" dirty="0">
                <a:solidFill>
                  <a:schemeClr val="tx1"/>
                </a:solidFill>
              </a:rPr>
              <a:t>OF GOOD REPORT</a:t>
            </a:r>
          </a:p>
        </p:txBody>
      </p:sp>
    </p:spTree>
    <p:extLst>
      <p:ext uri="{BB962C8B-B14F-4D97-AF65-F5344CB8AC3E}">
        <p14:creationId xmlns:p14="http://schemas.microsoft.com/office/powerpoint/2010/main" val="656537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CB618609-2EB2-40F3-A2C7-BE5A58AE624B}"/>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98028" y="339057"/>
            <a:ext cx="7449072" cy="6289866"/>
          </a:xfrm>
        </p:spPr>
      </p:pic>
      <p:sp>
        <p:nvSpPr>
          <p:cNvPr id="2" name="Title 1">
            <a:extLst>
              <a:ext uri="{FF2B5EF4-FFF2-40B4-BE49-F238E27FC236}">
                <a16:creationId xmlns:a16="http://schemas.microsoft.com/office/drawing/2014/main" id="{7A587D86-59B2-4D1E-B1F2-9C5CBD7B3350}"/>
              </a:ext>
            </a:extLst>
          </p:cNvPr>
          <p:cNvSpPr>
            <a:spLocks noGrp="1"/>
          </p:cNvSpPr>
          <p:nvPr>
            <p:ph type="title"/>
          </p:nvPr>
        </p:nvSpPr>
        <p:spPr>
          <a:xfrm>
            <a:off x="2155564" y="2032477"/>
            <a:ext cx="5334000" cy="1396523"/>
          </a:xfrm>
        </p:spPr>
        <p:txBody>
          <a:bodyPr>
            <a:noAutofit/>
          </a:bodyPr>
          <a:lstStyle/>
          <a:p>
            <a:pPr algn="ctr"/>
            <a:r>
              <a:rPr lang="en-US" sz="6000" dirty="0"/>
              <a:t>IS YOUR HEART RIGHT WITH God?</a:t>
            </a:r>
          </a:p>
        </p:txBody>
      </p:sp>
    </p:spTree>
    <p:extLst>
      <p:ext uri="{BB962C8B-B14F-4D97-AF65-F5344CB8AC3E}">
        <p14:creationId xmlns:p14="http://schemas.microsoft.com/office/powerpoint/2010/main" val="7112942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 Box 27">
            <a:extLst>
              <a:ext uri="{FF2B5EF4-FFF2-40B4-BE49-F238E27FC236}">
                <a16:creationId xmlns:a16="http://schemas.microsoft.com/office/drawing/2014/main" id="{3890AF04-7963-4767-984C-56F465850F31}"/>
              </a:ext>
            </a:extLst>
          </p:cNvPr>
          <p:cNvSpPr txBox="1">
            <a:spLocks noChangeArrowheads="1"/>
          </p:cNvSpPr>
          <p:nvPr/>
        </p:nvSpPr>
        <p:spPr bwMode="auto">
          <a:xfrm>
            <a:off x="1355725" y="1565275"/>
            <a:ext cx="5737225" cy="191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a:t>1.</a:t>
            </a:r>
          </a:p>
          <a:p>
            <a:r>
              <a:rPr lang="en-US" altLang="en-US"/>
              <a:t>Have thine affection been nailed to the cross?</a:t>
            </a:r>
          </a:p>
          <a:p>
            <a:r>
              <a:rPr lang="en-US" altLang="en-US"/>
              <a:t>Is thy heart right with God?</a:t>
            </a:r>
          </a:p>
          <a:p>
            <a:r>
              <a:rPr lang="en-US" altLang="en-US"/>
              <a:t>Dost thou count all things for Jesus but loss?</a:t>
            </a:r>
          </a:p>
          <a:p>
            <a:r>
              <a:rPr lang="en-US" altLang="en-US"/>
              <a:t>Is thy heart right with God?</a:t>
            </a:r>
          </a:p>
        </p:txBody>
      </p:sp>
      <p:pic>
        <p:nvPicPr>
          <p:cNvPr id="4099" name="Picture 30" descr="E:\The Paperless Hymnal\SONGS\PPTiffFiles\Single Stanza\I\IsThyHeartRightWithGod1.TIF">
            <a:extLst>
              <a:ext uri="{FF2B5EF4-FFF2-40B4-BE49-F238E27FC236}">
                <a16:creationId xmlns:a16="http://schemas.microsoft.com/office/drawing/2014/main" id="{1926CE93-88AA-40FB-A3E9-BF601E1567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Rectangle 5">
            <a:extLst>
              <a:ext uri="{FF2B5EF4-FFF2-40B4-BE49-F238E27FC236}">
                <a16:creationId xmlns:a16="http://schemas.microsoft.com/office/drawing/2014/main" id="{329F6A7D-BFE0-4582-B4D8-F5929AB0DADA}"/>
              </a:ext>
            </a:extLst>
          </p:cNvPr>
          <p:cNvSpPr>
            <a:spLocks noGrp="1" noChangeArrowheads="1"/>
          </p:cNvSpPr>
          <p:nvPr>
            <p:ph type="title" idx="4294967295"/>
          </p:nvPr>
        </p:nvSpPr>
        <p:spPr>
          <a:xfrm>
            <a:off x="76200" y="152400"/>
            <a:ext cx="7772400" cy="304800"/>
          </a:xfrm>
        </p:spPr>
        <p:txBody>
          <a:bodyPr>
            <a:normAutofit fontScale="90000"/>
          </a:bodyPr>
          <a:lstStyle/>
          <a:p>
            <a:pPr algn="l"/>
            <a:r>
              <a:rPr lang="en-US" altLang="en-US" sz="2800">
                <a:solidFill>
                  <a:schemeClr val="tx1"/>
                </a:solidFill>
                <a:latin typeface="Arial" panose="020B0604020202020204" pitchFamily="34" charset="0"/>
              </a:rPr>
              <a:t>1 – Is Thy Heart Right With God?</a:t>
            </a:r>
            <a:endParaRPr lang="en-US" altLang="en-US" sz="2800"/>
          </a:p>
        </p:txBody>
      </p:sp>
      <p:sp>
        <p:nvSpPr>
          <p:cNvPr id="4101" name="Text Box 6">
            <a:extLst>
              <a:ext uri="{FF2B5EF4-FFF2-40B4-BE49-F238E27FC236}">
                <a16:creationId xmlns:a16="http://schemas.microsoft.com/office/drawing/2014/main" id="{167F76B2-A699-48F4-9056-A57FF248CB36}"/>
              </a:ext>
            </a:extLst>
          </p:cNvPr>
          <p:cNvSpPr txBox="1">
            <a:spLocks noChangeArrowheads="1"/>
          </p:cNvSpPr>
          <p:nvPr/>
        </p:nvSpPr>
        <p:spPr bwMode="auto">
          <a:xfrm>
            <a:off x="228600" y="6369050"/>
            <a:ext cx="28130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a:t>Words &amp; Music: E. A. Hoffman</a:t>
            </a:r>
          </a:p>
        </p:txBody>
      </p:sp>
      <p:sp>
        <p:nvSpPr>
          <p:cNvPr id="4102" name="Text Box 8">
            <a:extLst>
              <a:ext uri="{FF2B5EF4-FFF2-40B4-BE49-F238E27FC236}">
                <a16:creationId xmlns:a16="http://schemas.microsoft.com/office/drawing/2014/main" id="{2599B708-C23F-48E0-9756-CD4BCC9647D8}"/>
              </a:ext>
            </a:extLst>
          </p:cNvPr>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 2002 The Paperless Hymnal™</a:t>
            </a:r>
          </a:p>
        </p:txBody>
      </p:sp>
    </p:spTree>
    <p:extLst>
      <p:ext uri="{BB962C8B-B14F-4D97-AF65-F5344CB8AC3E}">
        <p14:creationId xmlns:p14="http://schemas.microsoft.com/office/powerpoint/2010/main" val="11296309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4" descr="E:\The Paperless Hymnal\SONGS\PPTiffFiles\Single Stanza\I\IsThyHeartRightWithGod2.TIF">
            <a:extLst>
              <a:ext uri="{FF2B5EF4-FFF2-40B4-BE49-F238E27FC236}">
                <a16:creationId xmlns:a16="http://schemas.microsoft.com/office/drawing/2014/main" id="{7E72A48A-05BA-4EFF-A7E2-BF2544EBE9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2">
            <a:extLst>
              <a:ext uri="{FF2B5EF4-FFF2-40B4-BE49-F238E27FC236}">
                <a16:creationId xmlns:a16="http://schemas.microsoft.com/office/drawing/2014/main" id="{FA0E26D2-DA20-4F55-A1F2-2DD70467FBCF}"/>
              </a:ext>
            </a:extLst>
          </p:cNvPr>
          <p:cNvSpPr>
            <a:spLocks noGrp="1" noChangeArrowheads="1"/>
          </p:cNvSpPr>
          <p:nvPr>
            <p:ph type="title" idx="4294967295"/>
          </p:nvPr>
        </p:nvSpPr>
        <p:spPr>
          <a:xfrm>
            <a:off x="76200" y="152400"/>
            <a:ext cx="7772400" cy="304800"/>
          </a:xfrm>
        </p:spPr>
        <p:txBody>
          <a:bodyPr>
            <a:normAutofit fontScale="90000"/>
          </a:bodyPr>
          <a:lstStyle/>
          <a:p>
            <a:pPr algn="l"/>
            <a:r>
              <a:rPr lang="en-US" altLang="en-US" sz="2800">
                <a:solidFill>
                  <a:schemeClr val="tx1"/>
                </a:solidFill>
                <a:latin typeface="Arial" panose="020B0604020202020204" pitchFamily="34" charset="0"/>
              </a:rPr>
              <a:t>1 – Is Thy Heart Right With God?</a:t>
            </a:r>
          </a:p>
        </p:txBody>
      </p:sp>
      <p:sp>
        <p:nvSpPr>
          <p:cNvPr id="5124" name="Text Box 4">
            <a:extLst>
              <a:ext uri="{FF2B5EF4-FFF2-40B4-BE49-F238E27FC236}">
                <a16:creationId xmlns:a16="http://schemas.microsoft.com/office/drawing/2014/main" id="{EA80BDE9-C255-4348-9409-4FB743E0B75F}"/>
              </a:ext>
            </a:extLst>
          </p:cNvPr>
          <p:cNvSpPr txBox="1">
            <a:spLocks noChangeArrowheads="1"/>
          </p:cNvSpPr>
          <p:nvPr/>
        </p:nvSpPr>
        <p:spPr bwMode="auto">
          <a:xfrm>
            <a:off x="6594475" y="6553200"/>
            <a:ext cx="25495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t>© 2002 The Paperless Hymnal™</a:t>
            </a:r>
          </a:p>
        </p:txBody>
      </p:sp>
    </p:spTree>
    <p:extLst>
      <p:ext uri="{BB962C8B-B14F-4D97-AF65-F5344CB8AC3E}">
        <p14:creationId xmlns:p14="http://schemas.microsoft.com/office/powerpoint/2010/main" val="3330737490"/>
      </p:ext>
    </p:extLst>
  </p:cSld>
  <p:clrMapOvr>
    <a:masterClrMapping/>
  </p:clrMapOvr>
</p:sld>
</file>

<file path=ppt/theme/theme1.xml><?xml version="1.0" encoding="utf-8"?>
<a:theme xmlns:a="http://schemas.openxmlformats.org/drawingml/2006/main" name="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Badge</Template>
  <TotalTime>231</TotalTime>
  <Words>1686</Words>
  <Application>Microsoft Office PowerPoint</Application>
  <PresentationFormat>On-screen Show (4:3)</PresentationFormat>
  <Paragraphs>326</Paragraphs>
  <Slides>36</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Arial</vt:lpstr>
      <vt:lpstr>Calibri</vt:lpstr>
      <vt:lpstr>Gill Sans MT</vt:lpstr>
      <vt:lpstr>Impact</vt:lpstr>
      <vt:lpstr>Times New Roman</vt:lpstr>
      <vt:lpstr>Badge</vt:lpstr>
      <vt:lpstr>How’s Your Heart?</vt:lpstr>
      <vt:lpstr>Psalms 139:23-24</vt:lpstr>
      <vt:lpstr>Do we Really want God searching our Hearts?</vt:lpstr>
      <vt:lpstr>Would we Be…..?</vt:lpstr>
      <vt:lpstr>Would we Be…..?</vt:lpstr>
      <vt:lpstr>Philippians 4:8</vt:lpstr>
      <vt:lpstr>IS YOUR HEART RIGHT WITH God?</vt:lpstr>
      <vt:lpstr>1 – Is Thy Heart Right With God?</vt:lpstr>
      <vt:lpstr>1 – Is Thy Heart Right With God?</vt:lpstr>
      <vt:lpstr>c – Is Thy Heart Right With God?</vt:lpstr>
      <vt:lpstr>c – Is Thy Heart Right With God?</vt:lpstr>
      <vt:lpstr>Sick List</vt:lpstr>
      <vt:lpstr>PowerPoint Presentation</vt:lpstr>
      <vt:lpstr>PowerPoint Presentation</vt:lpstr>
      <vt:lpstr>Sick  Soul List</vt:lpstr>
      <vt:lpstr>Broken Heart</vt:lpstr>
      <vt:lpstr>Divided Heart</vt:lpstr>
      <vt:lpstr>Hardened Heart</vt:lpstr>
      <vt:lpstr>Where do we go when we are sick?</vt:lpstr>
      <vt:lpstr>Hospital</vt:lpstr>
      <vt:lpstr>Have you ever wondered?</vt:lpstr>
      <vt:lpstr>There is a balm in Gilead</vt:lpstr>
      <vt:lpstr>c – There Is A Balm In Gilead</vt:lpstr>
      <vt:lpstr>1 – There Is A Balm In Gilead</vt:lpstr>
      <vt:lpstr>c – There Is A Balm In Gilead</vt:lpstr>
      <vt:lpstr>2 – There Is A Balm In Gilead</vt:lpstr>
      <vt:lpstr>c – There Is A Balm In Gilead</vt:lpstr>
      <vt:lpstr>Spiritual Hospital</vt:lpstr>
      <vt:lpstr>Broken Heart</vt:lpstr>
      <vt:lpstr>Mended Heart</vt:lpstr>
      <vt:lpstr>Divided Heart</vt:lpstr>
      <vt:lpstr>United Heart</vt:lpstr>
      <vt:lpstr>Hardened Heart</vt:lpstr>
      <vt:lpstr>Open Heart</vt:lpstr>
      <vt:lpstr>PowerPoint Presentation</vt:lpstr>
      <vt:lpstr>How’s Your Heart?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How’s Your Heart?</dc:title>
  <dc:creator>Auditorium</dc:creator>
  <cp:lastModifiedBy>Auditorium</cp:lastModifiedBy>
  <cp:revision>23</cp:revision>
  <dcterms:created xsi:type="dcterms:W3CDTF">2017-12-16T22:13:28Z</dcterms:created>
  <dcterms:modified xsi:type="dcterms:W3CDTF">2017-12-24T23:38:59Z</dcterms:modified>
</cp:coreProperties>
</file>