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70" r:id="rId3"/>
    <p:sldId id="269" r:id="rId4"/>
    <p:sldId id="271" r:id="rId5"/>
    <p:sldId id="278" r:id="rId6"/>
    <p:sldId id="288" r:id="rId7"/>
    <p:sldId id="299" r:id="rId8"/>
    <p:sldId id="279" r:id="rId9"/>
    <p:sldId id="289" r:id="rId10"/>
    <p:sldId id="290" r:id="rId11"/>
    <p:sldId id="280" r:id="rId12"/>
    <p:sldId id="291" r:id="rId13"/>
    <p:sldId id="293" r:id="rId14"/>
    <p:sldId id="294" r:id="rId15"/>
    <p:sldId id="292" r:id="rId16"/>
    <p:sldId id="297" r:id="rId17"/>
    <p:sldId id="283" r:id="rId18"/>
    <p:sldId id="284" r:id="rId19"/>
    <p:sldId id="263" r:id="rId20"/>
    <p:sldId id="259" r:id="rId21"/>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10714" autoAdjust="0"/>
  </p:normalViewPr>
  <p:slideViewPr>
    <p:cSldViewPr snapToGrid="0">
      <p:cViewPr varScale="1">
        <p:scale>
          <a:sx n="88" d="100"/>
          <a:sy n="88" d="100"/>
        </p:scale>
        <p:origin x="6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A487EA93-4A12-4AFD-9280-EE4564B3B8EF}" type="datetimeFigureOut">
              <a:rPr lang="en-US" smtClean="0"/>
              <a:t>1/9/2016</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33EA6E48-0055-437A-870D-3899BB8B350F}" type="slidenum">
              <a:rPr lang="en-US" smtClean="0"/>
              <a:t>‹#›</a:t>
            </a:fld>
            <a:endParaRPr lang="en-US"/>
          </a:p>
        </p:txBody>
      </p:sp>
    </p:spTree>
    <p:extLst>
      <p:ext uri="{BB962C8B-B14F-4D97-AF65-F5344CB8AC3E}">
        <p14:creationId xmlns:p14="http://schemas.microsoft.com/office/powerpoint/2010/main" val="556389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52438"/>
          </a:xfrm>
          <a:prstGeom prst="rect">
            <a:avLst/>
          </a:prstGeom>
        </p:spPr>
        <p:txBody>
          <a:bodyPr vert="horz" lIns="91440" tIns="45720" rIns="91440" bIns="45720" rtlCol="0"/>
          <a:lstStyle>
            <a:lvl1pPr algn="r">
              <a:defRPr sz="1200"/>
            </a:lvl1pPr>
          </a:lstStyle>
          <a:p>
            <a:fld id="{16A9CDF0-B01E-425D-AF19-71585AC8DAA7}" type="datetimeFigureOut">
              <a:rPr lang="en-US" smtClean="0"/>
              <a:t>1/9/2016</a:t>
            </a:fld>
            <a:endParaRPr lang="en-US"/>
          </a:p>
        </p:txBody>
      </p:sp>
      <p:sp>
        <p:nvSpPr>
          <p:cNvPr id="4" name="Slide Image Placeholder 3"/>
          <p:cNvSpPr>
            <a:spLocks noGrp="1" noRot="1" noChangeAspect="1"/>
          </p:cNvSpPr>
          <p:nvPr>
            <p:ph type="sldImg" idx="2"/>
          </p:nvPr>
        </p:nvSpPr>
        <p:spPr>
          <a:xfrm>
            <a:off x="830263" y="1128713"/>
            <a:ext cx="5416550" cy="30464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344988"/>
            <a:ext cx="5661025" cy="3554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5675"/>
            <a:ext cx="3067050" cy="4524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575675"/>
            <a:ext cx="3067050" cy="452438"/>
          </a:xfrm>
          <a:prstGeom prst="rect">
            <a:avLst/>
          </a:prstGeom>
        </p:spPr>
        <p:txBody>
          <a:bodyPr vert="horz" lIns="91440" tIns="45720" rIns="91440" bIns="45720" rtlCol="0" anchor="b"/>
          <a:lstStyle>
            <a:lvl1pPr algn="r">
              <a:defRPr sz="1200"/>
            </a:lvl1pPr>
          </a:lstStyle>
          <a:p>
            <a:fld id="{075BD28D-D84F-40EB-9B79-FAA9187139D3}" type="slidenum">
              <a:rPr lang="en-US" smtClean="0"/>
              <a:t>‹#›</a:t>
            </a:fld>
            <a:endParaRPr lang="en-US"/>
          </a:p>
        </p:txBody>
      </p:sp>
    </p:spTree>
    <p:extLst>
      <p:ext uri="{BB962C8B-B14F-4D97-AF65-F5344CB8AC3E}">
        <p14:creationId xmlns:p14="http://schemas.microsoft.com/office/powerpoint/2010/main" val="794345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5BD28D-D84F-40EB-9B79-FAA9187139D3}" type="slidenum">
              <a:rPr lang="en-US" smtClean="0"/>
              <a:t>18</a:t>
            </a:fld>
            <a:endParaRPr lang="en-US"/>
          </a:p>
        </p:txBody>
      </p:sp>
    </p:spTree>
    <p:extLst>
      <p:ext uri="{BB962C8B-B14F-4D97-AF65-F5344CB8AC3E}">
        <p14:creationId xmlns:p14="http://schemas.microsoft.com/office/powerpoint/2010/main" val="3780820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528A13-E8E5-42AD-B083-B6D30CD4ECCA}" type="datetime1">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336020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166508-58B9-4257-83DC-177C4A1268FE}" type="datetime1">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31815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7974D-BB28-40ED-BA7F-5446E9F3A1E3}" type="datetime1">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1250237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6D5B5F-CEF2-4535-A71F-B9B66A48E1F8}" type="datetime1">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114683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653A56-6A14-4717-80AE-91EEBA2FDA60}" type="datetime1">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1193066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B1BB71-4AF2-4779-8742-14F2BE132A77}" type="datetime1">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177552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74EE82-987A-4A37-8696-EBDD23436154}" type="datetime1">
              <a:rPr lang="en-US" smtClean="0"/>
              <a:t>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2416932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344255-C5D2-49DF-AED7-3C57CEFFB577}" type="datetime1">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3286554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084830-E526-40D4-B8FE-F3CD0C56CC1A}" type="datetime1">
              <a:rPr lang="en-US" smtClean="0"/>
              <a:t>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220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BAA96B-CF28-4A07-A6AE-17B14ECE15AE}" type="datetime1">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2580749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30FFF0-C83F-438C-923B-BC2A25C7F906}" type="datetime1">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60B52-11EA-4924-891F-1ADF65847836}" type="slidenum">
              <a:rPr lang="en-US" smtClean="0"/>
              <a:t>‹#›</a:t>
            </a:fld>
            <a:endParaRPr lang="en-US"/>
          </a:p>
        </p:txBody>
      </p:sp>
    </p:spTree>
    <p:extLst>
      <p:ext uri="{BB962C8B-B14F-4D97-AF65-F5344CB8AC3E}">
        <p14:creationId xmlns:p14="http://schemas.microsoft.com/office/powerpoint/2010/main" val="179748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AFBAD0-9ACD-49ED-9C45-CBD3D60BCE8E}" type="datetime1">
              <a:rPr lang="en-US" smtClean="0"/>
              <a:t>1/9/2016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360B52-11EA-4924-891F-1ADF65847836}" type="slidenum">
              <a:rPr lang="en-US" smtClean="0"/>
              <a:t>‹#›</a:t>
            </a:fld>
            <a:endParaRPr lang="en-US"/>
          </a:p>
        </p:txBody>
      </p:sp>
    </p:spTree>
    <p:extLst>
      <p:ext uri="{BB962C8B-B14F-4D97-AF65-F5344CB8AC3E}">
        <p14:creationId xmlns:p14="http://schemas.microsoft.com/office/powerpoint/2010/main" val="2393353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 HAVE DECIDED</a:t>
            </a:r>
            <a:endParaRPr lang="en-US" dirty="0"/>
          </a:p>
        </p:txBody>
      </p:sp>
      <p:sp>
        <p:nvSpPr>
          <p:cNvPr id="3" name="Subtitle 2"/>
          <p:cNvSpPr>
            <a:spLocks noGrp="1"/>
          </p:cNvSpPr>
          <p:nvPr>
            <p:ph type="subTitle" idx="1"/>
          </p:nvPr>
        </p:nvSpPr>
        <p:spPr>
          <a:xfrm>
            <a:off x="1524000" y="3634695"/>
            <a:ext cx="9144000" cy="1655762"/>
          </a:xfrm>
        </p:spPr>
        <p:txBody>
          <a:bodyPr>
            <a:normAutofit/>
          </a:bodyPr>
          <a:lstStyle/>
          <a:p>
            <a:r>
              <a:rPr lang="en-US" sz="8800" dirty="0" smtClean="0"/>
              <a:t>TO Follow </a:t>
            </a:r>
            <a:r>
              <a:rPr lang="en-US" sz="8800" b="1" i="1" u="sng" dirty="0" smtClean="0">
                <a:solidFill>
                  <a:srgbClr val="FF0000"/>
                </a:solidFill>
              </a:rPr>
              <a:t>JESUS !</a:t>
            </a:r>
            <a:endParaRPr lang="en-US" sz="8800" b="1" i="1" u="sng" dirty="0">
              <a:solidFill>
                <a:srgbClr val="FF0000"/>
              </a:solidFill>
            </a:endParaRPr>
          </a:p>
        </p:txBody>
      </p:sp>
      <p:sp>
        <p:nvSpPr>
          <p:cNvPr id="4" name="TextBox 3"/>
          <p:cNvSpPr txBox="1"/>
          <p:nvPr/>
        </p:nvSpPr>
        <p:spPr>
          <a:xfrm>
            <a:off x="1219200" y="1122363"/>
            <a:ext cx="4937955" cy="769441"/>
          </a:xfrm>
          <a:prstGeom prst="rect">
            <a:avLst/>
          </a:prstGeom>
          <a:noFill/>
        </p:spPr>
        <p:txBody>
          <a:bodyPr wrap="none" rtlCol="0">
            <a:spAutoFit/>
          </a:bodyPr>
          <a:lstStyle/>
          <a:p>
            <a:r>
              <a:rPr lang="en-US" sz="4400" b="1" dirty="0" smtClean="0"/>
              <a:t>My Mind’s Made Up</a:t>
            </a:r>
            <a:endParaRPr lang="en-US" sz="4400" b="1" dirty="0"/>
          </a:p>
        </p:txBody>
      </p:sp>
      <p:sp>
        <p:nvSpPr>
          <p:cNvPr id="5" name="TextBox 4"/>
          <p:cNvSpPr txBox="1"/>
          <p:nvPr/>
        </p:nvSpPr>
        <p:spPr>
          <a:xfrm>
            <a:off x="7878582" y="5834742"/>
            <a:ext cx="2865464" cy="923330"/>
          </a:xfrm>
          <a:prstGeom prst="rect">
            <a:avLst/>
          </a:prstGeom>
          <a:noFill/>
        </p:spPr>
        <p:txBody>
          <a:bodyPr wrap="none" rtlCol="0">
            <a:spAutoFit/>
          </a:bodyPr>
          <a:lstStyle/>
          <a:p>
            <a:r>
              <a:rPr lang="en-US" sz="5400" u="sng" dirty="0" smtClean="0">
                <a:solidFill>
                  <a:srgbClr val="7030A0"/>
                </a:solidFill>
              </a:rPr>
              <a:t>Will you?</a:t>
            </a:r>
            <a:endParaRPr lang="en-US" sz="5400" u="sng" dirty="0">
              <a:solidFill>
                <a:srgbClr val="7030A0"/>
              </a:solidFill>
            </a:endParaRPr>
          </a:p>
        </p:txBody>
      </p:sp>
      <p:sp>
        <p:nvSpPr>
          <p:cNvPr id="6" name="TextBox 5"/>
          <p:cNvSpPr txBox="1"/>
          <p:nvPr/>
        </p:nvSpPr>
        <p:spPr>
          <a:xfrm>
            <a:off x="1992085" y="6008914"/>
            <a:ext cx="3224409" cy="707886"/>
          </a:xfrm>
          <a:prstGeom prst="rect">
            <a:avLst/>
          </a:prstGeom>
          <a:noFill/>
        </p:spPr>
        <p:txBody>
          <a:bodyPr wrap="none" rtlCol="0">
            <a:spAutoFit/>
          </a:bodyPr>
          <a:lstStyle/>
          <a:p>
            <a:r>
              <a:rPr lang="en-US" sz="4000" b="1" i="1" u="sng" dirty="0" smtClean="0">
                <a:solidFill>
                  <a:srgbClr val="00B050"/>
                </a:solidFill>
              </a:rPr>
              <a:t>Matt.16:13-28</a:t>
            </a:r>
            <a:endParaRPr lang="en-US" sz="4000" b="1" i="1" u="sng" dirty="0">
              <a:solidFill>
                <a:srgbClr val="00B050"/>
              </a:solidFill>
            </a:endParaRPr>
          </a:p>
        </p:txBody>
      </p:sp>
    </p:spTree>
    <p:extLst>
      <p:ext uri="{BB962C8B-B14F-4D97-AF65-F5344CB8AC3E}">
        <p14:creationId xmlns:p14="http://schemas.microsoft.com/office/powerpoint/2010/main" val="901941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Jesus is in the business of changing people!</a:t>
            </a:r>
            <a:endParaRPr lang="en-US" b="1" dirty="0">
              <a:solidFill>
                <a:srgbClr val="002060"/>
              </a:solidFill>
            </a:endParaRPr>
          </a:p>
        </p:txBody>
      </p:sp>
      <p:sp>
        <p:nvSpPr>
          <p:cNvPr id="3" name="Content Placeholder 2"/>
          <p:cNvSpPr>
            <a:spLocks noGrp="1"/>
          </p:cNvSpPr>
          <p:nvPr>
            <p:ph idx="1"/>
          </p:nvPr>
        </p:nvSpPr>
        <p:spPr/>
        <p:txBody>
          <a:bodyPr/>
          <a:lstStyle/>
          <a:p>
            <a:r>
              <a:rPr lang="en-US" dirty="0" smtClean="0"/>
              <a:t>He will do the same for you as He has done for so many.</a:t>
            </a:r>
          </a:p>
          <a:p>
            <a:r>
              <a:rPr lang="en-US" dirty="0" smtClean="0"/>
              <a:t>What is your past?  What is your present?  He can and will</a:t>
            </a:r>
          </a:p>
          <a:p>
            <a:r>
              <a:rPr lang="en-US" dirty="0"/>
              <a:t> </a:t>
            </a:r>
            <a:r>
              <a:rPr lang="en-US" dirty="0" smtClean="0"/>
              <a:t>  forgive you and make you His disciples.  Look what your</a:t>
            </a:r>
          </a:p>
          <a:p>
            <a:r>
              <a:rPr lang="en-US" dirty="0"/>
              <a:t> </a:t>
            </a:r>
            <a:r>
              <a:rPr lang="en-US" dirty="0" smtClean="0"/>
              <a:t> future can be!!</a:t>
            </a:r>
          </a:p>
          <a:p>
            <a:r>
              <a:rPr lang="en-US" sz="3200" b="1" dirty="0" smtClean="0">
                <a:solidFill>
                  <a:srgbClr val="7030A0"/>
                </a:solidFill>
              </a:rPr>
              <a:t>      </a:t>
            </a:r>
            <a:r>
              <a:rPr lang="en-US" sz="3200" b="1" u="sng" dirty="0" smtClean="0">
                <a:solidFill>
                  <a:srgbClr val="7030A0"/>
                </a:solidFill>
              </a:rPr>
              <a:t>When the Devil reminds you of your past, </a:t>
            </a:r>
          </a:p>
          <a:p>
            <a:r>
              <a:rPr lang="en-US" sz="3200" b="1" dirty="0">
                <a:solidFill>
                  <a:srgbClr val="7030A0"/>
                </a:solidFill>
              </a:rPr>
              <a:t> </a:t>
            </a:r>
            <a:r>
              <a:rPr lang="en-US" sz="3200" b="1" dirty="0" smtClean="0">
                <a:solidFill>
                  <a:srgbClr val="7030A0"/>
                </a:solidFill>
              </a:rPr>
              <a:t>     </a:t>
            </a:r>
            <a:r>
              <a:rPr lang="en-US" sz="3200" b="1" dirty="0" smtClean="0">
                <a:solidFill>
                  <a:srgbClr val="7030A0"/>
                </a:solidFill>
              </a:rPr>
              <a:t>       </a:t>
            </a:r>
            <a:r>
              <a:rPr lang="en-US" sz="3200" b="1" u="sng" dirty="0" smtClean="0">
                <a:solidFill>
                  <a:srgbClr val="7030A0"/>
                </a:solidFill>
              </a:rPr>
              <a:t>remind </a:t>
            </a:r>
            <a:r>
              <a:rPr lang="en-US" sz="3200" b="1" u="sng" dirty="0" smtClean="0">
                <a:solidFill>
                  <a:srgbClr val="7030A0"/>
                </a:solidFill>
              </a:rPr>
              <a:t>him of his future!    </a:t>
            </a:r>
          </a:p>
          <a:p>
            <a:r>
              <a:rPr lang="en-US" dirty="0"/>
              <a:t> </a:t>
            </a:r>
            <a:r>
              <a:rPr lang="en-US" dirty="0" smtClean="0"/>
              <a:t>        When you obey the gospel of Christ, your sins are forgiven!</a:t>
            </a:r>
          </a:p>
          <a:p>
            <a:r>
              <a:rPr lang="en-US" dirty="0"/>
              <a:t> </a:t>
            </a:r>
            <a:r>
              <a:rPr lang="en-US" dirty="0" smtClean="0"/>
              <a:t>   Rom. 5:8,9;  Acts 2:41; Acts 22:16   </a:t>
            </a:r>
            <a:endParaRPr lang="en-US" dirty="0"/>
          </a:p>
        </p:txBody>
      </p:sp>
    </p:spTree>
    <p:extLst>
      <p:ext uri="{BB962C8B-B14F-4D97-AF65-F5344CB8AC3E}">
        <p14:creationId xmlns:p14="http://schemas.microsoft.com/office/powerpoint/2010/main" val="1835255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solidFill>
                  <a:srgbClr val="00B050"/>
                </a:solidFill>
              </a:rPr>
              <a:t>I Have Decided to Follow Jesus</a:t>
            </a:r>
            <a:endParaRPr lang="en-US" sz="6000" b="1" u="sng" dirty="0">
              <a:solidFill>
                <a:srgbClr val="00B050"/>
              </a:solidFill>
            </a:endParaRPr>
          </a:p>
        </p:txBody>
      </p:sp>
      <p:sp>
        <p:nvSpPr>
          <p:cNvPr id="3" name="Content Placeholder 2"/>
          <p:cNvSpPr>
            <a:spLocks noGrp="1"/>
          </p:cNvSpPr>
          <p:nvPr>
            <p:ph idx="1"/>
          </p:nvPr>
        </p:nvSpPr>
        <p:spPr/>
        <p:txBody>
          <a:bodyPr>
            <a:normAutofit fontScale="47500" lnSpcReduction="20000"/>
          </a:bodyPr>
          <a:lstStyle/>
          <a:p>
            <a:r>
              <a:rPr lang="en-US" sz="7600" b="1" dirty="0" smtClean="0">
                <a:solidFill>
                  <a:srgbClr val="7030A0"/>
                </a:solidFill>
              </a:rPr>
              <a:t>#3  Because </a:t>
            </a:r>
            <a:r>
              <a:rPr lang="en-US" sz="7600" b="1" i="1" u="sng" dirty="0" smtClean="0">
                <a:solidFill>
                  <a:srgbClr val="7030A0"/>
                </a:solidFill>
              </a:rPr>
              <a:t>of the hope </a:t>
            </a:r>
            <a:r>
              <a:rPr lang="en-US" sz="7600" b="1" dirty="0" smtClean="0">
                <a:solidFill>
                  <a:srgbClr val="7030A0"/>
                </a:solidFill>
              </a:rPr>
              <a:t>that we  can have by being a Follower of Jesus.</a:t>
            </a:r>
          </a:p>
          <a:p>
            <a:r>
              <a:rPr lang="en-US" sz="3600" b="1" dirty="0">
                <a:solidFill>
                  <a:srgbClr val="7030A0"/>
                </a:solidFill>
              </a:rPr>
              <a:t> </a:t>
            </a:r>
            <a:r>
              <a:rPr lang="en-US" sz="3600" b="1" dirty="0" smtClean="0">
                <a:solidFill>
                  <a:srgbClr val="7030A0"/>
                </a:solidFill>
              </a:rPr>
              <a:t> </a:t>
            </a:r>
          </a:p>
          <a:p>
            <a:endParaRPr lang="en-US" sz="3600" b="1" dirty="0">
              <a:solidFill>
                <a:srgbClr val="7030A0"/>
              </a:solidFill>
            </a:endParaRPr>
          </a:p>
          <a:p>
            <a:r>
              <a:rPr lang="en-US" sz="3600" b="1" dirty="0" smtClean="0">
                <a:solidFill>
                  <a:srgbClr val="7030A0"/>
                </a:solidFill>
              </a:rPr>
              <a:t> </a:t>
            </a:r>
            <a:r>
              <a:rPr lang="en-US" sz="5800" b="1" u="sng" dirty="0" smtClean="0">
                <a:solidFill>
                  <a:schemeClr val="tx1">
                    <a:lumMod val="95000"/>
                    <a:lumOff val="5000"/>
                  </a:schemeClr>
                </a:solidFill>
              </a:rPr>
              <a:t>What is hope?     </a:t>
            </a:r>
            <a:r>
              <a:rPr lang="en-US" sz="5800" b="1" dirty="0" smtClean="0">
                <a:solidFill>
                  <a:schemeClr val="tx1">
                    <a:lumMod val="95000"/>
                    <a:lumOff val="5000"/>
                  </a:schemeClr>
                </a:solidFill>
              </a:rPr>
              <a:t>“A  desire to obtain and the </a:t>
            </a:r>
          </a:p>
          <a:p>
            <a:r>
              <a:rPr lang="en-US" sz="5800" b="1" dirty="0" smtClean="0">
                <a:solidFill>
                  <a:schemeClr val="tx1">
                    <a:lumMod val="95000"/>
                    <a:lumOff val="5000"/>
                  </a:schemeClr>
                </a:solidFill>
              </a:rPr>
              <a:t>   Expectation of receiving it.”</a:t>
            </a:r>
            <a:r>
              <a:rPr lang="en-US" sz="5800" dirty="0"/>
              <a:t> </a:t>
            </a:r>
            <a:endParaRPr lang="en-US" sz="5800" dirty="0" smtClean="0"/>
          </a:p>
          <a:p>
            <a:r>
              <a:rPr lang="en-US" sz="5800" dirty="0" smtClean="0"/>
              <a:t>         To </a:t>
            </a:r>
            <a:r>
              <a:rPr lang="en-US" sz="5800" dirty="0"/>
              <a:t>trust in, wait for, look for, or desire </a:t>
            </a:r>
            <a:r>
              <a:rPr lang="en-US" sz="5800" dirty="0" smtClean="0"/>
              <a:t>something</a:t>
            </a:r>
          </a:p>
          <a:p>
            <a:r>
              <a:rPr lang="en-US" sz="5800" dirty="0"/>
              <a:t> </a:t>
            </a:r>
            <a:r>
              <a:rPr lang="en-US" sz="5800" dirty="0" smtClean="0"/>
              <a:t>        </a:t>
            </a:r>
            <a:r>
              <a:rPr lang="en-US" sz="5800" dirty="0"/>
              <a:t>or someone; or to expect something </a:t>
            </a:r>
            <a:endParaRPr lang="en-US" sz="5800" dirty="0" smtClean="0"/>
          </a:p>
          <a:p>
            <a:r>
              <a:rPr lang="en-US" sz="5800" dirty="0"/>
              <a:t> </a:t>
            </a:r>
            <a:r>
              <a:rPr lang="en-US" sz="5800" dirty="0" smtClean="0"/>
              <a:t>        beneficial </a:t>
            </a:r>
            <a:r>
              <a:rPr lang="en-US" sz="5800" dirty="0"/>
              <a:t>in the </a:t>
            </a:r>
            <a:r>
              <a:rPr lang="en-US" sz="5800" dirty="0" smtClean="0"/>
              <a:t>future   …</a:t>
            </a:r>
            <a:r>
              <a:rPr lang="en-US" sz="5800" b="1" dirty="0" smtClean="0">
                <a:solidFill>
                  <a:srgbClr val="FF0000"/>
                </a:solidFill>
              </a:rPr>
              <a:t>Look what God says</a:t>
            </a:r>
            <a:r>
              <a:rPr lang="en-US" sz="5800" dirty="0" smtClean="0"/>
              <a:t>====</a:t>
            </a:r>
            <a:endParaRPr lang="en-US" sz="5800" dirty="0"/>
          </a:p>
          <a:p>
            <a:r>
              <a:rPr lang="en-US" sz="3600" b="1" dirty="0" smtClean="0">
                <a:solidFill>
                  <a:srgbClr val="7030A0"/>
                </a:solidFill>
              </a:rPr>
              <a:t>    </a:t>
            </a:r>
          </a:p>
          <a:p>
            <a:r>
              <a:rPr lang="en-US" dirty="0"/>
              <a:t> </a:t>
            </a:r>
            <a:r>
              <a:rPr lang="en-US" dirty="0" smtClean="0"/>
              <a:t>   </a:t>
            </a:r>
            <a:endParaRPr lang="en-US" dirty="0"/>
          </a:p>
        </p:txBody>
      </p:sp>
    </p:spTree>
    <p:extLst>
      <p:ext uri="{BB962C8B-B14F-4D97-AF65-F5344CB8AC3E}">
        <p14:creationId xmlns:p14="http://schemas.microsoft.com/office/powerpoint/2010/main" val="3347028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9343" y="225424"/>
            <a:ext cx="10515600" cy="6556375"/>
          </a:xfrm>
        </p:spPr>
        <p:txBody>
          <a:bodyPr>
            <a:normAutofit lnSpcReduction="10000"/>
          </a:bodyPr>
          <a:lstStyle/>
          <a:p>
            <a:r>
              <a:rPr lang="en-US" dirty="0" smtClean="0"/>
              <a:t>1.  We are</a:t>
            </a:r>
            <a:r>
              <a:rPr lang="en-US" b="1" u="sng" dirty="0" smtClean="0">
                <a:solidFill>
                  <a:srgbClr val="7030A0"/>
                </a:solidFill>
              </a:rPr>
              <a:t> saved </a:t>
            </a:r>
            <a:r>
              <a:rPr lang="en-US" dirty="0" smtClean="0"/>
              <a:t>by hope.   Rom. </a:t>
            </a:r>
            <a:r>
              <a:rPr lang="en-US" dirty="0" smtClean="0"/>
              <a:t>8:24 “We are saved by hope: but hope that is seen is not hope: for what a man </a:t>
            </a:r>
            <a:r>
              <a:rPr lang="en-US" dirty="0" err="1" smtClean="0"/>
              <a:t>seeth</a:t>
            </a:r>
            <a:r>
              <a:rPr lang="en-US" dirty="0" smtClean="0"/>
              <a:t>, why doth he yet hope for?”</a:t>
            </a:r>
            <a:endParaRPr lang="en-US" dirty="0" smtClean="0"/>
          </a:p>
          <a:p>
            <a:r>
              <a:rPr lang="en-US" dirty="0" smtClean="0"/>
              <a:t> 2.  </a:t>
            </a:r>
            <a:r>
              <a:rPr lang="en-US" b="1" u="sng" dirty="0" smtClean="0">
                <a:solidFill>
                  <a:srgbClr val="7030A0"/>
                </a:solidFill>
              </a:rPr>
              <a:t>Our Hope </a:t>
            </a:r>
            <a:r>
              <a:rPr lang="en-US" dirty="0" smtClean="0"/>
              <a:t>is in God.  </a:t>
            </a:r>
            <a:r>
              <a:rPr lang="en-US" dirty="0" err="1" smtClean="0"/>
              <a:t>Psa</a:t>
            </a:r>
            <a:r>
              <a:rPr lang="en-US" dirty="0" smtClean="0"/>
              <a:t> .  25:2-3</a:t>
            </a:r>
          </a:p>
          <a:p>
            <a:r>
              <a:rPr lang="en-US" baseline="30000" dirty="0"/>
              <a:t> </a:t>
            </a:r>
            <a:r>
              <a:rPr lang="en-US" baseline="30000" dirty="0" smtClean="0"/>
              <a:t>        </a:t>
            </a:r>
            <a:r>
              <a:rPr lang="en-US" baseline="30000" dirty="0" smtClean="0">
                <a:solidFill>
                  <a:srgbClr val="002060"/>
                </a:solidFill>
              </a:rPr>
              <a:t>  2</a:t>
            </a:r>
            <a:r>
              <a:rPr lang="en-US" baseline="30000" dirty="0">
                <a:solidFill>
                  <a:srgbClr val="002060"/>
                </a:solidFill>
              </a:rPr>
              <a:t> </a:t>
            </a:r>
            <a:r>
              <a:rPr lang="en-US" dirty="0">
                <a:solidFill>
                  <a:srgbClr val="002060"/>
                </a:solidFill>
              </a:rPr>
              <a:t>O my God, I trust in thee: let me not be ashamed, let not mine enemies triumph over me.</a:t>
            </a:r>
          </a:p>
          <a:p>
            <a:r>
              <a:rPr lang="en-US" baseline="30000" dirty="0" smtClean="0">
                <a:solidFill>
                  <a:srgbClr val="002060"/>
                </a:solidFill>
              </a:rPr>
              <a:t>            3</a:t>
            </a:r>
            <a:r>
              <a:rPr lang="en-US" baseline="30000" dirty="0">
                <a:solidFill>
                  <a:srgbClr val="002060"/>
                </a:solidFill>
              </a:rPr>
              <a:t> </a:t>
            </a:r>
            <a:r>
              <a:rPr lang="en-US" dirty="0">
                <a:solidFill>
                  <a:srgbClr val="002060"/>
                </a:solidFill>
              </a:rPr>
              <a:t>Yea, let none that wait on thee be ashamed: let them be ashamed which transgress without cause</a:t>
            </a:r>
            <a:r>
              <a:rPr lang="en-US" dirty="0" smtClean="0">
                <a:solidFill>
                  <a:srgbClr val="002060"/>
                </a:solidFill>
              </a:rPr>
              <a:t>.</a:t>
            </a:r>
          </a:p>
          <a:p>
            <a:r>
              <a:rPr lang="en-US" dirty="0" smtClean="0"/>
              <a:t> 3.  In times of trouble, hope makes us </a:t>
            </a:r>
            <a:r>
              <a:rPr lang="en-US" b="1" u="sng" dirty="0" smtClean="0">
                <a:solidFill>
                  <a:srgbClr val="7030A0"/>
                </a:solidFill>
              </a:rPr>
              <a:t>wait on the Lord.</a:t>
            </a:r>
          </a:p>
          <a:p>
            <a:r>
              <a:rPr lang="en-US" dirty="0" smtClean="0"/>
              <a:t>           Ps. 25:21 </a:t>
            </a:r>
            <a:r>
              <a:rPr lang="en-US" baseline="30000" dirty="0"/>
              <a:t> </a:t>
            </a:r>
            <a:r>
              <a:rPr lang="en-US" dirty="0"/>
              <a:t>Let integrity and uprightness preserve me; for I wait on thee</a:t>
            </a:r>
            <a:r>
              <a:rPr lang="en-US" dirty="0" smtClean="0"/>
              <a:t>.</a:t>
            </a:r>
            <a:r>
              <a:rPr lang="en-US" baseline="30000" dirty="0"/>
              <a:t> </a:t>
            </a:r>
            <a:endParaRPr lang="en-US" baseline="30000" dirty="0" smtClean="0"/>
          </a:p>
          <a:p>
            <a:r>
              <a:rPr lang="en-US" sz="3900" baseline="30000" dirty="0" smtClean="0"/>
              <a:t>            Psa. 27:14</a:t>
            </a:r>
            <a:r>
              <a:rPr lang="en-US" baseline="30000" dirty="0"/>
              <a:t> </a:t>
            </a:r>
            <a:r>
              <a:rPr lang="en-US" dirty="0"/>
              <a:t>Wait on the </a:t>
            </a:r>
            <a:r>
              <a:rPr lang="en-US" cap="small" dirty="0"/>
              <a:t>Lord</a:t>
            </a:r>
            <a:r>
              <a:rPr lang="en-US" dirty="0"/>
              <a:t>: be of good courage, and he shall strengthen thine heart: wait, I say, on the </a:t>
            </a:r>
            <a:r>
              <a:rPr lang="en-US" cap="small" dirty="0"/>
              <a:t>Lord</a:t>
            </a:r>
            <a:r>
              <a:rPr lang="en-US" dirty="0" smtClean="0"/>
              <a:t>.</a:t>
            </a:r>
          </a:p>
          <a:p>
            <a:r>
              <a:rPr lang="en-US" dirty="0" smtClean="0"/>
              <a:t>          Psalms 130:5 I </a:t>
            </a:r>
            <a:r>
              <a:rPr lang="en-US" dirty="0"/>
              <a:t>wait for the </a:t>
            </a:r>
            <a:r>
              <a:rPr lang="en-US" cap="small" dirty="0"/>
              <a:t>Lord</a:t>
            </a:r>
            <a:r>
              <a:rPr lang="en-US" dirty="0"/>
              <a:t>, my soul doth wait, and in </a:t>
            </a:r>
            <a:r>
              <a:rPr lang="en-US" b="1" i="1" u="sng" dirty="0">
                <a:solidFill>
                  <a:srgbClr val="FF0000"/>
                </a:solidFill>
              </a:rPr>
              <a:t>his word do I hope.</a:t>
            </a:r>
          </a:p>
          <a:p>
            <a:endParaRPr lang="en-US" dirty="0"/>
          </a:p>
        </p:txBody>
      </p:sp>
    </p:spTree>
    <p:extLst>
      <p:ext uri="{BB962C8B-B14F-4D97-AF65-F5344CB8AC3E}">
        <p14:creationId xmlns:p14="http://schemas.microsoft.com/office/powerpoint/2010/main" val="20965614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27 times in O.T.  -  to wait, be patient, ‘to endure”</a:t>
            </a:r>
            <a:endParaRPr lang="en-US" b="1" dirty="0">
              <a:solidFill>
                <a:srgbClr val="7030A0"/>
              </a:solidFill>
            </a:endParaRPr>
          </a:p>
        </p:txBody>
      </p:sp>
      <p:sp>
        <p:nvSpPr>
          <p:cNvPr id="3" name="Content Placeholder 2"/>
          <p:cNvSpPr>
            <a:spLocks noGrp="1"/>
          </p:cNvSpPr>
          <p:nvPr>
            <p:ph idx="1"/>
          </p:nvPr>
        </p:nvSpPr>
        <p:spPr/>
        <p:txBody>
          <a:bodyPr>
            <a:noAutofit/>
          </a:bodyPr>
          <a:lstStyle/>
          <a:p>
            <a:r>
              <a:rPr lang="en-US" sz="3200" dirty="0" smtClean="0"/>
              <a:t>And in the New Testament:</a:t>
            </a:r>
          </a:p>
          <a:p>
            <a:r>
              <a:rPr lang="en-US" sz="3600" b="1" dirty="0" smtClean="0">
                <a:solidFill>
                  <a:srgbClr val="002060"/>
                </a:solidFill>
              </a:rPr>
              <a:t>1. God is the true object of our hope.</a:t>
            </a:r>
          </a:p>
          <a:p>
            <a:r>
              <a:rPr lang="en-US" sz="3200" dirty="0"/>
              <a:t> </a:t>
            </a:r>
            <a:r>
              <a:rPr lang="en-US" sz="3200" dirty="0" smtClean="0"/>
              <a:t>   I Tim. 4:10 </a:t>
            </a:r>
            <a:r>
              <a:rPr lang="en-US" sz="3200" baseline="30000" dirty="0"/>
              <a:t>10 </a:t>
            </a:r>
            <a:r>
              <a:rPr lang="en-US" sz="3200" dirty="0"/>
              <a:t>For therefore we both </a:t>
            </a:r>
            <a:r>
              <a:rPr lang="en-US" sz="3200" dirty="0" err="1"/>
              <a:t>labour</a:t>
            </a:r>
            <a:r>
              <a:rPr lang="en-US" sz="3200" dirty="0"/>
              <a:t> and suffer reproach, because we trust in the living God, who is the </a:t>
            </a:r>
            <a:r>
              <a:rPr lang="en-US" sz="3200" dirty="0" err="1"/>
              <a:t>Saviour</a:t>
            </a:r>
            <a:r>
              <a:rPr lang="en-US" sz="3200" dirty="0"/>
              <a:t> of all men, specially of those that believe</a:t>
            </a:r>
            <a:r>
              <a:rPr lang="en-US" sz="3200" dirty="0" smtClean="0"/>
              <a:t>.</a:t>
            </a:r>
          </a:p>
          <a:p>
            <a:r>
              <a:rPr lang="en-US" sz="3200" dirty="0"/>
              <a:t> </a:t>
            </a:r>
            <a:r>
              <a:rPr lang="en-US" sz="3200" dirty="0" smtClean="0"/>
              <a:t>  Eph. 1:12 </a:t>
            </a:r>
            <a:r>
              <a:rPr lang="en-US" sz="3200" baseline="30000" dirty="0"/>
              <a:t>12 </a:t>
            </a:r>
            <a:r>
              <a:rPr lang="en-US" sz="3200" dirty="0"/>
              <a:t>That we should be to the praise of his glory, who first trusted in Christ.</a:t>
            </a:r>
            <a:endParaRPr lang="en-US" sz="3200" dirty="0" smtClean="0"/>
          </a:p>
          <a:p>
            <a:r>
              <a:rPr lang="en-US" sz="3200" dirty="0"/>
              <a:t> </a:t>
            </a:r>
            <a:r>
              <a:rPr lang="en-US" sz="3200" dirty="0" smtClean="0"/>
              <a:t>  I Tim</a:t>
            </a:r>
            <a:r>
              <a:rPr lang="en-US" sz="3200" dirty="0"/>
              <a:t>. </a:t>
            </a:r>
            <a:r>
              <a:rPr lang="en-US" sz="3200" dirty="0" smtClean="0"/>
              <a:t>1:1</a:t>
            </a:r>
            <a:r>
              <a:rPr lang="en-US" sz="3200" dirty="0"/>
              <a:t> Paul, an apostle of </a:t>
            </a:r>
            <a:r>
              <a:rPr lang="en-US" sz="3200" dirty="0">
                <a:solidFill>
                  <a:srgbClr val="002060"/>
                </a:solidFill>
              </a:rPr>
              <a:t>Jesus Christ </a:t>
            </a:r>
            <a:r>
              <a:rPr lang="en-US" sz="3200" dirty="0"/>
              <a:t>by the commandment of God our </a:t>
            </a:r>
            <a:r>
              <a:rPr lang="en-US" sz="3200" dirty="0" err="1"/>
              <a:t>Saviour</a:t>
            </a:r>
            <a:r>
              <a:rPr lang="en-US" sz="3200" dirty="0"/>
              <a:t>, and </a:t>
            </a:r>
            <a:r>
              <a:rPr lang="en-US" sz="3200" b="1" dirty="0">
                <a:solidFill>
                  <a:srgbClr val="FF0000"/>
                </a:solidFill>
              </a:rPr>
              <a:t>Lord Jesus Christ</a:t>
            </a:r>
            <a:r>
              <a:rPr lang="en-US" sz="3200" dirty="0"/>
              <a:t>, </a:t>
            </a:r>
            <a:r>
              <a:rPr lang="en-US" sz="3200" b="1" i="1" u="sng" dirty="0">
                <a:solidFill>
                  <a:srgbClr val="7030A0"/>
                </a:solidFill>
              </a:rPr>
              <a:t>which is our hope</a:t>
            </a:r>
            <a:r>
              <a:rPr lang="en-US" sz="3200" dirty="0"/>
              <a:t>;</a:t>
            </a:r>
          </a:p>
        </p:txBody>
      </p:sp>
    </p:spTree>
    <p:extLst>
      <p:ext uri="{BB962C8B-B14F-4D97-AF65-F5344CB8AC3E}">
        <p14:creationId xmlns:p14="http://schemas.microsoft.com/office/powerpoint/2010/main" val="38303860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6429" y="345168"/>
            <a:ext cx="10515600" cy="6360432"/>
          </a:xfrm>
        </p:spPr>
        <p:txBody>
          <a:bodyPr>
            <a:normAutofit fontScale="92500"/>
          </a:bodyPr>
          <a:lstStyle/>
          <a:p>
            <a:r>
              <a:rPr lang="en-US" sz="3900" b="1" u="sng" dirty="0" smtClean="0">
                <a:solidFill>
                  <a:srgbClr val="FF0000"/>
                </a:solidFill>
              </a:rPr>
              <a:t>2.  One hope.  Eph. 4:1-6</a:t>
            </a:r>
          </a:p>
          <a:p>
            <a:r>
              <a:rPr lang="en-US" sz="3900" b="1" u="sng" dirty="0" smtClean="0">
                <a:solidFill>
                  <a:srgbClr val="00B0F0"/>
                </a:solidFill>
              </a:rPr>
              <a:t>3.  Our hope does not disappoint us.</a:t>
            </a:r>
          </a:p>
          <a:p>
            <a:r>
              <a:rPr lang="en-US" sz="3200" dirty="0"/>
              <a:t> </a:t>
            </a:r>
            <a:r>
              <a:rPr lang="en-US" sz="3200" dirty="0" smtClean="0"/>
              <a:t>    Rom. 5:5</a:t>
            </a:r>
            <a:r>
              <a:rPr lang="en-US" sz="3200" baseline="30000" dirty="0"/>
              <a:t> </a:t>
            </a:r>
            <a:r>
              <a:rPr lang="en-US" sz="3200" dirty="0"/>
              <a:t>And</a:t>
            </a:r>
            <a:r>
              <a:rPr lang="en-US" sz="3200" u="sng" dirty="0"/>
              <a:t> </a:t>
            </a:r>
            <a:r>
              <a:rPr lang="en-US" sz="3200" b="1" u="sng" dirty="0">
                <a:solidFill>
                  <a:srgbClr val="00B050"/>
                </a:solidFill>
              </a:rPr>
              <a:t>hope</a:t>
            </a:r>
            <a:r>
              <a:rPr lang="en-US" sz="3200" u="sng" dirty="0"/>
              <a:t> </a:t>
            </a:r>
            <a:r>
              <a:rPr lang="en-US" sz="3200" dirty="0" err="1"/>
              <a:t>maketh</a:t>
            </a:r>
            <a:r>
              <a:rPr lang="en-US" sz="3200" dirty="0"/>
              <a:t> not ashamed; because the love of God is shed abroad in our hearts by the Holy Ghost which is given unto us.</a:t>
            </a:r>
            <a:endParaRPr lang="en-US" sz="3200" dirty="0" smtClean="0"/>
          </a:p>
          <a:p>
            <a:r>
              <a:rPr lang="en-US" sz="3200" dirty="0"/>
              <a:t> </a:t>
            </a:r>
            <a:r>
              <a:rPr lang="en-US" sz="3200" dirty="0" smtClean="0"/>
              <a:t>    Rom.5:2</a:t>
            </a:r>
            <a:r>
              <a:rPr lang="en-US" sz="3200" baseline="30000" dirty="0"/>
              <a:t> </a:t>
            </a:r>
            <a:r>
              <a:rPr lang="en-US" sz="3200" dirty="0"/>
              <a:t>By whom also we have access by faith into this grace wherein we stand, and rejoice </a:t>
            </a:r>
            <a:r>
              <a:rPr lang="en-US" sz="3200" b="1" u="sng" dirty="0">
                <a:solidFill>
                  <a:srgbClr val="7030A0"/>
                </a:solidFill>
              </a:rPr>
              <a:t>in hope </a:t>
            </a:r>
            <a:r>
              <a:rPr lang="en-US" sz="3200" dirty="0"/>
              <a:t>of the glory of God.</a:t>
            </a:r>
            <a:endParaRPr lang="en-US" sz="3200" dirty="0" smtClean="0"/>
          </a:p>
          <a:p>
            <a:r>
              <a:rPr lang="en-US" sz="3200" dirty="0"/>
              <a:t> </a:t>
            </a:r>
            <a:r>
              <a:rPr lang="en-US" sz="3200" dirty="0" smtClean="0"/>
              <a:t>    Eph.1:13-14 </a:t>
            </a:r>
            <a:r>
              <a:rPr lang="en-US" sz="3200" baseline="30000" dirty="0"/>
              <a:t> </a:t>
            </a:r>
            <a:r>
              <a:rPr lang="en-US" sz="3200" dirty="0"/>
              <a:t>In whom </a:t>
            </a:r>
            <a:r>
              <a:rPr lang="en-US" sz="3200" b="1" u="sng" dirty="0">
                <a:solidFill>
                  <a:schemeClr val="accent2">
                    <a:lumMod val="50000"/>
                  </a:schemeClr>
                </a:solidFill>
              </a:rPr>
              <a:t>ye also trusted, </a:t>
            </a:r>
            <a:r>
              <a:rPr lang="en-US" sz="3200" dirty="0"/>
              <a:t>after that ye heard the word of truth, the gospel of your salvation: in whom also after that ye believed, ye were sealed with that holy Spirit of promise,</a:t>
            </a:r>
          </a:p>
          <a:p>
            <a:r>
              <a:rPr lang="en-US" sz="3200" baseline="30000" dirty="0"/>
              <a:t> </a:t>
            </a:r>
            <a:r>
              <a:rPr lang="en-US" sz="3200" baseline="30000" dirty="0" smtClean="0"/>
              <a:t>  </a:t>
            </a:r>
            <a:r>
              <a:rPr lang="en-US" sz="3200" dirty="0" smtClean="0"/>
              <a:t>Which </a:t>
            </a:r>
            <a:r>
              <a:rPr lang="en-US" sz="3200" dirty="0"/>
              <a:t>is the earnest of our inheritance until the redemption of the purchased possession, unto the praise of his glory.</a:t>
            </a:r>
          </a:p>
          <a:p>
            <a:endParaRPr lang="en-US" dirty="0"/>
          </a:p>
        </p:txBody>
      </p:sp>
    </p:spTree>
    <p:extLst>
      <p:ext uri="{BB962C8B-B14F-4D97-AF65-F5344CB8AC3E}">
        <p14:creationId xmlns:p14="http://schemas.microsoft.com/office/powerpoint/2010/main" val="38766389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7030A0"/>
                </a:solidFill>
              </a:rPr>
              <a:t>Reasons for Hope</a:t>
            </a:r>
            <a:endParaRPr lang="en-US" sz="6600" b="1" dirty="0">
              <a:solidFill>
                <a:srgbClr val="7030A0"/>
              </a:solidFill>
            </a:endParaRPr>
          </a:p>
        </p:txBody>
      </p:sp>
      <p:sp>
        <p:nvSpPr>
          <p:cNvPr id="3" name="Content Placeholder 2"/>
          <p:cNvSpPr>
            <a:spLocks noGrp="1"/>
          </p:cNvSpPr>
          <p:nvPr>
            <p:ph idx="1"/>
          </p:nvPr>
        </p:nvSpPr>
        <p:spPr/>
        <p:txBody>
          <a:bodyPr>
            <a:normAutofit fontScale="92500" lnSpcReduction="10000"/>
          </a:bodyPr>
          <a:lstStyle/>
          <a:p>
            <a:r>
              <a:rPr lang="en-US" b="1" dirty="0"/>
              <a:t>Numbers 23:19</a:t>
            </a:r>
            <a:r>
              <a:rPr lang="en-US" dirty="0"/>
              <a:t> </a:t>
            </a:r>
            <a:r>
              <a:rPr lang="en-US" i="1" dirty="0"/>
              <a:t> </a:t>
            </a:r>
            <a:r>
              <a:rPr lang="en-US" sz="2600" b="1" i="1" dirty="0">
                <a:solidFill>
                  <a:srgbClr val="FF0000"/>
                </a:solidFill>
              </a:rPr>
              <a:t>God is not man, </a:t>
            </a:r>
            <a:r>
              <a:rPr lang="en-US" i="1" dirty="0"/>
              <a:t>that he should lie, or a son of man, that he should change his mind. Has he said, and will he not do it? Or has he spoken, and will he not fulfill it?</a:t>
            </a:r>
            <a:endParaRPr lang="en-US" dirty="0"/>
          </a:p>
          <a:p>
            <a:r>
              <a:rPr lang="en-US" b="1" dirty="0"/>
              <a:t>Zephaniah 3:17 </a:t>
            </a:r>
            <a:r>
              <a:rPr lang="en-US" dirty="0"/>
              <a:t>The LORD your God is in your midst, a mighty one who will save; he will rejoice over you with gladness; he will quiet you by his love; he will exult over you with </a:t>
            </a:r>
            <a:r>
              <a:rPr lang="en-US" sz="2600" b="1" dirty="0">
                <a:solidFill>
                  <a:srgbClr val="7030A0"/>
                </a:solidFill>
              </a:rPr>
              <a:t>loud singing</a:t>
            </a:r>
            <a:r>
              <a:rPr lang="en-US" dirty="0"/>
              <a:t>.</a:t>
            </a:r>
          </a:p>
          <a:p>
            <a:r>
              <a:rPr lang="en-US" b="1" dirty="0"/>
              <a:t>John 4:13-14 </a:t>
            </a:r>
            <a:r>
              <a:rPr lang="en-US" i="1" dirty="0"/>
              <a:t>Jesus said to her, “Everyone who drinks of this water will be thirsty again, but whoever drinks of the water that I will give him will never be thirsty again. The water that I will give him will become in him a spring of water welling up to </a:t>
            </a:r>
            <a:r>
              <a:rPr lang="en-US" b="1" i="1" dirty="0">
                <a:solidFill>
                  <a:srgbClr val="00B050"/>
                </a:solidFill>
              </a:rPr>
              <a:t>eternal life.”</a:t>
            </a:r>
            <a:endParaRPr lang="en-US" b="1" dirty="0">
              <a:solidFill>
                <a:srgbClr val="00B050"/>
              </a:solidFill>
            </a:endParaRPr>
          </a:p>
          <a:p>
            <a:r>
              <a:rPr lang="en-US" dirty="0"/>
              <a:t/>
            </a:r>
            <a:br>
              <a:rPr lang="en-US" dirty="0"/>
            </a:br>
            <a:endParaRPr lang="en-US" dirty="0"/>
          </a:p>
        </p:txBody>
      </p:sp>
    </p:spTree>
    <p:extLst>
      <p:ext uri="{BB962C8B-B14F-4D97-AF65-F5344CB8AC3E}">
        <p14:creationId xmlns:p14="http://schemas.microsoft.com/office/powerpoint/2010/main" val="141989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solidFill>
                  <a:srgbClr val="7030A0"/>
                </a:solidFill>
              </a:rPr>
              <a:t>I have Decided to Follow Jesus    </a:t>
            </a:r>
            <a:endParaRPr lang="en-US" sz="4800" b="1" u="sng" dirty="0">
              <a:solidFill>
                <a:srgbClr val="7030A0"/>
              </a:solidFill>
            </a:endParaRPr>
          </a:p>
        </p:txBody>
      </p:sp>
      <p:sp>
        <p:nvSpPr>
          <p:cNvPr id="4" name="Content Placeholder 3"/>
          <p:cNvSpPr>
            <a:spLocks noGrp="1"/>
          </p:cNvSpPr>
          <p:nvPr>
            <p:ph sz="half" idx="2"/>
          </p:nvPr>
        </p:nvSpPr>
        <p:spPr/>
        <p:txBody>
          <a:bodyPr/>
          <a:lstStyle/>
          <a:p>
            <a:pPr marL="0" indent="0">
              <a:buNone/>
            </a:pPr>
            <a:endParaRPr lang="en-US" b="1" dirty="0" smtClean="0">
              <a:solidFill>
                <a:srgbClr val="00B050"/>
              </a:solidFill>
            </a:endParaRPr>
          </a:p>
          <a:p>
            <a:pPr marL="0" indent="0">
              <a:buNone/>
            </a:pPr>
            <a:endParaRPr lang="en-US" b="1" dirty="0">
              <a:solidFill>
                <a:srgbClr val="00B050"/>
              </a:solidFill>
            </a:endParaRPr>
          </a:p>
          <a:p>
            <a:pPr marL="0" indent="0">
              <a:buNone/>
            </a:pPr>
            <a:endParaRPr lang="en-US" b="1" dirty="0" smtClean="0">
              <a:solidFill>
                <a:srgbClr val="00B050"/>
              </a:solidFill>
            </a:endParaRPr>
          </a:p>
          <a:p>
            <a:pPr marL="0" indent="0">
              <a:buNone/>
            </a:pPr>
            <a:r>
              <a:rPr lang="en-US" b="1" dirty="0" smtClean="0">
                <a:solidFill>
                  <a:srgbClr val="00B050"/>
                </a:solidFill>
              </a:rPr>
              <a:t>2 Cor. 6:2</a:t>
            </a:r>
          </a:p>
          <a:p>
            <a:pPr marL="0" indent="0">
              <a:buNone/>
            </a:pPr>
            <a:r>
              <a:rPr lang="en-US" b="1" dirty="0">
                <a:solidFill>
                  <a:srgbClr val="00B050"/>
                </a:solidFill>
              </a:rPr>
              <a:t> </a:t>
            </a:r>
            <a:r>
              <a:rPr lang="en-US" b="1" dirty="0" smtClean="0">
                <a:solidFill>
                  <a:srgbClr val="00B050"/>
                </a:solidFill>
              </a:rPr>
              <a:t>  Behold now is the acceptable time, behold now is the day of</a:t>
            </a:r>
          </a:p>
          <a:p>
            <a:pPr marL="0" indent="0">
              <a:buNone/>
            </a:pPr>
            <a:r>
              <a:rPr lang="en-US" b="1" dirty="0" smtClean="0">
                <a:solidFill>
                  <a:srgbClr val="00B050"/>
                </a:solidFill>
              </a:rPr>
              <a:t>salvation</a:t>
            </a:r>
            <a:endParaRPr lang="en-US" b="1" dirty="0">
              <a:solidFill>
                <a:srgbClr val="00B050"/>
              </a:solidFill>
            </a:endParaRPr>
          </a:p>
        </p:txBody>
      </p:sp>
      <p:sp>
        <p:nvSpPr>
          <p:cNvPr id="5" name="Text Placeholder 4"/>
          <p:cNvSpPr>
            <a:spLocks noGrp="1"/>
          </p:cNvSpPr>
          <p:nvPr>
            <p:ph type="body" sz="quarter" idx="3"/>
          </p:nvPr>
        </p:nvSpPr>
        <p:spPr/>
        <p:txBody>
          <a:bodyPr>
            <a:normAutofit/>
          </a:bodyPr>
          <a:lstStyle/>
          <a:p>
            <a:r>
              <a:rPr lang="en-US" sz="4400" dirty="0" smtClean="0">
                <a:solidFill>
                  <a:srgbClr val="FF0000"/>
                </a:solidFill>
              </a:rPr>
              <a:t>Matt. 20:1-16</a:t>
            </a:r>
            <a:endParaRPr lang="en-US" sz="4400" dirty="0">
              <a:solidFill>
                <a:srgbClr val="FF0000"/>
              </a:solidFill>
            </a:endParaRPr>
          </a:p>
        </p:txBody>
      </p:sp>
      <p:sp>
        <p:nvSpPr>
          <p:cNvPr id="6" name="Content Placeholder 5"/>
          <p:cNvSpPr>
            <a:spLocks noGrp="1"/>
          </p:cNvSpPr>
          <p:nvPr>
            <p:ph sz="quarter" idx="4"/>
          </p:nvPr>
        </p:nvSpPr>
        <p:spPr/>
        <p:txBody>
          <a:bodyPr>
            <a:normAutofit lnSpcReduction="10000"/>
          </a:bodyPr>
          <a:lstStyle/>
          <a:p>
            <a:r>
              <a:rPr lang="en-US" b="1" dirty="0" smtClean="0">
                <a:solidFill>
                  <a:srgbClr val="0070C0"/>
                </a:solidFill>
              </a:rPr>
              <a:t>         First </a:t>
            </a:r>
            <a:r>
              <a:rPr lang="en-US" b="1" dirty="0">
                <a:solidFill>
                  <a:srgbClr val="0070C0"/>
                </a:solidFill>
              </a:rPr>
              <a:t>Hour</a:t>
            </a:r>
          </a:p>
          <a:p>
            <a:r>
              <a:rPr lang="en-US" b="1" dirty="0">
                <a:solidFill>
                  <a:srgbClr val="0070C0"/>
                </a:solidFill>
              </a:rPr>
              <a:t>          Third Hour</a:t>
            </a:r>
          </a:p>
          <a:p>
            <a:r>
              <a:rPr lang="en-US" b="1" dirty="0">
                <a:solidFill>
                  <a:srgbClr val="0070C0"/>
                </a:solidFill>
              </a:rPr>
              <a:t>          6</a:t>
            </a:r>
            <a:r>
              <a:rPr lang="en-US" b="1" baseline="30000" dirty="0">
                <a:solidFill>
                  <a:srgbClr val="0070C0"/>
                </a:solidFill>
              </a:rPr>
              <a:t>th</a:t>
            </a:r>
            <a:r>
              <a:rPr lang="en-US" b="1" dirty="0">
                <a:solidFill>
                  <a:srgbClr val="0070C0"/>
                </a:solidFill>
              </a:rPr>
              <a:t> Hour</a:t>
            </a:r>
          </a:p>
          <a:p>
            <a:r>
              <a:rPr lang="en-US" b="1" dirty="0">
                <a:solidFill>
                  <a:srgbClr val="0070C0"/>
                </a:solidFill>
              </a:rPr>
              <a:t>           9</a:t>
            </a:r>
            <a:r>
              <a:rPr lang="en-US" b="1" baseline="30000" dirty="0">
                <a:solidFill>
                  <a:srgbClr val="0070C0"/>
                </a:solidFill>
              </a:rPr>
              <a:t>th</a:t>
            </a:r>
            <a:r>
              <a:rPr lang="en-US" b="1" dirty="0">
                <a:solidFill>
                  <a:srgbClr val="0070C0"/>
                </a:solidFill>
              </a:rPr>
              <a:t> Hour</a:t>
            </a:r>
          </a:p>
          <a:p>
            <a:r>
              <a:rPr lang="en-US" b="1" dirty="0">
                <a:solidFill>
                  <a:srgbClr val="0070C0"/>
                </a:solidFill>
              </a:rPr>
              <a:t>          11</a:t>
            </a:r>
            <a:r>
              <a:rPr lang="en-US" b="1" baseline="30000" dirty="0">
                <a:solidFill>
                  <a:srgbClr val="0070C0"/>
                </a:solidFill>
              </a:rPr>
              <a:t>th</a:t>
            </a:r>
            <a:r>
              <a:rPr lang="en-US" b="1" dirty="0">
                <a:solidFill>
                  <a:srgbClr val="0070C0"/>
                </a:solidFill>
              </a:rPr>
              <a:t> Hour          </a:t>
            </a:r>
          </a:p>
          <a:p>
            <a:r>
              <a:rPr lang="en-US" b="1" dirty="0">
                <a:solidFill>
                  <a:srgbClr val="0070C0"/>
                </a:solidFill>
              </a:rPr>
              <a:t>All received a penny!.  They had agreed to that, and each was given accordingly!</a:t>
            </a:r>
          </a:p>
          <a:p>
            <a:endParaRPr lang="en-US" dirty="0"/>
          </a:p>
        </p:txBody>
      </p:sp>
      <p:sp>
        <p:nvSpPr>
          <p:cNvPr id="8" name="TextBox 7"/>
          <p:cNvSpPr txBox="1"/>
          <p:nvPr/>
        </p:nvSpPr>
        <p:spPr>
          <a:xfrm>
            <a:off x="1077686" y="1894114"/>
            <a:ext cx="4700133" cy="2062103"/>
          </a:xfrm>
          <a:prstGeom prst="rect">
            <a:avLst/>
          </a:prstGeom>
          <a:noFill/>
        </p:spPr>
        <p:txBody>
          <a:bodyPr wrap="none" rtlCol="0">
            <a:spAutoFit/>
          </a:bodyPr>
          <a:lstStyle/>
          <a:p>
            <a:r>
              <a:rPr lang="en-US" sz="3200" b="1" dirty="0" smtClean="0">
                <a:solidFill>
                  <a:srgbClr val="FF0000"/>
                </a:solidFill>
              </a:rPr>
              <a:t>#4  Because it matters not </a:t>
            </a:r>
          </a:p>
          <a:p>
            <a:r>
              <a:rPr lang="en-US" sz="3200" b="1" dirty="0" smtClean="0">
                <a:solidFill>
                  <a:srgbClr val="FF0000"/>
                </a:solidFill>
              </a:rPr>
              <a:t>how much Time we have </a:t>
            </a:r>
          </a:p>
          <a:p>
            <a:r>
              <a:rPr lang="en-US" sz="3200" b="1" dirty="0" smtClean="0">
                <a:solidFill>
                  <a:srgbClr val="FF0000"/>
                </a:solidFill>
              </a:rPr>
              <a:t>Left to work… We are</a:t>
            </a:r>
          </a:p>
          <a:p>
            <a:r>
              <a:rPr lang="en-US" sz="3200" b="1" dirty="0" smtClean="0">
                <a:solidFill>
                  <a:srgbClr val="FF0000"/>
                </a:solidFill>
              </a:rPr>
              <a:t>Invited  NOW!</a:t>
            </a:r>
            <a:endParaRPr lang="en-US" sz="3200" b="1" dirty="0">
              <a:solidFill>
                <a:srgbClr val="FF0000"/>
              </a:solidFill>
            </a:endParaRPr>
          </a:p>
        </p:txBody>
      </p:sp>
    </p:spTree>
    <p:extLst>
      <p:ext uri="{BB962C8B-B14F-4D97-AF65-F5344CB8AC3E}">
        <p14:creationId xmlns:p14="http://schemas.microsoft.com/office/powerpoint/2010/main" val="9892840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accent2">
                    <a:lumMod val="50000"/>
                  </a:schemeClr>
                </a:solidFill>
              </a:rPr>
              <a:t>T</a:t>
            </a:r>
            <a:r>
              <a:rPr lang="en-US" sz="4800" b="1" dirty="0" smtClean="0">
                <a:solidFill>
                  <a:schemeClr val="accent2">
                    <a:lumMod val="50000"/>
                  </a:schemeClr>
                </a:solidFill>
              </a:rPr>
              <a:t>he </a:t>
            </a:r>
            <a:r>
              <a:rPr lang="en-US" sz="4800" b="1" dirty="0">
                <a:solidFill>
                  <a:schemeClr val="accent2">
                    <a:lumMod val="50000"/>
                  </a:schemeClr>
                </a:solidFill>
              </a:rPr>
              <a:t>D</a:t>
            </a:r>
            <a:r>
              <a:rPr lang="en-US" sz="4800" b="1" dirty="0" smtClean="0">
                <a:solidFill>
                  <a:schemeClr val="accent2">
                    <a:lumMod val="50000"/>
                  </a:schemeClr>
                </a:solidFill>
              </a:rPr>
              <a:t>oor is now </a:t>
            </a:r>
            <a:r>
              <a:rPr lang="en-US" sz="7200" b="1" dirty="0" smtClean="0">
                <a:solidFill>
                  <a:srgbClr val="FF0000"/>
                </a:solidFill>
              </a:rPr>
              <a:t>open</a:t>
            </a:r>
            <a:r>
              <a:rPr lang="en-US" sz="4800" b="1" dirty="0" smtClean="0">
                <a:solidFill>
                  <a:schemeClr val="accent2">
                    <a:lumMod val="50000"/>
                  </a:schemeClr>
                </a:solidFill>
              </a:rPr>
              <a:t>.    </a:t>
            </a:r>
            <a:r>
              <a:rPr lang="en-US" b="1" dirty="0" smtClean="0">
                <a:solidFill>
                  <a:srgbClr val="00B050"/>
                </a:solidFill>
              </a:rPr>
              <a:t>Matt. 25:1-13</a:t>
            </a:r>
            <a:endParaRPr lang="en-US" b="1" dirty="0">
              <a:solidFill>
                <a:srgbClr val="00B050"/>
              </a:solidFill>
            </a:endParaRPr>
          </a:p>
        </p:txBody>
      </p:sp>
      <p:sp>
        <p:nvSpPr>
          <p:cNvPr id="3" name="Content Placeholder 2"/>
          <p:cNvSpPr>
            <a:spLocks noGrp="1"/>
          </p:cNvSpPr>
          <p:nvPr>
            <p:ph idx="1"/>
          </p:nvPr>
        </p:nvSpPr>
        <p:spPr/>
        <p:txBody>
          <a:bodyPr>
            <a:normAutofit fontScale="92500" lnSpcReduction="10000"/>
          </a:bodyPr>
          <a:lstStyle/>
          <a:p>
            <a:r>
              <a:rPr lang="en-US" sz="3600" b="1" dirty="0" smtClean="0">
                <a:solidFill>
                  <a:srgbClr val="7030A0"/>
                </a:solidFill>
              </a:rPr>
              <a:t>Parable of 5 wise Virgins  and 5 foolish…Virgins</a:t>
            </a:r>
          </a:p>
          <a:p>
            <a:r>
              <a:rPr lang="en-US" sz="3600" b="1" dirty="0" smtClean="0">
                <a:solidFill>
                  <a:srgbClr val="7030A0"/>
                </a:solidFill>
              </a:rPr>
              <a:t>Prepared      Or     Unprepared!</a:t>
            </a:r>
          </a:p>
          <a:p>
            <a:pPr marL="0" indent="0">
              <a:buNone/>
            </a:pPr>
            <a:r>
              <a:rPr lang="en-US" sz="3600" b="1" dirty="0">
                <a:solidFill>
                  <a:srgbClr val="7030A0"/>
                </a:solidFill>
              </a:rPr>
              <a:t> </a:t>
            </a:r>
            <a:r>
              <a:rPr lang="en-US" sz="3600" b="1" dirty="0" smtClean="0">
                <a:solidFill>
                  <a:srgbClr val="7030A0"/>
                </a:solidFill>
              </a:rPr>
              <a:t>  Who was ready when </a:t>
            </a:r>
          </a:p>
          <a:p>
            <a:pPr marL="0" indent="0">
              <a:buNone/>
            </a:pPr>
            <a:r>
              <a:rPr lang="en-US" sz="3600" b="1" dirty="0">
                <a:solidFill>
                  <a:srgbClr val="7030A0"/>
                </a:solidFill>
              </a:rPr>
              <a:t> </a:t>
            </a:r>
            <a:r>
              <a:rPr lang="en-US" sz="3600" b="1" dirty="0" smtClean="0">
                <a:solidFill>
                  <a:srgbClr val="7030A0"/>
                </a:solidFill>
              </a:rPr>
              <a:t>  the bridegroom came</a:t>
            </a:r>
            <a:r>
              <a:rPr lang="en-US" sz="3600" b="1" dirty="0" smtClean="0">
                <a:solidFill>
                  <a:srgbClr val="7030A0"/>
                </a:solidFill>
              </a:rPr>
              <a:t>?    The Wise!  They had prepared!</a:t>
            </a:r>
            <a:endParaRPr lang="en-US" sz="3600" b="1" dirty="0" smtClean="0">
              <a:solidFill>
                <a:srgbClr val="7030A0"/>
              </a:solidFill>
            </a:endParaRPr>
          </a:p>
          <a:p>
            <a:pPr marL="0" indent="0">
              <a:buNone/>
            </a:pPr>
            <a:endParaRPr lang="en-US" sz="3600" b="1" dirty="0">
              <a:solidFill>
                <a:srgbClr val="7030A0"/>
              </a:solidFill>
            </a:endParaRPr>
          </a:p>
          <a:p>
            <a:pPr marL="0" indent="0">
              <a:buNone/>
            </a:pPr>
            <a:r>
              <a:rPr lang="en-US" sz="3600" b="1" dirty="0" smtClean="0">
                <a:solidFill>
                  <a:srgbClr val="7030A0"/>
                </a:solidFill>
              </a:rPr>
              <a:t>    Are you ready ?   Prepared?  In or out of the Kingdom of God?  A Christian?   A non-Christian?</a:t>
            </a:r>
          </a:p>
          <a:p>
            <a:pPr marL="0" indent="0">
              <a:buNone/>
            </a:pPr>
            <a:r>
              <a:rPr lang="en-US" sz="3600" b="1" dirty="0" smtClean="0">
                <a:solidFill>
                  <a:srgbClr val="7030A0"/>
                </a:solidFill>
              </a:rPr>
              <a:t>Un-faithful Christian?  A </a:t>
            </a:r>
            <a:r>
              <a:rPr lang="en-US" sz="3600" b="1" dirty="0" err="1" smtClean="0">
                <a:solidFill>
                  <a:srgbClr val="7030A0"/>
                </a:solidFill>
              </a:rPr>
              <a:t>luke</a:t>
            </a:r>
            <a:r>
              <a:rPr lang="en-US" sz="3600" b="1" dirty="0" smtClean="0">
                <a:solidFill>
                  <a:srgbClr val="7030A0"/>
                </a:solidFill>
              </a:rPr>
              <a:t> warm Christian?</a:t>
            </a:r>
            <a:endParaRPr lang="en-US" sz="3600" b="1" dirty="0">
              <a:solidFill>
                <a:srgbClr val="7030A0"/>
              </a:solidFill>
            </a:endParaRPr>
          </a:p>
        </p:txBody>
      </p:sp>
    </p:spTree>
    <p:extLst>
      <p:ext uri="{BB962C8B-B14F-4D97-AF65-F5344CB8AC3E}">
        <p14:creationId xmlns:p14="http://schemas.microsoft.com/office/powerpoint/2010/main" val="6014807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rgbClr val="7030A0"/>
                </a:solidFill>
              </a:rPr>
              <a:t>I have decided to follow Jesus!   </a:t>
            </a:r>
            <a:r>
              <a:rPr lang="en-US" dirty="0" smtClean="0"/>
              <a:t>Have you?</a:t>
            </a:r>
            <a:endParaRPr lang="en-US" dirty="0"/>
          </a:p>
        </p:txBody>
      </p:sp>
      <p:sp>
        <p:nvSpPr>
          <p:cNvPr id="3" name="Content Placeholder 2"/>
          <p:cNvSpPr>
            <a:spLocks noGrp="1"/>
          </p:cNvSpPr>
          <p:nvPr>
            <p:ph idx="1"/>
          </p:nvPr>
        </p:nvSpPr>
        <p:spPr/>
        <p:txBody>
          <a:bodyPr/>
          <a:lstStyle/>
          <a:p>
            <a:r>
              <a:rPr lang="en-US" sz="3600" b="1" dirty="0" smtClean="0">
                <a:solidFill>
                  <a:schemeClr val="accent4">
                    <a:lumMod val="50000"/>
                  </a:schemeClr>
                </a:solidFill>
              </a:rPr>
              <a:t>The Song:</a:t>
            </a:r>
          </a:p>
          <a:p>
            <a:r>
              <a:rPr lang="en-US" sz="3600" b="1" dirty="0" smtClean="0">
                <a:solidFill>
                  <a:srgbClr val="00B050"/>
                </a:solidFill>
              </a:rPr>
              <a:t>1.  I have decided to follow Jesus…</a:t>
            </a:r>
          </a:p>
          <a:p>
            <a:r>
              <a:rPr lang="en-US" sz="3600" b="1" dirty="0">
                <a:solidFill>
                  <a:srgbClr val="00B050"/>
                </a:solidFill>
              </a:rPr>
              <a:t> </a:t>
            </a:r>
            <a:r>
              <a:rPr lang="en-US" sz="3600" b="1" dirty="0" smtClean="0">
                <a:solidFill>
                  <a:srgbClr val="00B050"/>
                </a:solidFill>
              </a:rPr>
              <a:t>         </a:t>
            </a:r>
            <a:r>
              <a:rPr lang="en-US" sz="3600" b="1" i="1" u="sng" dirty="0" smtClean="0">
                <a:solidFill>
                  <a:srgbClr val="00B050"/>
                </a:solidFill>
              </a:rPr>
              <a:t>No turning back</a:t>
            </a:r>
            <a:r>
              <a:rPr lang="en-US" sz="3600" b="1" dirty="0" smtClean="0">
                <a:solidFill>
                  <a:srgbClr val="00B050"/>
                </a:solidFill>
              </a:rPr>
              <a:t>, no turning back…</a:t>
            </a:r>
          </a:p>
          <a:p>
            <a:r>
              <a:rPr lang="en-US" sz="3600" b="1" dirty="0" smtClean="0">
                <a:solidFill>
                  <a:srgbClr val="00B050"/>
                </a:solidFill>
              </a:rPr>
              <a:t>2. </a:t>
            </a:r>
            <a:r>
              <a:rPr lang="en-US" sz="3600" b="1" dirty="0" err="1" smtClean="0">
                <a:solidFill>
                  <a:srgbClr val="00B050"/>
                </a:solidFill>
              </a:rPr>
              <a:t>Tho</a:t>
            </a:r>
            <a:r>
              <a:rPr lang="en-US" sz="3600" b="1" dirty="0" smtClean="0">
                <a:solidFill>
                  <a:srgbClr val="00B050"/>
                </a:solidFill>
              </a:rPr>
              <a:t>’ none go with me, I still  will follow…</a:t>
            </a:r>
          </a:p>
          <a:p>
            <a:r>
              <a:rPr lang="en-US" sz="3600" b="1" dirty="0">
                <a:solidFill>
                  <a:srgbClr val="00B050"/>
                </a:solidFill>
              </a:rPr>
              <a:t> </a:t>
            </a:r>
            <a:r>
              <a:rPr lang="en-US" sz="3600" b="1" dirty="0" smtClean="0">
                <a:solidFill>
                  <a:srgbClr val="00B050"/>
                </a:solidFill>
              </a:rPr>
              <a:t>         </a:t>
            </a:r>
            <a:r>
              <a:rPr lang="en-US" sz="3600" b="1" i="1" u="sng" dirty="0" smtClean="0">
                <a:solidFill>
                  <a:srgbClr val="00B050"/>
                </a:solidFill>
              </a:rPr>
              <a:t>No turning back</a:t>
            </a:r>
            <a:r>
              <a:rPr lang="en-US" sz="3600" b="1" dirty="0" smtClean="0">
                <a:solidFill>
                  <a:srgbClr val="00B050"/>
                </a:solidFill>
              </a:rPr>
              <a:t>, no turning back </a:t>
            </a:r>
          </a:p>
          <a:p>
            <a:r>
              <a:rPr lang="en-US" sz="3600" b="1" dirty="0" smtClean="0">
                <a:solidFill>
                  <a:srgbClr val="00B050"/>
                </a:solidFill>
              </a:rPr>
              <a:t>3. My cross I’ll carry, till I see Jesus</a:t>
            </a:r>
          </a:p>
          <a:p>
            <a:r>
              <a:rPr lang="en-US" sz="3600" b="1" dirty="0">
                <a:solidFill>
                  <a:srgbClr val="00B050"/>
                </a:solidFill>
              </a:rPr>
              <a:t> </a:t>
            </a:r>
            <a:r>
              <a:rPr lang="en-US" sz="3600" b="1" dirty="0" smtClean="0">
                <a:solidFill>
                  <a:srgbClr val="00B050"/>
                </a:solidFill>
              </a:rPr>
              <a:t>        </a:t>
            </a:r>
            <a:r>
              <a:rPr lang="en-US" sz="3600" b="1" i="1" u="sng" dirty="0" smtClean="0">
                <a:solidFill>
                  <a:srgbClr val="00B050"/>
                </a:solidFill>
              </a:rPr>
              <a:t>No turning back</a:t>
            </a:r>
            <a:r>
              <a:rPr lang="en-US" sz="3600" b="1" dirty="0" smtClean="0">
                <a:solidFill>
                  <a:srgbClr val="00B050"/>
                </a:solidFill>
              </a:rPr>
              <a:t>, </a:t>
            </a:r>
            <a:r>
              <a:rPr lang="en-US" sz="3600" b="1" dirty="0" smtClean="0">
                <a:solidFill>
                  <a:srgbClr val="7030A0"/>
                </a:solidFill>
              </a:rPr>
              <a:t>I’LL FOLLOW HIM.</a:t>
            </a:r>
            <a:endParaRPr lang="en-US" sz="3600" b="1" dirty="0">
              <a:solidFill>
                <a:srgbClr val="7030A0"/>
              </a:solidFill>
            </a:endParaRPr>
          </a:p>
        </p:txBody>
      </p:sp>
    </p:spTree>
    <p:extLst>
      <p:ext uri="{BB962C8B-B14F-4D97-AF65-F5344CB8AC3E}">
        <p14:creationId xmlns:p14="http://schemas.microsoft.com/office/powerpoint/2010/main" val="34552423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Because of what He promises to do for me</a:t>
            </a:r>
            <a:r>
              <a:rPr lang="en-US" dirty="0" smtClean="0"/>
              <a:t>.</a:t>
            </a:r>
            <a:endParaRPr lang="en-US" dirty="0"/>
          </a:p>
        </p:txBody>
      </p:sp>
      <p:sp>
        <p:nvSpPr>
          <p:cNvPr id="3" name="Content Placeholder 2"/>
          <p:cNvSpPr>
            <a:spLocks noGrp="1"/>
          </p:cNvSpPr>
          <p:nvPr>
            <p:ph idx="1"/>
          </p:nvPr>
        </p:nvSpPr>
        <p:spPr/>
        <p:txBody>
          <a:bodyPr/>
          <a:lstStyle/>
          <a:p>
            <a:r>
              <a:rPr lang="en-US" dirty="0" err="1" smtClean="0"/>
              <a:t>Mtt</a:t>
            </a:r>
            <a:r>
              <a:rPr lang="en-US" dirty="0" smtClean="0"/>
              <a:t>. 11:28-30   I’ll be with you always</a:t>
            </a:r>
          </a:p>
          <a:p>
            <a:r>
              <a:rPr lang="en-US" dirty="0" smtClean="0"/>
              <a:t>Psa. 23:1ff   The Lord is My Shepherd</a:t>
            </a:r>
          </a:p>
          <a:p>
            <a:r>
              <a:rPr lang="en-US" dirty="0" smtClean="0"/>
              <a:t>Matt. 10:32,33  He will confess me before God the Father</a:t>
            </a:r>
          </a:p>
          <a:p>
            <a:r>
              <a:rPr lang="en-US" dirty="0"/>
              <a:t> </a:t>
            </a:r>
            <a:r>
              <a:rPr lang="en-US" dirty="0" smtClean="0"/>
              <a:t>  Rom.5:8,9   Save me from Hell</a:t>
            </a:r>
          </a:p>
          <a:p>
            <a:r>
              <a:rPr lang="en-US" dirty="0"/>
              <a:t> </a:t>
            </a:r>
            <a:r>
              <a:rPr lang="en-US" dirty="0" smtClean="0"/>
              <a:t>  Let me walk with Him forever in the Paradise of the Soul</a:t>
            </a:r>
          </a:p>
          <a:p>
            <a:r>
              <a:rPr lang="en-US" dirty="0"/>
              <a:t> </a:t>
            </a:r>
            <a:r>
              <a:rPr lang="en-US" dirty="0" smtClean="0"/>
              <a:t>  All that He does in this life for me and then, just think of what</a:t>
            </a:r>
          </a:p>
          <a:p>
            <a:r>
              <a:rPr lang="en-US" dirty="0" smtClean="0"/>
              <a:t>He has promised to do in eternity.</a:t>
            </a:r>
          </a:p>
          <a:p>
            <a:r>
              <a:rPr lang="en-US" sz="4400" b="1" i="1" u="sng" dirty="0">
                <a:solidFill>
                  <a:srgbClr val="7030A0"/>
                </a:solidFill>
              </a:rPr>
              <a:t> </a:t>
            </a:r>
            <a:r>
              <a:rPr lang="en-US" sz="4400" b="1" i="1" u="sng" dirty="0" smtClean="0">
                <a:solidFill>
                  <a:srgbClr val="7030A0"/>
                </a:solidFill>
              </a:rPr>
              <a:t>    Lord, I am Yours.    </a:t>
            </a:r>
            <a:endParaRPr lang="en-US" sz="4400" b="1" i="1" u="sng" dirty="0">
              <a:solidFill>
                <a:srgbClr val="7030A0"/>
              </a:solidFill>
            </a:endParaRPr>
          </a:p>
        </p:txBody>
      </p:sp>
    </p:spTree>
    <p:extLst>
      <p:ext uri="{BB962C8B-B14F-4D97-AF65-F5344CB8AC3E}">
        <p14:creationId xmlns:p14="http://schemas.microsoft.com/office/powerpoint/2010/main" val="40752518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3772" y="97971"/>
            <a:ext cx="10515600" cy="6760029"/>
          </a:xfrm>
        </p:spPr>
        <p:txBody>
          <a:bodyPr>
            <a:normAutofit fontScale="85000" lnSpcReduction="10000"/>
          </a:bodyPr>
          <a:lstStyle/>
          <a:p>
            <a:r>
              <a:rPr lang="en-US" sz="3400" baseline="30000" dirty="0"/>
              <a:t>13 </a:t>
            </a:r>
            <a:r>
              <a:rPr lang="en-US" sz="3400" dirty="0"/>
              <a:t>When Jesus came into the coasts of Caesarea Philippi, he asked his disciples, saying, </a:t>
            </a:r>
            <a:r>
              <a:rPr lang="en-US" sz="3400" b="1" u="sng" dirty="0">
                <a:solidFill>
                  <a:srgbClr val="00B050"/>
                </a:solidFill>
              </a:rPr>
              <a:t>Whom do men say that I the Son of man am?</a:t>
            </a:r>
          </a:p>
          <a:p>
            <a:r>
              <a:rPr lang="en-US" sz="3400" baseline="30000" dirty="0"/>
              <a:t>14 </a:t>
            </a:r>
            <a:r>
              <a:rPr lang="en-US" sz="3400" dirty="0"/>
              <a:t>And they said, Some say that thou art John the Baptist: some, Elias; and others, Jeremias, or one of the prophets.</a:t>
            </a:r>
          </a:p>
          <a:p>
            <a:r>
              <a:rPr lang="en-US" sz="3400" baseline="30000" dirty="0"/>
              <a:t>15 </a:t>
            </a:r>
            <a:r>
              <a:rPr lang="en-US" sz="3400" dirty="0"/>
              <a:t>He </a:t>
            </a:r>
            <a:r>
              <a:rPr lang="en-US" sz="3400" dirty="0" err="1"/>
              <a:t>saith</a:t>
            </a:r>
            <a:r>
              <a:rPr lang="en-US" sz="3400" dirty="0"/>
              <a:t> unto them, </a:t>
            </a:r>
            <a:r>
              <a:rPr lang="en-US" sz="3400" b="1" i="1" u="sng" dirty="0">
                <a:solidFill>
                  <a:srgbClr val="00B050"/>
                </a:solidFill>
              </a:rPr>
              <a:t>But whom say ye that I am?</a:t>
            </a:r>
          </a:p>
          <a:p>
            <a:r>
              <a:rPr lang="en-US" sz="3400" baseline="30000" dirty="0"/>
              <a:t>16 </a:t>
            </a:r>
            <a:r>
              <a:rPr lang="en-US" sz="3400" dirty="0"/>
              <a:t>And Simon Peter answered and said, </a:t>
            </a:r>
            <a:r>
              <a:rPr lang="en-US" sz="3400" b="1" u="sng" dirty="0">
                <a:solidFill>
                  <a:srgbClr val="7030A0"/>
                </a:solidFill>
              </a:rPr>
              <a:t>Thou art the Christ, the Son of the living God.</a:t>
            </a:r>
          </a:p>
          <a:p>
            <a:r>
              <a:rPr lang="en-US" sz="3400" baseline="30000" dirty="0"/>
              <a:t>17 </a:t>
            </a:r>
            <a:r>
              <a:rPr lang="en-US" sz="3400" dirty="0"/>
              <a:t>And Jesus answered and said unto him, Blessed art thou, Simon </a:t>
            </a:r>
            <a:r>
              <a:rPr lang="en-US" sz="3400" dirty="0" err="1"/>
              <a:t>Barjona</a:t>
            </a:r>
            <a:r>
              <a:rPr lang="en-US" sz="3400" dirty="0"/>
              <a:t>: for flesh and blood hath not revealed it unto thee, but my Father which is in heaven.</a:t>
            </a:r>
          </a:p>
          <a:p>
            <a:r>
              <a:rPr lang="en-US" sz="3400" baseline="30000" dirty="0"/>
              <a:t>18 </a:t>
            </a:r>
            <a:r>
              <a:rPr lang="en-US" sz="3400" dirty="0"/>
              <a:t>And I say also unto thee, That thou art Peter, and upon this rock I will build my church; and the gates of hell shall not prevail against it.</a:t>
            </a:r>
          </a:p>
          <a:p>
            <a:r>
              <a:rPr lang="en-US" sz="3400" baseline="30000" dirty="0"/>
              <a:t>19 </a:t>
            </a:r>
            <a:r>
              <a:rPr lang="en-US" sz="3400" dirty="0"/>
              <a:t>And I will give unto thee the keys of the kingdom of heaven: and whatsoever thou shalt bind on earth shall be bound in heaven: and whatsoever thou shalt loose on earth shall be loosed in heaven.</a:t>
            </a:r>
          </a:p>
          <a:p>
            <a:endParaRPr lang="en-US" dirty="0"/>
          </a:p>
        </p:txBody>
      </p:sp>
    </p:spTree>
    <p:extLst>
      <p:ext uri="{BB962C8B-B14F-4D97-AF65-F5344CB8AC3E}">
        <p14:creationId xmlns:p14="http://schemas.microsoft.com/office/powerpoint/2010/main" val="18802453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My Cross I’ll carry, ‘till I see Jesus’</a:t>
            </a:r>
            <a:endParaRPr lang="en-US" b="1" dirty="0">
              <a:solidFill>
                <a:srgbClr val="7030A0"/>
              </a:solidFill>
            </a:endParaRPr>
          </a:p>
        </p:txBody>
      </p:sp>
      <p:sp>
        <p:nvSpPr>
          <p:cNvPr id="3" name="Content Placeholder 2"/>
          <p:cNvSpPr>
            <a:spLocks noGrp="1"/>
          </p:cNvSpPr>
          <p:nvPr>
            <p:ph idx="1"/>
          </p:nvPr>
        </p:nvSpPr>
        <p:spPr>
          <a:xfrm>
            <a:off x="838200" y="1825624"/>
            <a:ext cx="10515600" cy="5032375"/>
          </a:xfrm>
        </p:spPr>
        <p:txBody>
          <a:bodyPr>
            <a:noAutofit/>
          </a:bodyPr>
          <a:lstStyle/>
          <a:p>
            <a:pPr marL="0" indent="0">
              <a:buNone/>
            </a:pPr>
            <a:r>
              <a:rPr lang="en-US" b="1" dirty="0" smtClean="0"/>
              <a:t>“I’ll listen to Him”  ..’Render to Caesar what is Caesar’s and to God what is God’s.  </a:t>
            </a:r>
            <a:r>
              <a:rPr lang="en-US" b="1" dirty="0" smtClean="0"/>
              <a:t>Matt</a:t>
            </a:r>
            <a:r>
              <a:rPr lang="en-US" b="1" dirty="0" smtClean="0"/>
              <a:t>. 22:21; Mk. 12:127, Lk. 20:25</a:t>
            </a:r>
          </a:p>
          <a:p>
            <a:r>
              <a:rPr lang="en-US" b="1" dirty="0"/>
              <a:t> </a:t>
            </a:r>
            <a:r>
              <a:rPr lang="en-US" b="1" dirty="0" smtClean="0"/>
              <a:t>   Col. 3:17  Whatsoever you do , in word or deed</a:t>
            </a:r>
          </a:p>
          <a:p>
            <a:r>
              <a:rPr lang="en-US" b="1" dirty="0"/>
              <a:t> </a:t>
            </a:r>
            <a:r>
              <a:rPr lang="en-US" b="1" dirty="0" smtClean="0"/>
              <a:t>   Matt. 28:18  All authority hath been given unto me</a:t>
            </a:r>
          </a:p>
          <a:p>
            <a:r>
              <a:rPr lang="en-US" b="1" dirty="0"/>
              <a:t> </a:t>
            </a:r>
            <a:r>
              <a:rPr lang="en-US" b="1" dirty="0" smtClean="0"/>
              <a:t>   Col. 1:18  And He is the head of the body, the church,</a:t>
            </a:r>
          </a:p>
          <a:p>
            <a:r>
              <a:rPr lang="en-US" b="1" dirty="0" smtClean="0"/>
              <a:t>    Who </a:t>
            </a:r>
            <a:r>
              <a:rPr lang="en-US" b="1" dirty="0" smtClean="0"/>
              <a:t>is the beginning, the firstborn from the dead, </a:t>
            </a:r>
            <a:endParaRPr lang="en-US" b="1" dirty="0" smtClean="0"/>
          </a:p>
          <a:p>
            <a:r>
              <a:rPr lang="en-US" b="1" dirty="0"/>
              <a:t> </a:t>
            </a:r>
            <a:r>
              <a:rPr lang="en-US" b="1" dirty="0" smtClean="0"/>
              <a:t>   </a:t>
            </a:r>
            <a:r>
              <a:rPr lang="en-US" b="1" dirty="0" smtClean="0"/>
              <a:t>that </a:t>
            </a:r>
            <a:r>
              <a:rPr lang="en-US" b="1" dirty="0" smtClean="0"/>
              <a:t>in all things he might have the preeminence. </a:t>
            </a:r>
          </a:p>
          <a:p>
            <a:r>
              <a:rPr lang="en-US" b="1" dirty="0"/>
              <a:t> </a:t>
            </a:r>
            <a:r>
              <a:rPr lang="en-US" b="1" dirty="0" smtClean="0"/>
              <a:t>    I cannot love the world.  I John 2:15-17   The evil, the bad,</a:t>
            </a:r>
          </a:p>
          <a:p>
            <a:r>
              <a:rPr lang="en-US" b="1" dirty="0"/>
              <a:t> </a:t>
            </a:r>
            <a:r>
              <a:rPr lang="en-US" b="1" dirty="0" smtClean="0"/>
              <a:t>    I must be </a:t>
            </a:r>
            <a:r>
              <a:rPr lang="en-US" b="1" dirty="0" err="1" smtClean="0"/>
              <a:t>stedfast</a:t>
            </a:r>
            <a:r>
              <a:rPr lang="en-US" b="1" dirty="0" smtClean="0"/>
              <a:t>.  I Cor. 15:58 I want to be ready when He calls me home.   </a:t>
            </a:r>
            <a:r>
              <a:rPr lang="en-US" b="1" u="sng" dirty="0" smtClean="0">
                <a:solidFill>
                  <a:srgbClr val="00B050"/>
                </a:solidFill>
              </a:rPr>
              <a:t>“Lord, I’m coming Home”</a:t>
            </a:r>
            <a:endParaRPr lang="en-US" b="1" u="sng" dirty="0">
              <a:solidFill>
                <a:srgbClr val="00B050"/>
              </a:solidFill>
            </a:endParaRPr>
          </a:p>
        </p:txBody>
      </p:sp>
    </p:spTree>
    <p:extLst>
      <p:ext uri="{BB962C8B-B14F-4D97-AF65-F5344CB8AC3E}">
        <p14:creationId xmlns:p14="http://schemas.microsoft.com/office/powerpoint/2010/main" val="335066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5057"/>
            <a:ext cx="10515600" cy="5991906"/>
          </a:xfrm>
        </p:spPr>
        <p:txBody>
          <a:bodyPr>
            <a:normAutofit fontScale="92500" lnSpcReduction="10000"/>
          </a:bodyPr>
          <a:lstStyle/>
          <a:p>
            <a:r>
              <a:rPr lang="en-US" baseline="30000" dirty="0" smtClean="0"/>
              <a:t>20</a:t>
            </a:r>
            <a:r>
              <a:rPr lang="en-US" baseline="30000" dirty="0"/>
              <a:t> </a:t>
            </a:r>
            <a:r>
              <a:rPr lang="en-US" dirty="0"/>
              <a:t>Then charged he his disciples that they should tell no man that he was </a:t>
            </a:r>
            <a:r>
              <a:rPr lang="en-US" sz="3900" b="1" i="1" u="sng" dirty="0">
                <a:solidFill>
                  <a:srgbClr val="00B050"/>
                </a:solidFill>
              </a:rPr>
              <a:t>Jesus the Christ.</a:t>
            </a:r>
          </a:p>
          <a:p>
            <a:r>
              <a:rPr lang="en-US" baseline="30000" dirty="0"/>
              <a:t>21 </a:t>
            </a:r>
            <a:r>
              <a:rPr lang="en-US" dirty="0"/>
              <a:t>From that time forth began Jesus to shew unto his disciples, how that he must go unto Jerusalem, and suffer many things of the elders and chief priests and scribes, and be killed, and be raised again the third day.</a:t>
            </a:r>
          </a:p>
          <a:p>
            <a:r>
              <a:rPr lang="en-US" baseline="30000" dirty="0"/>
              <a:t>22 </a:t>
            </a:r>
            <a:r>
              <a:rPr lang="en-US" dirty="0"/>
              <a:t>Then Peter took him, and began to rebuke him, saying, Be it far from thee, Lord: this shall not be unto thee.</a:t>
            </a:r>
          </a:p>
          <a:p>
            <a:r>
              <a:rPr lang="en-US" baseline="30000" dirty="0"/>
              <a:t>23 </a:t>
            </a:r>
            <a:r>
              <a:rPr lang="en-US" dirty="0"/>
              <a:t>But he turned, and said unto Peter, Get thee behind me, Satan: thou art an offence unto me: for thou </a:t>
            </a:r>
            <a:r>
              <a:rPr lang="en-US" dirty="0" err="1"/>
              <a:t>savourest</a:t>
            </a:r>
            <a:r>
              <a:rPr lang="en-US" dirty="0"/>
              <a:t> not the things that be of God, but those that be of men.</a:t>
            </a:r>
          </a:p>
          <a:p>
            <a:r>
              <a:rPr lang="en-US" baseline="30000" dirty="0"/>
              <a:t>24 </a:t>
            </a:r>
            <a:r>
              <a:rPr lang="en-US" dirty="0"/>
              <a:t>Then said Jesus unto his disciples, </a:t>
            </a:r>
            <a:r>
              <a:rPr lang="en-US" sz="3300" b="1" u="sng" dirty="0">
                <a:solidFill>
                  <a:srgbClr val="FF0000"/>
                </a:solidFill>
              </a:rPr>
              <a:t>If any man </a:t>
            </a:r>
            <a:r>
              <a:rPr lang="en-US" sz="3300" b="1" u="sng" dirty="0">
                <a:solidFill>
                  <a:srgbClr val="7030A0"/>
                </a:solidFill>
              </a:rPr>
              <a:t>will come after me, let him deny himself, and take up his cross, and </a:t>
            </a:r>
            <a:r>
              <a:rPr lang="en-US" sz="3300" b="1" i="1" u="sng" dirty="0">
                <a:solidFill>
                  <a:srgbClr val="FF0000"/>
                </a:solidFill>
              </a:rPr>
              <a:t>follow me.</a:t>
            </a:r>
          </a:p>
          <a:p>
            <a:r>
              <a:rPr lang="en-US" baseline="30000" dirty="0"/>
              <a:t>25 </a:t>
            </a:r>
            <a:r>
              <a:rPr lang="en-US" dirty="0"/>
              <a:t>For whosoever will save his life shall lose it: and whosoever will lose his life for my sake shall find it.</a:t>
            </a:r>
          </a:p>
          <a:p>
            <a:endParaRPr lang="en-US" baseline="30000" dirty="0" smtClean="0"/>
          </a:p>
          <a:p>
            <a:endParaRPr lang="en-US" dirty="0"/>
          </a:p>
        </p:txBody>
      </p:sp>
    </p:spTree>
    <p:extLst>
      <p:ext uri="{BB962C8B-B14F-4D97-AF65-F5344CB8AC3E}">
        <p14:creationId xmlns:p14="http://schemas.microsoft.com/office/powerpoint/2010/main" val="14316830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baseline="30000" dirty="0"/>
              <a:t>26 </a:t>
            </a:r>
            <a:r>
              <a:rPr lang="en-US" sz="3200" dirty="0"/>
              <a:t>For what is a man profited, if he shall gain the whole world, and lose his own soul? or what shall a man give in exchange for his soul?</a:t>
            </a:r>
          </a:p>
          <a:p>
            <a:r>
              <a:rPr lang="en-US" sz="3200" baseline="30000" dirty="0"/>
              <a:t>27 </a:t>
            </a:r>
            <a:r>
              <a:rPr lang="en-US" sz="3200" dirty="0"/>
              <a:t>For the Son of man shall come in the glory of his Father with his angels; and </a:t>
            </a:r>
            <a:r>
              <a:rPr lang="en-US" sz="3200" b="1" u="sng" dirty="0">
                <a:solidFill>
                  <a:srgbClr val="7030A0"/>
                </a:solidFill>
              </a:rPr>
              <a:t>then he shall reward every man according to his works.</a:t>
            </a:r>
          </a:p>
          <a:p>
            <a:r>
              <a:rPr lang="en-US" sz="3200" baseline="30000" dirty="0"/>
              <a:t>28 </a:t>
            </a:r>
            <a:r>
              <a:rPr lang="en-US" sz="3200" dirty="0"/>
              <a:t>Verily I say unto you, There be some standing here, which shall not taste of death, till they see the Son of man coming in his kingdom.</a:t>
            </a:r>
          </a:p>
          <a:p>
            <a:endParaRPr lang="en-US" dirty="0"/>
          </a:p>
        </p:txBody>
      </p:sp>
    </p:spTree>
    <p:extLst>
      <p:ext uri="{BB962C8B-B14F-4D97-AF65-F5344CB8AC3E}">
        <p14:creationId xmlns:p14="http://schemas.microsoft.com/office/powerpoint/2010/main" val="2492172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I have decided to follow Jesus:   </a:t>
            </a:r>
            <a:endParaRPr lang="en-US" b="1" u="sng" dirty="0">
              <a:solidFill>
                <a:srgbClr val="7030A0"/>
              </a:solidFill>
            </a:endParaRPr>
          </a:p>
        </p:txBody>
      </p:sp>
      <p:sp>
        <p:nvSpPr>
          <p:cNvPr id="3" name="Content Placeholder 2"/>
          <p:cNvSpPr>
            <a:spLocks noGrp="1"/>
          </p:cNvSpPr>
          <p:nvPr>
            <p:ph idx="1"/>
          </p:nvPr>
        </p:nvSpPr>
        <p:spPr/>
        <p:txBody>
          <a:bodyPr>
            <a:normAutofit/>
          </a:bodyPr>
          <a:lstStyle/>
          <a:p>
            <a:r>
              <a:rPr lang="en-US" sz="3600" b="1" dirty="0" smtClean="0">
                <a:solidFill>
                  <a:srgbClr val="FF0000"/>
                </a:solidFill>
              </a:rPr>
              <a:t># 1  Because </a:t>
            </a:r>
            <a:r>
              <a:rPr lang="en-US" sz="3600" b="1" u="sng" dirty="0" smtClean="0">
                <a:solidFill>
                  <a:srgbClr val="FF0000"/>
                </a:solidFill>
              </a:rPr>
              <a:t>of whom he is  </a:t>
            </a:r>
            <a:r>
              <a:rPr lang="en-US" sz="3600" b="1" dirty="0" smtClean="0">
                <a:solidFill>
                  <a:srgbClr val="FF0000"/>
                </a:solidFill>
              </a:rPr>
              <a:t>:  Matt. 16:13-20   </a:t>
            </a:r>
          </a:p>
          <a:p>
            <a:r>
              <a:rPr lang="en-US" dirty="0" smtClean="0"/>
              <a:t>      Matt.16:13-16   Whom </a:t>
            </a:r>
            <a:r>
              <a:rPr lang="en-US" b="1" i="1" u="sng" dirty="0" smtClean="0">
                <a:solidFill>
                  <a:srgbClr val="FF0000"/>
                </a:solidFill>
              </a:rPr>
              <a:t>do men </a:t>
            </a:r>
            <a:r>
              <a:rPr lang="en-US" dirty="0" smtClean="0"/>
              <a:t>say that I the Son of Man am?</a:t>
            </a:r>
          </a:p>
          <a:p>
            <a:r>
              <a:rPr lang="en-US" dirty="0"/>
              <a:t> </a:t>
            </a:r>
            <a:r>
              <a:rPr lang="en-US" dirty="0" smtClean="0"/>
              <a:t>     Some said:   John the Baptist</a:t>
            </a:r>
          </a:p>
          <a:p>
            <a:r>
              <a:rPr lang="en-US" dirty="0"/>
              <a:t> </a:t>
            </a:r>
            <a:r>
              <a:rPr lang="en-US" dirty="0" smtClean="0"/>
              <a:t>                           Elijah</a:t>
            </a:r>
          </a:p>
          <a:p>
            <a:r>
              <a:rPr lang="en-US" dirty="0"/>
              <a:t> </a:t>
            </a:r>
            <a:r>
              <a:rPr lang="en-US" dirty="0" smtClean="0"/>
              <a:t>                           Jeremiah</a:t>
            </a:r>
          </a:p>
          <a:p>
            <a:r>
              <a:rPr lang="en-US" dirty="0"/>
              <a:t> </a:t>
            </a:r>
            <a:r>
              <a:rPr lang="en-US" dirty="0" smtClean="0"/>
              <a:t>                           One of the prophets</a:t>
            </a:r>
          </a:p>
          <a:p>
            <a:r>
              <a:rPr lang="en-US" dirty="0"/>
              <a:t> </a:t>
            </a:r>
            <a:r>
              <a:rPr lang="en-US" dirty="0" smtClean="0"/>
              <a:t>   But </a:t>
            </a:r>
            <a:r>
              <a:rPr lang="en-US" b="1" i="1" u="sng" dirty="0" smtClean="0">
                <a:solidFill>
                  <a:srgbClr val="FF0000"/>
                </a:solidFill>
              </a:rPr>
              <a:t>whom say ye </a:t>
            </a:r>
            <a:r>
              <a:rPr lang="en-US" dirty="0" smtClean="0"/>
              <a:t>that I am?</a:t>
            </a:r>
          </a:p>
          <a:p>
            <a:r>
              <a:rPr lang="en-US" dirty="0"/>
              <a:t> </a:t>
            </a:r>
            <a:r>
              <a:rPr lang="en-US" dirty="0" smtClean="0"/>
              <a:t>           Thou art the Christ, the Son of the Living God!</a:t>
            </a:r>
            <a:endParaRPr lang="en-US" dirty="0"/>
          </a:p>
        </p:txBody>
      </p:sp>
    </p:spTree>
    <p:extLst>
      <p:ext uri="{BB962C8B-B14F-4D97-AF65-F5344CB8AC3E}">
        <p14:creationId xmlns:p14="http://schemas.microsoft.com/office/powerpoint/2010/main" val="18879780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Scriptures:   Look at the people who have made that confession!</a:t>
            </a:r>
            <a:endParaRPr lang="en-US" b="1" dirty="0">
              <a:solidFill>
                <a:srgbClr val="002060"/>
              </a:solidFill>
            </a:endParaRPr>
          </a:p>
        </p:txBody>
      </p:sp>
      <p:sp>
        <p:nvSpPr>
          <p:cNvPr id="3" name="Content Placeholder 2"/>
          <p:cNvSpPr>
            <a:spLocks noGrp="1"/>
          </p:cNvSpPr>
          <p:nvPr>
            <p:ph idx="1"/>
          </p:nvPr>
        </p:nvSpPr>
        <p:spPr/>
        <p:txBody>
          <a:bodyPr/>
          <a:lstStyle/>
          <a:p>
            <a:r>
              <a:rPr lang="en-US" dirty="0" smtClean="0"/>
              <a:t>1.  The Ethiopian Eunuch.   Acts 8:36-38  (v.37 “I believe that </a:t>
            </a:r>
          </a:p>
          <a:p>
            <a:r>
              <a:rPr lang="en-US" dirty="0"/>
              <a:t> </a:t>
            </a:r>
            <a:r>
              <a:rPr lang="en-US" dirty="0" smtClean="0"/>
              <a:t>     Jesus Christ is the Son of God.”)   </a:t>
            </a:r>
          </a:p>
          <a:p>
            <a:r>
              <a:rPr lang="en-US" dirty="0" smtClean="0"/>
              <a:t>2.   Peter.  John 6:39   “You are the Christ, the Son of the Living God”</a:t>
            </a:r>
          </a:p>
          <a:p>
            <a:r>
              <a:rPr lang="en-US" dirty="0" smtClean="0"/>
              <a:t>3.   Matt. 10:32,33  ‘Whosoever </a:t>
            </a:r>
            <a:r>
              <a:rPr lang="en-US" dirty="0" err="1" smtClean="0"/>
              <a:t>confesseth</a:t>
            </a:r>
            <a:r>
              <a:rPr lang="en-US" dirty="0" smtClean="0"/>
              <a:t> me before men, him</a:t>
            </a:r>
          </a:p>
          <a:p>
            <a:r>
              <a:rPr lang="en-US" dirty="0"/>
              <a:t> </a:t>
            </a:r>
            <a:r>
              <a:rPr lang="en-US" dirty="0" smtClean="0"/>
              <a:t>     will I also confess before my Father which is in Heaven.”</a:t>
            </a:r>
          </a:p>
          <a:p>
            <a:endParaRPr lang="en-US" dirty="0" smtClean="0"/>
          </a:p>
          <a:p>
            <a:r>
              <a:rPr lang="en-US" dirty="0" smtClean="0"/>
              <a:t>I have decided to follow Jesus, because I believe that Jesus is</a:t>
            </a:r>
          </a:p>
          <a:p>
            <a:r>
              <a:rPr lang="en-US" dirty="0" smtClean="0"/>
              <a:t>The Christ, the Son of the Living God”. </a:t>
            </a:r>
            <a:endParaRPr lang="en-US" dirty="0"/>
          </a:p>
        </p:txBody>
      </p:sp>
    </p:spTree>
    <p:extLst>
      <p:ext uri="{BB962C8B-B14F-4D97-AF65-F5344CB8AC3E}">
        <p14:creationId xmlns:p14="http://schemas.microsoft.com/office/powerpoint/2010/main" val="942603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rgbClr val="FF0000"/>
                </a:solidFill>
              </a:rPr>
              <a:t> </a:t>
            </a:r>
            <a:r>
              <a:rPr lang="en-US" sz="6000" b="1" i="1" u="sng" dirty="0" smtClean="0">
                <a:solidFill>
                  <a:srgbClr val="FF0000"/>
                </a:solidFill>
              </a:rPr>
              <a:t>He alone can save my soul. </a:t>
            </a:r>
            <a:endParaRPr lang="en-US" b="1" i="1" u="sng"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sz="3200" b="1" dirty="0" smtClean="0"/>
              <a:t>Acts 4:12</a:t>
            </a:r>
          </a:p>
          <a:p>
            <a:r>
              <a:rPr lang="en-US" sz="3200" b="1" dirty="0" smtClean="0"/>
              <a:t>John the Baptist cannot.  .Matt.11:11;John 3:30; John 1:29</a:t>
            </a:r>
          </a:p>
          <a:p>
            <a:pPr marL="0" indent="0">
              <a:buNone/>
            </a:pPr>
            <a:r>
              <a:rPr lang="en-US" sz="3200" b="1" dirty="0"/>
              <a:t> </a:t>
            </a:r>
            <a:r>
              <a:rPr lang="en-US" sz="3200" b="1" dirty="0" smtClean="0"/>
              <a:t>  David was a man after God’s own heart, but he can’t save me.</a:t>
            </a:r>
          </a:p>
          <a:p>
            <a:r>
              <a:rPr lang="en-US" sz="3200" b="1" dirty="0" smtClean="0"/>
              <a:t>Abraham was a great man, the father of the faithful…but he can’t save me.</a:t>
            </a:r>
          </a:p>
          <a:p>
            <a:r>
              <a:rPr lang="en-US" sz="3200" b="1" dirty="0" smtClean="0"/>
              <a:t>My dad was a great man, he lived 64 years on the earth, he was a fine man.  But, my dad cannot save me.</a:t>
            </a:r>
          </a:p>
          <a:p>
            <a:r>
              <a:rPr lang="en-US" sz="3200" b="1" dirty="0"/>
              <a:t> </a:t>
            </a:r>
            <a:r>
              <a:rPr lang="en-US" sz="3200" b="1" dirty="0" smtClean="0"/>
              <a:t>My Mom was a dedicated servant of Jesus, she lived 92 years on the earth, but she can’t save me.</a:t>
            </a:r>
          </a:p>
          <a:p>
            <a:endParaRPr lang="en-US" dirty="0"/>
          </a:p>
        </p:txBody>
      </p:sp>
    </p:spTree>
    <p:extLst>
      <p:ext uri="{BB962C8B-B14F-4D97-AF65-F5344CB8AC3E}">
        <p14:creationId xmlns:p14="http://schemas.microsoft.com/office/powerpoint/2010/main" val="40687449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 I have decided to follow Jesus</a:t>
            </a:r>
            <a:endParaRPr lang="en-US" b="1" u="sng" dirty="0">
              <a:solidFill>
                <a:srgbClr val="FF0000"/>
              </a:solidFill>
            </a:endParaRPr>
          </a:p>
        </p:txBody>
      </p:sp>
      <p:sp>
        <p:nvSpPr>
          <p:cNvPr id="3" name="Content Placeholder 2"/>
          <p:cNvSpPr>
            <a:spLocks noGrp="1"/>
          </p:cNvSpPr>
          <p:nvPr>
            <p:ph idx="1"/>
          </p:nvPr>
        </p:nvSpPr>
        <p:spPr/>
        <p:txBody>
          <a:bodyPr/>
          <a:lstStyle/>
          <a:p>
            <a:r>
              <a:rPr lang="en-US" dirty="0" smtClean="0"/>
              <a:t>2</a:t>
            </a:r>
            <a:r>
              <a:rPr lang="en-US" sz="3600" b="1" dirty="0" smtClean="0"/>
              <a:t>.  </a:t>
            </a:r>
            <a:r>
              <a:rPr lang="en-US" sz="3600" b="1" dirty="0" smtClean="0">
                <a:solidFill>
                  <a:srgbClr val="7030A0"/>
                </a:solidFill>
              </a:rPr>
              <a:t>Because He is no respecter of persons, HE allows both Jew and Gentile to follow Him.</a:t>
            </a:r>
          </a:p>
          <a:p>
            <a:r>
              <a:rPr lang="en-US" sz="3600" b="1" dirty="0">
                <a:solidFill>
                  <a:srgbClr val="7030A0"/>
                </a:solidFill>
              </a:rPr>
              <a:t> </a:t>
            </a:r>
            <a:r>
              <a:rPr lang="en-US" sz="3600" b="1" dirty="0" smtClean="0">
                <a:solidFill>
                  <a:srgbClr val="7030A0"/>
                </a:solidFill>
              </a:rPr>
              <a:t>   Male and Female</a:t>
            </a:r>
          </a:p>
          <a:p>
            <a:r>
              <a:rPr lang="en-US" sz="3600" b="1" dirty="0">
                <a:solidFill>
                  <a:srgbClr val="7030A0"/>
                </a:solidFill>
              </a:rPr>
              <a:t> </a:t>
            </a:r>
            <a:r>
              <a:rPr lang="en-US" sz="3600" b="1" dirty="0" smtClean="0">
                <a:solidFill>
                  <a:srgbClr val="7030A0"/>
                </a:solidFill>
              </a:rPr>
              <a:t>   Young and Old</a:t>
            </a:r>
          </a:p>
          <a:p>
            <a:r>
              <a:rPr lang="en-US" sz="3600" b="1" dirty="0">
                <a:solidFill>
                  <a:srgbClr val="7030A0"/>
                </a:solidFill>
              </a:rPr>
              <a:t> </a:t>
            </a:r>
            <a:r>
              <a:rPr lang="en-US" sz="3600" b="1" dirty="0" smtClean="0">
                <a:solidFill>
                  <a:srgbClr val="7030A0"/>
                </a:solidFill>
              </a:rPr>
              <a:t>   American , Japanese, Chinese, African, etc.</a:t>
            </a:r>
          </a:p>
          <a:p>
            <a:r>
              <a:rPr lang="en-US" sz="3600" b="1" dirty="0">
                <a:solidFill>
                  <a:srgbClr val="7030A0"/>
                </a:solidFill>
              </a:rPr>
              <a:t> </a:t>
            </a:r>
            <a:r>
              <a:rPr lang="en-US" sz="3600" b="1" dirty="0" smtClean="0">
                <a:solidFill>
                  <a:srgbClr val="7030A0"/>
                </a:solidFill>
              </a:rPr>
              <a:t>   Rich or Poor</a:t>
            </a:r>
          </a:p>
          <a:p>
            <a:r>
              <a:rPr lang="en-US" sz="3600" b="1" dirty="0">
                <a:solidFill>
                  <a:srgbClr val="7030A0"/>
                </a:solidFill>
              </a:rPr>
              <a:t> </a:t>
            </a:r>
            <a:r>
              <a:rPr lang="en-US" sz="3600" b="1" dirty="0" smtClean="0">
                <a:solidFill>
                  <a:srgbClr val="7030A0"/>
                </a:solidFill>
              </a:rPr>
              <a:t>   Educated or uneducated</a:t>
            </a:r>
            <a:endParaRPr lang="en-US" sz="3600" b="1" dirty="0">
              <a:solidFill>
                <a:srgbClr val="7030A0"/>
              </a:solidFill>
            </a:endParaRPr>
          </a:p>
        </p:txBody>
      </p:sp>
    </p:spTree>
    <p:extLst>
      <p:ext uri="{BB962C8B-B14F-4D97-AF65-F5344CB8AC3E}">
        <p14:creationId xmlns:p14="http://schemas.microsoft.com/office/powerpoint/2010/main" val="2169607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8458" y="283028"/>
            <a:ext cx="10493829" cy="6574971"/>
          </a:xfrm>
        </p:spPr>
        <p:txBody>
          <a:bodyPr>
            <a:normAutofit lnSpcReduction="10000"/>
          </a:bodyPr>
          <a:lstStyle/>
          <a:p>
            <a:r>
              <a:rPr lang="en-US" dirty="0" smtClean="0"/>
              <a:t>                       </a:t>
            </a:r>
            <a:r>
              <a:rPr lang="en-US" sz="6600" b="1" u="sng" dirty="0" smtClean="0">
                <a:solidFill>
                  <a:srgbClr val="FF0000"/>
                </a:solidFill>
              </a:rPr>
              <a:t>EXAMPLES</a:t>
            </a:r>
          </a:p>
          <a:p>
            <a:r>
              <a:rPr lang="en-US" sz="3600" dirty="0" smtClean="0"/>
              <a:t> 1.   Treasurer of the Queen of Ethiopia.  Acts 8:27</a:t>
            </a:r>
          </a:p>
          <a:p>
            <a:pPr marL="0" indent="0">
              <a:buNone/>
            </a:pPr>
            <a:r>
              <a:rPr lang="en-US" sz="3600" dirty="0"/>
              <a:t> </a:t>
            </a:r>
            <a:r>
              <a:rPr lang="en-US" sz="3600" dirty="0" smtClean="0"/>
              <a:t>  2.   Murderers as the Jews.  Acts 2:36-38. </a:t>
            </a:r>
          </a:p>
          <a:p>
            <a:r>
              <a:rPr lang="en-US" sz="3600" dirty="0" smtClean="0"/>
              <a:t> 3.    </a:t>
            </a:r>
            <a:r>
              <a:rPr lang="en-US" sz="3600" dirty="0" smtClean="0"/>
              <a:t>Persecutor </a:t>
            </a:r>
            <a:r>
              <a:rPr lang="en-US" sz="3600" dirty="0" smtClean="0"/>
              <a:t>as Paul.  I Tim. 1:15; Ga. 2:20</a:t>
            </a:r>
          </a:p>
          <a:p>
            <a:pPr marL="0" indent="0">
              <a:buNone/>
            </a:pPr>
            <a:r>
              <a:rPr lang="en-US" sz="3600" dirty="0"/>
              <a:t> </a:t>
            </a:r>
            <a:r>
              <a:rPr lang="en-US" sz="3600" dirty="0" smtClean="0"/>
              <a:t>  4.   Homosexuals as some of the Corinthians</a:t>
            </a:r>
          </a:p>
          <a:p>
            <a:pPr marL="0" indent="0">
              <a:buNone/>
            </a:pPr>
            <a:r>
              <a:rPr lang="en-US" sz="3600" dirty="0"/>
              <a:t> </a:t>
            </a:r>
            <a:r>
              <a:rPr lang="en-US" sz="3600" dirty="0" smtClean="0"/>
              <a:t>        I Cor. 6:9-11</a:t>
            </a:r>
          </a:p>
          <a:p>
            <a:r>
              <a:rPr lang="en-US" sz="3600" dirty="0" smtClean="0"/>
              <a:t> 5.   Adulterer as the woman taken in the very act.                 </a:t>
            </a:r>
          </a:p>
          <a:p>
            <a:r>
              <a:rPr lang="en-US" sz="3600" dirty="0"/>
              <a:t> </a:t>
            </a:r>
            <a:r>
              <a:rPr lang="en-US" sz="3600" dirty="0" smtClean="0"/>
              <a:t>     John 8:4</a:t>
            </a:r>
          </a:p>
          <a:p>
            <a:r>
              <a:rPr lang="en-US" sz="3600" dirty="0" smtClean="0"/>
              <a:t> 6.   Deceiver  such as Simon,.  Acts 8:9,13</a:t>
            </a:r>
          </a:p>
          <a:p>
            <a:r>
              <a:rPr lang="en-US" sz="3600" dirty="0" smtClean="0"/>
              <a:t> 7.  A Sinner, such as  the Publican.  Luke 18:13</a:t>
            </a:r>
            <a:endParaRPr lang="en-US" sz="3600" dirty="0"/>
          </a:p>
        </p:txBody>
      </p:sp>
    </p:spTree>
    <p:extLst>
      <p:ext uri="{BB962C8B-B14F-4D97-AF65-F5344CB8AC3E}">
        <p14:creationId xmlns:p14="http://schemas.microsoft.com/office/powerpoint/2010/main" val="36821586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465</TotalTime>
  <Words>1194</Words>
  <Application>Microsoft Office PowerPoint</Application>
  <PresentationFormat>Widescreen</PresentationFormat>
  <Paragraphs>161</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I HAVE DECIDED</vt:lpstr>
      <vt:lpstr>PowerPoint Presentation</vt:lpstr>
      <vt:lpstr>PowerPoint Presentation</vt:lpstr>
      <vt:lpstr>PowerPoint Presentation</vt:lpstr>
      <vt:lpstr>I have decided to follow Jesus:   </vt:lpstr>
      <vt:lpstr>Scriptures:   Look at the people who have made that confession!</vt:lpstr>
      <vt:lpstr> He alone can save my soul. </vt:lpstr>
      <vt:lpstr> I have decided to follow Jesus</vt:lpstr>
      <vt:lpstr>PowerPoint Presentation</vt:lpstr>
      <vt:lpstr>Jesus is in the business of changing people!</vt:lpstr>
      <vt:lpstr>I Have Decided to Follow Jesus</vt:lpstr>
      <vt:lpstr>PowerPoint Presentation</vt:lpstr>
      <vt:lpstr>27 times in O.T.  -  to wait, be patient, ‘to endure”</vt:lpstr>
      <vt:lpstr>PowerPoint Presentation</vt:lpstr>
      <vt:lpstr>Reasons for Hope</vt:lpstr>
      <vt:lpstr>I have Decided to Follow Jesus    </vt:lpstr>
      <vt:lpstr>The Door is now open.    Matt. 25:1-13</vt:lpstr>
      <vt:lpstr>I have decided to follow Jesus!   Have you?</vt:lpstr>
      <vt:lpstr>Because of what He promises to do for me.</vt:lpstr>
      <vt:lpstr>My Cross I’ll carry, ‘till I see Jesus’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HAVE DECIDED</dc:title>
  <dc:creator>mac</dc:creator>
  <cp:lastModifiedBy>mac</cp:lastModifiedBy>
  <cp:revision>34</cp:revision>
  <cp:lastPrinted>2016-01-08T15:40:46Z</cp:lastPrinted>
  <dcterms:created xsi:type="dcterms:W3CDTF">2016-01-04T09:58:02Z</dcterms:created>
  <dcterms:modified xsi:type="dcterms:W3CDTF">2016-01-09T16:20:24Z</dcterms:modified>
</cp:coreProperties>
</file>