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8" r:id="rId3"/>
  </p:sldMasterIdLst>
  <p:notesMasterIdLst>
    <p:notesMasterId r:id="rId27"/>
  </p:notesMasterIdLst>
  <p:sldIdLst>
    <p:sldId id="292" r:id="rId4"/>
    <p:sldId id="286" r:id="rId5"/>
    <p:sldId id="265" r:id="rId6"/>
    <p:sldId id="267" r:id="rId7"/>
    <p:sldId id="261" r:id="rId8"/>
    <p:sldId id="281" r:id="rId9"/>
    <p:sldId id="269" r:id="rId10"/>
    <p:sldId id="272" r:id="rId11"/>
    <p:sldId id="271" r:id="rId12"/>
    <p:sldId id="268" r:id="rId13"/>
    <p:sldId id="270" r:id="rId14"/>
    <p:sldId id="279" r:id="rId15"/>
    <p:sldId id="273" r:id="rId16"/>
    <p:sldId id="282" r:id="rId17"/>
    <p:sldId id="280" r:id="rId18"/>
    <p:sldId id="296" r:id="rId19"/>
    <p:sldId id="297" r:id="rId20"/>
    <p:sldId id="289" r:id="rId21"/>
    <p:sldId id="299" r:id="rId22"/>
    <p:sldId id="284" r:id="rId23"/>
    <p:sldId id="288" r:id="rId24"/>
    <p:sldId id="290"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7D7D"/>
    <a:srgbClr val="387374"/>
    <a:srgbClr val="275A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94660"/>
  </p:normalViewPr>
  <p:slideViewPr>
    <p:cSldViewPr snapToGrid="0">
      <p:cViewPr varScale="1">
        <p:scale>
          <a:sx n="77" d="100"/>
          <a:sy n="77" d="100"/>
        </p:scale>
        <p:origin x="9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AC04C-7045-4BD2-9CE5-B4393D612CB7}" type="datetimeFigureOut">
              <a:rPr lang="en-US" smtClean="0"/>
              <a:t>7/29/2018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EF9C2-7685-4EEF-B39C-9A745ECD3292}" type="slidenum">
              <a:rPr lang="en-US" smtClean="0"/>
              <a:t>‹#›</a:t>
            </a:fld>
            <a:endParaRPr lang="en-US"/>
          </a:p>
        </p:txBody>
      </p:sp>
    </p:spTree>
    <p:extLst>
      <p:ext uri="{BB962C8B-B14F-4D97-AF65-F5344CB8AC3E}">
        <p14:creationId xmlns:p14="http://schemas.microsoft.com/office/powerpoint/2010/main" val="155537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872C-0084-EA41-84C0-73EBC707594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98375D4-6B7F-BD47-9153-4A3D1885F37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7ECF32-D793-E245-8E9A-E3C1ABB63A46}"/>
              </a:ext>
            </a:extLst>
          </p:cNvPr>
          <p:cNvSpPr>
            <a:spLocks noGrp="1"/>
          </p:cNvSpPr>
          <p:nvPr>
            <p:ph type="dt" sz="half" idx="10"/>
          </p:nvPr>
        </p:nvSpPr>
        <p:spPr/>
        <p:txBody>
          <a:bodyPr/>
          <a:lstStyle/>
          <a:p>
            <a:fld id="{9E48A710-298D-4DDC-ADB3-206D8D485E96}" type="datetime1">
              <a:rPr lang="en-US" smtClean="0"/>
              <a:t>7/29/2018</a:t>
            </a:fld>
            <a:endParaRPr lang="en-US"/>
          </a:p>
        </p:txBody>
      </p:sp>
      <p:sp>
        <p:nvSpPr>
          <p:cNvPr id="5" name="Footer Placeholder 4">
            <a:extLst>
              <a:ext uri="{FF2B5EF4-FFF2-40B4-BE49-F238E27FC236}">
                <a16:creationId xmlns:a16="http://schemas.microsoft.com/office/drawing/2014/main" id="{CC67E0C9-D2EC-354C-B6FF-7C039C8DA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6912B-AAB8-D046-8275-29B28702A6A3}"/>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407801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4DC3-EF2D-2C4B-B768-A1216C9E9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18A6C-442F-4042-938E-513C6B304D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70A28-B437-7145-AE57-C0D728418D29}"/>
              </a:ext>
            </a:extLst>
          </p:cNvPr>
          <p:cNvSpPr>
            <a:spLocks noGrp="1"/>
          </p:cNvSpPr>
          <p:nvPr>
            <p:ph type="dt" sz="half" idx="10"/>
          </p:nvPr>
        </p:nvSpPr>
        <p:spPr/>
        <p:txBody>
          <a:bodyPr/>
          <a:lstStyle/>
          <a:p>
            <a:fld id="{BDCC2D27-D293-476E-9EC1-80AEAEFA5837}" type="datetime1">
              <a:rPr lang="en-US" smtClean="0"/>
              <a:t>7/29/2018</a:t>
            </a:fld>
            <a:endParaRPr lang="en-US"/>
          </a:p>
        </p:txBody>
      </p:sp>
      <p:sp>
        <p:nvSpPr>
          <p:cNvPr id="5" name="Footer Placeholder 4">
            <a:extLst>
              <a:ext uri="{FF2B5EF4-FFF2-40B4-BE49-F238E27FC236}">
                <a16:creationId xmlns:a16="http://schemas.microsoft.com/office/drawing/2014/main" id="{80170EB3-F41F-7345-AA3D-AAF44121F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34261-A696-0842-8A3E-025890FF26AE}"/>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384401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DEE67-AD68-F049-AACC-F02C99C2D74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FB4699-F6B8-8B45-A128-9FC45B7A0C7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A16E4-1C6E-C440-8F60-B453E7479B3F}"/>
              </a:ext>
            </a:extLst>
          </p:cNvPr>
          <p:cNvSpPr>
            <a:spLocks noGrp="1"/>
          </p:cNvSpPr>
          <p:nvPr>
            <p:ph type="dt" sz="half" idx="10"/>
          </p:nvPr>
        </p:nvSpPr>
        <p:spPr/>
        <p:txBody>
          <a:bodyPr/>
          <a:lstStyle/>
          <a:p>
            <a:fld id="{0E6847A5-3905-45D5-8DAF-FEA03F35D5D1}" type="datetime1">
              <a:rPr lang="en-US" smtClean="0"/>
              <a:t>7/29/2018</a:t>
            </a:fld>
            <a:endParaRPr lang="en-US"/>
          </a:p>
        </p:txBody>
      </p:sp>
      <p:sp>
        <p:nvSpPr>
          <p:cNvPr id="5" name="Footer Placeholder 4">
            <a:extLst>
              <a:ext uri="{FF2B5EF4-FFF2-40B4-BE49-F238E27FC236}">
                <a16:creationId xmlns:a16="http://schemas.microsoft.com/office/drawing/2014/main" id="{FDA2BE04-EC31-9045-A623-013646C55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9E7B4-9BD4-6B4E-988D-A89E65ABFF2B}"/>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364833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1131D7BE-6742-4FA0-A105-C369BEF2B2DC}" type="datetime1">
              <a:rPr lang="en-US" smtClean="0"/>
              <a:t>7/29/2018</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27523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A74B3-8829-48FB-8DD5-A6C8B826BE4F}"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354450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A11B22-D298-4B14-9417-AE9B7F262BD8}"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408377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5C97E-B4AF-43DF-A93E-30E607DB6EB5}"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360986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DEAE3-2C1B-43FF-96B7-72052DAF0ACA}" type="datetime1">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07090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1A245A-8D9F-45D4-9CB1-F439029D470D}" type="datetime1">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361809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24AC1-5A1C-4569-8D5E-022E3DDEB790}" type="datetime1">
              <a:rPr lang="en-US" smtClean="0"/>
              <a:t>7/29/2018</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669217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E70424-1B16-4479-BE5F-FB9B8060F880}"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93463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6048-6C24-3D4D-A19B-BC7771AB9C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92DCF-2F59-A445-BEFC-138E266462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B00B2-DF39-5D43-8930-4C6B1A01C08F}"/>
              </a:ext>
            </a:extLst>
          </p:cNvPr>
          <p:cNvSpPr>
            <a:spLocks noGrp="1"/>
          </p:cNvSpPr>
          <p:nvPr>
            <p:ph type="dt" sz="half" idx="10"/>
          </p:nvPr>
        </p:nvSpPr>
        <p:spPr/>
        <p:txBody>
          <a:bodyPr/>
          <a:lstStyle/>
          <a:p>
            <a:fld id="{FFF7DD6A-B5E6-4FC2-9B6D-A4A98632EFF5}" type="datetime1">
              <a:rPr lang="en-US" smtClean="0"/>
              <a:t>7/29/2018</a:t>
            </a:fld>
            <a:endParaRPr lang="en-US"/>
          </a:p>
        </p:txBody>
      </p:sp>
      <p:sp>
        <p:nvSpPr>
          <p:cNvPr id="5" name="Footer Placeholder 4">
            <a:extLst>
              <a:ext uri="{FF2B5EF4-FFF2-40B4-BE49-F238E27FC236}">
                <a16:creationId xmlns:a16="http://schemas.microsoft.com/office/drawing/2014/main" id="{59663400-47F5-D940-A0FF-8219573E6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3D8B6-942B-A344-81A8-D796A7E3C913}"/>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2129466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E6006A-E4AB-4362-88B5-47FB36C1C0F7}"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941205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D2D5F4-B19B-407D-9297-47364BF37EB3}"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316090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99CA0EF-9676-4E08-B0CF-A1250070ECF4}"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03058361-791D-9A4F-9A83-C79D17BDF6FE}" type="slidenum">
              <a:rPr lang="en-US" smtClean="0"/>
              <a:t>‹#›</a:t>
            </a:fld>
            <a:endParaRPr lang="en-US"/>
          </a:p>
        </p:txBody>
      </p:sp>
    </p:spTree>
    <p:extLst>
      <p:ext uri="{BB962C8B-B14F-4D97-AF65-F5344CB8AC3E}">
        <p14:creationId xmlns:p14="http://schemas.microsoft.com/office/powerpoint/2010/main" val="2091874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B905F69-025F-42FD-9D86-6D142E0771F2}"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52801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F5907C-156F-4EA6-B5EE-35B8C890D93D}"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49136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58BE17-1F43-42FA-BC45-9CB97CB173ED}" type="datetime1">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34642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5DD381-A1B4-4BD6-856B-B2871B588517}" type="datetime1">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03058361-791D-9A4F-9A83-C79D17BDF6FE}" type="slidenum">
              <a:rPr lang="en-US" smtClean="0"/>
              <a:t>‹#›</a:t>
            </a:fld>
            <a:endParaRPr lang="en-US"/>
          </a:p>
        </p:txBody>
      </p:sp>
    </p:spTree>
    <p:extLst>
      <p:ext uri="{BB962C8B-B14F-4D97-AF65-F5344CB8AC3E}">
        <p14:creationId xmlns:p14="http://schemas.microsoft.com/office/powerpoint/2010/main" val="207843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4C2BB-D554-4756-BE68-3C25F814F81A}"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01942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893A30-A44E-4A14-9F4E-87334D344FBB}"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338103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96C33F5F-ADB1-4FFB-83E5-0071797C2047}" type="datetime1">
              <a:rPr lang="en-US" smtClean="0"/>
              <a:t>7/29/2018</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82565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9FCA-061E-AB4C-91F5-49A73C49F6B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D19465E-256F-004B-843D-B0E7D5CFC3D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EE899C-093F-004A-8255-4E7C90CEC65D}"/>
              </a:ext>
            </a:extLst>
          </p:cNvPr>
          <p:cNvSpPr>
            <a:spLocks noGrp="1"/>
          </p:cNvSpPr>
          <p:nvPr>
            <p:ph type="dt" sz="half" idx="10"/>
          </p:nvPr>
        </p:nvSpPr>
        <p:spPr/>
        <p:txBody>
          <a:bodyPr/>
          <a:lstStyle/>
          <a:p>
            <a:fld id="{2EC314A2-0904-4699-A228-A5708B690AC1}" type="datetime1">
              <a:rPr lang="en-US" smtClean="0"/>
              <a:t>7/29/2018</a:t>
            </a:fld>
            <a:endParaRPr lang="en-US"/>
          </a:p>
        </p:txBody>
      </p:sp>
      <p:sp>
        <p:nvSpPr>
          <p:cNvPr id="5" name="Footer Placeholder 4">
            <a:extLst>
              <a:ext uri="{FF2B5EF4-FFF2-40B4-BE49-F238E27FC236}">
                <a16:creationId xmlns:a16="http://schemas.microsoft.com/office/drawing/2014/main" id="{EEB3BEC1-7208-2D46-92CF-01CD03468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43BD3-DD97-F743-AB23-9AC75857FD5A}"/>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3987121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C87EC-1D6B-43A7-8E60-9229FC1F91F4}"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833787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BA390-C416-47E7-8EE4-A2B55BA244C9}"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004848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999E8-FA01-48F2-9358-E2F26E89ABAD}"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757770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7F192-A0D5-4EBB-A6B4-761A97FE0BDC}" type="datetime1">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756939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95E4-0BBA-4377-97CC-092411C2C071}" type="datetime1">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95895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02B72-3BB3-4A4D-BD63-2058D9A7E13E}" type="datetime1">
              <a:rPr lang="en-US" smtClean="0"/>
              <a:t>7/29/2018</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73900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E942F7-87AA-4DE1-9A56-B43BCB7ABF10}"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484163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76C9EC1-D104-4AFA-9DE7-0B250FCDC028}"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4126920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683F9C-3C35-478B-B98D-18BE23756435}" type="datetime1">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919274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2D7937C-1F31-4C37-89E9-3B8AC5BA9F02}"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03058361-791D-9A4F-9A83-C79D17BDF6FE}" type="slidenum">
              <a:rPr lang="en-US" smtClean="0"/>
              <a:t>‹#›</a:t>
            </a:fld>
            <a:endParaRPr lang="en-US"/>
          </a:p>
        </p:txBody>
      </p:sp>
    </p:spTree>
    <p:extLst>
      <p:ext uri="{BB962C8B-B14F-4D97-AF65-F5344CB8AC3E}">
        <p14:creationId xmlns:p14="http://schemas.microsoft.com/office/powerpoint/2010/main" val="225288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070F-1670-914D-B656-C2B43B052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805A48-D494-B044-B27B-E2CF192A52D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82238A-9569-BA41-AC79-A9DA498BB53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C26BB0-8803-1349-8D31-60C7CBAF4F1B}"/>
              </a:ext>
            </a:extLst>
          </p:cNvPr>
          <p:cNvSpPr>
            <a:spLocks noGrp="1"/>
          </p:cNvSpPr>
          <p:nvPr>
            <p:ph type="dt" sz="half" idx="10"/>
          </p:nvPr>
        </p:nvSpPr>
        <p:spPr/>
        <p:txBody>
          <a:bodyPr/>
          <a:lstStyle/>
          <a:p>
            <a:fld id="{9205C2B8-8331-4D48-92E0-86274DC9722C}" type="datetime1">
              <a:rPr lang="en-US" smtClean="0"/>
              <a:t>7/29/2018</a:t>
            </a:fld>
            <a:endParaRPr lang="en-US"/>
          </a:p>
        </p:txBody>
      </p:sp>
      <p:sp>
        <p:nvSpPr>
          <p:cNvPr id="6" name="Footer Placeholder 5">
            <a:extLst>
              <a:ext uri="{FF2B5EF4-FFF2-40B4-BE49-F238E27FC236}">
                <a16:creationId xmlns:a16="http://schemas.microsoft.com/office/drawing/2014/main" id="{D052059B-BDA4-6C49-AE30-BC7E1C896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B9197-980F-0749-8B19-4EB5BA1492A6}"/>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532705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DDA4FF-166D-4D60-82A8-809246CBB470}"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650859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B31A97-0B7B-49E5-9854-50A32840A319}"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4224122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B0B7846-7395-4BE5-BE4C-8B28425A5AEE}" type="datetime1">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2396340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754BB8-0A73-49B4-82D0-00DECD0178DF}" type="datetime1">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03058361-791D-9A4F-9A83-C79D17BDF6FE}" type="slidenum">
              <a:rPr lang="en-US" smtClean="0"/>
              <a:t>‹#›</a:t>
            </a:fld>
            <a:endParaRPr lang="en-US"/>
          </a:p>
        </p:txBody>
      </p:sp>
    </p:spTree>
    <p:extLst>
      <p:ext uri="{BB962C8B-B14F-4D97-AF65-F5344CB8AC3E}">
        <p14:creationId xmlns:p14="http://schemas.microsoft.com/office/powerpoint/2010/main" val="903158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DFE3E-DDC8-43AB-8515-A885FFCF1076}"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3102110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15979-BD64-4182-BAEA-F23258506C83}" type="datetime1">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F209BD39-6071-4EFD-BF47-CF581FBE9AEA}" type="slidenum">
              <a:rPr lang="en-US" smtClean="0"/>
              <a:t>‹#›</a:t>
            </a:fld>
            <a:endParaRPr lang="en-US"/>
          </a:p>
        </p:txBody>
      </p:sp>
    </p:spTree>
    <p:extLst>
      <p:ext uri="{BB962C8B-B14F-4D97-AF65-F5344CB8AC3E}">
        <p14:creationId xmlns:p14="http://schemas.microsoft.com/office/powerpoint/2010/main" val="139688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8373-6ADA-274B-BED9-BE11FF6DB76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42A92F-5FA5-4444-8E10-BAE4A81FF8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92AA195-0686-D746-BD6A-017737B6812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0C5CE-C4FE-C74C-8498-7B85811CE6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4A210B3-4461-FB42-99C7-ECDFB91693C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4748C0-DFD1-B142-960F-50CFDCA1CCA4}"/>
              </a:ext>
            </a:extLst>
          </p:cNvPr>
          <p:cNvSpPr>
            <a:spLocks noGrp="1"/>
          </p:cNvSpPr>
          <p:nvPr>
            <p:ph type="dt" sz="half" idx="10"/>
          </p:nvPr>
        </p:nvSpPr>
        <p:spPr/>
        <p:txBody>
          <a:bodyPr/>
          <a:lstStyle/>
          <a:p>
            <a:fld id="{0F3FD4D7-779F-4E87-BC7C-D3497A9A1E02}" type="datetime1">
              <a:rPr lang="en-US" smtClean="0"/>
              <a:t>7/29/2018</a:t>
            </a:fld>
            <a:endParaRPr lang="en-US"/>
          </a:p>
        </p:txBody>
      </p:sp>
      <p:sp>
        <p:nvSpPr>
          <p:cNvPr id="8" name="Footer Placeholder 7">
            <a:extLst>
              <a:ext uri="{FF2B5EF4-FFF2-40B4-BE49-F238E27FC236}">
                <a16:creationId xmlns:a16="http://schemas.microsoft.com/office/drawing/2014/main" id="{85C95CBD-48D2-0349-AB2E-CDF733AF01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D742D-E2D0-684B-95BF-83F2C7CB1F58}"/>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130818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A4CB-8F07-D645-9C71-A5FC2848DC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34B5EE-20EC-534F-AC2C-112B34838757}"/>
              </a:ext>
            </a:extLst>
          </p:cNvPr>
          <p:cNvSpPr>
            <a:spLocks noGrp="1"/>
          </p:cNvSpPr>
          <p:nvPr>
            <p:ph type="dt" sz="half" idx="10"/>
          </p:nvPr>
        </p:nvSpPr>
        <p:spPr/>
        <p:txBody>
          <a:bodyPr/>
          <a:lstStyle/>
          <a:p>
            <a:fld id="{F6904B5E-DF10-41E0-BAD0-0F44FF0DBA32}" type="datetime1">
              <a:rPr lang="en-US" smtClean="0"/>
              <a:t>7/29/2018</a:t>
            </a:fld>
            <a:endParaRPr lang="en-US"/>
          </a:p>
        </p:txBody>
      </p:sp>
      <p:sp>
        <p:nvSpPr>
          <p:cNvPr id="4" name="Footer Placeholder 3">
            <a:extLst>
              <a:ext uri="{FF2B5EF4-FFF2-40B4-BE49-F238E27FC236}">
                <a16:creationId xmlns:a16="http://schemas.microsoft.com/office/drawing/2014/main" id="{C9F1D5E8-0C6F-2147-A273-8B0554C255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A414C6-965E-794F-9AF0-1EF52809E3D3}"/>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216761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6D5C7-0F21-5E47-A4F5-F8EB3952FEC2}"/>
              </a:ext>
            </a:extLst>
          </p:cNvPr>
          <p:cNvSpPr>
            <a:spLocks noGrp="1"/>
          </p:cNvSpPr>
          <p:nvPr>
            <p:ph type="dt" sz="half" idx="10"/>
          </p:nvPr>
        </p:nvSpPr>
        <p:spPr/>
        <p:txBody>
          <a:bodyPr/>
          <a:lstStyle/>
          <a:p>
            <a:fld id="{45496348-67E3-4D80-A04D-A80127FAADC4}" type="datetime1">
              <a:rPr lang="en-US" smtClean="0"/>
              <a:t>7/29/2018</a:t>
            </a:fld>
            <a:endParaRPr lang="en-US"/>
          </a:p>
        </p:txBody>
      </p:sp>
      <p:sp>
        <p:nvSpPr>
          <p:cNvPr id="3" name="Footer Placeholder 2">
            <a:extLst>
              <a:ext uri="{FF2B5EF4-FFF2-40B4-BE49-F238E27FC236}">
                <a16:creationId xmlns:a16="http://schemas.microsoft.com/office/drawing/2014/main" id="{95B41F33-7930-634B-A464-9CF0E1219F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34095D-2B99-4E41-9F5E-2587C9F48EAC}"/>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201801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C6E7-1ABE-5D43-BB14-043F5FE76B2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ED70B1B-47A0-6E4E-96BE-1E6F661D276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52A605-FDF5-6549-8C03-112E411E51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93D7C4F-BBA7-3C40-B713-A1713EA9D1FE}"/>
              </a:ext>
            </a:extLst>
          </p:cNvPr>
          <p:cNvSpPr>
            <a:spLocks noGrp="1"/>
          </p:cNvSpPr>
          <p:nvPr>
            <p:ph type="dt" sz="half" idx="10"/>
          </p:nvPr>
        </p:nvSpPr>
        <p:spPr/>
        <p:txBody>
          <a:bodyPr/>
          <a:lstStyle/>
          <a:p>
            <a:fld id="{A23A8C84-DB62-4C8C-80E2-D64ED61899ED}" type="datetime1">
              <a:rPr lang="en-US" smtClean="0"/>
              <a:t>7/29/2018</a:t>
            </a:fld>
            <a:endParaRPr lang="en-US"/>
          </a:p>
        </p:txBody>
      </p:sp>
      <p:sp>
        <p:nvSpPr>
          <p:cNvPr id="6" name="Footer Placeholder 5">
            <a:extLst>
              <a:ext uri="{FF2B5EF4-FFF2-40B4-BE49-F238E27FC236}">
                <a16:creationId xmlns:a16="http://schemas.microsoft.com/office/drawing/2014/main" id="{802C41AF-9C25-BE45-86D2-F890AA8E0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59D1F-69BC-174D-8E89-9DF674DA8AAC}"/>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190579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0985-41E2-B94D-A23B-FA384C5B105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C0C20D-76B5-A24E-BAF6-3182138902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7912EA-AF33-8141-B4EB-B0B60E12D0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5ADC207-C6E3-8F4D-852D-A4DA96C0642A}"/>
              </a:ext>
            </a:extLst>
          </p:cNvPr>
          <p:cNvSpPr>
            <a:spLocks noGrp="1"/>
          </p:cNvSpPr>
          <p:nvPr>
            <p:ph type="dt" sz="half" idx="10"/>
          </p:nvPr>
        </p:nvSpPr>
        <p:spPr/>
        <p:txBody>
          <a:bodyPr/>
          <a:lstStyle/>
          <a:p>
            <a:fld id="{60C1AE71-B483-4BAA-841D-181577742B5E}" type="datetime1">
              <a:rPr lang="en-US" smtClean="0"/>
              <a:t>7/29/2018</a:t>
            </a:fld>
            <a:endParaRPr lang="en-US"/>
          </a:p>
        </p:txBody>
      </p:sp>
      <p:sp>
        <p:nvSpPr>
          <p:cNvPr id="6" name="Footer Placeholder 5">
            <a:extLst>
              <a:ext uri="{FF2B5EF4-FFF2-40B4-BE49-F238E27FC236}">
                <a16:creationId xmlns:a16="http://schemas.microsoft.com/office/drawing/2014/main" id="{B48A3E8D-D530-024B-AC4B-DCDC5B0D7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B45BC-B13E-D64D-A049-BB355480CFFA}"/>
              </a:ext>
            </a:extLst>
          </p:cNvPr>
          <p:cNvSpPr>
            <a:spLocks noGrp="1"/>
          </p:cNvSpPr>
          <p:nvPr>
            <p:ph type="sldNum" sz="quarter" idx="12"/>
          </p:nvPr>
        </p:nvSpPr>
        <p:spPr/>
        <p:txBody>
          <a:bodyPr/>
          <a:lstStyle/>
          <a:p>
            <a:fld id="{03058361-791D-9A4F-9A83-C79D17BDF6FE}" type="slidenum">
              <a:rPr lang="en-US" smtClean="0"/>
              <a:t>‹#›</a:t>
            </a:fld>
            <a:endParaRPr lang="en-US"/>
          </a:p>
        </p:txBody>
      </p:sp>
    </p:spTree>
    <p:extLst>
      <p:ext uri="{BB962C8B-B14F-4D97-AF65-F5344CB8AC3E}">
        <p14:creationId xmlns:p14="http://schemas.microsoft.com/office/powerpoint/2010/main" val="51802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6B5FD-AD55-834C-8B46-0ECF13248F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FCA5E-3F6A-3845-AEAF-E3BB097A09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A3E54-4BE7-D64E-AB29-4138DFD2516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21F323-6947-4A21-9457-A39B9CA5C322}" type="datetime1">
              <a:rPr lang="en-US" smtClean="0"/>
              <a:t>7/29/2018</a:t>
            </a:fld>
            <a:endParaRPr lang="en-US"/>
          </a:p>
        </p:txBody>
      </p:sp>
      <p:sp>
        <p:nvSpPr>
          <p:cNvPr id="5" name="Footer Placeholder 4">
            <a:extLst>
              <a:ext uri="{FF2B5EF4-FFF2-40B4-BE49-F238E27FC236}">
                <a16:creationId xmlns:a16="http://schemas.microsoft.com/office/drawing/2014/main" id="{8A931A89-F140-A54C-BADC-24295B27B4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D0705-C9B1-3B45-BF7D-2E7EF0C880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058361-791D-9A4F-9A83-C79D17BDF6FE}" type="slidenum">
              <a:rPr lang="en-US" smtClean="0"/>
              <a:t>‹#›</a:t>
            </a:fld>
            <a:endParaRPr lang="en-US"/>
          </a:p>
        </p:txBody>
      </p:sp>
    </p:spTree>
    <p:extLst>
      <p:ext uri="{BB962C8B-B14F-4D97-AF65-F5344CB8AC3E}">
        <p14:creationId xmlns:p14="http://schemas.microsoft.com/office/powerpoint/2010/main" val="367765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BE88D737-D37E-4ADB-AE86-2B492AA774B2}" type="datetime1">
              <a:rPr lang="en-US" smtClean="0"/>
              <a:t>7/29/2018</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03058361-791D-9A4F-9A83-C79D17BDF6FE}" type="slidenum">
              <a:rPr lang="en-US" smtClean="0"/>
              <a:t>‹#›</a:t>
            </a:fld>
            <a:endParaRPr lang="en-US"/>
          </a:p>
        </p:txBody>
      </p:sp>
    </p:spTree>
    <p:extLst>
      <p:ext uri="{BB962C8B-B14F-4D97-AF65-F5344CB8AC3E}">
        <p14:creationId xmlns:p14="http://schemas.microsoft.com/office/powerpoint/2010/main" val="18404171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16268086-55FB-47DF-8DF2-9A586155C8D4}" type="datetime1">
              <a:rPr lang="en-US" smtClean="0"/>
              <a:t>7/29/2018</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03058361-791D-9A4F-9A83-C79D17BDF6FE}" type="slidenum">
              <a:rPr lang="en-US" smtClean="0"/>
              <a:t>‹#›</a:t>
            </a:fld>
            <a:endParaRPr lang="en-US"/>
          </a:p>
        </p:txBody>
      </p:sp>
    </p:spTree>
    <p:extLst>
      <p:ext uri="{BB962C8B-B14F-4D97-AF65-F5344CB8AC3E}">
        <p14:creationId xmlns:p14="http://schemas.microsoft.com/office/powerpoint/2010/main" val="6274098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9AA9-03BC-4559-A6BD-838B664FE49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F700E7-9D9F-4D52-B1AC-04D2B037D1F7}"/>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84E2678-A9B6-47FA-9B4B-552F7360E069}"/>
              </a:ext>
            </a:extLst>
          </p:cNvPr>
          <p:cNvPicPr>
            <a:picLocks noChangeAspect="1"/>
          </p:cNvPicPr>
          <p:nvPr/>
        </p:nvPicPr>
        <p:blipFill>
          <a:blip r:embed="rId2"/>
          <a:stretch>
            <a:fillRect/>
          </a:stretch>
        </p:blipFill>
        <p:spPr>
          <a:xfrm>
            <a:off x="0" y="6096"/>
            <a:ext cx="9144000" cy="6845807"/>
          </a:xfrm>
          <a:prstGeom prst="rect">
            <a:avLst/>
          </a:prstGeom>
        </p:spPr>
      </p:pic>
    </p:spTree>
    <p:extLst>
      <p:ext uri="{BB962C8B-B14F-4D97-AF65-F5344CB8AC3E}">
        <p14:creationId xmlns:p14="http://schemas.microsoft.com/office/powerpoint/2010/main" val="200244579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5893588" cy="709865"/>
          </a:xfrm>
        </p:spPr>
        <p:txBody>
          <a:bodyPr/>
          <a:lstStyle/>
          <a:p>
            <a:r>
              <a:rPr lang="en-US" sz="3600" b="1" dirty="0">
                <a:latin typeface="Calibri" panose="020F0502020204030204" pitchFamily="34" charset="0"/>
                <a:cs typeface="Calibri" panose="020F0502020204030204" pitchFamily="34" charset="0"/>
              </a:rPr>
              <a:t>Where moth and rust destroy</a:t>
            </a:r>
          </a:p>
        </p:txBody>
      </p:sp>
      <p:sp>
        <p:nvSpPr>
          <p:cNvPr id="3" name="Content Placeholder 2">
            <a:extLst>
              <a:ext uri="{FF2B5EF4-FFF2-40B4-BE49-F238E27FC236}">
                <a16:creationId xmlns:a16="http://schemas.microsoft.com/office/drawing/2014/main" id="{381A464E-81D7-4EB4-8CFC-C7DF5BD9CC65}"/>
              </a:ext>
            </a:extLst>
          </p:cNvPr>
          <p:cNvSpPr>
            <a:spLocks noGrp="1"/>
          </p:cNvSpPr>
          <p:nvPr>
            <p:ph idx="1"/>
          </p:nvPr>
        </p:nvSpPr>
        <p:spPr>
          <a:xfrm>
            <a:off x="866440" y="3972909"/>
            <a:ext cx="7729117" cy="2320907"/>
          </a:xfrm>
        </p:spPr>
        <p:txBody>
          <a:bodyPr>
            <a:normAutofit/>
          </a:bodyPr>
          <a:lstStyle/>
          <a:p>
            <a:r>
              <a:rPr lang="en-US" sz="3200" b="1" dirty="0">
                <a:solidFill>
                  <a:srgbClr val="275A5D"/>
                </a:solidFill>
                <a:latin typeface="Calibri" panose="020F0502020204030204" pitchFamily="34" charset="0"/>
                <a:cs typeface="Calibri" panose="020F0502020204030204" pitchFamily="34" charset="0"/>
              </a:rPr>
              <a:t>About my job…what we do.</a:t>
            </a:r>
          </a:p>
          <a:p>
            <a:r>
              <a:rPr lang="en-US" sz="3200" b="1" dirty="0">
                <a:solidFill>
                  <a:srgbClr val="275A5D"/>
                </a:solidFill>
                <a:latin typeface="Calibri" panose="020F0502020204030204" pitchFamily="34" charset="0"/>
                <a:cs typeface="Calibri" panose="020F0502020204030204" pitchFamily="34" charset="0"/>
              </a:rPr>
              <a:t>Matt and I were there to fixing the “rust”.</a:t>
            </a:r>
          </a:p>
          <a:p>
            <a:r>
              <a:rPr lang="en-US" sz="3200" b="1" dirty="0">
                <a:solidFill>
                  <a:srgbClr val="275A5D"/>
                </a:solidFill>
                <a:latin typeface="Calibri" panose="020F0502020204030204" pitchFamily="34" charset="0"/>
                <a:cs typeface="Calibri" panose="020F0502020204030204" pitchFamily="34" charset="0"/>
              </a:rPr>
              <a:t>Building materials break down over time. Heat, cold, wind &amp; water cause damages.</a:t>
            </a:r>
          </a:p>
          <a:p>
            <a:endParaRPr lang="en-US" dirty="0"/>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7" name="Rectangle 6">
            <a:extLst>
              <a:ext uri="{FF2B5EF4-FFF2-40B4-BE49-F238E27FC236}">
                <a16:creationId xmlns:a16="http://schemas.microsoft.com/office/drawing/2014/main" id="{DBFD7522-2A73-4621-9DC1-3EF8713AC767}"/>
              </a:ext>
            </a:extLst>
          </p:cNvPr>
          <p:cNvSpPr/>
          <p:nvPr/>
        </p:nvSpPr>
        <p:spPr>
          <a:xfrm>
            <a:off x="548441" y="2473818"/>
            <a:ext cx="8047117" cy="143128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800" dirty="0">
                <a:solidFill>
                  <a:schemeClr val="tx1"/>
                </a:solidFill>
                <a:latin typeface="Times New Roman" panose="02020603050405020304" pitchFamily="18" charset="0"/>
                <a:cs typeface="Times New Roman" panose="02020603050405020304" pitchFamily="18" charset="0"/>
              </a:rPr>
              <a:t>Matthew 6:19 “Do not lay up for yourselves treasures on earth, </a:t>
            </a:r>
            <a:r>
              <a:rPr lang="en-US" sz="2800" b="1" dirty="0">
                <a:solidFill>
                  <a:schemeClr val="tx1"/>
                </a:solidFill>
                <a:latin typeface="Times New Roman" panose="02020603050405020304" pitchFamily="18" charset="0"/>
                <a:cs typeface="Times New Roman" panose="02020603050405020304" pitchFamily="18" charset="0"/>
              </a:rPr>
              <a:t>where moth and rust destroy </a:t>
            </a:r>
            <a:r>
              <a:rPr lang="en-US" sz="2800" dirty="0">
                <a:solidFill>
                  <a:schemeClr val="tx1"/>
                </a:solidFill>
                <a:latin typeface="Times New Roman" panose="02020603050405020304" pitchFamily="18" charset="0"/>
                <a:cs typeface="Times New Roman" panose="02020603050405020304" pitchFamily="18" charset="0"/>
              </a:rPr>
              <a:t>and where thieves break in and steal;</a:t>
            </a:r>
          </a:p>
        </p:txBody>
      </p:sp>
      <p:sp>
        <p:nvSpPr>
          <p:cNvPr id="4" name="Slide Number Placeholder 3">
            <a:extLst>
              <a:ext uri="{FF2B5EF4-FFF2-40B4-BE49-F238E27FC236}">
                <a16:creationId xmlns:a16="http://schemas.microsoft.com/office/drawing/2014/main" id="{E8B5883C-89D1-4AD9-94B5-F3EB0A7E155E}"/>
              </a:ext>
            </a:extLst>
          </p:cNvPr>
          <p:cNvSpPr>
            <a:spLocks noGrp="1"/>
          </p:cNvSpPr>
          <p:nvPr>
            <p:ph type="sldNum" sz="quarter" idx="12"/>
          </p:nvPr>
        </p:nvSpPr>
        <p:spPr/>
        <p:txBody>
          <a:bodyPr/>
          <a:lstStyle/>
          <a:p>
            <a:fld id="{F209BD39-6071-4EFD-BF47-CF581FBE9AEA}" type="slidenum">
              <a:rPr lang="en-US" smtClean="0"/>
              <a:t>10</a:t>
            </a:fld>
            <a:endParaRPr lang="en-US"/>
          </a:p>
        </p:txBody>
      </p:sp>
    </p:spTree>
    <p:extLst>
      <p:ext uri="{BB962C8B-B14F-4D97-AF65-F5344CB8AC3E}">
        <p14:creationId xmlns:p14="http://schemas.microsoft.com/office/powerpoint/2010/main" val="1741422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6446966" cy="709865"/>
          </a:xfrm>
        </p:spPr>
        <p:txBody>
          <a:bodyPr/>
          <a:lstStyle/>
          <a:p>
            <a:r>
              <a:rPr lang="en-US" sz="3600" b="1" dirty="0">
                <a:latin typeface="Calibri" panose="020F0502020204030204" pitchFamily="34" charset="0"/>
                <a:cs typeface="Calibri" panose="020F0502020204030204" pitchFamily="34" charset="0"/>
              </a:rPr>
              <a:t>Where thieves break in &amp; steal</a:t>
            </a:r>
          </a:p>
        </p:txBody>
      </p:sp>
      <p:sp>
        <p:nvSpPr>
          <p:cNvPr id="3" name="Content Placeholder 2">
            <a:extLst>
              <a:ext uri="{FF2B5EF4-FFF2-40B4-BE49-F238E27FC236}">
                <a16:creationId xmlns:a16="http://schemas.microsoft.com/office/drawing/2014/main" id="{381A464E-81D7-4EB4-8CFC-C7DF5BD9CC65}"/>
              </a:ext>
            </a:extLst>
          </p:cNvPr>
          <p:cNvSpPr>
            <a:spLocks noGrp="1"/>
          </p:cNvSpPr>
          <p:nvPr>
            <p:ph idx="1"/>
          </p:nvPr>
        </p:nvSpPr>
        <p:spPr>
          <a:xfrm>
            <a:off x="866440" y="3972910"/>
            <a:ext cx="7729117" cy="2046890"/>
          </a:xfrm>
        </p:spPr>
        <p:txBody>
          <a:bodyPr>
            <a:normAutofit fontScale="92500" lnSpcReduction="10000"/>
          </a:bodyPr>
          <a:lstStyle/>
          <a:p>
            <a:r>
              <a:rPr lang="en-US" sz="3200" b="1" dirty="0">
                <a:solidFill>
                  <a:srgbClr val="275A5D"/>
                </a:solidFill>
                <a:latin typeface="Calibri" panose="020F0502020204030204" pitchFamily="34" charset="0"/>
                <a:cs typeface="Calibri" panose="020F0502020204030204" pitchFamily="34" charset="0"/>
              </a:rPr>
              <a:t>Working with the estate company…</a:t>
            </a:r>
          </a:p>
          <a:p>
            <a:r>
              <a:rPr lang="en-US" sz="3200" b="1" dirty="0">
                <a:solidFill>
                  <a:srgbClr val="275A5D"/>
                </a:solidFill>
                <a:latin typeface="Calibri" panose="020F0502020204030204" pitchFamily="34" charset="0"/>
                <a:cs typeface="Calibri" panose="020F0502020204030204" pitchFamily="34" charset="0"/>
              </a:rPr>
              <a:t>The estate company employees didn’t break in… but they did steal.</a:t>
            </a:r>
          </a:p>
          <a:p>
            <a:r>
              <a:rPr lang="en-US" sz="3200" b="1" dirty="0">
                <a:solidFill>
                  <a:srgbClr val="275A5D"/>
                </a:solidFill>
                <a:latin typeface="Calibri" panose="020F0502020204030204" pitchFamily="34" charset="0"/>
                <a:cs typeface="Calibri" panose="020F0502020204030204" pitchFamily="34" charset="0"/>
              </a:rPr>
              <a:t>“What’s in those black garbage bags?”</a:t>
            </a:r>
          </a:p>
          <a:p>
            <a:endParaRPr lang="en-US" dirty="0"/>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7" name="Rectangle 6">
            <a:extLst>
              <a:ext uri="{FF2B5EF4-FFF2-40B4-BE49-F238E27FC236}">
                <a16:creationId xmlns:a16="http://schemas.microsoft.com/office/drawing/2014/main" id="{DBFD7522-2A73-4621-9DC1-3EF8713AC767}"/>
              </a:ext>
            </a:extLst>
          </p:cNvPr>
          <p:cNvSpPr/>
          <p:nvPr/>
        </p:nvSpPr>
        <p:spPr>
          <a:xfrm>
            <a:off x="548441" y="2473818"/>
            <a:ext cx="8047117" cy="143128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800" dirty="0">
                <a:solidFill>
                  <a:schemeClr val="tx1"/>
                </a:solidFill>
                <a:latin typeface="Times New Roman" panose="02020603050405020304" pitchFamily="18" charset="0"/>
                <a:cs typeface="Times New Roman" panose="02020603050405020304" pitchFamily="18" charset="0"/>
              </a:rPr>
              <a:t>Matthew 6:19 “Do not lay up for yourselves treasures on earth, where moth and rust destroy and </a:t>
            </a:r>
            <a:r>
              <a:rPr lang="en-US" sz="2800" b="1" dirty="0">
                <a:solidFill>
                  <a:schemeClr val="tx1"/>
                </a:solidFill>
                <a:latin typeface="Times New Roman" panose="02020603050405020304" pitchFamily="18" charset="0"/>
                <a:cs typeface="Times New Roman" panose="02020603050405020304" pitchFamily="18" charset="0"/>
              </a:rPr>
              <a:t>where thieves break in and steal</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D8531954-182E-45BB-BEDA-7C2F078D9379}"/>
              </a:ext>
            </a:extLst>
          </p:cNvPr>
          <p:cNvSpPr>
            <a:spLocks noGrp="1"/>
          </p:cNvSpPr>
          <p:nvPr>
            <p:ph type="sldNum" sz="quarter" idx="12"/>
          </p:nvPr>
        </p:nvSpPr>
        <p:spPr/>
        <p:txBody>
          <a:bodyPr/>
          <a:lstStyle/>
          <a:p>
            <a:fld id="{F209BD39-6071-4EFD-BF47-CF581FBE9AEA}" type="slidenum">
              <a:rPr lang="en-US" smtClean="0"/>
              <a:t>11</a:t>
            </a:fld>
            <a:endParaRPr lang="en-US"/>
          </a:p>
        </p:txBody>
      </p:sp>
    </p:spTree>
    <p:extLst>
      <p:ext uri="{BB962C8B-B14F-4D97-AF65-F5344CB8AC3E}">
        <p14:creationId xmlns:p14="http://schemas.microsoft.com/office/powerpoint/2010/main" val="3769339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6446966" cy="709865"/>
          </a:xfrm>
        </p:spPr>
        <p:txBody>
          <a:bodyPr/>
          <a:lstStyle/>
          <a:p>
            <a:r>
              <a:rPr lang="en-US" sz="3600" b="1" dirty="0">
                <a:latin typeface="Calibri" panose="020F0502020204030204" pitchFamily="34" charset="0"/>
                <a:cs typeface="Calibri" panose="020F0502020204030204" pitchFamily="34" charset="0"/>
              </a:rPr>
              <a:t>What’s the real value of things?</a:t>
            </a:r>
          </a:p>
        </p:txBody>
      </p:sp>
      <p:sp>
        <p:nvSpPr>
          <p:cNvPr id="3" name="Content Placeholder 2">
            <a:extLst>
              <a:ext uri="{FF2B5EF4-FFF2-40B4-BE49-F238E27FC236}">
                <a16:creationId xmlns:a16="http://schemas.microsoft.com/office/drawing/2014/main" id="{381A464E-81D7-4EB4-8CFC-C7DF5BD9CC65}"/>
              </a:ext>
            </a:extLst>
          </p:cNvPr>
          <p:cNvSpPr>
            <a:spLocks noGrp="1"/>
          </p:cNvSpPr>
          <p:nvPr>
            <p:ph idx="1"/>
          </p:nvPr>
        </p:nvSpPr>
        <p:spPr>
          <a:xfrm>
            <a:off x="548442" y="2312276"/>
            <a:ext cx="8047116" cy="4309241"/>
          </a:xfrm>
        </p:spPr>
        <p:txBody>
          <a:bodyPr>
            <a:normAutofit lnSpcReduction="10000"/>
          </a:bodyPr>
          <a:lstStyle/>
          <a:p>
            <a:r>
              <a:rPr lang="en-US" sz="2800" b="1" dirty="0">
                <a:solidFill>
                  <a:srgbClr val="275A5D"/>
                </a:solidFill>
                <a:latin typeface="Calibri" panose="020F0502020204030204" pitchFamily="34" charset="0"/>
                <a:cs typeface="Calibri" panose="020F0502020204030204" pitchFamily="34" charset="0"/>
              </a:rPr>
              <a:t>It’s worth what someone is willing to pay for it!</a:t>
            </a:r>
          </a:p>
          <a:p>
            <a:endParaRPr lang="en-US" sz="2800" b="1" dirty="0">
              <a:solidFill>
                <a:srgbClr val="275A5D"/>
              </a:solidFill>
              <a:latin typeface="Calibri" panose="020F0502020204030204" pitchFamily="34" charset="0"/>
              <a:cs typeface="Calibri" panose="020F0502020204030204" pitchFamily="34" charset="0"/>
            </a:endParaRPr>
          </a:p>
          <a:p>
            <a:endParaRPr lang="en-US" sz="5400" b="1" dirty="0">
              <a:solidFill>
                <a:srgbClr val="275A5D"/>
              </a:solidFill>
              <a:latin typeface="Calibri" panose="020F0502020204030204" pitchFamily="34" charset="0"/>
              <a:cs typeface="Calibri" panose="020F0502020204030204" pitchFamily="34" charset="0"/>
            </a:endParaRPr>
          </a:p>
          <a:p>
            <a:r>
              <a:rPr lang="en-US" sz="2800" b="1" dirty="0">
                <a:solidFill>
                  <a:srgbClr val="275A5D"/>
                </a:solidFill>
                <a:latin typeface="Calibri" panose="020F0502020204030204" pitchFamily="34" charset="0"/>
                <a:cs typeface="Calibri" panose="020F0502020204030204" pitchFamily="34" charset="0"/>
              </a:rPr>
              <a:t>The estate company put a value on things…</a:t>
            </a:r>
          </a:p>
          <a:p>
            <a:r>
              <a:rPr lang="en-US" sz="2800" b="1" dirty="0">
                <a:solidFill>
                  <a:srgbClr val="275A5D"/>
                </a:solidFill>
                <a:latin typeface="Calibri" panose="020F0502020204030204" pitchFamily="34" charset="0"/>
                <a:cs typeface="Calibri" panose="020F0502020204030204" pitchFamily="34" charset="0"/>
              </a:rPr>
              <a:t>Plaques, trophies, letters of achievement, medals, are worthless to the estate company. These were set aside in case a family member wanted them.</a:t>
            </a:r>
          </a:p>
          <a:p>
            <a:r>
              <a:rPr lang="en-US" sz="2800" b="1" dirty="0">
                <a:solidFill>
                  <a:srgbClr val="275A5D"/>
                </a:solidFill>
                <a:latin typeface="Calibri" panose="020F0502020204030204" pitchFamily="34" charset="0"/>
                <a:cs typeface="Calibri" panose="020F0502020204030204" pitchFamily="34" charset="0"/>
              </a:rPr>
              <a:t>But, food &amp; toiletries were taken by employees.</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5" name="Rectangle 4">
            <a:extLst>
              <a:ext uri="{FF2B5EF4-FFF2-40B4-BE49-F238E27FC236}">
                <a16:creationId xmlns:a16="http://schemas.microsoft.com/office/drawing/2014/main" id="{0AB3FF43-F973-4DC6-83CD-0BA026AAE4F1}"/>
              </a:ext>
            </a:extLst>
          </p:cNvPr>
          <p:cNvSpPr/>
          <p:nvPr/>
        </p:nvSpPr>
        <p:spPr>
          <a:xfrm>
            <a:off x="548441" y="2824514"/>
            <a:ext cx="8047117" cy="129208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Mark‬ ‭8:36-37‬ What good is it for someone to gain the whole world, yet forfeit their soul? Or what can anyone give in exchange for their soul?‭‭</a:t>
            </a:r>
          </a:p>
        </p:txBody>
      </p:sp>
      <p:sp>
        <p:nvSpPr>
          <p:cNvPr id="4" name="Slide Number Placeholder 3">
            <a:extLst>
              <a:ext uri="{FF2B5EF4-FFF2-40B4-BE49-F238E27FC236}">
                <a16:creationId xmlns:a16="http://schemas.microsoft.com/office/drawing/2014/main" id="{403592D6-3678-4BA5-A03C-6AADBDD95480}"/>
              </a:ext>
            </a:extLst>
          </p:cNvPr>
          <p:cNvSpPr>
            <a:spLocks noGrp="1"/>
          </p:cNvSpPr>
          <p:nvPr>
            <p:ph type="sldNum" sz="quarter" idx="12"/>
          </p:nvPr>
        </p:nvSpPr>
        <p:spPr/>
        <p:txBody>
          <a:bodyPr/>
          <a:lstStyle/>
          <a:p>
            <a:fld id="{F209BD39-6071-4EFD-BF47-CF581FBE9AEA}" type="slidenum">
              <a:rPr lang="en-US" smtClean="0"/>
              <a:t>12</a:t>
            </a:fld>
            <a:endParaRPr lang="en-US"/>
          </a:p>
        </p:txBody>
      </p:sp>
    </p:spTree>
    <p:extLst>
      <p:ext uri="{BB962C8B-B14F-4D97-AF65-F5344CB8AC3E}">
        <p14:creationId xmlns:p14="http://schemas.microsoft.com/office/powerpoint/2010/main" val="153651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6446966" cy="709865"/>
          </a:xfrm>
        </p:spPr>
        <p:txBody>
          <a:bodyPr/>
          <a:lstStyle/>
          <a:p>
            <a:r>
              <a:rPr lang="en-US" sz="3600" b="1" dirty="0">
                <a:latin typeface="Calibri" panose="020F0502020204030204" pitchFamily="34" charset="0"/>
                <a:cs typeface="Calibri" panose="020F0502020204030204" pitchFamily="34" charset="0"/>
              </a:rPr>
              <a:t>Other things were taken too…</a:t>
            </a:r>
          </a:p>
        </p:txBody>
      </p:sp>
      <p:sp>
        <p:nvSpPr>
          <p:cNvPr id="3" name="Content Placeholder 2">
            <a:extLst>
              <a:ext uri="{FF2B5EF4-FFF2-40B4-BE49-F238E27FC236}">
                <a16:creationId xmlns:a16="http://schemas.microsoft.com/office/drawing/2014/main" id="{381A464E-81D7-4EB4-8CFC-C7DF5BD9CC65}"/>
              </a:ext>
            </a:extLst>
          </p:cNvPr>
          <p:cNvSpPr>
            <a:spLocks noGrp="1"/>
          </p:cNvSpPr>
          <p:nvPr>
            <p:ph idx="1"/>
          </p:nvPr>
        </p:nvSpPr>
        <p:spPr>
          <a:xfrm>
            <a:off x="866440" y="2312276"/>
            <a:ext cx="7729117" cy="4309241"/>
          </a:xfrm>
        </p:spPr>
        <p:txBody>
          <a:bodyPr>
            <a:normAutofit/>
          </a:bodyPr>
          <a:lstStyle/>
          <a:p>
            <a:r>
              <a:rPr lang="en-US" sz="2800" b="1" dirty="0">
                <a:solidFill>
                  <a:srgbClr val="275A5D"/>
                </a:solidFill>
                <a:latin typeface="Calibri" panose="020F0502020204030204" pitchFamily="34" charset="0"/>
                <a:cs typeface="Calibri" panose="020F0502020204030204" pitchFamily="34" charset="0"/>
              </a:rPr>
              <a:t>Louisville Slugger bat cane… Everything marked originally at 1/3 of the estimated value on Thursday, the first day of sale. ($75 item = $25)</a:t>
            </a:r>
          </a:p>
          <a:p>
            <a:r>
              <a:rPr lang="en-US" sz="2800" b="1" dirty="0">
                <a:solidFill>
                  <a:srgbClr val="275A5D"/>
                </a:solidFill>
                <a:latin typeface="Calibri" panose="020F0502020204030204" pitchFamily="34" charset="0"/>
                <a:cs typeface="Calibri" panose="020F0502020204030204" pitchFamily="34" charset="0"/>
              </a:rPr>
              <a:t>25% off that on Friday. ($75 = $18)</a:t>
            </a:r>
          </a:p>
          <a:p>
            <a:r>
              <a:rPr lang="en-US" sz="2800" b="1" dirty="0">
                <a:solidFill>
                  <a:srgbClr val="275A5D"/>
                </a:solidFill>
                <a:latin typeface="Calibri" panose="020F0502020204030204" pitchFamily="34" charset="0"/>
                <a:cs typeface="Calibri" panose="020F0502020204030204" pitchFamily="34" charset="0"/>
              </a:rPr>
              <a:t>50% off that on Saturday. ($75 = $9)</a:t>
            </a:r>
          </a:p>
          <a:p>
            <a:r>
              <a:rPr lang="en-US" sz="2800" b="1" dirty="0">
                <a:solidFill>
                  <a:srgbClr val="275A5D"/>
                </a:solidFill>
                <a:latin typeface="Calibri" panose="020F0502020204030204" pitchFamily="34" charset="0"/>
                <a:cs typeface="Calibri" panose="020F0502020204030204" pitchFamily="34" charset="0"/>
              </a:rPr>
              <a:t>75% off that on Sunday (will accept $0.01.)</a:t>
            </a:r>
          </a:p>
          <a:p>
            <a:r>
              <a:rPr lang="en-US" sz="2800" b="1" dirty="0">
                <a:solidFill>
                  <a:srgbClr val="275A5D"/>
                </a:solidFill>
                <a:latin typeface="Calibri" panose="020F0502020204030204" pitchFamily="34" charset="0"/>
                <a:cs typeface="Calibri" panose="020F0502020204030204" pitchFamily="34" charset="0"/>
              </a:rPr>
              <a:t>The estate company gets 35-50% of profit!</a:t>
            </a:r>
          </a:p>
          <a:p>
            <a:r>
              <a:rPr lang="en-US" sz="2800" b="1" dirty="0">
                <a:solidFill>
                  <a:srgbClr val="275A5D"/>
                </a:solidFill>
                <a:latin typeface="Calibri" panose="020F0502020204030204" pitchFamily="34" charset="0"/>
                <a:cs typeface="Calibri" panose="020F0502020204030204" pitchFamily="34" charset="0"/>
              </a:rPr>
              <a:t>But the bat cane never made it to the sale.</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4" name="Slide Number Placeholder 3">
            <a:extLst>
              <a:ext uri="{FF2B5EF4-FFF2-40B4-BE49-F238E27FC236}">
                <a16:creationId xmlns:a16="http://schemas.microsoft.com/office/drawing/2014/main" id="{39255223-E30A-484A-92D6-2A2F12705599}"/>
              </a:ext>
            </a:extLst>
          </p:cNvPr>
          <p:cNvSpPr>
            <a:spLocks noGrp="1"/>
          </p:cNvSpPr>
          <p:nvPr>
            <p:ph type="sldNum" sz="quarter" idx="12"/>
          </p:nvPr>
        </p:nvSpPr>
        <p:spPr/>
        <p:txBody>
          <a:bodyPr/>
          <a:lstStyle/>
          <a:p>
            <a:fld id="{F209BD39-6071-4EFD-BF47-CF581FBE9AEA}" type="slidenum">
              <a:rPr lang="en-US" smtClean="0"/>
              <a:t>13</a:t>
            </a:fld>
            <a:endParaRPr lang="en-US"/>
          </a:p>
        </p:txBody>
      </p:sp>
    </p:spTree>
    <p:extLst>
      <p:ext uri="{BB962C8B-B14F-4D97-AF65-F5344CB8AC3E}">
        <p14:creationId xmlns:p14="http://schemas.microsoft.com/office/powerpoint/2010/main" val="259896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5893588" cy="709865"/>
          </a:xfrm>
        </p:spPr>
        <p:txBody>
          <a:bodyPr/>
          <a:lstStyle/>
          <a:p>
            <a:r>
              <a:rPr lang="en-US" sz="3600" b="1" dirty="0">
                <a:latin typeface="Calibri" panose="020F0502020204030204" pitchFamily="34" charset="0"/>
                <a:cs typeface="Calibri" panose="020F0502020204030204" pitchFamily="34" charset="0"/>
              </a:rPr>
              <a:t>The vanishing inheritance</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A5C1AD8F-73BB-47B5-A779-327F509A8D6C}"/>
              </a:ext>
            </a:extLst>
          </p:cNvPr>
          <p:cNvSpPr txBox="1">
            <a:spLocks/>
          </p:cNvSpPr>
          <p:nvPr/>
        </p:nvSpPr>
        <p:spPr>
          <a:xfrm>
            <a:off x="740319" y="2490306"/>
            <a:ext cx="7888116" cy="41797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solidFill>
                  <a:srgbClr val="275A5D"/>
                </a:solidFill>
                <a:latin typeface="Calibri" panose="020F0502020204030204" pitchFamily="34" charset="0"/>
                <a:cs typeface="Calibri" panose="020F0502020204030204" pitchFamily="34" charset="0"/>
              </a:rPr>
              <a:t>Riches can disappear at any time. </a:t>
            </a:r>
          </a:p>
          <a:p>
            <a:endParaRPr lang="en-US" sz="2800" b="1" dirty="0">
              <a:solidFill>
                <a:srgbClr val="275A5D"/>
              </a:solidFill>
              <a:latin typeface="Calibri" panose="020F0502020204030204" pitchFamily="34" charset="0"/>
              <a:cs typeface="Calibri" panose="020F0502020204030204" pitchFamily="34" charset="0"/>
            </a:endParaRPr>
          </a:p>
          <a:p>
            <a:endParaRPr lang="en-US" sz="2800" b="1" dirty="0">
              <a:solidFill>
                <a:srgbClr val="275A5D"/>
              </a:solidFill>
              <a:latin typeface="Calibri" panose="020F0502020204030204" pitchFamily="34" charset="0"/>
              <a:cs typeface="Calibri" panose="020F0502020204030204" pitchFamily="34" charset="0"/>
            </a:endParaRPr>
          </a:p>
          <a:p>
            <a:endParaRPr lang="en-US" sz="1600" b="1" dirty="0">
              <a:solidFill>
                <a:srgbClr val="275A5D"/>
              </a:solidFill>
              <a:latin typeface="Calibri" panose="020F0502020204030204" pitchFamily="34" charset="0"/>
              <a:cs typeface="Calibri" panose="020F0502020204030204" pitchFamily="34" charset="0"/>
            </a:endParaRPr>
          </a:p>
          <a:p>
            <a:r>
              <a:rPr lang="en-US" sz="2800" b="1" dirty="0">
                <a:solidFill>
                  <a:srgbClr val="275A5D"/>
                </a:solidFill>
                <a:latin typeface="Calibri" panose="020F0502020204030204" pitchFamily="34" charset="0"/>
                <a:cs typeface="Calibri" panose="020F0502020204030204" pitchFamily="34" charset="0"/>
              </a:rPr>
              <a:t>Legal costs, repairs, real estate costs, nursing home costs, estate sale costs, theft, not much left, then that’s divided by 2 sons.</a:t>
            </a:r>
          </a:p>
          <a:p>
            <a:r>
              <a:rPr lang="en-US" sz="3200" b="1" dirty="0">
                <a:solidFill>
                  <a:srgbClr val="275A5D"/>
                </a:solidFill>
                <a:latin typeface="Calibri" panose="020F0502020204030204" pitchFamily="34" charset="0"/>
                <a:cs typeface="Calibri" panose="020F0502020204030204" pitchFamily="34" charset="0"/>
              </a:rPr>
              <a:t>But the 2 sons didn’t want it!</a:t>
            </a:r>
          </a:p>
          <a:p>
            <a:endParaRPr lang="en-US" sz="2800" b="1" dirty="0">
              <a:solidFill>
                <a:srgbClr val="275A5D"/>
              </a:solidFill>
              <a:latin typeface="Calibri" panose="020F0502020204030204" pitchFamily="34" charset="0"/>
              <a:cs typeface="Calibri" panose="020F0502020204030204" pitchFamily="34" charset="0"/>
            </a:endParaRPr>
          </a:p>
          <a:p>
            <a:endParaRPr lang="en-US" sz="1600" dirty="0"/>
          </a:p>
        </p:txBody>
      </p:sp>
      <p:sp>
        <p:nvSpPr>
          <p:cNvPr id="4" name="Rectangle 3">
            <a:extLst>
              <a:ext uri="{FF2B5EF4-FFF2-40B4-BE49-F238E27FC236}">
                <a16:creationId xmlns:a16="http://schemas.microsoft.com/office/drawing/2014/main" id="{4345B243-A3FA-47F6-98A2-392949A66805}"/>
              </a:ext>
            </a:extLst>
          </p:cNvPr>
          <p:cNvSpPr/>
          <p:nvPr/>
        </p:nvSpPr>
        <p:spPr>
          <a:xfrm>
            <a:off x="548441" y="3071791"/>
            <a:ext cx="8047117" cy="14312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Proverbs 23:5 Cast but a glance at riches, and they are gone, for they will surely sprout wings and fly off to the sky like an eagle.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C3A8E6B-3FED-45EA-969F-B0638241CB2F}"/>
              </a:ext>
            </a:extLst>
          </p:cNvPr>
          <p:cNvSpPr>
            <a:spLocks noGrp="1"/>
          </p:cNvSpPr>
          <p:nvPr>
            <p:ph type="sldNum" sz="quarter" idx="12"/>
          </p:nvPr>
        </p:nvSpPr>
        <p:spPr/>
        <p:txBody>
          <a:bodyPr/>
          <a:lstStyle/>
          <a:p>
            <a:fld id="{F209BD39-6071-4EFD-BF47-CF581FBE9AEA}" type="slidenum">
              <a:rPr lang="en-US" smtClean="0"/>
              <a:t>14</a:t>
            </a:fld>
            <a:endParaRPr lang="en-US"/>
          </a:p>
        </p:txBody>
      </p:sp>
    </p:spTree>
    <p:extLst>
      <p:ext uri="{BB962C8B-B14F-4D97-AF65-F5344CB8AC3E}">
        <p14:creationId xmlns:p14="http://schemas.microsoft.com/office/powerpoint/2010/main" val="3007032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5893588" cy="709865"/>
          </a:xfrm>
        </p:spPr>
        <p:txBody>
          <a:bodyPr/>
          <a:lstStyle/>
          <a:p>
            <a:r>
              <a:rPr lang="en-US" sz="3600" b="1" dirty="0">
                <a:latin typeface="Calibri" panose="020F0502020204030204" pitchFamily="34" charset="0"/>
                <a:cs typeface="Calibri" panose="020F0502020204030204" pitchFamily="34" charset="0"/>
              </a:rPr>
              <a:t>Here today, gone tomorrow</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A5C1AD8F-73BB-47B5-A779-327F509A8D6C}"/>
              </a:ext>
            </a:extLst>
          </p:cNvPr>
          <p:cNvSpPr txBox="1">
            <a:spLocks/>
          </p:cNvSpPr>
          <p:nvPr/>
        </p:nvSpPr>
        <p:spPr>
          <a:xfrm>
            <a:off x="707440" y="2438401"/>
            <a:ext cx="7888118" cy="41620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solidFill>
                  <a:srgbClr val="275A5D"/>
                </a:solidFill>
                <a:latin typeface="Calibri" panose="020F0502020204030204" pitchFamily="34" charset="0"/>
                <a:cs typeface="Calibri" panose="020F0502020204030204" pitchFamily="34" charset="0"/>
              </a:rPr>
              <a:t>Many put false confidence in riches.</a:t>
            </a:r>
          </a:p>
          <a:p>
            <a:endParaRPr lang="en-US" sz="2800" b="1" dirty="0">
              <a:solidFill>
                <a:srgbClr val="275A5D"/>
              </a:solidFill>
              <a:latin typeface="Calibri" panose="020F0502020204030204" pitchFamily="34" charset="0"/>
              <a:cs typeface="Calibri" panose="020F0502020204030204" pitchFamily="34" charset="0"/>
            </a:endParaRPr>
          </a:p>
          <a:p>
            <a:endParaRPr lang="en-US" sz="2800" b="1" dirty="0">
              <a:solidFill>
                <a:srgbClr val="275A5D"/>
              </a:solidFill>
              <a:latin typeface="Calibri" panose="020F0502020204030204" pitchFamily="34" charset="0"/>
              <a:cs typeface="Calibri" panose="020F0502020204030204" pitchFamily="34" charset="0"/>
            </a:endParaRPr>
          </a:p>
          <a:p>
            <a:endParaRPr lang="en-US" sz="2800" b="1" dirty="0">
              <a:solidFill>
                <a:srgbClr val="275A5D"/>
              </a:solidFill>
              <a:latin typeface="Calibri" panose="020F0502020204030204" pitchFamily="34" charset="0"/>
              <a:cs typeface="Calibri" panose="020F0502020204030204" pitchFamily="34" charset="0"/>
            </a:endParaRPr>
          </a:p>
          <a:p>
            <a:r>
              <a:rPr lang="en-US" sz="2800" b="1" dirty="0">
                <a:solidFill>
                  <a:srgbClr val="275A5D"/>
                </a:solidFill>
                <a:latin typeface="Calibri" panose="020F0502020204030204" pitchFamily="34" charset="0"/>
                <a:cs typeface="Calibri" panose="020F0502020204030204" pitchFamily="34" charset="0"/>
              </a:rPr>
              <a:t>Those who trust in their wealth are pretending a high wall stands between them (or their loved ones) and misfortune. </a:t>
            </a:r>
          </a:p>
          <a:p>
            <a:r>
              <a:rPr lang="en-US" sz="2800" b="1" dirty="0">
                <a:solidFill>
                  <a:srgbClr val="275A5D"/>
                </a:solidFill>
                <a:latin typeface="Calibri" panose="020F0502020204030204" pitchFamily="34" charset="0"/>
                <a:cs typeface="Calibri" panose="020F0502020204030204" pitchFamily="34" charset="0"/>
              </a:rPr>
              <a:t>Solomon’s inheritance to Rehoboam (1 kings 12)</a:t>
            </a:r>
          </a:p>
        </p:txBody>
      </p:sp>
      <p:sp>
        <p:nvSpPr>
          <p:cNvPr id="4" name="Rectangle 3">
            <a:extLst>
              <a:ext uri="{FF2B5EF4-FFF2-40B4-BE49-F238E27FC236}">
                <a16:creationId xmlns:a16="http://schemas.microsoft.com/office/drawing/2014/main" id="{4345B243-A3FA-47F6-98A2-392949A66805}"/>
              </a:ext>
            </a:extLst>
          </p:cNvPr>
          <p:cNvSpPr/>
          <p:nvPr/>
        </p:nvSpPr>
        <p:spPr>
          <a:xfrm>
            <a:off x="548442" y="3088169"/>
            <a:ext cx="8047117" cy="14312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Proverbs 18:10 The name of the Lord is a fortified tower; the righteous run to it and are safe. 11 The wealth of the rich is their fortified city; </a:t>
            </a:r>
            <a:r>
              <a:rPr lang="en-US" sz="2400" b="1" dirty="0">
                <a:solidFill>
                  <a:schemeClr val="tx1"/>
                </a:solidFill>
                <a:latin typeface="Times New Roman" panose="02020603050405020304" pitchFamily="18" charset="0"/>
                <a:cs typeface="Times New Roman" panose="02020603050405020304" pitchFamily="18" charset="0"/>
              </a:rPr>
              <a:t>they imagine it a wall too high to scale.</a:t>
            </a:r>
          </a:p>
        </p:txBody>
      </p:sp>
      <p:sp>
        <p:nvSpPr>
          <p:cNvPr id="3" name="Slide Number Placeholder 2">
            <a:extLst>
              <a:ext uri="{FF2B5EF4-FFF2-40B4-BE49-F238E27FC236}">
                <a16:creationId xmlns:a16="http://schemas.microsoft.com/office/drawing/2014/main" id="{9898A06C-3331-4CB9-A4CB-C819CCEE508C}"/>
              </a:ext>
            </a:extLst>
          </p:cNvPr>
          <p:cNvSpPr>
            <a:spLocks noGrp="1"/>
          </p:cNvSpPr>
          <p:nvPr>
            <p:ph type="sldNum" sz="quarter" idx="12"/>
          </p:nvPr>
        </p:nvSpPr>
        <p:spPr/>
        <p:txBody>
          <a:bodyPr/>
          <a:lstStyle/>
          <a:p>
            <a:fld id="{F209BD39-6071-4EFD-BF47-CF581FBE9AEA}" type="slidenum">
              <a:rPr lang="en-US" smtClean="0"/>
              <a:t>15</a:t>
            </a:fld>
            <a:endParaRPr lang="en-US"/>
          </a:p>
        </p:txBody>
      </p:sp>
    </p:spTree>
    <p:extLst>
      <p:ext uri="{BB962C8B-B14F-4D97-AF65-F5344CB8AC3E}">
        <p14:creationId xmlns:p14="http://schemas.microsoft.com/office/powerpoint/2010/main" val="151645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8C3D0-E2D6-4A9F-9280-EE9B69CC8DF8}"/>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0DC8-DD1D-C44F-BF9D-9E9C342A7284}"/>
              </a:ext>
            </a:extLst>
          </p:cNvPr>
          <p:cNvSpPr>
            <a:spLocks noGrp="1"/>
          </p:cNvSpPr>
          <p:nvPr>
            <p:ph type="title"/>
          </p:nvPr>
        </p:nvSpPr>
        <p:spPr>
          <a:xfrm>
            <a:off x="628650" y="76895"/>
            <a:ext cx="7886700" cy="1325563"/>
          </a:xfrm>
        </p:spPr>
        <p:txBody>
          <a:bodyPr/>
          <a:lstStyle/>
          <a:p>
            <a:pPr algn="ctr"/>
            <a:r>
              <a:rPr lang="en-US" dirty="0">
                <a:latin typeface="Times New Roman" panose="02020603050405020304" pitchFamily="18" charset="0"/>
                <a:cs typeface="Times New Roman" panose="02020603050405020304" pitchFamily="18" charset="0"/>
              </a:rPr>
              <a:t>Luke 12:16-21 NIV</a:t>
            </a:r>
          </a:p>
        </p:txBody>
      </p:sp>
      <p:sp>
        <p:nvSpPr>
          <p:cNvPr id="3" name="Content Placeholder 2">
            <a:extLst>
              <a:ext uri="{FF2B5EF4-FFF2-40B4-BE49-F238E27FC236}">
                <a16:creationId xmlns:a16="http://schemas.microsoft.com/office/drawing/2014/main" id="{3D75B92F-A455-8F4F-BC41-3CFC104EECE6}"/>
              </a:ext>
            </a:extLst>
          </p:cNvPr>
          <p:cNvSpPr>
            <a:spLocks noGrp="1"/>
          </p:cNvSpPr>
          <p:nvPr>
            <p:ph idx="1"/>
          </p:nvPr>
        </p:nvSpPr>
        <p:spPr>
          <a:xfrm>
            <a:off x="628650" y="1252330"/>
            <a:ext cx="7886700" cy="527767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And he told them this parable: “The ground of a certain rich man yielded an abundant harvest. He thought to himself, ‘What shall I do? I have no place to store my crops.’ “Then he said, ‘This is what I’ll do. I will tear down my barns and build bigger ones, and there I will store my surplus grain. And I’ll say to myself, “You have plenty of grain laid up for many years. Take life easy; eat, drink and be merry.” ’ “But God said to him, ‘You fool! This very night your life will be demanded from you. </a:t>
            </a:r>
            <a:r>
              <a:rPr lang="en-US" b="1" dirty="0">
                <a:latin typeface="Times New Roman" panose="02020603050405020304" pitchFamily="18" charset="0"/>
                <a:cs typeface="Times New Roman" panose="02020603050405020304" pitchFamily="18" charset="0"/>
              </a:rPr>
              <a:t>Then who will get what you have prepared for yourself?</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“This is how it will be with whoever stores up things for themselves but is not rich toward God.”</a:t>
            </a:r>
          </a:p>
        </p:txBody>
      </p:sp>
      <p:sp>
        <p:nvSpPr>
          <p:cNvPr id="5" name="Slide Number Placeholder 4">
            <a:extLst>
              <a:ext uri="{FF2B5EF4-FFF2-40B4-BE49-F238E27FC236}">
                <a16:creationId xmlns:a16="http://schemas.microsoft.com/office/drawing/2014/main" id="{819866EC-D595-488A-A828-056DE43D44AA}"/>
              </a:ext>
            </a:extLst>
          </p:cNvPr>
          <p:cNvSpPr>
            <a:spLocks noGrp="1"/>
          </p:cNvSpPr>
          <p:nvPr>
            <p:ph type="sldNum" sz="quarter" idx="12"/>
          </p:nvPr>
        </p:nvSpPr>
        <p:spPr/>
        <p:txBody>
          <a:bodyPr/>
          <a:lstStyle/>
          <a:p>
            <a:fld id="{03058361-791D-9A4F-9A83-C79D17BDF6FE}" type="slidenum">
              <a:rPr lang="en-US" smtClean="0"/>
              <a:t>16</a:t>
            </a:fld>
            <a:endParaRPr lang="en-US"/>
          </a:p>
        </p:txBody>
      </p:sp>
    </p:spTree>
    <p:extLst>
      <p:ext uri="{BB962C8B-B14F-4D97-AF65-F5344CB8AC3E}">
        <p14:creationId xmlns:p14="http://schemas.microsoft.com/office/powerpoint/2010/main" val="258349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8D9D01F-E7ED-4E6D-B485-1A62011790BA}"/>
              </a:ext>
            </a:extLst>
          </p:cNvPr>
          <p:cNvSpPr txBox="1">
            <a:spLocks/>
          </p:cNvSpPr>
          <p:nvPr/>
        </p:nvSpPr>
        <p:spPr>
          <a:xfrm>
            <a:off x="707440" y="2438401"/>
            <a:ext cx="7888118" cy="41620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solidFill>
                  <a:srgbClr val="275A5D"/>
                </a:solidFill>
                <a:latin typeface="Calibri" panose="020F0502020204030204" pitchFamily="34" charset="0"/>
                <a:cs typeface="Calibri" panose="020F0502020204030204" pitchFamily="34" charset="0"/>
              </a:rPr>
              <a:t>Riches don’t last.</a:t>
            </a:r>
          </a:p>
          <a:p>
            <a:endParaRPr lang="en-US" sz="4800" b="1" dirty="0">
              <a:solidFill>
                <a:srgbClr val="275A5D"/>
              </a:solidFill>
              <a:latin typeface="Calibri" panose="020F0502020204030204" pitchFamily="34" charset="0"/>
              <a:cs typeface="Calibri" panose="020F0502020204030204" pitchFamily="34" charset="0"/>
            </a:endParaRPr>
          </a:p>
          <a:p>
            <a:endParaRPr lang="en-US" sz="2800" b="1" dirty="0">
              <a:solidFill>
                <a:srgbClr val="275A5D"/>
              </a:solidFill>
              <a:latin typeface="Calibri" panose="020F0502020204030204" pitchFamily="34" charset="0"/>
              <a:cs typeface="Calibri" panose="020F0502020204030204" pitchFamily="34" charset="0"/>
            </a:endParaRPr>
          </a:p>
          <a:p>
            <a:r>
              <a:rPr lang="en-US" sz="2800" b="1" dirty="0">
                <a:solidFill>
                  <a:srgbClr val="275A5D"/>
                </a:solidFill>
                <a:latin typeface="Calibri" panose="020F0502020204030204" pitchFamily="34" charset="0"/>
                <a:cs typeface="Calibri" panose="020F0502020204030204" pitchFamily="34" charset="0"/>
              </a:rPr>
              <a:t>Riches cannot save.</a:t>
            </a:r>
          </a:p>
        </p:txBody>
      </p:sp>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0" y="937038"/>
            <a:ext cx="6455117" cy="709865"/>
          </a:xfrm>
        </p:spPr>
        <p:txBody>
          <a:bodyPr/>
          <a:lstStyle/>
          <a:p>
            <a:r>
              <a:rPr lang="en-US" sz="3600" b="1" dirty="0">
                <a:latin typeface="Calibri" panose="020F0502020204030204" pitchFamily="34" charset="0"/>
                <a:cs typeface="Calibri" panose="020F0502020204030204" pitchFamily="34" charset="0"/>
              </a:rPr>
              <a:t>The problem with riches…</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A5C1AD8F-73BB-47B5-A779-327F509A8D6C}"/>
              </a:ext>
            </a:extLst>
          </p:cNvPr>
          <p:cNvSpPr txBox="1">
            <a:spLocks/>
          </p:cNvSpPr>
          <p:nvPr/>
        </p:nvSpPr>
        <p:spPr>
          <a:xfrm>
            <a:off x="740319" y="2438400"/>
            <a:ext cx="7888116" cy="4256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3200" b="1" dirty="0">
              <a:solidFill>
                <a:srgbClr val="275A5D"/>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345B243-A3FA-47F6-98A2-392949A66805}"/>
              </a:ext>
            </a:extLst>
          </p:cNvPr>
          <p:cNvSpPr/>
          <p:nvPr/>
        </p:nvSpPr>
        <p:spPr>
          <a:xfrm>
            <a:off x="540291" y="5002137"/>
            <a:ext cx="8047117" cy="1232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Proverbs 11:4 </a:t>
            </a:r>
            <a:r>
              <a:rPr lang="en-US" sz="2400" b="1" dirty="0">
                <a:solidFill>
                  <a:schemeClr val="tx1"/>
                </a:solidFill>
                <a:latin typeface="Times New Roman" panose="02020603050405020304" pitchFamily="18" charset="0"/>
                <a:cs typeface="Times New Roman" panose="02020603050405020304" pitchFamily="18" charset="0"/>
              </a:rPr>
              <a:t>Riches do not profit in the day of wrath</a:t>
            </a:r>
            <a:r>
              <a:rPr lang="en-US" sz="2400" dirty="0">
                <a:solidFill>
                  <a:schemeClr val="tx1"/>
                </a:solidFill>
                <a:latin typeface="Times New Roman" panose="02020603050405020304" pitchFamily="18" charset="0"/>
                <a:cs typeface="Times New Roman" panose="02020603050405020304" pitchFamily="18" charset="0"/>
              </a:rPr>
              <a:t>, But righteousness delivers from death.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FE18550-951F-4DAC-AD80-F1B0FA10B219}"/>
              </a:ext>
            </a:extLst>
          </p:cNvPr>
          <p:cNvSpPr/>
          <p:nvPr/>
        </p:nvSpPr>
        <p:spPr>
          <a:xfrm>
            <a:off x="540292" y="3051375"/>
            <a:ext cx="8047117" cy="1232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1 John 2:17 </a:t>
            </a:r>
            <a:r>
              <a:rPr lang="en-US" sz="2400" b="1" dirty="0">
                <a:solidFill>
                  <a:schemeClr val="tx1"/>
                </a:solidFill>
                <a:latin typeface="Times New Roman" panose="02020603050405020304" pitchFamily="18" charset="0"/>
                <a:cs typeface="Times New Roman" panose="02020603050405020304" pitchFamily="18" charset="0"/>
              </a:rPr>
              <a:t>And the world is passing away</a:t>
            </a:r>
            <a:r>
              <a:rPr lang="en-US" sz="2400" dirty="0">
                <a:solidFill>
                  <a:schemeClr val="tx1"/>
                </a:solidFill>
                <a:latin typeface="Times New Roman" panose="02020603050405020304" pitchFamily="18" charset="0"/>
                <a:cs typeface="Times New Roman" panose="02020603050405020304" pitchFamily="18" charset="0"/>
              </a:rPr>
              <a:t>, and the lust of it; but he who does the will of God abides forever.</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A04EC8A-6D79-48C5-BCCB-9B23B5643DD9}"/>
              </a:ext>
            </a:extLst>
          </p:cNvPr>
          <p:cNvSpPr>
            <a:spLocks noGrp="1"/>
          </p:cNvSpPr>
          <p:nvPr>
            <p:ph type="sldNum" sz="quarter" idx="12"/>
          </p:nvPr>
        </p:nvSpPr>
        <p:spPr/>
        <p:txBody>
          <a:bodyPr/>
          <a:lstStyle/>
          <a:p>
            <a:fld id="{F209BD39-6071-4EFD-BF47-CF581FBE9AEA}" type="slidenum">
              <a:rPr lang="en-US" smtClean="0"/>
              <a:t>17</a:t>
            </a:fld>
            <a:endParaRPr lang="en-US"/>
          </a:p>
        </p:txBody>
      </p:sp>
    </p:spTree>
    <p:extLst>
      <p:ext uri="{BB962C8B-B14F-4D97-AF65-F5344CB8AC3E}">
        <p14:creationId xmlns:p14="http://schemas.microsoft.com/office/powerpoint/2010/main" val="11288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8D9D01F-E7ED-4E6D-B485-1A62011790BA}"/>
              </a:ext>
            </a:extLst>
          </p:cNvPr>
          <p:cNvSpPr txBox="1">
            <a:spLocks/>
          </p:cNvSpPr>
          <p:nvPr/>
        </p:nvSpPr>
        <p:spPr>
          <a:xfrm>
            <a:off x="707440" y="2438401"/>
            <a:ext cx="7888118" cy="42566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solidFill>
                  <a:srgbClr val="275A5D"/>
                </a:solidFill>
                <a:latin typeface="Calibri" panose="020F0502020204030204" pitchFamily="34" charset="0"/>
                <a:cs typeface="Calibri" panose="020F0502020204030204" pitchFamily="34" charset="0"/>
              </a:rPr>
              <a:t>And back to Matthew 6…</a:t>
            </a:r>
          </a:p>
          <a:p>
            <a:endParaRPr lang="en-US" sz="4400" b="1" dirty="0">
              <a:solidFill>
                <a:srgbClr val="275A5D"/>
              </a:solidFill>
              <a:latin typeface="Calibri" panose="020F0502020204030204" pitchFamily="34" charset="0"/>
              <a:cs typeface="Calibri" panose="020F0502020204030204" pitchFamily="34" charset="0"/>
            </a:endParaRPr>
          </a:p>
          <a:p>
            <a:endParaRPr lang="en-US" sz="2800" b="1" dirty="0">
              <a:solidFill>
                <a:srgbClr val="275A5D"/>
              </a:solidFill>
              <a:latin typeface="Calibri" panose="020F0502020204030204" pitchFamily="34" charset="0"/>
              <a:cs typeface="Calibri" panose="020F0502020204030204" pitchFamily="34" charset="0"/>
            </a:endParaRPr>
          </a:p>
          <a:p>
            <a:endParaRPr lang="en-US" sz="4000" b="1" dirty="0">
              <a:solidFill>
                <a:srgbClr val="275A5D"/>
              </a:solidFill>
              <a:latin typeface="Calibri" panose="020F0502020204030204" pitchFamily="34" charset="0"/>
              <a:cs typeface="Calibri" panose="020F0502020204030204" pitchFamily="34" charset="0"/>
            </a:endParaRPr>
          </a:p>
          <a:p>
            <a:pPr marL="0" indent="0">
              <a:buNone/>
            </a:pPr>
            <a:endParaRPr lang="en-US" sz="2400" b="1" dirty="0">
              <a:solidFill>
                <a:srgbClr val="275A5D"/>
              </a:solidFill>
              <a:latin typeface="Calibri" panose="020F0502020204030204" pitchFamily="34" charset="0"/>
              <a:cs typeface="Calibri" panose="020F0502020204030204" pitchFamily="34" charset="0"/>
            </a:endParaRPr>
          </a:p>
          <a:p>
            <a:r>
              <a:rPr lang="en-US" sz="2800" b="1" dirty="0">
                <a:solidFill>
                  <a:srgbClr val="275A5D"/>
                </a:solidFill>
                <a:latin typeface="Calibri" panose="020F0502020204030204" pitchFamily="34" charset="0"/>
                <a:cs typeface="Calibri" panose="020F0502020204030204" pitchFamily="34" charset="0"/>
              </a:rPr>
              <a:t>New Living Translation – “Wherever your treasure is, there the desires of your heart will also.”</a:t>
            </a:r>
          </a:p>
        </p:txBody>
      </p:sp>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0" y="937038"/>
            <a:ext cx="6455117" cy="709865"/>
          </a:xfrm>
        </p:spPr>
        <p:txBody>
          <a:bodyPr/>
          <a:lstStyle/>
          <a:p>
            <a:r>
              <a:rPr lang="en-US" sz="3600" b="1" dirty="0">
                <a:latin typeface="Calibri" panose="020F0502020204030204" pitchFamily="34" charset="0"/>
                <a:cs typeface="Calibri" panose="020F0502020204030204" pitchFamily="34" charset="0"/>
              </a:rPr>
              <a:t>The desires of your heart</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A5C1AD8F-73BB-47B5-A779-327F509A8D6C}"/>
              </a:ext>
            </a:extLst>
          </p:cNvPr>
          <p:cNvSpPr txBox="1">
            <a:spLocks/>
          </p:cNvSpPr>
          <p:nvPr/>
        </p:nvSpPr>
        <p:spPr>
          <a:xfrm>
            <a:off x="740319" y="2438400"/>
            <a:ext cx="7888116" cy="4256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3200" b="1" dirty="0">
              <a:solidFill>
                <a:srgbClr val="275A5D"/>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54500A89-80CD-46BF-9CEB-6BC93106131F}"/>
              </a:ext>
            </a:extLst>
          </p:cNvPr>
          <p:cNvSpPr/>
          <p:nvPr/>
        </p:nvSpPr>
        <p:spPr>
          <a:xfrm>
            <a:off x="548441" y="3016501"/>
            <a:ext cx="8047117" cy="249495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0">
              <a:defRPr/>
            </a:pPr>
            <a:r>
              <a:rPr lang="en-US" sz="2400" dirty="0">
                <a:solidFill>
                  <a:prstClr val="black"/>
                </a:solidFill>
                <a:latin typeface="Times New Roman" panose="02020603050405020304" pitchFamily="18" charset="0"/>
                <a:cs typeface="Times New Roman" panose="02020603050405020304" pitchFamily="18" charset="0"/>
              </a:rPr>
              <a:t>Matthew 6:19 “Do not lay up for yourselves treasures on earth, where moth and rust destroy and where thieves break in and steal; 20 but lay up for yourselves treasures in heaven, where neither moth nor rust destroys and where thieves do not break in and steal. 21 </a:t>
            </a:r>
            <a:r>
              <a:rPr lang="en-US" sz="2400" b="1" dirty="0">
                <a:solidFill>
                  <a:prstClr val="black"/>
                </a:solidFill>
                <a:latin typeface="Times New Roman" panose="02020603050405020304" pitchFamily="18" charset="0"/>
                <a:cs typeface="Times New Roman" panose="02020603050405020304" pitchFamily="18" charset="0"/>
              </a:rPr>
              <a:t>For where your treasure is, there your heart will be also.</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CB010DB-A473-4AA4-B0C7-20ED30395083}"/>
              </a:ext>
            </a:extLst>
          </p:cNvPr>
          <p:cNvSpPr>
            <a:spLocks noGrp="1"/>
          </p:cNvSpPr>
          <p:nvPr>
            <p:ph type="sldNum" sz="quarter" idx="12"/>
          </p:nvPr>
        </p:nvSpPr>
        <p:spPr/>
        <p:txBody>
          <a:bodyPr/>
          <a:lstStyle/>
          <a:p>
            <a:fld id="{F209BD39-6071-4EFD-BF47-CF581FBE9AEA}" type="slidenum">
              <a:rPr lang="en-US" smtClean="0"/>
              <a:t>18</a:t>
            </a:fld>
            <a:endParaRPr lang="en-US"/>
          </a:p>
        </p:txBody>
      </p:sp>
    </p:spTree>
    <p:extLst>
      <p:ext uri="{BB962C8B-B14F-4D97-AF65-F5344CB8AC3E}">
        <p14:creationId xmlns:p14="http://schemas.microsoft.com/office/powerpoint/2010/main" val="3748475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8D9D01F-E7ED-4E6D-B485-1A62011790BA}"/>
              </a:ext>
            </a:extLst>
          </p:cNvPr>
          <p:cNvSpPr txBox="1">
            <a:spLocks/>
          </p:cNvSpPr>
          <p:nvPr/>
        </p:nvSpPr>
        <p:spPr>
          <a:xfrm>
            <a:off x="707440" y="2438401"/>
            <a:ext cx="7888118" cy="41620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solidFill>
                  <a:srgbClr val="275A5D"/>
                </a:solidFill>
                <a:latin typeface="Calibri" panose="020F0502020204030204" pitchFamily="34" charset="0"/>
                <a:cs typeface="Calibri" panose="020F0502020204030204" pitchFamily="34" charset="0"/>
              </a:rPr>
              <a:t>Who/what controls your life?</a:t>
            </a:r>
          </a:p>
          <a:p>
            <a:endParaRPr lang="en-US" sz="2800" b="1" dirty="0">
              <a:solidFill>
                <a:srgbClr val="275A5D"/>
              </a:solidFill>
              <a:latin typeface="Calibri" panose="020F0502020204030204" pitchFamily="34" charset="0"/>
              <a:cs typeface="Calibri" panose="020F0502020204030204" pitchFamily="34" charset="0"/>
            </a:endParaRPr>
          </a:p>
          <a:p>
            <a:endParaRPr lang="en-US" sz="2800" b="1" dirty="0">
              <a:solidFill>
                <a:srgbClr val="275A5D"/>
              </a:solidFill>
              <a:latin typeface="Calibri" panose="020F0502020204030204" pitchFamily="34" charset="0"/>
              <a:cs typeface="Calibri" panose="020F0502020204030204" pitchFamily="34" charset="0"/>
            </a:endParaRPr>
          </a:p>
          <a:p>
            <a:endParaRPr lang="en-US" sz="2800" b="1" dirty="0">
              <a:solidFill>
                <a:srgbClr val="275A5D"/>
              </a:solidFill>
              <a:latin typeface="Calibri" panose="020F0502020204030204" pitchFamily="34" charset="0"/>
              <a:cs typeface="Calibri" panose="020F0502020204030204" pitchFamily="34" charset="0"/>
            </a:endParaRPr>
          </a:p>
          <a:p>
            <a:r>
              <a:rPr lang="en-US" sz="2800" b="1" dirty="0">
                <a:solidFill>
                  <a:srgbClr val="275A5D"/>
                </a:solidFill>
                <a:latin typeface="Calibri" panose="020F0502020204030204" pitchFamily="34" charset="0"/>
                <a:cs typeface="Calibri" panose="020F0502020204030204" pitchFamily="34" charset="0"/>
              </a:rPr>
              <a:t>A blessing to some is a trap to others.</a:t>
            </a:r>
          </a:p>
          <a:p>
            <a:r>
              <a:rPr lang="en-US" sz="2800" b="1" dirty="0">
                <a:solidFill>
                  <a:srgbClr val="275A5D"/>
                </a:solidFill>
                <a:latin typeface="Calibri" panose="020F0502020204030204" pitchFamily="34" charset="0"/>
                <a:cs typeface="Calibri" panose="020F0502020204030204" pitchFamily="34" charset="0"/>
              </a:rPr>
              <a:t>Money, wealth, riches, can be like fire…</a:t>
            </a:r>
          </a:p>
          <a:p>
            <a:r>
              <a:rPr lang="en-US" sz="2800" b="1" dirty="0">
                <a:solidFill>
                  <a:srgbClr val="275A5D"/>
                </a:solidFill>
                <a:latin typeface="Calibri" panose="020F0502020204030204" pitchFamily="34" charset="0"/>
                <a:cs typeface="Calibri" panose="020F0502020204030204" pitchFamily="34" charset="0"/>
              </a:rPr>
              <a:t>A helpful tool or a devastating force.</a:t>
            </a:r>
          </a:p>
          <a:p>
            <a:pPr marL="0" indent="0">
              <a:buNone/>
            </a:pPr>
            <a:endParaRPr lang="en-US" sz="1400" b="1" dirty="0">
              <a:solidFill>
                <a:srgbClr val="275A5D"/>
              </a:solidFill>
              <a:latin typeface="Calibri" panose="020F0502020204030204" pitchFamily="34" charset="0"/>
              <a:cs typeface="Calibri" panose="020F0502020204030204" pitchFamily="34" charset="0"/>
            </a:endParaRPr>
          </a:p>
          <a:p>
            <a:pPr marL="0" indent="0">
              <a:buNone/>
            </a:pPr>
            <a:endParaRPr lang="en-US" sz="1400" b="1" dirty="0">
              <a:solidFill>
                <a:srgbClr val="275A5D"/>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0" y="937038"/>
            <a:ext cx="6455117" cy="709865"/>
          </a:xfrm>
        </p:spPr>
        <p:txBody>
          <a:bodyPr/>
          <a:lstStyle/>
          <a:p>
            <a:r>
              <a:rPr lang="en-US" sz="3600" b="1" dirty="0">
                <a:latin typeface="Calibri" panose="020F0502020204030204" pitchFamily="34" charset="0"/>
                <a:cs typeface="Calibri" panose="020F0502020204030204" pitchFamily="34" charset="0"/>
              </a:rPr>
              <a:t>Considered and controlled</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A5C1AD8F-73BB-47B5-A779-327F509A8D6C}"/>
              </a:ext>
            </a:extLst>
          </p:cNvPr>
          <p:cNvSpPr txBox="1">
            <a:spLocks/>
          </p:cNvSpPr>
          <p:nvPr/>
        </p:nvSpPr>
        <p:spPr>
          <a:xfrm>
            <a:off x="740319" y="2438400"/>
            <a:ext cx="7888116" cy="4256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3200" b="1" dirty="0">
              <a:solidFill>
                <a:srgbClr val="275A5D"/>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CB010DB-A473-4AA4-B0C7-20ED30395083}"/>
              </a:ext>
            </a:extLst>
          </p:cNvPr>
          <p:cNvSpPr>
            <a:spLocks noGrp="1"/>
          </p:cNvSpPr>
          <p:nvPr>
            <p:ph type="sldNum" sz="quarter" idx="12"/>
          </p:nvPr>
        </p:nvSpPr>
        <p:spPr/>
        <p:txBody>
          <a:bodyPr/>
          <a:lstStyle/>
          <a:p>
            <a:fld id="{F209BD39-6071-4EFD-BF47-CF581FBE9AEA}" type="slidenum">
              <a:rPr lang="en-US" smtClean="0"/>
              <a:t>19</a:t>
            </a:fld>
            <a:endParaRPr lang="en-US"/>
          </a:p>
        </p:txBody>
      </p:sp>
      <p:sp>
        <p:nvSpPr>
          <p:cNvPr id="11" name="Rectangle 10">
            <a:extLst>
              <a:ext uri="{FF2B5EF4-FFF2-40B4-BE49-F238E27FC236}">
                <a16:creationId xmlns:a16="http://schemas.microsoft.com/office/drawing/2014/main" id="{4DDD4E06-EA24-49BB-8930-514FD61C7A9F}"/>
              </a:ext>
            </a:extLst>
          </p:cNvPr>
          <p:cNvSpPr/>
          <p:nvPr/>
        </p:nvSpPr>
        <p:spPr>
          <a:xfrm>
            <a:off x="548440" y="3073100"/>
            <a:ext cx="8047117" cy="14312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Matthew‬ 6:‭24 No one can serve two masters. For you will hate one and love the other; you will be devoted to one and despise the other. You cannot serve God and be enslaved to money. </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1146-A413-470F-8FBF-BB2F1B4FEC0D}"/>
              </a:ext>
            </a:extLst>
          </p:cNvPr>
          <p:cNvSpPr>
            <a:spLocks noGrp="1"/>
          </p:cNvSpPr>
          <p:nvPr>
            <p:ph type="ctrTitle"/>
          </p:nvPr>
        </p:nvSpPr>
        <p:spPr>
          <a:xfrm>
            <a:off x="1143000" y="1502978"/>
            <a:ext cx="6858000" cy="1733715"/>
          </a:xfrm>
        </p:spPr>
        <p:txBody>
          <a:bodyPr>
            <a:normAutofit fontScale="90000"/>
          </a:bodyPr>
          <a:lstStyle/>
          <a:p>
            <a:r>
              <a:rPr lang="en-US" sz="12400" b="1" i="1" dirty="0">
                <a:ln w="28575">
                  <a:solidFill>
                    <a:srgbClr val="275A5D"/>
                  </a:solidFill>
                  <a:prstDash val="solid"/>
                </a:ln>
                <a:solidFill>
                  <a:srgbClr val="FFFFFF"/>
                </a:solidFill>
                <a:effectLst>
                  <a:outerShdw blurRad="38100" dist="22860" dir="5400000" algn="tl" rotWithShape="0">
                    <a:srgbClr val="000000">
                      <a:alpha val="30000"/>
                    </a:srgbClr>
                  </a:outerShdw>
                </a:effectLst>
              </a:rPr>
              <a:t>Welcome.</a:t>
            </a:r>
          </a:p>
        </p:txBody>
      </p:sp>
      <p:sp>
        <p:nvSpPr>
          <p:cNvPr id="3" name="Subtitle 2">
            <a:extLst>
              <a:ext uri="{FF2B5EF4-FFF2-40B4-BE49-F238E27FC236}">
                <a16:creationId xmlns:a16="http://schemas.microsoft.com/office/drawing/2014/main" id="{9E302FEF-1B17-4F16-8D58-0FA8C410252F}"/>
              </a:ext>
            </a:extLst>
          </p:cNvPr>
          <p:cNvSpPr>
            <a:spLocks noGrp="1"/>
          </p:cNvSpPr>
          <p:nvPr>
            <p:ph type="subTitle" idx="1"/>
          </p:nvPr>
        </p:nvSpPr>
        <p:spPr>
          <a:xfrm>
            <a:off x="1143000" y="3174124"/>
            <a:ext cx="6858000" cy="2995448"/>
          </a:xfrm>
        </p:spPr>
        <p:txBody>
          <a:bodyPr>
            <a:normAutofit/>
          </a:bodyPr>
          <a:lstStyle/>
          <a:p>
            <a:r>
              <a:rPr lang="en-US" sz="6000" b="1" i="1" dirty="0">
                <a:solidFill>
                  <a:srgbClr val="275A5D"/>
                </a:solidFill>
              </a:rPr>
              <a:t>We are glad that you have come to worship with us.</a:t>
            </a:r>
          </a:p>
        </p:txBody>
      </p:sp>
    </p:spTree>
    <p:extLst>
      <p:ext uri="{BB962C8B-B14F-4D97-AF65-F5344CB8AC3E}">
        <p14:creationId xmlns:p14="http://schemas.microsoft.com/office/powerpoint/2010/main" val="98203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79529" y="937038"/>
            <a:ext cx="6651319" cy="709865"/>
          </a:xfrm>
        </p:spPr>
        <p:txBody>
          <a:bodyPr/>
          <a:lstStyle/>
          <a:p>
            <a:r>
              <a:rPr lang="en-US" sz="3600" b="1" dirty="0">
                <a:latin typeface="Calibri" panose="020F0502020204030204" pitchFamily="34" charset="0"/>
                <a:cs typeface="Calibri" panose="020F0502020204030204" pitchFamily="34" charset="0"/>
              </a:rPr>
              <a:t>Riches can keep us from Christ</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A5C1AD8F-73BB-47B5-A779-327F509A8D6C}"/>
              </a:ext>
            </a:extLst>
          </p:cNvPr>
          <p:cNvSpPr txBox="1">
            <a:spLocks/>
          </p:cNvSpPr>
          <p:nvPr/>
        </p:nvSpPr>
        <p:spPr>
          <a:xfrm>
            <a:off x="740319" y="2438400"/>
            <a:ext cx="7888116" cy="4256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3200" b="1" dirty="0">
                <a:solidFill>
                  <a:srgbClr val="275A5D"/>
                </a:solidFill>
                <a:latin typeface="Calibri" panose="020F0502020204030204" pitchFamily="34" charset="0"/>
                <a:cs typeface="Calibri" panose="020F0502020204030204" pitchFamily="34" charset="0"/>
              </a:rPr>
              <a:t>It did the rich young ruler (Luke 18:22).  </a:t>
            </a:r>
          </a:p>
          <a:p>
            <a:endParaRPr lang="en-US" sz="3200" b="1" dirty="0">
              <a:solidFill>
                <a:srgbClr val="275A5D"/>
              </a:solidFill>
              <a:latin typeface="Calibri" panose="020F0502020204030204" pitchFamily="34" charset="0"/>
              <a:cs typeface="Calibri" panose="020F0502020204030204" pitchFamily="34" charset="0"/>
            </a:endParaRPr>
          </a:p>
          <a:p>
            <a:endParaRPr lang="en-US" sz="3200" b="1" dirty="0">
              <a:solidFill>
                <a:srgbClr val="275A5D"/>
              </a:solidFill>
              <a:latin typeface="Calibri" panose="020F0502020204030204" pitchFamily="34" charset="0"/>
              <a:cs typeface="Calibri" panose="020F0502020204030204" pitchFamily="34" charset="0"/>
            </a:endParaRPr>
          </a:p>
          <a:p>
            <a:endParaRPr lang="en-US" sz="3200" b="1" dirty="0">
              <a:solidFill>
                <a:srgbClr val="275A5D"/>
              </a:solidFill>
              <a:latin typeface="Calibri" panose="020F0502020204030204" pitchFamily="34" charset="0"/>
              <a:cs typeface="Calibri" panose="020F0502020204030204" pitchFamily="34" charset="0"/>
            </a:endParaRPr>
          </a:p>
          <a:p>
            <a:endParaRPr lang="en-US" sz="3200" b="1" dirty="0">
              <a:solidFill>
                <a:srgbClr val="275A5D"/>
              </a:solidFill>
              <a:latin typeface="Calibri" panose="020F0502020204030204" pitchFamily="34" charset="0"/>
              <a:cs typeface="Calibri" panose="020F0502020204030204" pitchFamily="34" charset="0"/>
            </a:endParaRPr>
          </a:p>
          <a:p>
            <a:r>
              <a:rPr lang="en-US" sz="3200" b="1" dirty="0">
                <a:solidFill>
                  <a:srgbClr val="275A5D"/>
                </a:solidFill>
                <a:latin typeface="Calibri" panose="020F0502020204030204" pitchFamily="34" charset="0"/>
                <a:cs typeface="Calibri" panose="020F0502020204030204" pitchFamily="34" charset="0"/>
              </a:rPr>
              <a:t>The rich young ruler did not possess his wealth, his wealth possessed him.</a:t>
            </a:r>
          </a:p>
        </p:txBody>
      </p:sp>
      <p:sp>
        <p:nvSpPr>
          <p:cNvPr id="4" name="Rectangle 3">
            <a:extLst>
              <a:ext uri="{FF2B5EF4-FFF2-40B4-BE49-F238E27FC236}">
                <a16:creationId xmlns:a16="http://schemas.microsoft.com/office/drawing/2014/main" id="{4345B243-A3FA-47F6-98A2-392949A66805}"/>
              </a:ext>
            </a:extLst>
          </p:cNvPr>
          <p:cNvSpPr/>
          <p:nvPr/>
        </p:nvSpPr>
        <p:spPr>
          <a:xfrm>
            <a:off x="548441" y="3184637"/>
            <a:ext cx="8047117" cy="216471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Luke 18:22 So when Jesus heard these things, He said to him, “You still lack one thing. Sell all that you have and distribute to the poor, and you will have treasure in heaven; and come, follow Me.” 23 But when he heard this, he became very sorrowful, for he was very rich.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3486EAD-3059-4045-88C1-5BA059DEEC8A}"/>
              </a:ext>
            </a:extLst>
          </p:cNvPr>
          <p:cNvSpPr>
            <a:spLocks noGrp="1"/>
          </p:cNvSpPr>
          <p:nvPr>
            <p:ph type="sldNum" sz="quarter" idx="12"/>
          </p:nvPr>
        </p:nvSpPr>
        <p:spPr/>
        <p:txBody>
          <a:bodyPr/>
          <a:lstStyle/>
          <a:p>
            <a:fld id="{F209BD39-6071-4EFD-BF47-CF581FBE9AEA}" type="slidenum">
              <a:rPr lang="en-US" smtClean="0"/>
              <a:t>20</a:t>
            </a:fld>
            <a:endParaRPr lang="en-US"/>
          </a:p>
        </p:txBody>
      </p:sp>
    </p:spTree>
    <p:extLst>
      <p:ext uri="{BB962C8B-B14F-4D97-AF65-F5344CB8AC3E}">
        <p14:creationId xmlns:p14="http://schemas.microsoft.com/office/powerpoint/2010/main" val="22133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0" y="937038"/>
            <a:ext cx="6455117" cy="709865"/>
          </a:xfrm>
        </p:spPr>
        <p:txBody>
          <a:bodyPr/>
          <a:lstStyle/>
          <a:p>
            <a:r>
              <a:rPr lang="en-US" sz="5400" b="1" dirty="0">
                <a:solidFill>
                  <a:prstClr val="white"/>
                </a:solidFill>
                <a:latin typeface="Calibri" panose="020F0502020204030204" pitchFamily="34" charset="0"/>
                <a:cs typeface="Calibri" panose="020F0502020204030204" pitchFamily="34" charset="0"/>
              </a:rPr>
              <a:t>Conclusion</a:t>
            </a:r>
            <a:endParaRPr lang="en-US" sz="36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A5C1AD8F-73BB-47B5-A779-327F509A8D6C}"/>
              </a:ext>
            </a:extLst>
          </p:cNvPr>
          <p:cNvSpPr txBox="1">
            <a:spLocks/>
          </p:cNvSpPr>
          <p:nvPr/>
        </p:nvSpPr>
        <p:spPr>
          <a:xfrm>
            <a:off x="740319" y="2418080"/>
            <a:ext cx="7888116" cy="4277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solidFill>
                  <a:srgbClr val="275A5D"/>
                </a:solidFill>
                <a:latin typeface="Calibri" panose="020F0502020204030204" pitchFamily="34" charset="0"/>
                <a:cs typeface="Calibri" panose="020F0502020204030204" pitchFamily="34" charset="0"/>
              </a:rPr>
              <a:t>Bought &amp; sold? Many things we will own for a time (or inherit) and then sell.</a:t>
            </a:r>
          </a:p>
          <a:p>
            <a:r>
              <a:rPr lang="en-US" sz="2800" b="1" dirty="0">
                <a:solidFill>
                  <a:srgbClr val="275A5D"/>
                </a:solidFill>
                <a:latin typeface="Calibri" panose="020F0502020204030204" pitchFamily="34" charset="0"/>
                <a:cs typeface="Calibri" panose="020F0502020204030204" pitchFamily="34" charset="0"/>
              </a:rPr>
              <a:t>Or Buy &amp; Hold?</a:t>
            </a:r>
          </a:p>
          <a:p>
            <a:endParaRPr lang="en-US" sz="2800" b="1" dirty="0">
              <a:solidFill>
                <a:srgbClr val="275A5D"/>
              </a:solidFill>
              <a:latin typeface="Calibri" panose="020F0502020204030204" pitchFamily="34" charset="0"/>
              <a:cs typeface="Calibri" panose="020F0502020204030204" pitchFamily="34" charset="0"/>
            </a:endParaRPr>
          </a:p>
          <a:p>
            <a:endParaRPr lang="en-US" sz="4400" b="1" dirty="0">
              <a:solidFill>
                <a:srgbClr val="275A5D"/>
              </a:solidFill>
              <a:latin typeface="Calibri" panose="020F0502020204030204" pitchFamily="34" charset="0"/>
              <a:cs typeface="Calibri" panose="020F0502020204030204" pitchFamily="34" charset="0"/>
            </a:endParaRPr>
          </a:p>
          <a:p>
            <a:r>
              <a:rPr lang="en-US" sz="2800" b="1" dirty="0">
                <a:solidFill>
                  <a:srgbClr val="275A5D"/>
                </a:solidFill>
                <a:latin typeface="Calibri" panose="020F0502020204030204" pitchFamily="34" charset="0"/>
                <a:cs typeface="Calibri" panose="020F0502020204030204" pitchFamily="34" charset="0"/>
              </a:rPr>
              <a:t>God’s Word is treasure, an eternal investment that must never be sold. </a:t>
            </a:r>
          </a:p>
        </p:txBody>
      </p:sp>
      <p:sp>
        <p:nvSpPr>
          <p:cNvPr id="4" name="Rectangle 3">
            <a:extLst>
              <a:ext uri="{FF2B5EF4-FFF2-40B4-BE49-F238E27FC236}">
                <a16:creationId xmlns:a16="http://schemas.microsoft.com/office/drawing/2014/main" id="{4345B243-A3FA-47F6-98A2-392949A66805}"/>
              </a:ext>
            </a:extLst>
          </p:cNvPr>
          <p:cNvSpPr/>
          <p:nvPr/>
        </p:nvSpPr>
        <p:spPr>
          <a:xfrm>
            <a:off x="540292" y="3990468"/>
            <a:ext cx="8047117" cy="1232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Proverbs 23:23 Buy the truth, and do not sell it, Also wisdom and instruction and understanding.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09A9C5B-49D6-472B-A1D1-BABD8BFC3928}"/>
              </a:ext>
            </a:extLst>
          </p:cNvPr>
          <p:cNvSpPr>
            <a:spLocks noGrp="1"/>
          </p:cNvSpPr>
          <p:nvPr>
            <p:ph type="sldNum" sz="quarter" idx="12"/>
          </p:nvPr>
        </p:nvSpPr>
        <p:spPr/>
        <p:txBody>
          <a:bodyPr/>
          <a:lstStyle/>
          <a:p>
            <a:fld id="{F209BD39-6071-4EFD-BF47-CF581FBE9AEA}" type="slidenum">
              <a:rPr lang="en-US" smtClean="0"/>
              <a:t>21</a:t>
            </a:fld>
            <a:endParaRPr lang="en-US"/>
          </a:p>
        </p:txBody>
      </p:sp>
    </p:spTree>
    <p:extLst>
      <p:ext uri="{BB962C8B-B14F-4D97-AF65-F5344CB8AC3E}">
        <p14:creationId xmlns:p14="http://schemas.microsoft.com/office/powerpoint/2010/main" val="2163088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6446966" cy="709865"/>
          </a:xfrm>
        </p:spPr>
        <p:txBody>
          <a:bodyPr/>
          <a:lstStyle/>
          <a:p>
            <a:r>
              <a:rPr lang="en-US" sz="5400" b="1" dirty="0">
                <a:latin typeface="Calibri" panose="020F0502020204030204" pitchFamily="34" charset="0"/>
                <a:cs typeface="Calibri" panose="020F0502020204030204" pitchFamily="34" charset="0"/>
              </a:rPr>
              <a:t>Conclusion </a:t>
            </a:r>
          </a:p>
        </p:txBody>
      </p:sp>
      <p:sp>
        <p:nvSpPr>
          <p:cNvPr id="3" name="Content Placeholder 2">
            <a:extLst>
              <a:ext uri="{FF2B5EF4-FFF2-40B4-BE49-F238E27FC236}">
                <a16:creationId xmlns:a16="http://schemas.microsoft.com/office/drawing/2014/main" id="{381A464E-81D7-4EB4-8CFC-C7DF5BD9CC65}"/>
              </a:ext>
            </a:extLst>
          </p:cNvPr>
          <p:cNvSpPr>
            <a:spLocks noGrp="1"/>
          </p:cNvSpPr>
          <p:nvPr>
            <p:ph idx="1"/>
          </p:nvPr>
        </p:nvSpPr>
        <p:spPr>
          <a:xfrm>
            <a:off x="548442" y="2312276"/>
            <a:ext cx="8047116" cy="4309241"/>
          </a:xfrm>
        </p:spPr>
        <p:txBody>
          <a:bodyPr>
            <a:normAutofit/>
          </a:bodyPr>
          <a:lstStyle/>
          <a:p>
            <a:r>
              <a:rPr lang="en-US" sz="2800" b="1" dirty="0">
                <a:solidFill>
                  <a:srgbClr val="275A5D"/>
                </a:solidFill>
                <a:latin typeface="Calibri" panose="020F0502020204030204" pitchFamily="34" charset="0"/>
                <a:cs typeface="Calibri" panose="020F0502020204030204" pitchFamily="34" charset="0"/>
              </a:rPr>
              <a:t>There is an inheritance for us. It has been prepared by our Father.</a:t>
            </a:r>
            <a:endParaRPr lang="en-US" sz="1600" dirty="0"/>
          </a:p>
          <a:p>
            <a:r>
              <a:rPr lang="en-US" sz="2800" b="1" dirty="0">
                <a:solidFill>
                  <a:srgbClr val="275A5D"/>
                </a:solidFill>
                <a:latin typeface="Calibri" panose="020F0502020204030204" pitchFamily="34" charset="0"/>
                <a:cs typeface="Calibri" panose="020F0502020204030204" pitchFamily="34" charset="0"/>
              </a:rPr>
              <a:t>Bible Puzzle answer is from 1 Peter 1:3, 4</a:t>
            </a:r>
            <a:endParaRPr lang="en-US" sz="4400" b="1" dirty="0">
              <a:solidFill>
                <a:srgbClr val="275A5D"/>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5" name="Rectangle 4">
            <a:extLst>
              <a:ext uri="{FF2B5EF4-FFF2-40B4-BE49-F238E27FC236}">
                <a16:creationId xmlns:a16="http://schemas.microsoft.com/office/drawing/2014/main" id="{0AB3FF43-F973-4DC6-83CD-0BA026AAE4F1}"/>
              </a:ext>
            </a:extLst>
          </p:cNvPr>
          <p:cNvSpPr/>
          <p:nvPr/>
        </p:nvSpPr>
        <p:spPr>
          <a:xfrm>
            <a:off x="548441" y="3939190"/>
            <a:ext cx="8047117" cy="209292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0">
              <a:defRPr/>
            </a:pPr>
            <a:r>
              <a:rPr lang="en-US" sz="2400" dirty="0">
                <a:solidFill>
                  <a:prstClr val="black"/>
                </a:solidFill>
                <a:latin typeface="Times New Roman" panose="02020603050405020304" pitchFamily="18" charset="0"/>
                <a:cs typeface="Times New Roman" panose="02020603050405020304" pitchFamily="18" charset="0"/>
              </a:rPr>
              <a:t>1 Peter 1:3 Blessed be the God and Father of our Lord Jesus Christ, who according to His abundant mercy has begotten us again to a living hope through the resurrection of Jesus Christ from the dead, 4 to an inheritance incorruptible and undefiled and that does not fade away, reserved in heaven for you,</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D2EA2EF7-4E48-4723-BED8-33C79FC6362E}"/>
              </a:ext>
            </a:extLst>
          </p:cNvPr>
          <p:cNvSpPr>
            <a:spLocks noGrp="1"/>
          </p:cNvSpPr>
          <p:nvPr>
            <p:ph type="sldNum" sz="quarter" idx="12"/>
          </p:nvPr>
        </p:nvSpPr>
        <p:spPr/>
        <p:txBody>
          <a:bodyPr/>
          <a:lstStyle/>
          <a:p>
            <a:fld id="{F209BD39-6071-4EFD-BF47-CF581FBE9AEA}" type="slidenum">
              <a:rPr lang="en-US" smtClean="0"/>
              <a:t>22</a:t>
            </a:fld>
            <a:endParaRPr lang="en-US"/>
          </a:p>
        </p:txBody>
      </p:sp>
    </p:spTree>
    <p:extLst>
      <p:ext uri="{BB962C8B-B14F-4D97-AF65-F5344CB8AC3E}">
        <p14:creationId xmlns:p14="http://schemas.microsoft.com/office/powerpoint/2010/main" val="284214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7555-5667-4CEE-BDEA-0BE932265D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9776A3-4BEB-4906-BFC9-60B8C901FCB5}"/>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2FB723E7-6D04-4D42-854F-725150EE7A7F}"/>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092628"/>
      </p:ext>
    </p:extLst>
  </p:cSld>
  <p:clrMapOvr>
    <a:masterClrMapping/>
  </p:clrMapOvr>
  <mc:AlternateContent xmlns:mc="http://schemas.openxmlformats.org/markup-compatibility/2006" xmlns:p14="http://schemas.microsoft.com/office/powerpoint/2010/main">
    <mc:Choice Requires="p14">
      <p:transition spd="slow" p14:dur="3000">
        <p:zoom dir="in"/>
      </p:transition>
    </mc:Choice>
    <mc:Fallback xmlns="">
      <p:transition spd="slow">
        <p:zoom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7D7D"/>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1059" y="18288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1059" y="5870955"/>
            <a:ext cx="74295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7" name="Rectangle 46">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9" name="Group 48">
            <a:extLst>
              <a:ext uri="{FF2B5EF4-FFF2-40B4-BE49-F238E27FC236}">
                <a16:creationId xmlns:a16="http://schemas.microsoft.com/office/drawing/2014/main" id="{92E2A38B-A331-42BD-A59C-F4F1740B2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50" name="Rectangle 49">
              <a:extLst>
                <a:ext uri="{FF2B5EF4-FFF2-40B4-BE49-F238E27FC236}">
                  <a16:creationId xmlns:a16="http://schemas.microsoft.com/office/drawing/2014/main" id="{0F89BE3E-643B-4467-BFF5-E0E9C7201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5">
              <a:extLst>
                <a:ext uri="{FF2B5EF4-FFF2-40B4-BE49-F238E27FC236}">
                  <a16:creationId xmlns:a16="http://schemas.microsoft.com/office/drawing/2014/main" id="{F1F53E2C-1354-4C1C-A275-33D77D2F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2" name="Freeform 5">
              <a:extLst>
                <a:ext uri="{FF2B5EF4-FFF2-40B4-BE49-F238E27FC236}">
                  <a16:creationId xmlns:a16="http://schemas.microsoft.com/office/drawing/2014/main" id="{A916AD25-D02C-4BC7-9CBF-79F725AE5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2" name="Picture 31">
            <a:extLst>
              <a:ext uri="{FF2B5EF4-FFF2-40B4-BE49-F238E27FC236}">
                <a16:creationId xmlns:a16="http://schemas.microsoft.com/office/drawing/2014/main" id="{D6D404D9-7EF7-4004-B6F0-9F3B1F709AC0}"/>
              </a:ext>
            </a:extLst>
          </p:cNvPr>
          <p:cNvPicPr>
            <a:picLocks noChangeAspect="1"/>
          </p:cNvPicPr>
          <p:nvPr/>
        </p:nvPicPr>
        <p:blipFill>
          <a:blip r:embed="rId3">
            <a:extLst/>
          </a:blip>
          <a:stretch>
            <a:fillRect/>
          </a:stretch>
        </p:blipFill>
        <p:spPr>
          <a:xfrm>
            <a:off x="1029085" y="1114621"/>
            <a:ext cx="3344277" cy="4628758"/>
          </a:xfrm>
          <a:prstGeom prst="rect">
            <a:avLst/>
          </a:prstGeom>
        </p:spPr>
      </p:pic>
      <p:sp>
        <p:nvSpPr>
          <p:cNvPr id="3" name="Title 2">
            <a:extLst>
              <a:ext uri="{FF2B5EF4-FFF2-40B4-BE49-F238E27FC236}">
                <a16:creationId xmlns:a16="http://schemas.microsoft.com/office/drawing/2014/main" id="{373EADF4-1C62-4DF4-A248-8436778F0627}"/>
              </a:ext>
            </a:extLst>
          </p:cNvPr>
          <p:cNvSpPr>
            <a:spLocks noGrp="1"/>
          </p:cNvSpPr>
          <p:nvPr>
            <p:ph type="title"/>
          </p:nvPr>
        </p:nvSpPr>
        <p:spPr>
          <a:xfrm>
            <a:off x="5111722" y="2667000"/>
            <a:ext cx="3545581" cy="1728019"/>
          </a:xfrm>
        </p:spPr>
        <p:txBody>
          <a:bodyPr vert="horz" lIns="91440" tIns="45720" rIns="91440" bIns="45720" rtlCol="0" anchor="b">
            <a:normAutofit/>
          </a:bodyPr>
          <a:lstStyle/>
          <a:p>
            <a:pPr>
              <a:lnSpc>
                <a:spcPct val="90000"/>
              </a:lnSpc>
            </a:pPr>
            <a:r>
              <a:rPr lang="en-US" sz="4600" b="1" i="1" dirty="0">
                <a:solidFill>
                  <a:schemeClr val="bg2"/>
                </a:solidFill>
              </a:rPr>
              <a:t>Passing the Inheritance</a:t>
            </a:r>
          </a:p>
        </p:txBody>
      </p:sp>
      <p:sp>
        <p:nvSpPr>
          <p:cNvPr id="2" name="TextBox 1">
            <a:extLst>
              <a:ext uri="{FF2B5EF4-FFF2-40B4-BE49-F238E27FC236}">
                <a16:creationId xmlns:a16="http://schemas.microsoft.com/office/drawing/2014/main" id="{3BFF7F93-E3C2-4D73-BAA9-BBDA6EF6EDBE}"/>
              </a:ext>
            </a:extLst>
          </p:cNvPr>
          <p:cNvSpPr txBox="1"/>
          <p:nvPr/>
        </p:nvSpPr>
        <p:spPr>
          <a:xfrm>
            <a:off x="616226" y="5009323"/>
            <a:ext cx="4124842" cy="923330"/>
          </a:xfrm>
          <a:prstGeom prst="rect">
            <a:avLst/>
          </a:prstGeom>
          <a:noFill/>
        </p:spPr>
        <p:txBody>
          <a:bodyPr wrap="square" rtlCol="0">
            <a:spAutoFit/>
          </a:bodyPr>
          <a:lstStyle/>
          <a:p>
            <a:pPr algn="ctr"/>
            <a:r>
              <a:rPr lang="en-US" sz="5400" b="1" dirty="0">
                <a:solidFill>
                  <a:srgbClr val="387374"/>
                </a:solidFill>
              </a:rPr>
              <a:t>Luke 12:20</a:t>
            </a:r>
          </a:p>
        </p:txBody>
      </p:sp>
      <p:sp>
        <p:nvSpPr>
          <p:cNvPr id="4" name="Slide Number Placeholder 3">
            <a:extLst>
              <a:ext uri="{FF2B5EF4-FFF2-40B4-BE49-F238E27FC236}">
                <a16:creationId xmlns:a16="http://schemas.microsoft.com/office/drawing/2014/main" id="{50894F37-FF73-4510-93CB-8295B52AB4F8}"/>
              </a:ext>
            </a:extLst>
          </p:cNvPr>
          <p:cNvSpPr>
            <a:spLocks noGrp="1"/>
          </p:cNvSpPr>
          <p:nvPr>
            <p:ph type="sldNum" sz="quarter" idx="12"/>
          </p:nvPr>
        </p:nvSpPr>
        <p:spPr/>
        <p:txBody>
          <a:bodyPr/>
          <a:lstStyle/>
          <a:p>
            <a:fld id="{F209BD39-6071-4EFD-BF47-CF581FBE9AEA}" type="slidenum">
              <a:rPr lang="en-US" smtClean="0"/>
              <a:t>3</a:t>
            </a:fld>
            <a:endParaRPr lang="en-US"/>
          </a:p>
        </p:txBody>
      </p:sp>
    </p:spTree>
    <p:extLst>
      <p:ext uri="{BB962C8B-B14F-4D97-AF65-F5344CB8AC3E}">
        <p14:creationId xmlns:p14="http://schemas.microsoft.com/office/powerpoint/2010/main" val="2142013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5893588" cy="709865"/>
          </a:xfrm>
        </p:spPr>
        <p:txBody>
          <a:bodyPr/>
          <a:lstStyle/>
          <a:p>
            <a:r>
              <a:rPr lang="en-US" sz="3600" b="1" dirty="0">
                <a:latin typeface="Calibri" panose="020F0502020204030204" pitchFamily="34" charset="0"/>
                <a:cs typeface="Calibri" panose="020F0502020204030204" pitchFamily="34" charset="0"/>
              </a:rPr>
              <a:t>Things left behind</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8" name="Content Placeholder 2">
            <a:extLst>
              <a:ext uri="{FF2B5EF4-FFF2-40B4-BE49-F238E27FC236}">
                <a16:creationId xmlns:a16="http://schemas.microsoft.com/office/drawing/2014/main" id="{8AB6D319-C8D7-435F-BFDC-2BE4D83809A1}"/>
              </a:ext>
            </a:extLst>
          </p:cNvPr>
          <p:cNvSpPr>
            <a:spLocks noGrp="1"/>
          </p:cNvSpPr>
          <p:nvPr>
            <p:ph idx="1"/>
          </p:nvPr>
        </p:nvSpPr>
        <p:spPr>
          <a:xfrm>
            <a:off x="866440" y="5013432"/>
            <a:ext cx="7729117" cy="1681658"/>
          </a:xfrm>
        </p:spPr>
        <p:txBody>
          <a:bodyPr>
            <a:noAutofit/>
          </a:bodyPr>
          <a:lstStyle/>
          <a:p>
            <a:r>
              <a:rPr lang="en-US" sz="2800" b="1" dirty="0">
                <a:solidFill>
                  <a:srgbClr val="275A5D"/>
                </a:solidFill>
                <a:latin typeface="Calibri" panose="020F0502020204030204" pitchFamily="34" charset="0"/>
                <a:cs typeface="Calibri" panose="020F0502020204030204" pitchFamily="34" charset="0"/>
              </a:rPr>
              <a:t>Can’t take anything with you (some think so).</a:t>
            </a:r>
          </a:p>
          <a:p>
            <a:r>
              <a:rPr lang="en-US" sz="2800" b="1" dirty="0">
                <a:solidFill>
                  <a:srgbClr val="275A5D"/>
                </a:solidFill>
                <a:latin typeface="Calibri" panose="020F0502020204030204" pitchFamily="34" charset="0"/>
                <a:cs typeface="Calibri" panose="020F0502020204030204" pitchFamily="34" charset="0"/>
              </a:rPr>
              <a:t>Who will inherit your things?</a:t>
            </a:r>
          </a:p>
          <a:p>
            <a:r>
              <a:rPr lang="en-US" sz="2800" b="1" dirty="0">
                <a:solidFill>
                  <a:srgbClr val="275A5D"/>
                </a:solidFill>
                <a:latin typeface="Calibri" panose="020F0502020204030204" pitchFamily="34" charset="0"/>
                <a:cs typeface="Calibri" panose="020F0502020204030204" pitchFamily="34" charset="0"/>
              </a:rPr>
              <a:t>It’s a question Jesus asked in response…</a:t>
            </a:r>
          </a:p>
          <a:p>
            <a:endParaRPr lang="en-US" sz="1600" dirty="0"/>
          </a:p>
        </p:txBody>
      </p:sp>
      <p:sp>
        <p:nvSpPr>
          <p:cNvPr id="9" name="Rectangle 8">
            <a:extLst>
              <a:ext uri="{FF2B5EF4-FFF2-40B4-BE49-F238E27FC236}">
                <a16:creationId xmlns:a16="http://schemas.microsoft.com/office/drawing/2014/main" id="{E48A2839-CDAE-4C48-B305-07392327F977}"/>
              </a:ext>
            </a:extLst>
          </p:cNvPr>
          <p:cNvSpPr/>
          <p:nvPr/>
        </p:nvSpPr>
        <p:spPr>
          <a:xfrm>
            <a:off x="548440" y="2454747"/>
            <a:ext cx="8047117" cy="111655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1 Timothy 6:7 For we brought nothing into the world, and we can take nothing out of it.</a:t>
            </a:r>
          </a:p>
        </p:txBody>
      </p:sp>
      <p:sp>
        <p:nvSpPr>
          <p:cNvPr id="10" name="Rectangle 9">
            <a:extLst>
              <a:ext uri="{FF2B5EF4-FFF2-40B4-BE49-F238E27FC236}">
                <a16:creationId xmlns:a16="http://schemas.microsoft.com/office/drawing/2014/main" id="{76462519-9875-4AA0-9B93-BCE834078C87}"/>
              </a:ext>
            </a:extLst>
          </p:cNvPr>
          <p:cNvSpPr/>
          <p:nvPr/>
        </p:nvSpPr>
        <p:spPr>
          <a:xfrm>
            <a:off x="548440" y="3739499"/>
            <a:ext cx="8047117" cy="111655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Psalm 49:10 For all can see that the wise die, that the foolish and the senseless also perish, </a:t>
            </a:r>
            <a:r>
              <a:rPr lang="en-US" sz="2400" b="1" dirty="0">
                <a:solidFill>
                  <a:schemeClr val="tx1"/>
                </a:solidFill>
                <a:latin typeface="Times New Roman" panose="02020603050405020304" pitchFamily="18" charset="0"/>
                <a:cs typeface="Times New Roman" panose="02020603050405020304" pitchFamily="18" charset="0"/>
              </a:rPr>
              <a:t>leaving their wealth to others.</a:t>
            </a:r>
          </a:p>
        </p:txBody>
      </p:sp>
      <p:sp>
        <p:nvSpPr>
          <p:cNvPr id="3" name="Slide Number Placeholder 2">
            <a:extLst>
              <a:ext uri="{FF2B5EF4-FFF2-40B4-BE49-F238E27FC236}">
                <a16:creationId xmlns:a16="http://schemas.microsoft.com/office/drawing/2014/main" id="{C4469318-5506-46BF-875C-BC46825DCBD3}"/>
              </a:ext>
            </a:extLst>
          </p:cNvPr>
          <p:cNvSpPr>
            <a:spLocks noGrp="1"/>
          </p:cNvSpPr>
          <p:nvPr>
            <p:ph type="sldNum" sz="quarter" idx="12"/>
          </p:nvPr>
        </p:nvSpPr>
        <p:spPr/>
        <p:txBody>
          <a:bodyPr/>
          <a:lstStyle/>
          <a:p>
            <a:fld id="{F209BD39-6071-4EFD-BF47-CF581FBE9AEA}" type="slidenum">
              <a:rPr lang="en-US" smtClean="0"/>
              <a:t>4</a:t>
            </a:fld>
            <a:endParaRPr lang="en-US"/>
          </a:p>
        </p:txBody>
      </p:sp>
    </p:spTree>
    <p:extLst>
      <p:ext uri="{BB962C8B-B14F-4D97-AF65-F5344CB8AC3E}">
        <p14:creationId xmlns:p14="http://schemas.microsoft.com/office/powerpoint/2010/main" val="42306254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D10BE5-31AF-4BB8-932B-0E1F39E538C4}"/>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0DC8-DD1D-C44F-BF9D-9E9C342A7284}"/>
              </a:ext>
            </a:extLst>
          </p:cNvPr>
          <p:cNvSpPr>
            <a:spLocks noGrp="1"/>
          </p:cNvSpPr>
          <p:nvPr>
            <p:ph type="title"/>
          </p:nvPr>
        </p:nvSpPr>
        <p:spPr>
          <a:xfrm>
            <a:off x="628650" y="76895"/>
            <a:ext cx="7886700" cy="1325563"/>
          </a:xfrm>
        </p:spPr>
        <p:txBody>
          <a:bodyPr/>
          <a:lstStyle/>
          <a:p>
            <a:pPr algn="ctr"/>
            <a:r>
              <a:rPr lang="en-US" dirty="0">
                <a:latin typeface="Times New Roman" panose="02020603050405020304" pitchFamily="18" charset="0"/>
                <a:cs typeface="Times New Roman" panose="02020603050405020304" pitchFamily="18" charset="0"/>
              </a:rPr>
              <a:t>Luke 12:16-21 NIV</a:t>
            </a:r>
          </a:p>
        </p:txBody>
      </p:sp>
      <p:sp>
        <p:nvSpPr>
          <p:cNvPr id="3" name="Content Placeholder 2">
            <a:extLst>
              <a:ext uri="{FF2B5EF4-FFF2-40B4-BE49-F238E27FC236}">
                <a16:creationId xmlns:a16="http://schemas.microsoft.com/office/drawing/2014/main" id="{3D75B92F-A455-8F4F-BC41-3CFC104EECE6}"/>
              </a:ext>
            </a:extLst>
          </p:cNvPr>
          <p:cNvSpPr>
            <a:spLocks noGrp="1"/>
          </p:cNvSpPr>
          <p:nvPr>
            <p:ph idx="1"/>
          </p:nvPr>
        </p:nvSpPr>
        <p:spPr>
          <a:xfrm>
            <a:off x="628650" y="1252330"/>
            <a:ext cx="7886700" cy="527767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And he told them this parable: “The ground of a certain rich man yielded an abundant harvest. He thought to himself, ‘What shall I do? I have no place to store my crops.’ “Then he said, ‘This is what I’ll do. I will tear down my barns and build bigger ones, and there I will store my surplus grain. And I’ll say to myself, “You have plenty of grain laid up for many years. Take life easy; eat, drink and be merry.” ’ “But God said to him, ‘You fool! This very night your life will be demanded from you. </a:t>
            </a:r>
            <a:r>
              <a:rPr lang="en-US" b="1" dirty="0">
                <a:latin typeface="Times New Roman" panose="02020603050405020304" pitchFamily="18" charset="0"/>
                <a:cs typeface="Times New Roman" panose="02020603050405020304" pitchFamily="18" charset="0"/>
              </a:rPr>
              <a:t>Then who will get what you have prepared for yourself?</a:t>
            </a:r>
            <a:r>
              <a:rPr lang="en-US" dirty="0">
                <a:latin typeface="Times New Roman" panose="02020603050405020304" pitchFamily="18" charset="0"/>
                <a:cs typeface="Times New Roman" panose="02020603050405020304" pitchFamily="18" charset="0"/>
              </a:rPr>
              <a:t>’ “This is how it will be with whoever stores up things for themselves but is not rich toward God.”</a:t>
            </a:r>
          </a:p>
        </p:txBody>
      </p:sp>
      <p:sp>
        <p:nvSpPr>
          <p:cNvPr id="5" name="Slide Number Placeholder 4">
            <a:extLst>
              <a:ext uri="{FF2B5EF4-FFF2-40B4-BE49-F238E27FC236}">
                <a16:creationId xmlns:a16="http://schemas.microsoft.com/office/drawing/2014/main" id="{4B6F12A1-7098-4445-AAE9-3B9A8E90E09E}"/>
              </a:ext>
            </a:extLst>
          </p:cNvPr>
          <p:cNvSpPr>
            <a:spLocks noGrp="1"/>
          </p:cNvSpPr>
          <p:nvPr>
            <p:ph type="sldNum" sz="quarter" idx="12"/>
          </p:nvPr>
        </p:nvSpPr>
        <p:spPr/>
        <p:txBody>
          <a:bodyPr/>
          <a:lstStyle/>
          <a:p>
            <a:fld id="{03058361-791D-9A4F-9A83-C79D17BDF6FE}" type="slidenum">
              <a:rPr lang="en-US" smtClean="0"/>
              <a:t>5</a:t>
            </a:fld>
            <a:endParaRPr lang="en-US"/>
          </a:p>
        </p:txBody>
      </p:sp>
    </p:spTree>
    <p:extLst>
      <p:ext uri="{BB962C8B-B14F-4D97-AF65-F5344CB8AC3E}">
        <p14:creationId xmlns:p14="http://schemas.microsoft.com/office/powerpoint/2010/main" val="156474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5893588" cy="709865"/>
          </a:xfrm>
        </p:spPr>
        <p:txBody>
          <a:bodyPr/>
          <a:lstStyle/>
          <a:p>
            <a:r>
              <a:rPr lang="en-US" sz="3600" b="1" dirty="0">
                <a:latin typeface="Calibri" panose="020F0502020204030204" pitchFamily="34" charset="0"/>
                <a:cs typeface="Calibri" panose="020F0502020204030204" pitchFamily="34" charset="0"/>
              </a:rPr>
              <a:t>Whose shall those things be?</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4" name="Rectangle 3">
            <a:extLst>
              <a:ext uri="{FF2B5EF4-FFF2-40B4-BE49-F238E27FC236}">
                <a16:creationId xmlns:a16="http://schemas.microsoft.com/office/drawing/2014/main" id="{4345B243-A3FA-47F6-98A2-392949A66805}"/>
              </a:ext>
            </a:extLst>
          </p:cNvPr>
          <p:cNvSpPr/>
          <p:nvPr/>
        </p:nvSpPr>
        <p:spPr>
          <a:xfrm>
            <a:off x="548441" y="2541484"/>
            <a:ext cx="8047117" cy="130747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John 12:20 NLT “But God said to him, ‘You fool! You will die this very night. </a:t>
            </a:r>
            <a:r>
              <a:rPr lang="en-US" sz="2400" b="1" dirty="0">
                <a:solidFill>
                  <a:schemeClr val="tx1"/>
                </a:solidFill>
                <a:latin typeface="Times New Roman" panose="02020603050405020304" pitchFamily="18" charset="0"/>
                <a:cs typeface="Times New Roman" panose="02020603050405020304" pitchFamily="18" charset="0"/>
              </a:rPr>
              <a:t>Then who will get everything you worked for?’</a:t>
            </a:r>
          </a:p>
        </p:txBody>
      </p:sp>
      <p:sp>
        <p:nvSpPr>
          <p:cNvPr id="7" name="Rectangle 6">
            <a:extLst>
              <a:ext uri="{FF2B5EF4-FFF2-40B4-BE49-F238E27FC236}">
                <a16:creationId xmlns:a16="http://schemas.microsoft.com/office/drawing/2014/main" id="{DBFD7522-2A73-4621-9DC1-3EF8713AC767}"/>
              </a:ext>
            </a:extLst>
          </p:cNvPr>
          <p:cNvSpPr/>
          <p:nvPr/>
        </p:nvSpPr>
        <p:spPr>
          <a:xfrm>
            <a:off x="548441" y="3954468"/>
            <a:ext cx="8047117" cy="129208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John 12:20 KJV But God said unto him, Thou fool, this night thy soul shall be required of thee: then </a:t>
            </a:r>
            <a:r>
              <a:rPr lang="en-US" sz="2400" b="1" dirty="0">
                <a:solidFill>
                  <a:schemeClr val="tx1"/>
                </a:solidFill>
                <a:latin typeface="Times New Roman" panose="02020603050405020304" pitchFamily="18" charset="0"/>
                <a:cs typeface="Times New Roman" panose="02020603050405020304" pitchFamily="18" charset="0"/>
              </a:rPr>
              <a:t>whose shall those things be, which thou hast provided</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3C78418F-3573-4755-8DF8-8AC0015769FB}"/>
              </a:ext>
            </a:extLst>
          </p:cNvPr>
          <p:cNvSpPr>
            <a:spLocks noGrp="1"/>
          </p:cNvSpPr>
          <p:nvPr>
            <p:ph type="sldNum" sz="quarter" idx="12"/>
          </p:nvPr>
        </p:nvSpPr>
        <p:spPr/>
        <p:txBody>
          <a:bodyPr/>
          <a:lstStyle/>
          <a:p>
            <a:fld id="{F209BD39-6071-4EFD-BF47-CF581FBE9AEA}" type="slidenum">
              <a:rPr lang="en-US" smtClean="0"/>
              <a:t>6</a:t>
            </a:fld>
            <a:endParaRPr lang="en-US"/>
          </a:p>
        </p:txBody>
      </p:sp>
      <p:sp>
        <p:nvSpPr>
          <p:cNvPr id="8" name="Content Placeholder 2">
            <a:extLst>
              <a:ext uri="{FF2B5EF4-FFF2-40B4-BE49-F238E27FC236}">
                <a16:creationId xmlns:a16="http://schemas.microsoft.com/office/drawing/2014/main" id="{0C9BDA17-1A20-4B10-A78F-8A03838A1366}"/>
              </a:ext>
            </a:extLst>
          </p:cNvPr>
          <p:cNvSpPr>
            <a:spLocks noGrp="1"/>
          </p:cNvSpPr>
          <p:nvPr>
            <p:ph idx="1"/>
          </p:nvPr>
        </p:nvSpPr>
        <p:spPr>
          <a:xfrm>
            <a:off x="866440" y="5537200"/>
            <a:ext cx="7729117" cy="1157890"/>
          </a:xfrm>
        </p:spPr>
        <p:txBody>
          <a:bodyPr>
            <a:noAutofit/>
          </a:bodyPr>
          <a:lstStyle/>
          <a:p>
            <a:r>
              <a:rPr lang="en-US" sz="3200" b="1" dirty="0">
                <a:solidFill>
                  <a:srgbClr val="275A5D"/>
                </a:solidFill>
                <a:latin typeface="Calibri" panose="020F0502020204030204" pitchFamily="34" charset="0"/>
                <a:cs typeface="Calibri" panose="020F0502020204030204" pitchFamily="34" charset="0"/>
              </a:rPr>
              <a:t>Basically, who is getting the inheritance?</a:t>
            </a:r>
          </a:p>
          <a:p>
            <a:endParaRPr lang="en-US" dirty="0"/>
          </a:p>
        </p:txBody>
      </p:sp>
    </p:spTree>
    <p:extLst>
      <p:ext uri="{BB962C8B-B14F-4D97-AF65-F5344CB8AC3E}">
        <p14:creationId xmlns:p14="http://schemas.microsoft.com/office/powerpoint/2010/main" val="275614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76">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Oval 78">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1059" y="18288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80">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1059" y="5870955"/>
            <a:ext cx="74295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7" name="Oval 82">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8"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99" name="Rectangle 86">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00" name="Group 88">
            <a:extLst>
              <a:ext uri="{FF2B5EF4-FFF2-40B4-BE49-F238E27FC236}">
                <a16:creationId xmlns:a16="http://schemas.microsoft.com/office/drawing/2014/main" id="{B7AA2E78-3558-4AE7-981B-454CEE2363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501" y="396836"/>
            <a:ext cx="3744117" cy="6058999"/>
            <a:chOff x="423335" y="396836"/>
            <a:chExt cx="4992158" cy="6058999"/>
          </a:xfrm>
        </p:grpSpPr>
        <p:sp>
          <p:nvSpPr>
            <p:cNvPr id="90" name="Rectangle 89">
              <a:extLst>
                <a:ext uri="{FF2B5EF4-FFF2-40B4-BE49-F238E27FC236}">
                  <a16:creationId xmlns:a16="http://schemas.microsoft.com/office/drawing/2014/main" id="{A7AC7EAC-89BA-42BF-B0B4-8ABBDEC06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5">
              <a:extLst>
                <a:ext uri="{FF2B5EF4-FFF2-40B4-BE49-F238E27FC236}">
                  <a16:creationId xmlns:a16="http://schemas.microsoft.com/office/drawing/2014/main" id="{831DA3C9-6C25-46CA-95CA-DC063BC5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2" name="Freeform 5">
              <a:extLst>
                <a:ext uri="{FF2B5EF4-FFF2-40B4-BE49-F238E27FC236}">
                  <a16:creationId xmlns:a16="http://schemas.microsoft.com/office/drawing/2014/main" id="{DA957B1E-2C0B-4D88-9ACD-2BE47C175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2" name="Picture 31">
            <a:extLst>
              <a:ext uri="{FF2B5EF4-FFF2-40B4-BE49-F238E27FC236}">
                <a16:creationId xmlns:a16="http://schemas.microsoft.com/office/drawing/2014/main" id="{D6D404D9-7EF7-4004-B6F0-9F3B1F709AC0}"/>
              </a:ext>
            </a:extLst>
          </p:cNvPr>
          <p:cNvPicPr>
            <a:picLocks noChangeAspect="1"/>
          </p:cNvPicPr>
          <p:nvPr/>
        </p:nvPicPr>
        <p:blipFill>
          <a:blip r:embed="rId3">
            <a:extLst/>
          </a:blip>
          <a:stretch>
            <a:fillRect/>
          </a:stretch>
        </p:blipFill>
        <p:spPr>
          <a:xfrm>
            <a:off x="832323" y="1598769"/>
            <a:ext cx="2644683" cy="3660461"/>
          </a:xfrm>
          <a:prstGeom prst="rect">
            <a:avLst/>
          </a:prstGeom>
        </p:spPr>
      </p:pic>
      <p:sp>
        <p:nvSpPr>
          <p:cNvPr id="6" name="Title 5">
            <a:extLst>
              <a:ext uri="{FF2B5EF4-FFF2-40B4-BE49-F238E27FC236}">
                <a16:creationId xmlns:a16="http://schemas.microsoft.com/office/drawing/2014/main" id="{14339918-22B7-4C4C-BD36-1BDC6366ED43}"/>
              </a:ext>
            </a:extLst>
          </p:cNvPr>
          <p:cNvSpPr>
            <a:spLocks noGrp="1"/>
          </p:cNvSpPr>
          <p:nvPr>
            <p:ph type="title"/>
          </p:nvPr>
        </p:nvSpPr>
        <p:spPr>
          <a:xfrm>
            <a:off x="3954154" y="2638096"/>
            <a:ext cx="4668395" cy="1872532"/>
          </a:xfrm>
        </p:spPr>
        <p:txBody>
          <a:bodyPr vert="horz" lIns="91440" tIns="45720" rIns="91440" bIns="45720" rtlCol="0" anchor="b">
            <a:normAutofit fontScale="90000"/>
          </a:bodyPr>
          <a:lstStyle/>
          <a:p>
            <a:pPr marL="0" marR="0" lvl="0" indent="0" algn="r" fontAlgn="auto">
              <a:lnSpc>
                <a:spcPct val="90000"/>
              </a:lnSpc>
              <a:spcAft>
                <a:spcPts val="0"/>
              </a:spcAft>
              <a:buClrTx/>
              <a:buSzTx/>
              <a:tabLst/>
              <a:defRPr/>
            </a:pPr>
            <a:r>
              <a:rPr lang="en-US" sz="5400" b="1" i="1" spc="-150" dirty="0">
                <a:solidFill>
                  <a:schemeClr val="bg2"/>
                </a:solidFill>
              </a:rPr>
              <a:t>The </a:t>
            </a:r>
            <a:r>
              <a:rPr kumimoji="0" lang="en-US" sz="5400" b="1" i="1" u="none" strike="noStrike" cap="none" spc="-150" normalizeH="0" baseline="0" noProof="0" dirty="0">
                <a:ln>
                  <a:noFill/>
                </a:ln>
                <a:solidFill>
                  <a:schemeClr val="bg2"/>
                </a:solidFill>
                <a:effectLst/>
                <a:uLnTx/>
                <a:uFillTx/>
              </a:rPr>
              <a:t>Inheritance on Arlington Road. </a:t>
            </a:r>
          </a:p>
        </p:txBody>
      </p:sp>
      <p:sp>
        <p:nvSpPr>
          <p:cNvPr id="2" name="Slide Number Placeholder 1">
            <a:extLst>
              <a:ext uri="{FF2B5EF4-FFF2-40B4-BE49-F238E27FC236}">
                <a16:creationId xmlns:a16="http://schemas.microsoft.com/office/drawing/2014/main" id="{1631A28D-DB6F-4D03-B3E6-7FD315AB4651}"/>
              </a:ext>
            </a:extLst>
          </p:cNvPr>
          <p:cNvSpPr>
            <a:spLocks noGrp="1"/>
          </p:cNvSpPr>
          <p:nvPr>
            <p:ph type="sldNum" sz="quarter" idx="12"/>
          </p:nvPr>
        </p:nvSpPr>
        <p:spPr/>
        <p:txBody>
          <a:bodyPr/>
          <a:lstStyle/>
          <a:p>
            <a:fld id="{F209BD39-6071-4EFD-BF47-CF581FBE9AEA}" type="slidenum">
              <a:rPr lang="en-US" smtClean="0"/>
              <a:t>7</a:t>
            </a:fld>
            <a:endParaRPr lang="en-US"/>
          </a:p>
        </p:txBody>
      </p:sp>
    </p:spTree>
    <p:extLst>
      <p:ext uri="{BB962C8B-B14F-4D97-AF65-F5344CB8AC3E}">
        <p14:creationId xmlns:p14="http://schemas.microsoft.com/office/powerpoint/2010/main" val="2098036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5893588" cy="709865"/>
          </a:xfrm>
        </p:spPr>
        <p:txBody>
          <a:bodyPr/>
          <a:lstStyle/>
          <a:p>
            <a:r>
              <a:rPr lang="en-US" sz="3600" b="1" dirty="0">
                <a:latin typeface="Calibri" panose="020F0502020204030204" pitchFamily="34" charset="0"/>
                <a:cs typeface="Calibri" panose="020F0502020204030204" pitchFamily="34" charset="0"/>
              </a:rPr>
              <a:t>Whose shall those things be?</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7" name="Rectangle 6">
            <a:extLst>
              <a:ext uri="{FF2B5EF4-FFF2-40B4-BE49-F238E27FC236}">
                <a16:creationId xmlns:a16="http://schemas.microsoft.com/office/drawing/2014/main" id="{DBFD7522-2A73-4621-9DC1-3EF8713AC767}"/>
              </a:ext>
            </a:extLst>
          </p:cNvPr>
          <p:cNvSpPr/>
          <p:nvPr/>
        </p:nvSpPr>
        <p:spPr>
          <a:xfrm>
            <a:off x="548441" y="2473818"/>
            <a:ext cx="8047117" cy="129208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John 12:20 KJV But God said unto him, Thou fool, this night thy soul shall be required of thee: then </a:t>
            </a:r>
            <a:r>
              <a:rPr lang="en-US" sz="2400" b="1" dirty="0">
                <a:solidFill>
                  <a:schemeClr val="tx1"/>
                </a:solidFill>
                <a:latin typeface="Times New Roman" panose="02020603050405020304" pitchFamily="18" charset="0"/>
                <a:cs typeface="Times New Roman" panose="02020603050405020304" pitchFamily="18" charset="0"/>
              </a:rPr>
              <a:t>whose shall those things be, which thou hast provided</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id="{6DC7FD43-C4BA-4540-9D89-D1E1C9D26DF7}"/>
              </a:ext>
            </a:extLst>
          </p:cNvPr>
          <p:cNvSpPr>
            <a:spLocks noGrp="1"/>
          </p:cNvSpPr>
          <p:nvPr>
            <p:ph idx="1"/>
          </p:nvPr>
        </p:nvSpPr>
        <p:spPr>
          <a:xfrm>
            <a:off x="866440" y="3972909"/>
            <a:ext cx="7729117" cy="2532994"/>
          </a:xfrm>
        </p:spPr>
        <p:txBody>
          <a:bodyPr>
            <a:normAutofit/>
          </a:bodyPr>
          <a:lstStyle/>
          <a:p>
            <a:r>
              <a:rPr lang="en-US" sz="2800" b="1" dirty="0">
                <a:solidFill>
                  <a:srgbClr val="275A5D"/>
                </a:solidFill>
                <a:latin typeface="Calibri" panose="020F0502020204030204" pitchFamily="34" charset="0"/>
                <a:cs typeface="Calibri" panose="020F0502020204030204" pitchFamily="34" charset="0"/>
              </a:rPr>
              <a:t>Mr. and Mrs. Jones</a:t>
            </a:r>
          </a:p>
          <a:p>
            <a:r>
              <a:rPr lang="en-US" sz="2800" b="1" dirty="0">
                <a:solidFill>
                  <a:srgbClr val="275A5D"/>
                </a:solidFill>
                <a:latin typeface="Calibri" panose="020F0502020204030204" pitchFamily="34" charset="0"/>
                <a:cs typeface="Calibri" panose="020F0502020204030204" pitchFamily="34" charset="0"/>
              </a:rPr>
              <a:t>Mr. and Mrs. Jones had 2 sons…</a:t>
            </a:r>
          </a:p>
          <a:p>
            <a:r>
              <a:rPr lang="en-US" sz="2800" b="1" dirty="0">
                <a:solidFill>
                  <a:srgbClr val="275A5D"/>
                </a:solidFill>
                <a:latin typeface="Calibri" panose="020F0502020204030204" pitchFamily="34" charset="0"/>
                <a:cs typeface="Calibri" panose="020F0502020204030204" pitchFamily="34" charset="0"/>
              </a:rPr>
              <a:t>I’m sure they thought their sons would inherit their belongings.</a:t>
            </a:r>
          </a:p>
          <a:p>
            <a:endParaRPr lang="en-US" sz="2800" b="1" dirty="0">
              <a:solidFill>
                <a:srgbClr val="275A5D"/>
              </a:solidFill>
              <a:latin typeface="Calibri" panose="020F0502020204030204" pitchFamily="34" charset="0"/>
              <a:cs typeface="Calibri" panose="020F0502020204030204" pitchFamily="34" charset="0"/>
            </a:endParaRPr>
          </a:p>
          <a:p>
            <a:endParaRPr lang="en-US" sz="1600" dirty="0"/>
          </a:p>
        </p:txBody>
      </p:sp>
      <p:sp>
        <p:nvSpPr>
          <p:cNvPr id="3" name="Slide Number Placeholder 2">
            <a:extLst>
              <a:ext uri="{FF2B5EF4-FFF2-40B4-BE49-F238E27FC236}">
                <a16:creationId xmlns:a16="http://schemas.microsoft.com/office/drawing/2014/main" id="{D7946F3E-EA0A-4C21-BDB9-7392BCCB9BD6}"/>
              </a:ext>
            </a:extLst>
          </p:cNvPr>
          <p:cNvSpPr>
            <a:spLocks noGrp="1"/>
          </p:cNvSpPr>
          <p:nvPr>
            <p:ph type="sldNum" sz="quarter" idx="12"/>
          </p:nvPr>
        </p:nvSpPr>
        <p:spPr/>
        <p:txBody>
          <a:bodyPr/>
          <a:lstStyle/>
          <a:p>
            <a:fld id="{F209BD39-6071-4EFD-BF47-CF581FBE9AEA}" type="slidenum">
              <a:rPr lang="en-US" smtClean="0"/>
              <a:t>8</a:t>
            </a:fld>
            <a:endParaRPr lang="en-US"/>
          </a:p>
        </p:txBody>
      </p:sp>
    </p:spTree>
    <p:extLst>
      <p:ext uri="{BB962C8B-B14F-4D97-AF65-F5344CB8AC3E}">
        <p14:creationId xmlns:p14="http://schemas.microsoft.com/office/powerpoint/2010/main" val="136467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992E-2CAF-4CEC-A5CF-AE149272A7C8}"/>
              </a:ext>
            </a:extLst>
          </p:cNvPr>
          <p:cNvSpPr>
            <a:spLocks noGrp="1"/>
          </p:cNvSpPr>
          <p:nvPr>
            <p:ph type="title"/>
          </p:nvPr>
        </p:nvSpPr>
        <p:spPr>
          <a:xfrm>
            <a:off x="2148591" y="937038"/>
            <a:ext cx="5893588" cy="709865"/>
          </a:xfrm>
        </p:spPr>
        <p:txBody>
          <a:bodyPr/>
          <a:lstStyle/>
          <a:p>
            <a:r>
              <a:rPr lang="en-US" sz="3600" b="1" dirty="0">
                <a:latin typeface="Calibri" panose="020F0502020204030204" pitchFamily="34" charset="0"/>
                <a:cs typeface="Calibri" panose="020F0502020204030204" pitchFamily="34" charset="0"/>
              </a:rPr>
              <a:t>Whose shall those things be?</a:t>
            </a:r>
          </a:p>
        </p:txBody>
      </p:sp>
      <p:pic>
        <p:nvPicPr>
          <p:cNvPr id="6" name="Picture 5">
            <a:extLst>
              <a:ext uri="{FF2B5EF4-FFF2-40B4-BE49-F238E27FC236}">
                <a16:creationId xmlns:a16="http://schemas.microsoft.com/office/drawing/2014/main" id="{4583CC6A-74FB-4E47-966F-3CA3FAA56C88}"/>
              </a:ext>
            </a:extLst>
          </p:cNvPr>
          <p:cNvPicPr>
            <a:picLocks noChangeAspect="1"/>
          </p:cNvPicPr>
          <p:nvPr/>
        </p:nvPicPr>
        <p:blipFill rotWithShape="1">
          <a:blip r:embed="rId2"/>
          <a:srcRect t="11176" b="12588"/>
          <a:stretch/>
        </p:blipFill>
        <p:spPr>
          <a:xfrm>
            <a:off x="540292" y="564183"/>
            <a:ext cx="1395586" cy="1431281"/>
          </a:xfrm>
          <a:prstGeom prst="rect">
            <a:avLst/>
          </a:prstGeom>
          <a:ln w="50800">
            <a:solidFill>
              <a:srgbClr val="387374"/>
            </a:solidFill>
          </a:ln>
        </p:spPr>
      </p:pic>
      <p:sp>
        <p:nvSpPr>
          <p:cNvPr id="7" name="Rectangle 6">
            <a:extLst>
              <a:ext uri="{FF2B5EF4-FFF2-40B4-BE49-F238E27FC236}">
                <a16:creationId xmlns:a16="http://schemas.microsoft.com/office/drawing/2014/main" id="{DBFD7522-2A73-4621-9DC1-3EF8713AC767}"/>
              </a:ext>
            </a:extLst>
          </p:cNvPr>
          <p:cNvSpPr/>
          <p:nvPr/>
        </p:nvSpPr>
        <p:spPr>
          <a:xfrm>
            <a:off x="548441" y="2473818"/>
            <a:ext cx="8047117" cy="129208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400" dirty="0">
                <a:solidFill>
                  <a:schemeClr val="tx1"/>
                </a:solidFill>
                <a:latin typeface="Times New Roman" panose="02020603050405020304" pitchFamily="18" charset="0"/>
                <a:cs typeface="Times New Roman" panose="02020603050405020304" pitchFamily="18" charset="0"/>
              </a:rPr>
              <a:t>John 12:20 KJV But God said unto him, Thou fool, this night thy soul shall be required of thee: then </a:t>
            </a:r>
            <a:r>
              <a:rPr lang="en-US" sz="2400" b="1" dirty="0">
                <a:solidFill>
                  <a:schemeClr val="tx1"/>
                </a:solidFill>
                <a:latin typeface="Times New Roman" panose="02020603050405020304" pitchFamily="18" charset="0"/>
                <a:cs typeface="Times New Roman" panose="02020603050405020304" pitchFamily="18" charset="0"/>
              </a:rPr>
              <a:t>whose shall those things be, which thou hast provided</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id="{6DC7FD43-C4BA-4540-9D89-D1E1C9D26DF7}"/>
              </a:ext>
            </a:extLst>
          </p:cNvPr>
          <p:cNvSpPr>
            <a:spLocks noGrp="1"/>
          </p:cNvSpPr>
          <p:nvPr>
            <p:ph idx="1"/>
          </p:nvPr>
        </p:nvSpPr>
        <p:spPr>
          <a:xfrm>
            <a:off x="866440" y="3972909"/>
            <a:ext cx="7729117" cy="2320907"/>
          </a:xfrm>
        </p:spPr>
        <p:txBody>
          <a:bodyPr>
            <a:normAutofit/>
          </a:bodyPr>
          <a:lstStyle/>
          <a:p>
            <a:r>
              <a:rPr lang="en-US" sz="2800" b="1" dirty="0">
                <a:solidFill>
                  <a:srgbClr val="275A5D"/>
                </a:solidFill>
                <a:latin typeface="Calibri" panose="020F0502020204030204" pitchFamily="34" charset="0"/>
                <a:cs typeface="Calibri" panose="020F0502020204030204" pitchFamily="34" charset="0"/>
              </a:rPr>
              <a:t>Mrs. Jones was still living and in need of care.</a:t>
            </a:r>
          </a:p>
          <a:p>
            <a:r>
              <a:rPr lang="en-US" sz="2800" b="1" dirty="0">
                <a:solidFill>
                  <a:srgbClr val="275A5D"/>
                </a:solidFill>
                <a:latin typeface="Calibri" panose="020F0502020204030204" pitchFamily="34" charset="0"/>
                <a:cs typeface="Calibri" panose="020F0502020204030204" pitchFamily="34" charset="0"/>
              </a:rPr>
              <a:t>The nursing home will likely get a significant portion of the money.</a:t>
            </a:r>
          </a:p>
          <a:p>
            <a:r>
              <a:rPr lang="en-US" sz="2800" b="1" dirty="0">
                <a:solidFill>
                  <a:srgbClr val="275A5D"/>
                </a:solidFill>
                <a:latin typeface="Calibri" panose="020F0502020204030204" pitchFamily="34" charset="0"/>
                <a:cs typeface="Calibri" panose="020F0502020204030204" pitchFamily="34" charset="0"/>
              </a:rPr>
              <a:t>What about the rest?</a:t>
            </a:r>
          </a:p>
          <a:p>
            <a:endParaRPr lang="en-US" sz="2800" b="1" dirty="0">
              <a:solidFill>
                <a:srgbClr val="275A5D"/>
              </a:solidFill>
              <a:latin typeface="Calibri" panose="020F0502020204030204" pitchFamily="34" charset="0"/>
              <a:cs typeface="Calibri" panose="020F0502020204030204" pitchFamily="34" charset="0"/>
            </a:endParaRPr>
          </a:p>
          <a:p>
            <a:endParaRPr lang="en-US" sz="1600" dirty="0"/>
          </a:p>
        </p:txBody>
      </p:sp>
      <p:sp>
        <p:nvSpPr>
          <p:cNvPr id="3" name="Slide Number Placeholder 2">
            <a:extLst>
              <a:ext uri="{FF2B5EF4-FFF2-40B4-BE49-F238E27FC236}">
                <a16:creationId xmlns:a16="http://schemas.microsoft.com/office/drawing/2014/main" id="{2456A274-9260-4D3E-AA67-791A468A819F}"/>
              </a:ext>
            </a:extLst>
          </p:cNvPr>
          <p:cNvSpPr>
            <a:spLocks noGrp="1"/>
          </p:cNvSpPr>
          <p:nvPr>
            <p:ph type="sldNum" sz="quarter" idx="12"/>
          </p:nvPr>
        </p:nvSpPr>
        <p:spPr/>
        <p:txBody>
          <a:bodyPr/>
          <a:lstStyle/>
          <a:p>
            <a:fld id="{F209BD39-6071-4EFD-BF47-CF581FBE9AEA}" type="slidenum">
              <a:rPr lang="en-US" smtClean="0"/>
              <a:t>9</a:t>
            </a:fld>
            <a:endParaRPr lang="en-US"/>
          </a:p>
        </p:txBody>
      </p:sp>
    </p:spTree>
    <p:extLst>
      <p:ext uri="{BB962C8B-B14F-4D97-AF65-F5344CB8AC3E}">
        <p14:creationId xmlns:p14="http://schemas.microsoft.com/office/powerpoint/2010/main" val="37033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1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1501</Words>
  <Application>Microsoft Office PowerPoint</Application>
  <PresentationFormat>On-screen Show (4:3)</PresentationFormat>
  <Paragraphs>133</Paragraphs>
  <Slides>23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Century Gothic</vt:lpstr>
      <vt:lpstr>Times New Roman</vt:lpstr>
      <vt:lpstr>Wingdings 3</vt:lpstr>
      <vt:lpstr>Office Theme</vt:lpstr>
      <vt:lpstr>Ion Boardroom</vt:lpstr>
      <vt:lpstr>1_Ion Boardroom</vt:lpstr>
      <vt:lpstr>PowerPoint Presentation</vt:lpstr>
      <vt:lpstr>Welcome.</vt:lpstr>
      <vt:lpstr>Passing the Inheritance</vt:lpstr>
      <vt:lpstr>Things left behind</vt:lpstr>
      <vt:lpstr>Luke 12:16-21 NIV</vt:lpstr>
      <vt:lpstr>Whose shall those things be?</vt:lpstr>
      <vt:lpstr>The Inheritance on Arlington Road. </vt:lpstr>
      <vt:lpstr>Whose shall those things be?</vt:lpstr>
      <vt:lpstr>Whose shall those things be?</vt:lpstr>
      <vt:lpstr>Where moth and rust destroy</vt:lpstr>
      <vt:lpstr>Where thieves break in &amp; steal</vt:lpstr>
      <vt:lpstr>What’s the real value of things?</vt:lpstr>
      <vt:lpstr>Other things were taken too…</vt:lpstr>
      <vt:lpstr>The vanishing inheritance</vt:lpstr>
      <vt:lpstr>Here today, gone tomorrow</vt:lpstr>
      <vt:lpstr>Luke 12:16-21 NIV</vt:lpstr>
      <vt:lpstr>The problem with riches…</vt:lpstr>
      <vt:lpstr>The desires of your heart</vt:lpstr>
      <vt:lpstr>Considered and controlled</vt:lpstr>
      <vt:lpstr>Riches can keep us from Christ</vt:lpstr>
      <vt:lpstr>Conclusion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Passing the inheritance</dc:title>
  <dc:creator>Burns 4.0</dc:creator>
  <cp:lastModifiedBy>Auditorium</cp:lastModifiedBy>
  <cp:revision>47</cp:revision>
  <dcterms:created xsi:type="dcterms:W3CDTF">2018-07-16T19:51:26Z</dcterms:created>
  <dcterms:modified xsi:type="dcterms:W3CDTF">2018-07-29T20:52:56Z</dcterms:modified>
</cp:coreProperties>
</file>