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89" r:id="rId2"/>
    <p:sldId id="256" r:id="rId3"/>
    <p:sldId id="279" r:id="rId4"/>
    <p:sldId id="280" r:id="rId5"/>
    <p:sldId id="262" r:id="rId6"/>
    <p:sldId id="275" r:id="rId7"/>
    <p:sldId id="264" r:id="rId8"/>
    <p:sldId id="265" r:id="rId9"/>
    <p:sldId id="266" r:id="rId10"/>
    <p:sldId id="287" r:id="rId11"/>
    <p:sldId id="271" r:id="rId12"/>
    <p:sldId id="272" r:id="rId13"/>
    <p:sldId id="274" r:id="rId14"/>
    <p:sldId id="276" r:id="rId15"/>
    <p:sldId id="277" r:id="rId16"/>
    <p:sldId id="259" r:id="rId17"/>
    <p:sldId id="260" r:id="rId18"/>
    <p:sldId id="261" r:id="rId19"/>
    <p:sldId id="288" r:id="rId20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19F7B-7851-4374-9148-9705012BF98A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D7EAA-7033-4DA8-B206-82D8F1E23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90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6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1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47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03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24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4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16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9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29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7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8C0CC-9976-46BB-83D2-A7ABA760A762}" type="datetimeFigureOut">
              <a:rPr lang="en-US" smtClean="0"/>
              <a:t>4/2/2016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6DE7D-CE23-428F-A143-20E277CC8A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1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a.com/bible/esv/Luke%207.9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esv/Matt%208.10" TargetMode="External"/><Relationship Id="rId2" Type="http://schemas.openxmlformats.org/officeDocument/2006/relationships/hyperlink" Target="http://biblia.com/bible/esv/Luke%207.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blia.com/bible/esv/Mark%206.6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a.com/bible/esv/Matt%208.1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biblia.com/bible/esv/1%20Sam%2016.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a.com/bible/esv/Luke%207.1-10" TargetMode="External"/><Relationship Id="rId2" Type="http://schemas.openxmlformats.org/officeDocument/2006/relationships/hyperlink" Target="http://biblia.com/bible/esv/Matt%208.5-13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228600"/>
            <a:ext cx="10515600" cy="6537325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7030A0"/>
                </a:solidFill>
              </a:rPr>
              <a:t>The Sick Healed, </a:t>
            </a:r>
            <a:endParaRPr lang="en-US" sz="6000" dirty="0" smtClean="0">
              <a:solidFill>
                <a:srgbClr val="7030A0"/>
              </a:solidFill>
            </a:endParaRPr>
          </a:p>
          <a:p>
            <a:r>
              <a:rPr lang="en-US" sz="6000" dirty="0">
                <a:solidFill>
                  <a:srgbClr val="7030A0"/>
                </a:solidFill>
              </a:rPr>
              <a:t> </a:t>
            </a:r>
            <a:r>
              <a:rPr lang="en-US" sz="6000" dirty="0" smtClean="0">
                <a:solidFill>
                  <a:srgbClr val="7030A0"/>
                </a:solidFill>
              </a:rPr>
              <a:t>      </a:t>
            </a:r>
          </a:p>
          <a:p>
            <a:r>
              <a:rPr lang="en-US" sz="6000" dirty="0" smtClean="0">
                <a:solidFill>
                  <a:srgbClr val="7030A0"/>
                </a:solidFill>
              </a:rPr>
              <a:t>       The </a:t>
            </a:r>
            <a:r>
              <a:rPr lang="en-US" sz="6000" dirty="0">
                <a:solidFill>
                  <a:srgbClr val="7030A0"/>
                </a:solidFill>
              </a:rPr>
              <a:t>Dead Raised</a:t>
            </a:r>
            <a:r>
              <a:rPr lang="en-US" sz="6000" dirty="0" smtClean="0">
                <a:solidFill>
                  <a:srgbClr val="7030A0"/>
                </a:solidFill>
              </a:rPr>
              <a:t>,</a:t>
            </a:r>
          </a:p>
          <a:p>
            <a:r>
              <a:rPr lang="en-US" sz="6000" dirty="0">
                <a:solidFill>
                  <a:srgbClr val="7030A0"/>
                </a:solidFill>
              </a:rPr>
              <a:t/>
            </a:r>
            <a:br>
              <a:rPr lang="en-US" sz="6000" dirty="0">
                <a:solidFill>
                  <a:srgbClr val="7030A0"/>
                </a:solidFill>
              </a:rPr>
            </a:br>
            <a:r>
              <a:rPr lang="en-US" sz="6000" dirty="0">
                <a:solidFill>
                  <a:srgbClr val="7030A0"/>
                </a:solidFill>
              </a:rPr>
              <a:t>   </a:t>
            </a:r>
            <a:r>
              <a:rPr lang="en-US" sz="6000" dirty="0" smtClean="0">
                <a:solidFill>
                  <a:srgbClr val="7030A0"/>
                </a:solidFill>
              </a:rPr>
              <a:t>         The </a:t>
            </a:r>
            <a:r>
              <a:rPr lang="en-US" sz="6000" dirty="0">
                <a:solidFill>
                  <a:srgbClr val="7030A0"/>
                </a:solidFill>
              </a:rPr>
              <a:t>Sinner Forgiven</a:t>
            </a:r>
            <a:r>
              <a:rPr lang="en-US" sz="6000" dirty="0" smtClean="0">
                <a:solidFill>
                  <a:srgbClr val="7030A0"/>
                </a:solidFill>
              </a:rPr>
              <a:t>!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                     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                            Luke 7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75200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415925"/>
            <a:ext cx="10515600" cy="6242050"/>
          </a:xfrm>
        </p:spPr>
        <p:txBody>
          <a:bodyPr/>
          <a:lstStyle/>
          <a:p>
            <a:endParaRPr lang="en-US" dirty="0" smtClean="0"/>
          </a:p>
          <a:p>
            <a:r>
              <a:rPr lang="en-US" sz="5400" b="1" dirty="0" smtClean="0"/>
              <a:t>When  Jesus and those with him got</a:t>
            </a:r>
          </a:p>
          <a:p>
            <a:r>
              <a:rPr lang="en-US" sz="5400" b="1" dirty="0"/>
              <a:t>c</a:t>
            </a:r>
            <a:r>
              <a:rPr lang="en-US" sz="5400" b="1" dirty="0" smtClean="0"/>
              <a:t>lose to the Centurion’s house, the Centurion sent this</a:t>
            </a:r>
          </a:p>
          <a:p>
            <a:r>
              <a:rPr lang="en-US" sz="5400" b="1" dirty="0" smtClean="0"/>
              <a:t>Message to the Lord: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83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04800"/>
            <a:ext cx="11210925" cy="63627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“Lord</a:t>
            </a:r>
            <a:r>
              <a:rPr lang="en-US" sz="4400" dirty="0"/>
              <a:t>, do not trouble yourself, for I am not worthy to have you come under my roof. Therefore I did not presume to come to you. </a:t>
            </a:r>
            <a:r>
              <a:rPr lang="en-US" sz="4400" b="1" u="sng" dirty="0">
                <a:solidFill>
                  <a:srgbClr val="FF0000"/>
                </a:solidFill>
              </a:rPr>
              <a:t>But say the word</a:t>
            </a:r>
            <a:r>
              <a:rPr lang="en-US" sz="4400" dirty="0"/>
              <a:t>, and let my servant be healed. For I too am a man set under authority, with soldiers under me: and I say to one, "Go" and he goes; and to another, "Come," and he comes; and to my servant, "Do this," and he does it.'"</a:t>
            </a:r>
          </a:p>
        </p:txBody>
      </p:sp>
    </p:spTree>
    <p:extLst>
      <p:ext uri="{BB962C8B-B14F-4D97-AF65-F5344CB8AC3E}">
        <p14:creationId xmlns:p14="http://schemas.microsoft.com/office/powerpoint/2010/main" val="334924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81474" y="117680"/>
            <a:ext cx="12408001" cy="6848475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Jesus pondered </a:t>
            </a:r>
            <a:r>
              <a:rPr lang="en-US" sz="4000" dirty="0">
                <a:solidFill>
                  <a:srgbClr val="FF0000"/>
                </a:solidFill>
              </a:rPr>
              <a:t>the words, </a:t>
            </a:r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"</a:t>
            </a:r>
            <a:r>
              <a:rPr lang="en-US" sz="4000" dirty="0">
                <a:solidFill>
                  <a:srgbClr val="FF0000"/>
                </a:solidFill>
              </a:rPr>
              <a:t>I am not worthy to </a:t>
            </a:r>
            <a:endParaRPr lang="en-US" sz="40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have </a:t>
            </a:r>
            <a:r>
              <a:rPr lang="en-US" sz="4000" dirty="0">
                <a:solidFill>
                  <a:srgbClr val="FF0000"/>
                </a:solidFill>
              </a:rPr>
              <a:t>you come under my roof" and "I too am a man under authority with soldiers under me</a:t>
            </a:r>
            <a:r>
              <a:rPr lang="en-US" sz="4000" dirty="0" smtClean="0">
                <a:solidFill>
                  <a:srgbClr val="FF0000"/>
                </a:solidFill>
              </a:rPr>
              <a:t>.". </a:t>
            </a:r>
          </a:p>
          <a:p>
            <a:pPr algn="ctr"/>
            <a:r>
              <a:rPr lang="en-US" sz="4000" dirty="0" smtClean="0"/>
              <a:t>This </a:t>
            </a:r>
            <a:r>
              <a:rPr lang="en-US" sz="4000" dirty="0"/>
              <a:t>man was a Roman soldier, a representative of Israel's enemy. And yet he understood what even these Jewish elders didn't yet grasp. </a:t>
            </a:r>
            <a:endParaRPr lang="en-US" sz="4000" dirty="0" smtClean="0"/>
          </a:p>
          <a:p>
            <a:pPr algn="ctr"/>
            <a:r>
              <a:rPr lang="en-US" sz="4000" b="1" u="sng" dirty="0" smtClean="0">
                <a:solidFill>
                  <a:srgbClr val="7030A0"/>
                </a:solidFill>
              </a:rPr>
              <a:t>Jesus was a man of Great Authority.</a:t>
            </a:r>
          </a:p>
          <a:p>
            <a:pPr algn="ctr"/>
            <a:r>
              <a:rPr lang="en-US" sz="4000" b="1" dirty="0" smtClean="0"/>
              <a:t>Jesus  Marveled</a:t>
            </a:r>
          </a:p>
          <a:p>
            <a:pPr marL="0" indent="0" algn="ctr">
              <a:buNone/>
            </a:pPr>
            <a:r>
              <a:rPr lang="en-US" sz="4000" dirty="0" smtClean="0"/>
              <a:t>"</a:t>
            </a:r>
            <a:r>
              <a:rPr lang="en-US" sz="4000" dirty="0"/>
              <a:t>I tell you, not even in Israel have I found such faith" </a:t>
            </a:r>
            <a:r>
              <a:rPr lang="en-US" sz="4000" dirty="0" smtClean="0">
                <a:hlinkClick r:id="rId2"/>
              </a:rPr>
              <a:t>7:9</a:t>
            </a:r>
            <a:r>
              <a:rPr lang="en-US" sz="4000" dirty="0"/>
              <a:t>).</a:t>
            </a: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3175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5974" y="0"/>
            <a:ext cx="12339484" cy="6858000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400" dirty="0" smtClean="0"/>
              <a:t>Both </a:t>
            </a:r>
            <a:r>
              <a:rPr lang="en-US" sz="4400" dirty="0"/>
              <a:t>Luke (</a:t>
            </a:r>
            <a:r>
              <a:rPr lang="en-US" sz="4400" dirty="0">
                <a:hlinkClick r:id="rId2"/>
              </a:rPr>
              <a:t>Luke 7:9</a:t>
            </a:r>
            <a:r>
              <a:rPr lang="en-US" sz="4400" dirty="0"/>
              <a:t>) and Matthew (</a:t>
            </a:r>
            <a:r>
              <a:rPr lang="en-US" sz="4400" dirty="0">
                <a:hlinkClick r:id="rId3"/>
              </a:rPr>
              <a:t>Matthew 8:10</a:t>
            </a:r>
            <a:r>
              <a:rPr lang="en-US" sz="4400" dirty="0"/>
              <a:t>) use the Greek word </a:t>
            </a:r>
            <a:r>
              <a:rPr lang="en-US" sz="4400" dirty="0" err="1"/>
              <a:t>thaumazo</a:t>
            </a:r>
            <a:r>
              <a:rPr lang="en-US" sz="4400" dirty="0"/>
              <a:t> (thou-mad'-zo) which we translate "marveled" or "amazed" to describe Jesus' response to the centurion's faith</a:t>
            </a:r>
            <a:r>
              <a:rPr lang="en-US" sz="4400" dirty="0" smtClean="0"/>
              <a:t>.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</a:t>
            </a:r>
            <a:r>
              <a:rPr lang="en-US" sz="4400" dirty="0"/>
              <a:t>The only time this word is used to describe Jesus' response to others' faith is in </a:t>
            </a:r>
            <a:r>
              <a:rPr lang="en-US" sz="4400" dirty="0">
                <a:hlinkClick r:id="rId4"/>
              </a:rPr>
              <a:t>Mark 6:6</a:t>
            </a:r>
            <a:r>
              <a:rPr lang="en-US" sz="4400" dirty="0"/>
              <a:t>, when he marvels at the lack of faith in the people of Nazareth, where he grew up.</a:t>
            </a:r>
          </a:p>
        </p:txBody>
      </p:sp>
    </p:spTree>
    <p:extLst>
      <p:ext uri="{BB962C8B-B14F-4D97-AF65-F5344CB8AC3E}">
        <p14:creationId xmlns:p14="http://schemas.microsoft.com/office/powerpoint/2010/main" val="396704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475" y="273050"/>
            <a:ext cx="11315700" cy="6508750"/>
          </a:xfrm>
        </p:spPr>
        <p:txBody>
          <a:bodyPr>
            <a:normAutofit/>
          </a:bodyPr>
          <a:lstStyle/>
          <a:p>
            <a:r>
              <a:rPr lang="en-US" sz="4400" dirty="0"/>
              <a:t>So what in the world had happened to this man? </a:t>
            </a:r>
            <a:endParaRPr lang="en-US" sz="4400" dirty="0" smtClean="0"/>
          </a:p>
          <a:p>
            <a:r>
              <a:rPr lang="en-US" sz="4400" dirty="0" smtClean="0"/>
              <a:t>We </a:t>
            </a:r>
            <a:r>
              <a:rPr lang="en-US" sz="4400" dirty="0"/>
              <a:t>don't know. But there he is in Capernaum</a:t>
            </a:r>
            <a:r>
              <a:rPr lang="en-US" sz="4400" dirty="0" smtClean="0"/>
              <a:t>;.</a:t>
            </a:r>
          </a:p>
          <a:p>
            <a:r>
              <a:rPr lang="en-US" sz="4400" dirty="0" smtClean="0"/>
              <a:t> </a:t>
            </a:r>
            <a:r>
              <a:rPr lang="en-US" sz="4400" dirty="0"/>
              <a:t>And he's a </a:t>
            </a:r>
            <a:r>
              <a:rPr lang="en-US" sz="4400" dirty="0" err="1"/>
              <a:t>firstfruit</a:t>
            </a:r>
            <a:r>
              <a:rPr lang="en-US" sz="4400" dirty="0"/>
              <a:t> and a foreshadow of what Jesus had come to bring about</a:t>
            </a:r>
            <a:r>
              <a:rPr lang="en-US" sz="4400" dirty="0" smtClean="0"/>
              <a:t>.</a:t>
            </a:r>
          </a:p>
          <a:p>
            <a:r>
              <a:rPr lang="en-US" sz="4400" dirty="0" smtClean="0"/>
              <a:t> </a:t>
            </a:r>
            <a:r>
              <a:rPr lang="en-US" sz="4400" dirty="0"/>
              <a:t>He was a living illustration that "many [would] come from the east and west and recline at table with Abraham, Isaac, and Jacob in the kingdom of heaven" (</a:t>
            </a:r>
            <a:r>
              <a:rPr lang="en-US" sz="4400" dirty="0">
                <a:hlinkClick r:id="rId2"/>
              </a:rPr>
              <a:t>Matthew 8:11</a:t>
            </a:r>
            <a:r>
              <a:rPr lang="en-US" sz="4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3247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295274"/>
            <a:ext cx="11077575" cy="6448425"/>
          </a:xfrm>
        </p:spPr>
        <p:txBody>
          <a:bodyPr>
            <a:normAutofit/>
          </a:bodyPr>
          <a:lstStyle/>
          <a:p>
            <a:r>
              <a:rPr lang="en-US" sz="4000" dirty="0"/>
              <a:t>This centurion is also a reminder to us that "man looks on the outward appearance, but the Lord looks on the heart" (</a:t>
            </a:r>
            <a:r>
              <a:rPr lang="en-US" sz="4000" dirty="0">
                <a:hlinkClick r:id="rId2"/>
              </a:rPr>
              <a:t>1 Samuel 16:7</a:t>
            </a:r>
            <a:r>
              <a:rPr lang="en-US" sz="4000" dirty="0"/>
              <a:t>). 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I </a:t>
            </a:r>
            <a:r>
              <a:rPr lang="en-US" sz="4000" dirty="0"/>
              <a:t>think we will be surprised someday when Jesus doles out rewards. </a:t>
            </a:r>
            <a:endParaRPr lang="en-US" sz="4000" dirty="0" smtClean="0"/>
          </a:p>
          <a:p>
            <a:r>
              <a:rPr lang="en-US" sz="4000" dirty="0" smtClean="0"/>
              <a:t>Many </a:t>
            </a:r>
            <a:r>
              <a:rPr lang="en-US" sz="4000" dirty="0" smtClean="0"/>
              <a:t> </a:t>
            </a:r>
            <a:r>
              <a:rPr lang="en-US" sz="4000" dirty="0"/>
              <a:t>of the great ones among us will probably have lived in obscurity. </a:t>
            </a:r>
            <a:endParaRPr lang="en-US" sz="4000" dirty="0" smtClean="0"/>
          </a:p>
          <a:p>
            <a:r>
              <a:rPr lang="en-US" sz="4000" dirty="0" smtClean="0"/>
              <a:t>Jesus </a:t>
            </a:r>
            <a:r>
              <a:rPr lang="en-US" sz="4000" dirty="0"/>
              <a:t>is not as impressed with titles, degrees, and achievements as we are. He is impressed with those who really </a:t>
            </a:r>
            <a:r>
              <a:rPr lang="en-US" sz="4000" b="1" dirty="0">
                <a:solidFill>
                  <a:srgbClr val="7030A0"/>
                </a:solidFill>
              </a:rPr>
              <a:t>do humbly believe him.</a:t>
            </a:r>
          </a:p>
        </p:txBody>
      </p:sp>
    </p:spTree>
    <p:extLst>
      <p:ext uri="{BB962C8B-B14F-4D97-AF65-F5344CB8AC3E}">
        <p14:creationId xmlns:p14="http://schemas.microsoft.com/office/powerpoint/2010/main" val="166870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kind of Faith do We have?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3024"/>
            <a:ext cx="10515600" cy="5514975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solidFill>
                  <a:srgbClr val="00B050"/>
                </a:solidFill>
              </a:rPr>
              <a:t>A working faith…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a) Diligently following Jesus everyday</a:t>
            </a:r>
            <a:r>
              <a:rPr lang="en-US" sz="3600" b="1" dirty="0" smtClean="0">
                <a:solidFill>
                  <a:srgbClr val="00B050"/>
                </a:solidFill>
              </a:rPr>
              <a:t>…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     I Pet.2:21;  Matt.28:18</a:t>
            </a:r>
            <a:r>
              <a:rPr lang="en-US" sz="3600" b="1" dirty="0" smtClean="0">
                <a:solidFill>
                  <a:srgbClr val="00B050"/>
                </a:solidFill>
              </a:rPr>
              <a:t> Jas. 1:22;  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</a:t>
            </a:r>
            <a:r>
              <a:rPr lang="en-US" sz="3600" b="1" dirty="0" smtClean="0">
                <a:solidFill>
                  <a:srgbClr val="00B050"/>
                </a:solidFill>
              </a:rPr>
              <a:t>            A </a:t>
            </a:r>
            <a:r>
              <a:rPr lang="en-US" sz="3600" b="1" dirty="0" smtClean="0">
                <a:solidFill>
                  <a:srgbClr val="00B050"/>
                </a:solidFill>
              </a:rPr>
              <a:t>faith that </a:t>
            </a:r>
            <a:r>
              <a:rPr lang="en-US" sz="3600" b="1" dirty="0" smtClean="0">
                <a:solidFill>
                  <a:srgbClr val="00B050"/>
                </a:solidFill>
              </a:rPr>
              <a:t>serves  Matt. 16:24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a)  Fix food for </a:t>
            </a:r>
            <a:r>
              <a:rPr lang="en-US" sz="3600" b="1" dirty="0" smtClean="0">
                <a:solidFill>
                  <a:srgbClr val="00B050"/>
                </a:solidFill>
              </a:rPr>
              <a:t>others who are in need of it.</a:t>
            </a:r>
            <a:endParaRPr lang="en-US" sz="3600" b="1" dirty="0" smtClean="0">
              <a:solidFill>
                <a:srgbClr val="00B050"/>
              </a:solidFill>
            </a:endParaRP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b)  Send cards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c)  Telephone calls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d)  Cutting grass of widows/widowers</a:t>
            </a:r>
          </a:p>
          <a:p>
            <a:r>
              <a:rPr lang="en-US" sz="3600" b="1" dirty="0">
                <a:solidFill>
                  <a:srgbClr val="00B050"/>
                </a:solidFill>
              </a:rPr>
              <a:t> </a:t>
            </a:r>
            <a:r>
              <a:rPr lang="en-US" sz="3600" b="1" dirty="0" smtClean="0">
                <a:solidFill>
                  <a:srgbClr val="00B050"/>
                </a:solidFill>
              </a:rPr>
              <a:t>   e)  Sitting up with the sick</a:t>
            </a:r>
            <a:endParaRPr lang="en-US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2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6725"/>
            <a:ext cx="10515600" cy="5710238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002060"/>
                </a:solidFill>
              </a:rPr>
              <a:t>A faith that attends </a:t>
            </a:r>
            <a:r>
              <a:rPr lang="en-US" sz="4000" b="1" u="sng" dirty="0" smtClean="0">
                <a:solidFill>
                  <a:srgbClr val="002060"/>
                </a:solidFill>
              </a:rPr>
              <a:t>worship ,with joy and respecting God’s desire.</a:t>
            </a:r>
            <a:endParaRPr lang="en-US" sz="4000" b="1" u="sng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a)  Lord, I was </a:t>
            </a:r>
            <a:r>
              <a:rPr lang="en-US" sz="4000" b="1" dirty="0" smtClean="0">
                <a:solidFill>
                  <a:srgbClr val="002060"/>
                </a:solidFill>
              </a:rPr>
              <a:t>glad  Psalms 122:1; 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b)  Lord, help me to </a:t>
            </a:r>
            <a:r>
              <a:rPr lang="en-US" sz="4000" b="1" dirty="0" smtClean="0">
                <a:solidFill>
                  <a:srgbClr val="002060"/>
                </a:solidFill>
              </a:rPr>
              <a:t>concentrate   Isa. 26:3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c)  Lord, let me be filled with Joy as I serve you and </a:t>
            </a:r>
            <a:r>
              <a:rPr lang="en-US" sz="4000" b="1" dirty="0" smtClean="0">
                <a:solidFill>
                  <a:srgbClr val="002060"/>
                </a:solidFill>
              </a:rPr>
              <a:t>others Phil. 4:4</a:t>
            </a:r>
            <a:endParaRPr lang="en-US" sz="4000" b="1" dirty="0" smtClean="0">
              <a:solidFill>
                <a:srgbClr val="002060"/>
              </a:solidFill>
            </a:endParaRP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d)  </a:t>
            </a:r>
            <a:r>
              <a:rPr lang="en-US" sz="4000" b="1" dirty="0" err="1" smtClean="0">
                <a:solidFill>
                  <a:srgbClr val="002060"/>
                </a:solidFill>
              </a:rPr>
              <a:t>Lord,help</a:t>
            </a:r>
            <a:r>
              <a:rPr lang="en-US" sz="4000" b="1" dirty="0" smtClean="0">
                <a:solidFill>
                  <a:srgbClr val="002060"/>
                </a:solidFill>
              </a:rPr>
              <a:t> me to eat the Lord’s Supper in a right</a:t>
            </a:r>
          </a:p>
          <a:p>
            <a:r>
              <a:rPr lang="en-US" sz="4000" b="1" dirty="0">
                <a:solidFill>
                  <a:srgbClr val="002060"/>
                </a:solidFill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</a:rPr>
              <a:t>      mind and </a:t>
            </a:r>
            <a:r>
              <a:rPr lang="en-US" sz="4000" b="1" dirty="0" smtClean="0">
                <a:solidFill>
                  <a:srgbClr val="002060"/>
                </a:solidFill>
              </a:rPr>
              <a:t>spirit  (John 4:23,24)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0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50" y="0"/>
            <a:ext cx="11715750" cy="6743700"/>
          </a:xfrm>
        </p:spPr>
        <p:txBody>
          <a:bodyPr>
            <a:normAutofit/>
          </a:bodyPr>
          <a:lstStyle/>
          <a:p>
            <a:r>
              <a:rPr lang="en-US" sz="4000" b="1" u="sng" dirty="0" smtClean="0">
                <a:solidFill>
                  <a:srgbClr val="C00000"/>
                </a:solidFill>
              </a:rPr>
              <a:t>A faith that </a:t>
            </a:r>
            <a:r>
              <a:rPr lang="en-US" sz="4000" b="1" u="sng" dirty="0" smtClean="0">
                <a:solidFill>
                  <a:srgbClr val="C00000"/>
                </a:solidFill>
              </a:rPr>
              <a:t>reads,  studies, </a:t>
            </a:r>
            <a:r>
              <a:rPr lang="en-US" sz="4000" b="1" u="sng" dirty="0" smtClean="0">
                <a:solidFill>
                  <a:srgbClr val="C00000"/>
                </a:solidFill>
              </a:rPr>
              <a:t>investigates</a:t>
            </a:r>
          </a:p>
          <a:p>
            <a:r>
              <a:rPr lang="en-US" sz="4000" b="1" u="sng" dirty="0">
                <a:solidFill>
                  <a:srgbClr val="C00000"/>
                </a:solidFill>
              </a:rPr>
              <a:t> </a:t>
            </a:r>
            <a:r>
              <a:rPr lang="en-US" sz="4000" b="1" u="sng" dirty="0" smtClean="0">
                <a:solidFill>
                  <a:srgbClr val="C00000"/>
                </a:solidFill>
              </a:rPr>
              <a:t> God’s Word.   </a:t>
            </a:r>
          </a:p>
          <a:p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a)  Psalms 119:104,105</a:t>
            </a:r>
          </a:p>
          <a:p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b)  Psalms 119:11</a:t>
            </a:r>
          </a:p>
          <a:p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c)  Acts 17:11</a:t>
            </a:r>
          </a:p>
          <a:p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d)  Acts 17:30,31</a:t>
            </a:r>
          </a:p>
          <a:p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</a:rPr>
              <a:t>  e)  Acts l7:34, 35</a:t>
            </a:r>
            <a:endParaRPr lang="en-U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8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549275"/>
            <a:ext cx="10515600" cy="6184900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rgbClr val="00B050"/>
                </a:solidFill>
              </a:rPr>
              <a:t>Jesus marveled at the Centurion’s Great Faith!</a:t>
            </a:r>
          </a:p>
          <a:p>
            <a:endParaRPr lang="en-US" sz="6600" b="1" dirty="0">
              <a:solidFill>
                <a:srgbClr val="00B050"/>
              </a:solidFill>
            </a:endParaRPr>
          </a:p>
          <a:p>
            <a:r>
              <a:rPr lang="en-US" sz="6600" b="1" dirty="0" smtClean="0">
                <a:solidFill>
                  <a:srgbClr val="00B050"/>
                </a:solidFill>
              </a:rPr>
              <a:t>What would He write about ours?</a:t>
            </a:r>
            <a:endParaRPr lang="en-US" sz="6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28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9700" y="0"/>
            <a:ext cx="9144000" cy="325278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Jesus said:  I have not found so great faith,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no, not in Israel.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002060"/>
                </a:solidFill>
              </a:rPr>
              <a:t>Matt. </a:t>
            </a:r>
            <a:r>
              <a:rPr lang="en-US" sz="4800" dirty="0" smtClean="0">
                <a:solidFill>
                  <a:srgbClr val="002060"/>
                </a:solidFill>
              </a:rPr>
              <a:t>8:1-13 and Luke 7:1-10</a:t>
            </a:r>
            <a:endParaRPr lang="en-US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45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823" y="365125"/>
            <a:ext cx="11664177" cy="1325563"/>
          </a:xfrm>
        </p:spPr>
        <p:txBody>
          <a:bodyPr/>
          <a:lstStyle/>
          <a:p>
            <a:r>
              <a:rPr lang="en-US" dirty="0" smtClean="0"/>
              <a:t>Luke 7:1-10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63793" y="1189704"/>
            <a:ext cx="13671598" cy="5668296"/>
          </a:xfrm>
        </p:spPr>
        <p:txBody>
          <a:bodyPr>
            <a:noAutofit/>
          </a:bodyPr>
          <a:lstStyle/>
          <a:p>
            <a:r>
              <a:rPr lang="en-US" sz="3200" dirty="0"/>
              <a:t>Now when he had ended all his sayings in </a:t>
            </a:r>
            <a:endParaRPr lang="en-US" sz="3200" dirty="0" smtClean="0"/>
          </a:p>
          <a:p>
            <a:r>
              <a:rPr lang="en-US" sz="3200" dirty="0" smtClean="0"/>
              <a:t>the </a:t>
            </a:r>
            <a:r>
              <a:rPr lang="en-US" sz="3200" dirty="0"/>
              <a:t>audience of the people, he entered into Capernaum.</a:t>
            </a:r>
          </a:p>
          <a:p>
            <a:r>
              <a:rPr lang="en-US" sz="3200" baseline="30000" dirty="0"/>
              <a:t>2 </a:t>
            </a:r>
            <a:r>
              <a:rPr lang="en-US" sz="3200" dirty="0"/>
              <a:t>And a certain centurion's servant, who was dear unto him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was sick, and ready to die.</a:t>
            </a:r>
          </a:p>
          <a:p>
            <a:r>
              <a:rPr lang="en-US" sz="3200" baseline="30000" dirty="0"/>
              <a:t>3 </a:t>
            </a:r>
            <a:r>
              <a:rPr lang="en-US" sz="3200" dirty="0"/>
              <a:t>And when he heard of Jesus, </a:t>
            </a:r>
            <a:endParaRPr lang="en-US" sz="3200" dirty="0" smtClean="0"/>
          </a:p>
          <a:p>
            <a:r>
              <a:rPr lang="en-US" sz="3200" b="1" dirty="0" smtClean="0">
                <a:solidFill>
                  <a:srgbClr val="7030A0"/>
                </a:solidFill>
              </a:rPr>
              <a:t>he </a:t>
            </a:r>
            <a:r>
              <a:rPr lang="en-US" sz="3200" b="1" dirty="0">
                <a:solidFill>
                  <a:srgbClr val="7030A0"/>
                </a:solidFill>
              </a:rPr>
              <a:t>sent unto him the elders of the Jews</a:t>
            </a:r>
            <a:r>
              <a:rPr lang="en-US" sz="3200" dirty="0"/>
              <a:t>, beseeching </a:t>
            </a:r>
            <a:endParaRPr lang="en-US" sz="3200" dirty="0" smtClean="0"/>
          </a:p>
          <a:p>
            <a:r>
              <a:rPr lang="en-US" sz="3200" dirty="0" smtClean="0"/>
              <a:t>him </a:t>
            </a:r>
            <a:r>
              <a:rPr lang="en-US" sz="3200" dirty="0"/>
              <a:t>that he would come and heal his servant.</a:t>
            </a:r>
          </a:p>
          <a:p>
            <a:r>
              <a:rPr lang="en-US" sz="3200" baseline="30000" dirty="0"/>
              <a:t>4 </a:t>
            </a:r>
            <a:r>
              <a:rPr lang="en-US" sz="3200" dirty="0"/>
              <a:t>And when they came to Jesus, they besought him instantly</a:t>
            </a:r>
            <a:r>
              <a:rPr lang="en-US" sz="3200" dirty="0" smtClean="0"/>
              <a:t>,</a:t>
            </a:r>
          </a:p>
          <a:p>
            <a:r>
              <a:rPr lang="en-US" sz="3200" dirty="0" smtClean="0"/>
              <a:t> </a:t>
            </a:r>
            <a:r>
              <a:rPr lang="en-US" sz="3200" dirty="0"/>
              <a:t>saying, </a:t>
            </a:r>
            <a:r>
              <a:rPr lang="en-US" sz="3200" dirty="0">
                <a:solidFill>
                  <a:srgbClr val="00B0F0"/>
                </a:solidFill>
              </a:rPr>
              <a:t>That he was worthy</a:t>
            </a:r>
            <a:r>
              <a:rPr lang="en-US" sz="3200" dirty="0"/>
              <a:t> for whom he should do this:</a:t>
            </a:r>
          </a:p>
          <a:p>
            <a:r>
              <a:rPr lang="en-US" sz="3200" baseline="30000" dirty="0"/>
              <a:t>5 </a:t>
            </a:r>
            <a:r>
              <a:rPr lang="en-US" sz="3200" dirty="0"/>
              <a:t>For he </a:t>
            </a:r>
            <a:r>
              <a:rPr lang="en-US" sz="3200" dirty="0" err="1"/>
              <a:t>loveth</a:t>
            </a:r>
            <a:r>
              <a:rPr lang="en-US" sz="3200" dirty="0"/>
              <a:t> our nation, and he hath built us a synagogue.</a:t>
            </a:r>
          </a:p>
        </p:txBody>
      </p:sp>
    </p:spTree>
    <p:extLst>
      <p:ext uri="{BB962C8B-B14F-4D97-AF65-F5344CB8AC3E}">
        <p14:creationId xmlns:p14="http://schemas.microsoft.com/office/powerpoint/2010/main" val="376240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49" y="225425"/>
            <a:ext cx="11725275" cy="6546850"/>
          </a:xfrm>
        </p:spPr>
        <p:txBody>
          <a:bodyPr>
            <a:normAutofit fontScale="92500" lnSpcReduction="20000"/>
          </a:bodyPr>
          <a:lstStyle/>
          <a:p>
            <a:r>
              <a:rPr lang="en-US" sz="3200" baseline="30000" dirty="0"/>
              <a:t>6 </a:t>
            </a:r>
            <a:r>
              <a:rPr lang="en-US" sz="3200" dirty="0"/>
              <a:t>Then Jesus went with them. And when he was now not far from the house, the centurion sent friends to him, saying unto him, Lord, trouble not thyself: for </a:t>
            </a:r>
            <a:r>
              <a:rPr lang="en-US" sz="3200" b="1" u="sng" dirty="0">
                <a:solidFill>
                  <a:srgbClr val="00B050"/>
                </a:solidFill>
              </a:rPr>
              <a:t>I am not worthy </a:t>
            </a:r>
            <a:r>
              <a:rPr lang="en-US" sz="3200" dirty="0"/>
              <a:t>that thou </a:t>
            </a:r>
            <a:r>
              <a:rPr lang="en-US" sz="3200" dirty="0" err="1"/>
              <a:t>shouldest</a:t>
            </a:r>
            <a:r>
              <a:rPr lang="en-US" sz="3200" dirty="0"/>
              <a:t> enter under my roof:</a:t>
            </a:r>
          </a:p>
          <a:p>
            <a:r>
              <a:rPr lang="en-US" sz="3200" baseline="30000" dirty="0"/>
              <a:t>7 </a:t>
            </a:r>
            <a:r>
              <a:rPr lang="en-US" sz="3200" dirty="0"/>
              <a:t>Wherefore neither thought I myself worthy to come unto thee: </a:t>
            </a:r>
            <a:r>
              <a:rPr lang="en-US" sz="3200" b="1" i="1" u="sng" dirty="0">
                <a:solidFill>
                  <a:srgbClr val="00B050"/>
                </a:solidFill>
              </a:rPr>
              <a:t>but say in a word</a:t>
            </a:r>
            <a:r>
              <a:rPr lang="en-US" sz="3200" dirty="0"/>
              <a:t>, and my servant shall be healed.</a:t>
            </a:r>
          </a:p>
          <a:p>
            <a:r>
              <a:rPr lang="en-US" sz="3200" baseline="30000" dirty="0"/>
              <a:t>8 </a:t>
            </a:r>
            <a:r>
              <a:rPr lang="en-US" sz="3200" dirty="0"/>
              <a:t>For I also am a man set under authority, having under me soldiers, and I say unto one, Go, and he </a:t>
            </a:r>
            <a:r>
              <a:rPr lang="en-US" sz="3200" dirty="0" err="1"/>
              <a:t>goeth</a:t>
            </a:r>
            <a:r>
              <a:rPr lang="en-US" sz="3200" dirty="0"/>
              <a:t>; and to another, Come, and he cometh; and to my servant, Do this, and he doeth it.</a:t>
            </a:r>
          </a:p>
          <a:p>
            <a:r>
              <a:rPr lang="en-US" sz="3200" baseline="30000" dirty="0"/>
              <a:t>9 </a:t>
            </a:r>
            <a:r>
              <a:rPr lang="en-US" sz="3200" dirty="0"/>
              <a:t>When Jesus heard these things, </a:t>
            </a:r>
            <a:r>
              <a:rPr lang="en-US" sz="3200" b="1" dirty="0">
                <a:solidFill>
                  <a:srgbClr val="00B050"/>
                </a:solidFill>
              </a:rPr>
              <a:t>he </a:t>
            </a:r>
            <a:r>
              <a:rPr lang="en-US" sz="3200" b="1" dirty="0" err="1">
                <a:solidFill>
                  <a:srgbClr val="00B050"/>
                </a:solidFill>
              </a:rPr>
              <a:t>marvelled</a:t>
            </a:r>
            <a:r>
              <a:rPr lang="en-US" sz="3200" b="1" dirty="0">
                <a:solidFill>
                  <a:srgbClr val="00B050"/>
                </a:solidFill>
              </a:rPr>
              <a:t> </a:t>
            </a:r>
            <a:r>
              <a:rPr lang="en-US" sz="3200" dirty="0"/>
              <a:t>at him, and turned him about, and said unto the people that followed him,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I say unto you, I have not found so great faith, no, not in Israel</a:t>
            </a:r>
            <a:r>
              <a:rPr lang="en-US" sz="3200" b="1" dirty="0" smtClean="0">
                <a:solidFill>
                  <a:srgbClr val="FF0000"/>
                </a:solidFill>
              </a:rPr>
              <a:t>.   (What would Jesus say about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You and Me?)</a:t>
            </a:r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200" baseline="30000" dirty="0"/>
              <a:t>10 </a:t>
            </a:r>
            <a:r>
              <a:rPr lang="en-US" sz="3200" dirty="0"/>
              <a:t>And they that were sent, returning to the house, found the servant whole that had been sick.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9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was this man?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hlinkClick r:id="rId2"/>
              </a:rPr>
              <a:t>Matthew </a:t>
            </a:r>
            <a:r>
              <a:rPr lang="en-US" sz="4400" dirty="0">
                <a:hlinkClick r:id="rId2"/>
              </a:rPr>
              <a:t>8:5-13</a:t>
            </a:r>
            <a:r>
              <a:rPr lang="en-US" sz="4400" dirty="0"/>
              <a:t>; </a:t>
            </a:r>
            <a:r>
              <a:rPr lang="en-US" sz="4400" dirty="0">
                <a:hlinkClick r:id="rId3"/>
              </a:rPr>
              <a:t>Luke 7:1-10</a:t>
            </a:r>
            <a:r>
              <a:rPr lang="en-US" sz="4400" dirty="0"/>
              <a:t>). </a:t>
            </a:r>
            <a:endParaRPr lang="en-US" sz="4400" dirty="0" smtClean="0"/>
          </a:p>
          <a:p>
            <a:r>
              <a:rPr lang="en-US" sz="4400" dirty="0"/>
              <a:t> </a:t>
            </a:r>
            <a:r>
              <a:rPr lang="en-US" sz="4400" dirty="0" smtClean="0"/>
              <a:t>     </a:t>
            </a:r>
            <a:r>
              <a:rPr lang="en-US" sz="4400" dirty="0" smtClean="0"/>
              <a:t>Who </a:t>
            </a:r>
            <a:r>
              <a:rPr lang="en-US" sz="4400" dirty="0"/>
              <a:t>was this man</a:t>
            </a:r>
            <a:r>
              <a:rPr lang="en-US" sz="4400" dirty="0" smtClean="0"/>
              <a:t>?</a:t>
            </a:r>
          </a:p>
          <a:p>
            <a:r>
              <a:rPr lang="en-US" sz="4400" dirty="0" smtClean="0"/>
              <a:t> </a:t>
            </a:r>
            <a:r>
              <a:rPr lang="en-US" sz="4400" dirty="0" smtClean="0"/>
              <a:t>          A </a:t>
            </a:r>
            <a:r>
              <a:rPr lang="en-US" sz="4400" dirty="0"/>
              <a:t>rabbi? No</a:t>
            </a:r>
            <a:r>
              <a:rPr lang="en-US" sz="4400" dirty="0" smtClean="0"/>
              <a:t>.</a:t>
            </a:r>
          </a:p>
          <a:p>
            <a:r>
              <a:rPr lang="en-US" sz="4400" dirty="0" smtClean="0"/>
              <a:t> </a:t>
            </a:r>
            <a:r>
              <a:rPr lang="en-US" sz="4400" dirty="0" smtClean="0"/>
              <a:t>         A </a:t>
            </a:r>
            <a:r>
              <a:rPr lang="en-US" sz="4400" dirty="0"/>
              <a:t>disciple? </a:t>
            </a:r>
            <a:r>
              <a:rPr lang="en-US" sz="4400" dirty="0" smtClean="0"/>
              <a:t>No</a:t>
            </a:r>
            <a:endParaRPr lang="en-US" sz="4400" dirty="0" smtClean="0"/>
          </a:p>
          <a:p>
            <a:r>
              <a:rPr lang="en-US" sz="4400" b="1" u="sng" dirty="0" smtClean="0">
                <a:solidFill>
                  <a:srgbClr val="00B050"/>
                </a:solidFill>
              </a:rPr>
              <a:t> </a:t>
            </a:r>
            <a:r>
              <a:rPr lang="en-US" sz="4400" b="1" u="sng" dirty="0" smtClean="0">
                <a:solidFill>
                  <a:srgbClr val="00B050"/>
                </a:solidFill>
              </a:rPr>
              <a:t>                                     A </a:t>
            </a:r>
            <a:r>
              <a:rPr lang="en-US" sz="4400" b="1" u="sng" dirty="0">
                <a:solidFill>
                  <a:srgbClr val="00B050"/>
                </a:solidFill>
              </a:rPr>
              <a:t>Roman soldier.</a:t>
            </a:r>
          </a:p>
        </p:txBody>
      </p:sp>
    </p:spTree>
    <p:extLst>
      <p:ext uri="{BB962C8B-B14F-4D97-AF65-F5344CB8AC3E}">
        <p14:creationId xmlns:p14="http://schemas.microsoft.com/office/powerpoint/2010/main" val="248625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409574"/>
            <a:ext cx="11001375" cy="6448425"/>
          </a:xfrm>
        </p:spPr>
        <p:txBody>
          <a:bodyPr>
            <a:noAutofit/>
          </a:bodyPr>
          <a:lstStyle/>
          <a:p>
            <a:r>
              <a:rPr lang="en-US" sz="3600" dirty="0"/>
              <a:t>The centurion was one </a:t>
            </a:r>
            <a:r>
              <a:rPr lang="en-US" sz="3600" dirty="0" smtClean="0"/>
              <a:t>of the </a:t>
            </a:r>
            <a:r>
              <a:rPr lang="en-US" sz="3600" dirty="0"/>
              <a:t>most unlikely persons to amaze Jesus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He was a Gentile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Doubtless he had a pagan upbringing. </a:t>
            </a:r>
            <a:endParaRPr lang="en-US" sz="3600" dirty="0" smtClean="0"/>
          </a:p>
          <a:p>
            <a:r>
              <a:rPr lang="en-US" sz="3600" dirty="0" smtClean="0"/>
              <a:t>He </a:t>
            </a:r>
            <a:r>
              <a:rPr lang="en-US" sz="3600" dirty="0"/>
              <a:t>was a Roman, stationed in Palestine to subject the Jews to the Emperor's rule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He was a man of war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He achieved the rank of centurion by distinguishing himself above others in the brutal Roman martial arts</a:t>
            </a:r>
            <a:r>
              <a:rPr lang="en-US" sz="3200" dirty="0" smtClean="0"/>
              <a:t>.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Someone has said:  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Not exactly the résumé you'd expect for becoming one of the Bible's great heroes of faith.</a:t>
            </a:r>
          </a:p>
        </p:txBody>
      </p:sp>
    </p:spTree>
    <p:extLst>
      <p:ext uri="{BB962C8B-B14F-4D97-AF65-F5344CB8AC3E}">
        <p14:creationId xmlns:p14="http://schemas.microsoft.com/office/powerpoint/2010/main" val="376329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390525"/>
            <a:ext cx="11410950" cy="5853113"/>
          </a:xfrm>
        </p:spPr>
        <p:txBody>
          <a:bodyPr>
            <a:normAutofit/>
          </a:bodyPr>
          <a:lstStyle/>
          <a:p>
            <a:r>
              <a:rPr lang="en-US" sz="4000" dirty="0"/>
              <a:t>When he entered the town, he was met by a small delegation of Jewish elders</a:t>
            </a:r>
            <a:r>
              <a:rPr lang="en-US" sz="4000" dirty="0" smtClean="0"/>
              <a:t>.</a:t>
            </a:r>
          </a:p>
          <a:p>
            <a:r>
              <a:rPr lang="en-US" sz="4000" dirty="0" smtClean="0"/>
              <a:t> </a:t>
            </a:r>
            <a:r>
              <a:rPr lang="en-US" sz="4000" dirty="0"/>
              <a:t>They had an urgent request. 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There </a:t>
            </a:r>
            <a:r>
              <a:rPr lang="en-US" sz="4000" dirty="0"/>
              <a:t>was this Roman centurion whose servant was so sick that he was expected to die shortly. </a:t>
            </a:r>
            <a:endParaRPr lang="en-US" sz="4000" dirty="0" smtClean="0"/>
          </a:p>
          <a:p>
            <a:r>
              <a:rPr lang="en-US" sz="4000" dirty="0"/>
              <a:t> </a:t>
            </a:r>
            <a:r>
              <a:rPr lang="en-US" sz="4000" dirty="0" smtClean="0"/>
              <a:t>The </a:t>
            </a:r>
            <a:r>
              <a:rPr lang="en-US" sz="4000" dirty="0"/>
              <a:t>centurion had asked these elders to go to Jesus on his behalf to see if Jesus might be willing to heal his servant</a:t>
            </a:r>
          </a:p>
        </p:txBody>
      </p:sp>
    </p:spTree>
    <p:extLst>
      <p:ext uri="{BB962C8B-B14F-4D97-AF65-F5344CB8AC3E}">
        <p14:creationId xmlns:p14="http://schemas.microsoft.com/office/powerpoint/2010/main" val="35023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771525"/>
            <a:ext cx="10848975" cy="5405438"/>
          </a:xfrm>
        </p:spPr>
        <p:txBody>
          <a:bodyPr>
            <a:normAutofit lnSpcReduction="10000"/>
          </a:bodyPr>
          <a:lstStyle/>
          <a:p>
            <a:r>
              <a:rPr lang="en-US" sz="5400" dirty="0">
                <a:solidFill>
                  <a:srgbClr val="7030A0"/>
                </a:solidFill>
              </a:rPr>
              <a:t>Now, this was very unusual</a:t>
            </a:r>
            <a:r>
              <a:rPr lang="en-US" sz="5400" dirty="0" smtClean="0">
                <a:solidFill>
                  <a:srgbClr val="7030A0"/>
                </a:solidFill>
              </a:rPr>
              <a:t>.</a:t>
            </a:r>
          </a:p>
          <a:p>
            <a:endParaRPr lang="en-US" sz="5400" dirty="0">
              <a:solidFill>
                <a:srgbClr val="7030A0"/>
              </a:solidFill>
            </a:endParaRPr>
          </a:p>
          <a:p>
            <a:r>
              <a:rPr lang="en-US" sz="5400" dirty="0" smtClean="0">
                <a:solidFill>
                  <a:srgbClr val="7030A0"/>
                </a:solidFill>
              </a:rPr>
              <a:t> </a:t>
            </a:r>
            <a:r>
              <a:rPr lang="en-US" sz="5400" dirty="0">
                <a:solidFill>
                  <a:srgbClr val="7030A0"/>
                </a:solidFill>
              </a:rPr>
              <a:t>Jewish leaders were not in the habit of </a:t>
            </a:r>
            <a:r>
              <a:rPr lang="en-US" sz="5400" dirty="0" smtClean="0">
                <a:solidFill>
                  <a:srgbClr val="7030A0"/>
                </a:solidFill>
              </a:rPr>
              <a:t>being</a:t>
            </a:r>
          </a:p>
          <a:p>
            <a:r>
              <a:rPr lang="en-US" sz="5400" dirty="0" smtClean="0">
                <a:solidFill>
                  <a:srgbClr val="7030A0"/>
                </a:solidFill>
              </a:rPr>
              <a:t> </a:t>
            </a:r>
            <a:r>
              <a:rPr lang="en-US" sz="5400" dirty="0">
                <a:solidFill>
                  <a:srgbClr val="7030A0"/>
                </a:solidFill>
              </a:rPr>
              <a:t>fond of Roman soldiers</a:t>
            </a:r>
            <a:r>
              <a:rPr lang="en-US" sz="5400" dirty="0" smtClean="0">
                <a:solidFill>
                  <a:srgbClr val="7030A0"/>
                </a:solidFill>
              </a:rPr>
              <a:t>.</a:t>
            </a:r>
          </a:p>
          <a:p>
            <a:r>
              <a:rPr lang="en-US" sz="5400" dirty="0">
                <a:solidFill>
                  <a:srgbClr val="7030A0"/>
                </a:solidFill>
              </a:rPr>
              <a:t> </a:t>
            </a:r>
            <a:r>
              <a:rPr lang="en-US" sz="5400" dirty="0" smtClean="0">
                <a:solidFill>
                  <a:srgbClr val="7030A0"/>
                </a:solidFill>
              </a:rPr>
              <a:t> And the Roman soldiers were not</a:t>
            </a:r>
          </a:p>
          <a:p>
            <a:r>
              <a:rPr lang="en-US" sz="5400" dirty="0" smtClean="0">
                <a:solidFill>
                  <a:srgbClr val="7030A0"/>
                </a:solidFill>
              </a:rPr>
              <a:t>Usually fond of the Jews!</a:t>
            </a:r>
            <a:endParaRPr lang="en-US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17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1201400" cy="6629400"/>
          </a:xfrm>
        </p:spPr>
        <p:txBody>
          <a:bodyPr>
            <a:normAutofit/>
          </a:bodyPr>
          <a:lstStyle/>
          <a:p>
            <a:r>
              <a:rPr lang="en-US" sz="4400" b="1" dirty="0"/>
              <a:t>Feeling the obvious oddness of the request, </a:t>
            </a:r>
            <a:r>
              <a:rPr lang="en-US" sz="4400" b="1" dirty="0" smtClean="0"/>
              <a:t> </a:t>
            </a:r>
            <a:r>
              <a:rPr lang="en-US" sz="4400" b="1" dirty="0"/>
              <a:t>the elders quickly added, </a:t>
            </a:r>
            <a:endParaRPr lang="en-US" sz="4400" b="1" dirty="0" smtClean="0"/>
          </a:p>
          <a:p>
            <a:r>
              <a:rPr lang="en-US" sz="4400" b="1" dirty="0" smtClean="0"/>
              <a:t>"</a:t>
            </a:r>
            <a:r>
              <a:rPr lang="en-US" sz="4400" b="1" dirty="0"/>
              <a:t>He is worthy to have you do this for him, for he loves our nation, </a:t>
            </a:r>
            <a:endParaRPr lang="en-US" sz="4400" b="1" dirty="0" smtClean="0"/>
          </a:p>
          <a:p>
            <a:r>
              <a:rPr lang="en-US" sz="4400" b="1" dirty="0" smtClean="0"/>
              <a:t>and </a:t>
            </a:r>
            <a:r>
              <a:rPr lang="en-US" sz="4400" b="1" dirty="0"/>
              <a:t>he is the one who built us our synagogue."</a:t>
            </a:r>
          </a:p>
        </p:txBody>
      </p:sp>
    </p:spTree>
    <p:extLst>
      <p:ext uri="{BB962C8B-B14F-4D97-AF65-F5344CB8AC3E}">
        <p14:creationId xmlns:p14="http://schemas.microsoft.com/office/powerpoint/2010/main" val="12030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980</Words>
  <Application>Microsoft Office PowerPoint</Application>
  <PresentationFormat>Widescreen</PresentationFormat>
  <Paragraphs>101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PowerPoint Presentation</vt:lpstr>
      <vt:lpstr>Jesus said:  I have not found so great faith, no, not in Israel.</vt:lpstr>
      <vt:lpstr>Luke 7:1-10</vt:lpstr>
      <vt:lpstr>PowerPoint Presentation</vt:lpstr>
      <vt:lpstr>Who was this man?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kind of Faith do We have?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Jesus said:  I have not found so great faith, no, not in Israel.</dc:title>
  <dc:creator>mac</dc:creator>
  <cp:lastModifiedBy>mac</cp:lastModifiedBy>
  <cp:revision>16</cp:revision>
  <cp:lastPrinted>2016-04-03T01:55:19Z</cp:lastPrinted>
  <dcterms:created xsi:type="dcterms:W3CDTF">2016-03-30T21:55:01Z</dcterms:created>
  <dcterms:modified xsi:type="dcterms:W3CDTF">2016-04-03T03:21:11Z</dcterms:modified>
</cp:coreProperties>
</file>