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4" r:id="rId4"/>
    <p:sldId id="281" r:id="rId5"/>
    <p:sldId id="294" r:id="rId6"/>
    <p:sldId id="302" r:id="rId7"/>
    <p:sldId id="291" r:id="rId8"/>
    <p:sldId id="295" r:id="rId9"/>
    <p:sldId id="292" r:id="rId10"/>
    <p:sldId id="296" r:id="rId11"/>
    <p:sldId id="298" r:id="rId12"/>
    <p:sldId id="297" r:id="rId13"/>
    <p:sldId id="299" r:id="rId14"/>
    <p:sldId id="293" r:id="rId15"/>
    <p:sldId id="300" r:id="rId16"/>
    <p:sldId id="301" r:id="rId17"/>
    <p:sldId id="305" r:id="rId18"/>
    <p:sldId id="276" r:id="rId19"/>
    <p:sldId id="288" r:id="rId20"/>
    <p:sldId id="278"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04" autoAdjust="0"/>
    <p:restoredTop sz="94660"/>
  </p:normalViewPr>
  <p:slideViewPr>
    <p:cSldViewPr snapToGrid="0">
      <p:cViewPr varScale="1">
        <p:scale>
          <a:sx n="92" d="100"/>
          <a:sy n="92" d="100"/>
        </p:scale>
        <p:origin x="51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3E5B35-F51A-4325-9C24-C2B3E9123B8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34093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3E5B35-F51A-4325-9C24-C2B3E9123B8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3127978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3E5B35-F51A-4325-9C24-C2B3E9123B8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328340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3E5B35-F51A-4325-9C24-C2B3E9123B8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4169698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3E5B35-F51A-4325-9C24-C2B3E9123B8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3043428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3E5B35-F51A-4325-9C24-C2B3E9123B8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71307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3E5B35-F51A-4325-9C24-C2B3E9123B8B}" type="datetimeFigureOut">
              <a:rPr lang="en-US" smtClean="0"/>
              <a:t>10/14/2017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281178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3E5B35-F51A-4325-9C24-C2B3E9123B8B}" type="datetimeFigureOut">
              <a:rPr lang="en-US" smtClean="0"/>
              <a:t>10/14/2017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3448321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3E5B35-F51A-4325-9C24-C2B3E9123B8B}" type="datetimeFigureOut">
              <a:rPr lang="en-US" smtClean="0"/>
              <a:t>10/14/2017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255826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3E5B35-F51A-4325-9C24-C2B3E9123B8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184745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3E5B35-F51A-4325-9C24-C2B3E9123B8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59DDD-D61E-4F21-8F8B-B83DB73D5E05}" type="slidenum">
              <a:rPr lang="en-US" smtClean="0"/>
              <a:t>‹#›</a:t>
            </a:fld>
            <a:endParaRPr lang="en-US"/>
          </a:p>
        </p:txBody>
      </p:sp>
    </p:spTree>
    <p:extLst>
      <p:ext uri="{BB962C8B-B14F-4D97-AF65-F5344CB8AC3E}">
        <p14:creationId xmlns:p14="http://schemas.microsoft.com/office/powerpoint/2010/main" val="1104130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3E5B35-F51A-4325-9C24-C2B3E9123B8B}" type="datetimeFigureOut">
              <a:rPr lang="en-US" smtClean="0"/>
              <a:t>10/14/2017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59DDD-D61E-4F21-8F8B-B83DB73D5E05}" type="slidenum">
              <a:rPr lang="en-US" smtClean="0"/>
              <a:t>‹#›</a:t>
            </a:fld>
            <a:endParaRPr lang="en-US"/>
          </a:p>
        </p:txBody>
      </p:sp>
    </p:spTree>
    <p:extLst>
      <p:ext uri="{BB962C8B-B14F-4D97-AF65-F5344CB8AC3E}">
        <p14:creationId xmlns:p14="http://schemas.microsoft.com/office/powerpoint/2010/main" val="1478885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Jonah, The Runaway Prophet</a:t>
            </a:r>
            <a:endParaRPr lang="en-US" b="1" dirty="0">
              <a:solidFill>
                <a:srgbClr val="FF0000"/>
              </a:solidFill>
            </a:endParaRPr>
          </a:p>
        </p:txBody>
      </p:sp>
      <p:sp>
        <p:nvSpPr>
          <p:cNvPr id="3" name="Subtitle 2"/>
          <p:cNvSpPr>
            <a:spLocks noGrp="1"/>
          </p:cNvSpPr>
          <p:nvPr>
            <p:ph type="subTitle" idx="1"/>
          </p:nvPr>
        </p:nvSpPr>
        <p:spPr/>
        <p:txBody>
          <a:bodyPr>
            <a:normAutofit/>
          </a:bodyPr>
          <a:lstStyle/>
          <a:p>
            <a:r>
              <a:rPr lang="en-US" sz="4800" dirty="0" smtClean="0"/>
              <a:t>JONAH 1-4</a:t>
            </a:r>
            <a:endParaRPr lang="en-US" sz="4800" dirty="0"/>
          </a:p>
        </p:txBody>
      </p:sp>
    </p:spTree>
    <p:extLst>
      <p:ext uri="{BB962C8B-B14F-4D97-AF65-F5344CB8AC3E}">
        <p14:creationId xmlns:p14="http://schemas.microsoft.com/office/powerpoint/2010/main" val="297220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176645"/>
            <a:ext cx="11897591" cy="6764482"/>
          </a:xfrm>
        </p:spPr>
        <p:txBody>
          <a:bodyPr/>
          <a:lstStyle/>
          <a:p>
            <a:r>
              <a:rPr lang="en-US" sz="3600" dirty="0" smtClean="0"/>
              <a:t>Jonah 3:3-4  </a:t>
            </a:r>
            <a:r>
              <a:rPr lang="en-US" sz="3600" baseline="30000" dirty="0" smtClean="0"/>
              <a:t>3</a:t>
            </a:r>
            <a:r>
              <a:rPr lang="en-US" sz="3600" baseline="30000" dirty="0"/>
              <a:t> </a:t>
            </a:r>
            <a:r>
              <a:rPr lang="en-US" sz="3600" dirty="0"/>
              <a:t>So Jonah arose, and went unto Nineveh, according to the word of the </a:t>
            </a:r>
            <a:r>
              <a:rPr lang="en-US" sz="3600" cap="small" dirty="0"/>
              <a:t>Lord</a:t>
            </a:r>
            <a:r>
              <a:rPr lang="en-US" sz="3600" dirty="0"/>
              <a:t>. Now Nineveh was an exceeding great city of three days' journey.</a:t>
            </a:r>
          </a:p>
          <a:p>
            <a:r>
              <a:rPr lang="en-US" sz="3600" baseline="30000" dirty="0"/>
              <a:t>4 </a:t>
            </a:r>
            <a:r>
              <a:rPr lang="en-US" sz="3600" dirty="0"/>
              <a:t>And Jonah began to enter into the city a day's journey, and he cried, and said, Yet forty days, and Nineveh shall be </a:t>
            </a:r>
            <a:r>
              <a:rPr lang="en-US" sz="3600" dirty="0" smtClean="0"/>
              <a:t>overthrown</a:t>
            </a:r>
          </a:p>
          <a:p>
            <a:r>
              <a:rPr lang="en-US" sz="3600" dirty="0"/>
              <a:t> </a:t>
            </a:r>
            <a:r>
              <a:rPr lang="en-US" sz="3600" dirty="0" smtClean="0"/>
              <a:t>   Notice:   That’s exactly what God wanted to be preached!</a:t>
            </a:r>
          </a:p>
          <a:p>
            <a:endParaRPr lang="en-US" sz="3600" dirty="0"/>
          </a:p>
          <a:p>
            <a:r>
              <a:rPr lang="en-US" sz="3600" dirty="0" smtClean="0"/>
              <a:t>Results:   120,000 people Repent!</a:t>
            </a:r>
            <a:endParaRPr lang="en-US" sz="3600" dirty="0"/>
          </a:p>
          <a:p>
            <a:endParaRPr lang="en-US" dirty="0"/>
          </a:p>
        </p:txBody>
      </p:sp>
    </p:spTree>
    <p:extLst>
      <p:ext uri="{BB962C8B-B14F-4D97-AF65-F5344CB8AC3E}">
        <p14:creationId xmlns:p14="http://schemas.microsoft.com/office/powerpoint/2010/main" val="3557192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7200" b="1" u="sng" dirty="0"/>
              <a:t>The Great Fast!  </a:t>
            </a:r>
          </a:p>
          <a:p>
            <a:endParaRPr lang="en-US" dirty="0"/>
          </a:p>
        </p:txBody>
      </p:sp>
    </p:spTree>
    <p:extLst>
      <p:ext uri="{BB962C8B-B14F-4D97-AF65-F5344CB8AC3E}">
        <p14:creationId xmlns:p14="http://schemas.microsoft.com/office/powerpoint/2010/main" val="2096954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97427"/>
            <a:ext cx="12032673" cy="6577446"/>
          </a:xfrm>
        </p:spPr>
        <p:txBody>
          <a:bodyPr>
            <a:normAutofit fontScale="85000" lnSpcReduction="20000"/>
          </a:bodyPr>
          <a:lstStyle/>
          <a:p>
            <a:r>
              <a:rPr lang="en-US" sz="4200" dirty="0" smtClean="0"/>
              <a:t>Jonah 3:5-9  </a:t>
            </a:r>
            <a:r>
              <a:rPr lang="en-US" sz="4200" baseline="30000" dirty="0" smtClean="0"/>
              <a:t>5</a:t>
            </a:r>
            <a:r>
              <a:rPr lang="en-US" sz="4200" baseline="30000" dirty="0"/>
              <a:t> </a:t>
            </a:r>
            <a:r>
              <a:rPr lang="en-US" sz="4200" b="1" u="sng" dirty="0"/>
              <a:t>So the people of Nineveh believed God</a:t>
            </a:r>
            <a:r>
              <a:rPr lang="en-US" sz="4200" dirty="0"/>
              <a:t>, and proclaimed </a:t>
            </a:r>
            <a:r>
              <a:rPr lang="en-US" sz="4200" b="1" dirty="0"/>
              <a:t>a fast</a:t>
            </a:r>
            <a:r>
              <a:rPr lang="en-US" sz="4200" dirty="0"/>
              <a:t>, and </a:t>
            </a:r>
            <a:r>
              <a:rPr lang="en-US" sz="4200" b="1" u="sng" dirty="0"/>
              <a:t>put on sackcloth</a:t>
            </a:r>
            <a:r>
              <a:rPr lang="en-US" sz="4200" dirty="0" smtClean="0"/>
              <a:t>,.</a:t>
            </a:r>
            <a:r>
              <a:rPr lang="en-US" sz="4200" dirty="0" smtClean="0">
                <a:solidFill>
                  <a:srgbClr val="7030A0"/>
                </a:solidFill>
              </a:rPr>
              <a:t> </a:t>
            </a:r>
            <a:r>
              <a:rPr lang="en-US" sz="4200" dirty="0">
                <a:solidFill>
                  <a:srgbClr val="7030A0"/>
                </a:solidFill>
              </a:rPr>
              <a:t>from the greatest of them even to the least of them</a:t>
            </a:r>
            <a:endParaRPr lang="en-US" sz="4200" dirty="0"/>
          </a:p>
          <a:p>
            <a:r>
              <a:rPr lang="en-US" sz="4200" baseline="30000" dirty="0"/>
              <a:t>6 </a:t>
            </a:r>
            <a:r>
              <a:rPr lang="en-US" sz="4200" dirty="0"/>
              <a:t>For word came unto the king of Nineveh, and he arose from his throne, and </a:t>
            </a:r>
            <a:r>
              <a:rPr lang="en-US" sz="4200" dirty="0">
                <a:solidFill>
                  <a:srgbClr val="7030A0"/>
                </a:solidFill>
              </a:rPr>
              <a:t>he laid his robe from him</a:t>
            </a:r>
            <a:r>
              <a:rPr lang="en-US" sz="4200" dirty="0"/>
              <a:t>, and</a:t>
            </a:r>
            <a:r>
              <a:rPr lang="en-US" sz="4200" dirty="0">
                <a:solidFill>
                  <a:srgbClr val="7030A0"/>
                </a:solidFill>
              </a:rPr>
              <a:t> covered him with sackcloth, and sat in ashes</a:t>
            </a:r>
            <a:r>
              <a:rPr lang="en-US" sz="4200" dirty="0"/>
              <a:t>.</a:t>
            </a:r>
          </a:p>
          <a:p>
            <a:r>
              <a:rPr lang="en-US" sz="4200" baseline="30000" dirty="0"/>
              <a:t>7 </a:t>
            </a:r>
            <a:r>
              <a:rPr lang="en-US" sz="4200" dirty="0"/>
              <a:t>And he caused it to be proclaimed and published through Nineveh by the decree of the king and his nobles, saying, Let neither man nor beast, herd nor flock, </a:t>
            </a:r>
            <a:r>
              <a:rPr lang="en-US" sz="4200" u="sng" dirty="0"/>
              <a:t>taste any thing</a:t>
            </a:r>
            <a:r>
              <a:rPr lang="en-US" sz="4200" dirty="0"/>
              <a:t>: let </a:t>
            </a:r>
            <a:r>
              <a:rPr lang="en-US" sz="4200" b="1" dirty="0"/>
              <a:t>them not feed, nor drink water</a:t>
            </a:r>
            <a:r>
              <a:rPr lang="en-US" sz="4200" dirty="0"/>
              <a:t>:</a:t>
            </a:r>
          </a:p>
          <a:p>
            <a:r>
              <a:rPr lang="en-US" sz="4200" baseline="30000" dirty="0"/>
              <a:t>8 </a:t>
            </a:r>
            <a:r>
              <a:rPr lang="en-US" sz="4200" dirty="0"/>
              <a:t>But let </a:t>
            </a:r>
            <a:r>
              <a:rPr lang="en-US" sz="4200" b="1" u="sng" dirty="0">
                <a:solidFill>
                  <a:srgbClr val="7030A0"/>
                </a:solidFill>
              </a:rPr>
              <a:t>man and beast be covered with sackcloth</a:t>
            </a:r>
            <a:r>
              <a:rPr lang="en-US" sz="4200" dirty="0"/>
              <a:t>, and</a:t>
            </a:r>
            <a:r>
              <a:rPr lang="en-US" sz="4200" b="1" u="sng" dirty="0">
                <a:solidFill>
                  <a:srgbClr val="00B0F0"/>
                </a:solidFill>
              </a:rPr>
              <a:t> cry mightily unto God</a:t>
            </a:r>
            <a:r>
              <a:rPr lang="en-US" sz="4200" dirty="0"/>
              <a:t>: yea, let them turn every one from his evil way, and from the violence that is in their hands.</a:t>
            </a:r>
          </a:p>
          <a:p>
            <a:r>
              <a:rPr lang="en-US" sz="4200" b="1" u="sng" baseline="30000" dirty="0"/>
              <a:t>9 </a:t>
            </a:r>
            <a:r>
              <a:rPr lang="en-US" sz="4200" b="1" u="sng" dirty="0"/>
              <a:t>Who can tell </a:t>
            </a:r>
            <a:r>
              <a:rPr lang="en-US" sz="4200" dirty="0"/>
              <a:t>if God will turn and repent, and turn away from his fierce anger, that we perish not?</a:t>
            </a:r>
          </a:p>
          <a:p>
            <a:endParaRPr lang="en-US" dirty="0"/>
          </a:p>
        </p:txBody>
      </p:sp>
    </p:spTree>
    <p:extLst>
      <p:ext uri="{BB962C8B-B14F-4D97-AF65-F5344CB8AC3E}">
        <p14:creationId xmlns:p14="http://schemas.microsoft.com/office/powerpoint/2010/main" val="2333846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55864"/>
            <a:ext cx="11229109" cy="6535881"/>
          </a:xfrm>
        </p:spPr>
        <p:txBody>
          <a:bodyPr/>
          <a:lstStyle/>
          <a:p>
            <a:r>
              <a:rPr lang="en-US" sz="4000" b="1" u="sng" dirty="0" smtClean="0">
                <a:solidFill>
                  <a:srgbClr val="00B0F0"/>
                </a:solidFill>
              </a:rPr>
              <a:t>The Great Salvation of Nineveh by God</a:t>
            </a:r>
          </a:p>
          <a:p>
            <a:endParaRPr lang="en-US" b="1" u="sng" dirty="0">
              <a:solidFill>
                <a:srgbClr val="00B0F0"/>
              </a:solidFill>
            </a:endParaRPr>
          </a:p>
          <a:p>
            <a:r>
              <a:rPr lang="en-US" sz="4000" b="1" dirty="0"/>
              <a:t>Jonah </a:t>
            </a:r>
            <a:r>
              <a:rPr lang="en-US" sz="4000" b="1" dirty="0" smtClean="0"/>
              <a:t>3:10</a:t>
            </a:r>
            <a:r>
              <a:rPr lang="en-US" sz="4000" baseline="30000" dirty="0" smtClean="0"/>
              <a:t>10</a:t>
            </a:r>
            <a:r>
              <a:rPr lang="en-US" sz="4000" baseline="30000" dirty="0"/>
              <a:t> </a:t>
            </a:r>
            <a:r>
              <a:rPr lang="en-US" sz="4000" dirty="0"/>
              <a:t>And </a:t>
            </a:r>
            <a:r>
              <a:rPr lang="en-US" sz="4000" b="1" u="sng" dirty="0">
                <a:solidFill>
                  <a:srgbClr val="FF0000"/>
                </a:solidFill>
              </a:rPr>
              <a:t>God saw </a:t>
            </a:r>
            <a:r>
              <a:rPr lang="en-US" sz="4000" dirty="0"/>
              <a:t>their works, that they turned from their evil way; and God repented of the evil, that he had said that he would do unto them; and he did it not.</a:t>
            </a:r>
          </a:p>
          <a:p>
            <a:endParaRPr lang="en-US" b="1" u="sng" dirty="0">
              <a:solidFill>
                <a:srgbClr val="00B0F0"/>
              </a:solidFill>
            </a:endParaRPr>
          </a:p>
        </p:txBody>
      </p:sp>
    </p:spTree>
    <p:extLst>
      <p:ext uri="{BB962C8B-B14F-4D97-AF65-F5344CB8AC3E}">
        <p14:creationId xmlns:p14="http://schemas.microsoft.com/office/powerpoint/2010/main" val="3476142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2" y="111125"/>
            <a:ext cx="11911445" cy="6746875"/>
          </a:xfrm>
        </p:spPr>
        <p:txBody>
          <a:bodyPr>
            <a:normAutofit fontScale="25000" lnSpcReduction="20000"/>
          </a:bodyPr>
          <a:lstStyle/>
          <a:p>
            <a:r>
              <a:rPr lang="en-US" sz="12800" b="1" u="sng" dirty="0" smtClean="0">
                <a:solidFill>
                  <a:srgbClr val="7030A0"/>
                </a:solidFill>
              </a:rPr>
              <a:t>4.  Jonah – Running Ahead of God.</a:t>
            </a:r>
          </a:p>
          <a:p>
            <a:r>
              <a:rPr lang="en-US" sz="14400" b="1" u="sng" dirty="0">
                <a:solidFill>
                  <a:srgbClr val="7030A0"/>
                </a:solidFill>
              </a:rPr>
              <a:t> </a:t>
            </a:r>
            <a:r>
              <a:rPr lang="en-US" sz="14400" b="1" u="sng" dirty="0" smtClean="0">
                <a:solidFill>
                  <a:srgbClr val="7030A0"/>
                </a:solidFill>
              </a:rPr>
              <a:t>  </a:t>
            </a:r>
            <a:r>
              <a:rPr lang="en-US" sz="14400" b="1" u="sng" dirty="0" smtClean="0">
                <a:solidFill>
                  <a:schemeClr val="tx1">
                    <a:lumMod val="75000"/>
                    <a:lumOff val="25000"/>
                  </a:schemeClr>
                </a:solidFill>
              </a:rPr>
              <a:t>Now the reaction of the preacher!</a:t>
            </a:r>
          </a:p>
          <a:p>
            <a:r>
              <a:rPr lang="en-US" sz="14400" b="1" u="sng" dirty="0">
                <a:solidFill>
                  <a:schemeClr val="tx1">
                    <a:lumMod val="75000"/>
                    <a:lumOff val="25000"/>
                  </a:schemeClr>
                </a:solidFill>
              </a:rPr>
              <a:t> </a:t>
            </a:r>
            <a:r>
              <a:rPr lang="en-US" sz="14400" b="1" u="sng" dirty="0" smtClean="0">
                <a:solidFill>
                  <a:schemeClr val="tx1">
                    <a:lumMod val="75000"/>
                    <a:lumOff val="25000"/>
                  </a:schemeClr>
                </a:solidFill>
              </a:rPr>
              <a:t>  Jonah 4:1   </a:t>
            </a:r>
            <a:r>
              <a:rPr lang="en-US" sz="14400" dirty="0" smtClean="0">
                <a:solidFill>
                  <a:schemeClr val="tx1">
                    <a:lumMod val="75000"/>
                    <a:lumOff val="25000"/>
                  </a:schemeClr>
                </a:solidFill>
              </a:rPr>
              <a:t>Jonah is mad!  He is Angry!</a:t>
            </a:r>
          </a:p>
          <a:p>
            <a:r>
              <a:rPr lang="en-US" sz="14400" dirty="0">
                <a:solidFill>
                  <a:schemeClr val="tx1">
                    <a:lumMod val="75000"/>
                    <a:lumOff val="25000"/>
                  </a:schemeClr>
                </a:solidFill>
              </a:rPr>
              <a:t> </a:t>
            </a:r>
            <a:r>
              <a:rPr lang="en-US" sz="14400" dirty="0" smtClean="0">
                <a:solidFill>
                  <a:schemeClr val="tx1">
                    <a:lumMod val="75000"/>
                    <a:lumOff val="25000"/>
                  </a:schemeClr>
                </a:solidFill>
              </a:rPr>
              <a:t>     </a:t>
            </a:r>
            <a:r>
              <a:rPr lang="en-US" sz="14400" b="1" dirty="0"/>
              <a:t>Jonah </a:t>
            </a:r>
            <a:r>
              <a:rPr lang="en-US" sz="14400" b="1" dirty="0" smtClean="0"/>
              <a:t>4:1</a:t>
            </a:r>
            <a:r>
              <a:rPr lang="en-US" sz="14400" dirty="0" smtClean="0"/>
              <a:t>4</a:t>
            </a:r>
            <a:r>
              <a:rPr lang="en-US" sz="14400" dirty="0"/>
              <a:t> But it displeased Jonah exceedingly, and he was very angry</a:t>
            </a:r>
            <a:r>
              <a:rPr lang="en-US" sz="14400" dirty="0" smtClean="0"/>
              <a:t>.</a:t>
            </a:r>
          </a:p>
          <a:p>
            <a:r>
              <a:rPr lang="en-US" sz="14400" dirty="0"/>
              <a:t> </a:t>
            </a:r>
            <a:r>
              <a:rPr lang="en-US" sz="14400" dirty="0" smtClean="0"/>
              <a:t>       </a:t>
            </a:r>
            <a:r>
              <a:rPr lang="en-US" sz="14400" b="1" u="sng" dirty="0" smtClean="0"/>
              <a:t>He’s praying again folks</a:t>
            </a:r>
            <a:r>
              <a:rPr lang="en-US" sz="14400" dirty="0" smtClean="0"/>
              <a:t>:  </a:t>
            </a:r>
            <a:r>
              <a:rPr lang="en-US" sz="14400" b="1" dirty="0"/>
              <a:t>Jonah </a:t>
            </a:r>
            <a:r>
              <a:rPr lang="en-US" sz="14400" b="1" dirty="0" smtClean="0"/>
              <a:t>4:2-3</a:t>
            </a:r>
            <a:r>
              <a:rPr lang="en-US" sz="14400" baseline="30000" dirty="0" smtClean="0"/>
              <a:t>2</a:t>
            </a:r>
            <a:r>
              <a:rPr lang="en-US" sz="14400" baseline="30000" dirty="0"/>
              <a:t> </a:t>
            </a:r>
            <a:r>
              <a:rPr lang="en-US" sz="14400" dirty="0"/>
              <a:t>And he prayed unto the </a:t>
            </a:r>
            <a:r>
              <a:rPr lang="en-US" sz="14400" cap="small" dirty="0"/>
              <a:t>Lord</a:t>
            </a:r>
            <a:r>
              <a:rPr lang="en-US" sz="14400" dirty="0"/>
              <a:t>, and said, I pray thee, O </a:t>
            </a:r>
            <a:r>
              <a:rPr lang="en-US" sz="14400" cap="small" dirty="0"/>
              <a:t>Lord</a:t>
            </a:r>
            <a:r>
              <a:rPr lang="en-US" sz="14400" dirty="0"/>
              <a:t>, was not this my saying, when I was yet in my country? Therefore I fled before unto </a:t>
            </a:r>
            <a:r>
              <a:rPr lang="en-US" sz="14400" dirty="0" err="1"/>
              <a:t>Tarshish</a:t>
            </a:r>
            <a:r>
              <a:rPr lang="en-US" sz="14400" dirty="0"/>
              <a:t>: for I knew that thou art a gracious God, and merciful, slow to anger, and of great kindness, and </a:t>
            </a:r>
            <a:r>
              <a:rPr lang="en-US" sz="14400" dirty="0" err="1"/>
              <a:t>repentest</a:t>
            </a:r>
            <a:r>
              <a:rPr lang="en-US" sz="14400" dirty="0"/>
              <a:t> thee of the evil.</a:t>
            </a:r>
          </a:p>
          <a:p>
            <a:r>
              <a:rPr lang="en-US" sz="14400" baseline="30000" dirty="0"/>
              <a:t>3 </a:t>
            </a:r>
            <a:r>
              <a:rPr lang="en-US" sz="14400" dirty="0"/>
              <a:t>Therefore now, O </a:t>
            </a:r>
            <a:r>
              <a:rPr lang="en-US" sz="14400" cap="small" dirty="0"/>
              <a:t>Lord</a:t>
            </a:r>
            <a:r>
              <a:rPr lang="en-US" sz="14400" dirty="0"/>
              <a:t>, take, I beseech thee, my life from me; for it is better for me to die than to live.</a:t>
            </a:r>
          </a:p>
          <a:p>
            <a:endParaRPr lang="en-US" sz="3600" dirty="0" smtClean="0"/>
          </a:p>
          <a:p>
            <a:endParaRPr lang="en-US" sz="3600" dirty="0"/>
          </a:p>
          <a:p>
            <a:endParaRPr lang="en-US" sz="3600" dirty="0" smtClean="0"/>
          </a:p>
          <a:p>
            <a:endParaRPr lang="en-US" sz="3600" dirty="0"/>
          </a:p>
          <a:p>
            <a:endParaRPr lang="en-US" sz="3600" dirty="0" smtClean="0">
              <a:solidFill>
                <a:schemeClr val="tx1">
                  <a:lumMod val="75000"/>
                  <a:lumOff val="25000"/>
                </a:schemeClr>
              </a:solidFill>
            </a:endParaRPr>
          </a:p>
          <a:p>
            <a:r>
              <a:rPr lang="en-US" sz="3600" b="1" u="sng" dirty="0">
                <a:solidFill>
                  <a:schemeClr val="tx1">
                    <a:lumMod val="75000"/>
                    <a:lumOff val="25000"/>
                  </a:schemeClr>
                </a:solidFill>
              </a:rPr>
              <a:t> </a:t>
            </a:r>
            <a:r>
              <a:rPr lang="en-US" sz="3600" b="1" u="sng" dirty="0" smtClean="0">
                <a:solidFill>
                  <a:schemeClr val="tx1">
                    <a:lumMod val="75000"/>
                    <a:lumOff val="25000"/>
                  </a:schemeClr>
                </a:solidFill>
              </a:rPr>
              <a:t>    </a:t>
            </a:r>
            <a:endParaRPr lang="en-US" sz="3600" b="1" u="sng" dirty="0">
              <a:solidFill>
                <a:srgbClr val="7030A0"/>
              </a:solidFill>
            </a:endParaRPr>
          </a:p>
        </p:txBody>
      </p:sp>
    </p:spTree>
    <p:extLst>
      <p:ext uri="{BB962C8B-B14F-4D97-AF65-F5344CB8AC3E}">
        <p14:creationId xmlns:p14="http://schemas.microsoft.com/office/powerpoint/2010/main" val="274748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49991" cy="6650182"/>
          </a:xfrm>
        </p:spPr>
        <p:txBody>
          <a:bodyPr>
            <a:normAutofit fontScale="92500" lnSpcReduction="20000"/>
          </a:bodyPr>
          <a:lstStyle/>
          <a:p>
            <a:r>
              <a:rPr lang="en-US" sz="3900" b="1" i="1" u="sng" dirty="0" smtClean="0"/>
              <a:t>God Rebukes Jonah</a:t>
            </a:r>
          </a:p>
          <a:p>
            <a:r>
              <a:rPr lang="en-US" sz="3900" dirty="0"/>
              <a:t> </a:t>
            </a:r>
            <a:r>
              <a:rPr lang="en-US" sz="3900" dirty="0" smtClean="0"/>
              <a:t> Jonah 4:4-8</a:t>
            </a:r>
            <a:r>
              <a:rPr lang="en-US" sz="3900" baseline="30000" dirty="0"/>
              <a:t> </a:t>
            </a:r>
            <a:r>
              <a:rPr lang="en-US" sz="3900" dirty="0"/>
              <a:t>Then said the </a:t>
            </a:r>
            <a:r>
              <a:rPr lang="en-US" sz="3900" cap="small" dirty="0"/>
              <a:t>Lord</a:t>
            </a:r>
            <a:r>
              <a:rPr lang="en-US" sz="3900" dirty="0"/>
              <a:t>, </a:t>
            </a:r>
            <a:r>
              <a:rPr lang="en-US" sz="3900" u="sng" dirty="0" err="1">
                <a:solidFill>
                  <a:schemeClr val="tx1">
                    <a:lumMod val="75000"/>
                    <a:lumOff val="25000"/>
                  </a:schemeClr>
                </a:solidFill>
              </a:rPr>
              <a:t>Doest</a:t>
            </a:r>
            <a:r>
              <a:rPr lang="en-US" sz="3900" u="sng" dirty="0">
                <a:solidFill>
                  <a:schemeClr val="tx1">
                    <a:lumMod val="75000"/>
                    <a:lumOff val="25000"/>
                  </a:schemeClr>
                </a:solidFill>
              </a:rPr>
              <a:t> thou well to be angry?</a:t>
            </a:r>
          </a:p>
          <a:p>
            <a:r>
              <a:rPr lang="en-US" sz="3900" baseline="30000" dirty="0"/>
              <a:t>5 </a:t>
            </a:r>
            <a:r>
              <a:rPr lang="en-US" sz="3900" dirty="0"/>
              <a:t>So Jonah went out of the city, and sat on the east side of the city, and there made him a booth, and sat under it in the shadow, till he might see what would become of the city.</a:t>
            </a:r>
          </a:p>
          <a:p>
            <a:r>
              <a:rPr lang="en-US" sz="3900" baseline="30000" dirty="0"/>
              <a:t>6 </a:t>
            </a:r>
            <a:r>
              <a:rPr lang="en-US" sz="3900" dirty="0"/>
              <a:t>And the </a:t>
            </a:r>
            <a:r>
              <a:rPr lang="en-US" sz="3900" cap="small" dirty="0"/>
              <a:t>Lord</a:t>
            </a:r>
            <a:r>
              <a:rPr lang="en-US" sz="3900" dirty="0"/>
              <a:t> God prepared a gourd, and made it to come up over Jonah, that it might be a shadow over his head, to deliver him from his grief. </a:t>
            </a:r>
            <a:r>
              <a:rPr lang="en-US" sz="3900" b="1" u="sng" dirty="0"/>
              <a:t>So Jonah was exceeding glad of the gourd.</a:t>
            </a:r>
          </a:p>
          <a:p>
            <a:r>
              <a:rPr lang="en-US" sz="3900" baseline="30000" dirty="0"/>
              <a:t>7 </a:t>
            </a:r>
            <a:r>
              <a:rPr lang="en-US" sz="3900" dirty="0"/>
              <a:t>But God prepared a worm when the morning rose the next day, and it smote the gourd that it withered.</a:t>
            </a:r>
          </a:p>
          <a:p>
            <a:r>
              <a:rPr lang="en-US" sz="3900" baseline="30000" dirty="0"/>
              <a:t>8 </a:t>
            </a:r>
            <a:r>
              <a:rPr lang="en-US" sz="3900" dirty="0"/>
              <a:t>And it came to pass, when the sun did arise, that God prepared a vehement east wind; and </a:t>
            </a:r>
            <a:r>
              <a:rPr lang="en-US" sz="3900" b="1" u="sng" dirty="0">
                <a:solidFill>
                  <a:srgbClr val="7030A0"/>
                </a:solidFill>
              </a:rPr>
              <a:t>the sun beat upon the head of Jonah, that he fainted, and wished in himself to die, </a:t>
            </a:r>
            <a:r>
              <a:rPr lang="en-US" sz="3900" dirty="0"/>
              <a:t>and said, It is better for me to die than to live.</a:t>
            </a:r>
          </a:p>
          <a:p>
            <a:endParaRPr lang="en-US" dirty="0"/>
          </a:p>
        </p:txBody>
      </p:sp>
    </p:spTree>
    <p:extLst>
      <p:ext uri="{BB962C8B-B14F-4D97-AF65-F5344CB8AC3E}">
        <p14:creationId xmlns:p14="http://schemas.microsoft.com/office/powerpoint/2010/main" val="351471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145472"/>
            <a:ext cx="11939155" cy="6598227"/>
          </a:xfrm>
        </p:spPr>
        <p:txBody>
          <a:bodyPr/>
          <a:lstStyle/>
          <a:p>
            <a:r>
              <a:rPr lang="en-US" sz="3600" baseline="30000" dirty="0"/>
              <a:t>9 </a:t>
            </a:r>
            <a:r>
              <a:rPr lang="en-US" sz="3600" dirty="0"/>
              <a:t>And God said to Jonah, </a:t>
            </a:r>
            <a:r>
              <a:rPr lang="en-US" sz="3600" dirty="0" err="1"/>
              <a:t>Doest</a:t>
            </a:r>
            <a:r>
              <a:rPr lang="en-US" sz="3600" dirty="0"/>
              <a:t> thou well to be angry for the gourd? And he said, I do well to be angry, even unto death.</a:t>
            </a:r>
          </a:p>
          <a:p>
            <a:r>
              <a:rPr lang="en-US" sz="3600" baseline="30000" dirty="0"/>
              <a:t>10 </a:t>
            </a:r>
            <a:r>
              <a:rPr lang="en-US" sz="3600" dirty="0"/>
              <a:t>Then said the </a:t>
            </a:r>
            <a:r>
              <a:rPr lang="en-US" sz="3600" cap="small" dirty="0"/>
              <a:t>Lord</a:t>
            </a:r>
            <a:r>
              <a:rPr lang="en-US" sz="3600" dirty="0"/>
              <a:t>, Thou hast had pity on the gourd, for the which thou hast not </a:t>
            </a:r>
            <a:r>
              <a:rPr lang="en-US" sz="3600" dirty="0" err="1"/>
              <a:t>laboured</a:t>
            </a:r>
            <a:r>
              <a:rPr lang="en-US" sz="3600" dirty="0"/>
              <a:t>, neither </a:t>
            </a:r>
            <a:r>
              <a:rPr lang="en-US" sz="3600" dirty="0" err="1"/>
              <a:t>madest</a:t>
            </a:r>
            <a:r>
              <a:rPr lang="en-US" sz="3600" dirty="0"/>
              <a:t> it grow; which came up in a night, and perished in a night:</a:t>
            </a:r>
          </a:p>
          <a:p>
            <a:r>
              <a:rPr lang="en-US" sz="3600" baseline="30000" dirty="0"/>
              <a:t>11 </a:t>
            </a:r>
            <a:r>
              <a:rPr lang="en-US" sz="3600" dirty="0"/>
              <a:t>And should not I spare Nineveh, that great city, wherein are more than </a:t>
            </a:r>
            <a:r>
              <a:rPr lang="en-US" sz="3600" dirty="0" err="1"/>
              <a:t>sixscore</a:t>
            </a:r>
            <a:r>
              <a:rPr lang="en-US" sz="3600" dirty="0"/>
              <a:t> thousand persons that cannot discern between their right hand and their left hand; and also much cattle?</a:t>
            </a:r>
          </a:p>
          <a:p>
            <a:endParaRPr lang="en-US" dirty="0"/>
          </a:p>
        </p:txBody>
      </p:sp>
    </p:spTree>
    <p:extLst>
      <p:ext uri="{BB962C8B-B14F-4D97-AF65-F5344CB8AC3E}">
        <p14:creationId xmlns:p14="http://schemas.microsoft.com/office/powerpoint/2010/main" val="2151130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1928764" cy="6858000"/>
          </a:xfrm>
        </p:spPr>
        <p:txBody>
          <a:bodyPr>
            <a:normAutofit/>
          </a:bodyPr>
          <a:lstStyle/>
          <a:p>
            <a:r>
              <a:rPr lang="en-US" sz="4000" dirty="0" smtClean="0"/>
              <a:t>Jonah wanted  Nineveh destroyed now.  God waits.  He sees </a:t>
            </a:r>
          </a:p>
          <a:p>
            <a:r>
              <a:rPr lang="en-US" sz="4000" dirty="0" smtClean="0"/>
              <a:t>                      Repentance.</a:t>
            </a:r>
          </a:p>
          <a:p>
            <a:r>
              <a:rPr lang="en-US" sz="4000" dirty="0"/>
              <a:t> </a:t>
            </a:r>
            <a:r>
              <a:rPr lang="en-US" sz="4000" dirty="0" smtClean="0"/>
              <a:t>    How many Christians have left God and some</a:t>
            </a:r>
          </a:p>
          <a:p>
            <a:r>
              <a:rPr lang="en-US" sz="4000" dirty="0"/>
              <a:t> </a:t>
            </a:r>
            <a:r>
              <a:rPr lang="en-US" sz="4000" dirty="0" smtClean="0"/>
              <a:t> have given up on them?.  (James 5:19-20)</a:t>
            </a:r>
          </a:p>
          <a:p>
            <a:r>
              <a:rPr lang="en-US" sz="4000" dirty="0" smtClean="0"/>
              <a:t>   a)  God gives them another opportunity.</a:t>
            </a:r>
          </a:p>
          <a:p>
            <a:r>
              <a:rPr lang="en-US" sz="4000" dirty="0"/>
              <a:t> </a:t>
            </a:r>
            <a:r>
              <a:rPr lang="en-US" sz="4000" dirty="0" smtClean="0"/>
              <a:t>  b)  Thank God for His Way.  He loves us and cares for us.</a:t>
            </a:r>
            <a:endParaRPr lang="en-US" sz="4000" dirty="0"/>
          </a:p>
        </p:txBody>
      </p:sp>
    </p:spTree>
    <p:extLst>
      <p:ext uri="{BB962C8B-B14F-4D97-AF65-F5344CB8AC3E}">
        <p14:creationId xmlns:p14="http://schemas.microsoft.com/office/powerpoint/2010/main" val="405277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Why did Jonah not want to go to Nineveh</a:t>
            </a:r>
            <a:br>
              <a:rPr lang="en-US" b="1" u="sng" dirty="0" smtClean="0">
                <a:solidFill>
                  <a:srgbClr val="FF0000"/>
                </a:solidFill>
              </a:rPr>
            </a:br>
            <a:r>
              <a:rPr lang="en-US" b="1" u="sng" dirty="0" smtClean="0">
                <a:solidFill>
                  <a:srgbClr val="FF0000"/>
                </a:solidFill>
              </a:rPr>
              <a:t>and preach against it?</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a:t>Jonah 3:10 -</a:t>
            </a:r>
            <a:r>
              <a:rPr lang="en-US" dirty="0" smtClean="0"/>
              <a:t> </a:t>
            </a:r>
            <a:r>
              <a:rPr lang="en-US" dirty="0"/>
              <a:t>4:3</a:t>
            </a:r>
            <a:r>
              <a:rPr lang="en-US" dirty="0" smtClean="0"/>
              <a:t>.   What Jonah knew about God:   4:2</a:t>
            </a:r>
          </a:p>
          <a:p>
            <a:r>
              <a:rPr lang="en-US" dirty="0" smtClean="0"/>
              <a:t>"</a:t>
            </a:r>
            <a:r>
              <a:rPr lang="en-US" dirty="0"/>
              <a:t>And he prayed unto the Lord, and said, I pray thee, O Lord, was not this my saying, when I was yet in my country? Therefore I fled before unto </a:t>
            </a:r>
            <a:r>
              <a:rPr lang="en-US" dirty="0" err="1"/>
              <a:t>Tarshish</a:t>
            </a:r>
            <a:r>
              <a:rPr lang="en-US" dirty="0"/>
              <a:t>: for I knew that thou art a gracious God, and merciful, slow to anger, and of great kindness, and </a:t>
            </a:r>
            <a:r>
              <a:rPr lang="en-US" dirty="0" err="1"/>
              <a:t>repentest</a:t>
            </a:r>
            <a:r>
              <a:rPr lang="en-US" dirty="0"/>
              <a:t> thee of the evil." In other words, Jonah knew that he would tell the people to repent, and if they did God would be gracious to them and change his mind about judging them. </a:t>
            </a:r>
            <a:endParaRPr lang="en-US" dirty="0" smtClean="0"/>
          </a:p>
          <a:p>
            <a:r>
              <a:rPr lang="en-US" dirty="0"/>
              <a:t> </a:t>
            </a:r>
            <a:r>
              <a:rPr lang="en-US" dirty="0" smtClean="0"/>
              <a:t>  The </a:t>
            </a:r>
            <a:r>
              <a:rPr lang="en-US" dirty="0"/>
              <a:t>reason for God's </a:t>
            </a:r>
            <a:r>
              <a:rPr lang="en-US" dirty="0" smtClean="0"/>
              <a:t>judgement </a:t>
            </a:r>
            <a:r>
              <a:rPr lang="en-US" dirty="0"/>
              <a:t>can be found in the very last chapter and last verse. "And should not I spare Nineveh, that great city, wherein are more than </a:t>
            </a:r>
            <a:r>
              <a:rPr lang="en-US" dirty="0" err="1"/>
              <a:t>sixscorethousand</a:t>
            </a:r>
            <a:r>
              <a:rPr lang="en-US" dirty="0"/>
              <a:t> persons </a:t>
            </a:r>
          </a:p>
        </p:txBody>
      </p:sp>
    </p:spTree>
    <p:extLst>
      <p:ext uri="{BB962C8B-B14F-4D97-AF65-F5344CB8AC3E}">
        <p14:creationId xmlns:p14="http://schemas.microsoft.com/office/powerpoint/2010/main" val="3927991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Jonah got a ‘second chance’ to go and do</a:t>
            </a:r>
            <a:br>
              <a:rPr lang="en-US" b="1" dirty="0" smtClean="0">
                <a:solidFill>
                  <a:srgbClr val="FF0000"/>
                </a:solidFill>
              </a:rPr>
            </a:br>
            <a:r>
              <a:rPr lang="en-US" b="1" dirty="0" smtClean="0">
                <a:solidFill>
                  <a:srgbClr val="FF0000"/>
                </a:solidFill>
              </a:rPr>
              <a:t>what God wanted him to do.</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4000" dirty="0" smtClean="0"/>
              <a:t>Who will go?  Preachers/Elders/Deacons/</a:t>
            </a:r>
          </a:p>
          <a:p>
            <a:r>
              <a:rPr lang="en-US" sz="4000" dirty="0"/>
              <a:t> </a:t>
            </a:r>
            <a:r>
              <a:rPr lang="en-US" sz="4000" dirty="0" smtClean="0"/>
              <a:t>  Teachers?    Who???</a:t>
            </a:r>
          </a:p>
          <a:p>
            <a:r>
              <a:rPr lang="en-US" sz="4000" dirty="0" smtClean="0"/>
              <a:t>Do some of our brethren who are lost deserve</a:t>
            </a:r>
          </a:p>
          <a:p>
            <a:r>
              <a:rPr lang="en-US" sz="4000" dirty="0" smtClean="0"/>
              <a:t>A ‘second chance’?   James 5:19,20 </a:t>
            </a:r>
          </a:p>
          <a:p>
            <a:endParaRPr lang="en-US" sz="4000" dirty="0"/>
          </a:p>
          <a:p>
            <a:r>
              <a:rPr lang="en-US" sz="4000" dirty="0" smtClean="0"/>
              <a:t>Who will seek and save those who have fallen</a:t>
            </a:r>
          </a:p>
          <a:p>
            <a:r>
              <a:rPr lang="en-US" sz="4000" dirty="0" smtClean="0"/>
              <a:t>Away?</a:t>
            </a:r>
            <a:endParaRPr lang="en-US" sz="4000" dirty="0"/>
          </a:p>
        </p:txBody>
      </p:sp>
    </p:spTree>
    <p:extLst>
      <p:ext uri="{BB962C8B-B14F-4D97-AF65-F5344CB8AC3E}">
        <p14:creationId xmlns:p14="http://schemas.microsoft.com/office/powerpoint/2010/main" val="2090511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FF0000"/>
                </a:solidFill>
              </a:rPr>
              <a:t>A Runaway prophet</a:t>
            </a:r>
            <a:endParaRPr lang="en-US" sz="6000" b="1" dirty="0">
              <a:solidFill>
                <a:srgbClr val="FF0000"/>
              </a:solidFill>
            </a:endParaRPr>
          </a:p>
        </p:txBody>
      </p:sp>
      <p:sp>
        <p:nvSpPr>
          <p:cNvPr id="3" name="Content Placeholder 2"/>
          <p:cNvSpPr>
            <a:spLocks noGrp="1"/>
          </p:cNvSpPr>
          <p:nvPr>
            <p:ph idx="1"/>
          </p:nvPr>
        </p:nvSpPr>
        <p:spPr/>
        <p:txBody>
          <a:bodyPr>
            <a:normAutofit fontScale="92500"/>
          </a:bodyPr>
          <a:lstStyle/>
          <a:p>
            <a:r>
              <a:rPr lang="en-US" sz="3600" dirty="0" smtClean="0"/>
              <a:t>1.  The book of Jonah is about a prophet who rejected</a:t>
            </a:r>
          </a:p>
          <a:p>
            <a:r>
              <a:rPr lang="en-US" sz="3600" dirty="0" smtClean="0"/>
              <a:t>God’s call to deliver His message to the wicked people</a:t>
            </a:r>
          </a:p>
          <a:p>
            <a:r>
              <a:rPr lang="en-US" sz="3600" dirty="0" smtClean="0"/>
              <a:t>Of Nineveh. </a:t>
            </a:r>
          </a:p>
          <a:p>
            <a:r>
              <a:rPr lang="en-US" sz="3600" dirty="0" smtClean="0"/>
              <a:t>2.  In Jonah 1:2</a:t>
            </a:r>
            <a:r>
              <a:rPr lang="en-US" sz="3600" baseline="30000" dirty="0"/>
              <a:t> </a:t>
            </a:r>
            <a:r>
              <a:rPr lang="en-US" sz="3600" baseline="30000" dirty="0" smtClean="0"/>
              <a:t>“</a:t>
            </a:r>
            <a:r>
              <a:rPr lang="en-US" sz="3600" dirty="0" smtClean="0"/>
              <a:t> Arise</a:t>
            </a:r>
            <a:r>
              <a:rPr lang="en-US" sz="3600" dirty="0"/>
              <a:t>,</a:t>
            </a:r>
            <a:r>
              <a:rPr lang="en-US" sz="3600" b="1" dirty="0">
                <a:solidFill>
                  <a:srgbClr val="FF0000"/>
                </a:solidFill>
              </a:rPr>
              <a:t> go </a:t>
            </a:r>
            <a:r>
              <a:rPr lang="en-US" sz="3600" dirty="0"/>
              <a:t>to Nineveh, that great city, and cry against it; for their wickedness is come up before me</a:t>
            </a:r>
            <a:r>
              <a:rPr lang="en-US" sz="3600" dirty="0" smtClean="0"/>
              <a:t>.”</a:t>
            </a:r>
          </a:p>
          <a:p>
            <a:r>
              <a:rPr lang="en-US" sz="3600" dirty="0" smtClean="0"/>
              <a:t>3. Yet, Jonah  Heads in the opposite direction to </a:t>
            </a:r>
            <a:r>
              <a:rPr lang="en-US" sz="3600" dirty="0" err="1" smtClean="0"/>
              <a:t>Tarshish</a:t>
            </a:r>
            <a:r>
              <a:rPr lang="en-US" sz="3600" dirty="0" smtClean="0"/>
              <a:t>. </a:t>
            </a:r>
          </a:p>
          <a:p>
            <a:r>
              <a:rPr lang="en-US" sz="3600" dirty="0"/>
              <a:t> </a:t>
            </a:r>
            <a:r>
              <a:rPr lang="en-US" sz="3600" dirty="0" smtClean="0"/>
              <a:t>   1:3 ,10  Nineveh is northeast.  </a:t>
            </a:r>
            <a:r>
              <a:rPr lang="en-US" sz="3600" dirty="0" err="1" smtClean="0"/>
              <a:t>Tarshish</a:t>
            </a:r>
            <a:r>
              <a:rPr lang="en-US" sz="3600" dirty="0" smtClean="0"/>
              <a:t> is West</a:t>
            </a:r>
            <a:r>
              <a:rPr lang="en-US" dirty="0" smtClean="0"/>
              <a:t>.</a:t>
            </a:r>
          </a:p>
        </p:txBody>
      </p:sp>
    </p:spTree>
    <p:extLst>
      <p:ext uri="{BB962C8B-B14F-4D97-AF65-F5344CB8AC3E}">
        <p14:creationId xmlns:p14="http://schemas.microsoft.com/office/powerpoint/2010/main" val="74110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t>Why won’t people do what God tells them</a:t>
            </a:r>
            <a:br>
              <a:rPr lang="en-US" sz="4800" b="1" dirty="0" smtClean="0"/>
            </a:br>
            <a:r>
              <a:rPr lang="en-US" sz="4800" b="1" dirty="0" smtClean="0"/>
              <a:t>to do?</a:t>
            </a:r>
            <a:endParaRPr lang="en-US" sz="4800" b="1" dirty="0"/>
          </a:p>
        </p:txBody>
      </p:sp>
      <p:sp>
        <p:nvSpPr>
          <p:cNvPr id="3" name="Content Placeholder 2"/>
          <p:cNvSpPr>
            <a:spLocks noGrp="1"/>
          </p:cNvSpPr>
          <p:nvPr>
            <p:ph idx="1"/>
          </p:nvPr>
        </p:nvSpPr>
        <p:spPr/>
        <p:txBody>
          <a:bodyPr>
            <a:noAutofit/>
          </a:bodyPr>
          <a:lstStyle/>
          <a:p>
            <a:r>
              <a:rPr lang="en-US" sz="3600" dirty="0" smtClean="0"/>
              <a:t>1.  He tells us to go and preach the gospel to every creature.    What are we doing?  Souls are lost, God wants them to be saved, who will do this work.      Stuart’s good lesson last Sunday  Night about choices.  </a:t>
            </a:r>
          </a:p>
          <a:p>
            <a:pPr marL="0" indent="0">
              <a:buNone/>
            </a:pPr>
            <a:r>
              <a:rPr lang="en-US" sz="3600" dirty="0" smtClean="0"/>
              <a:t>2.  He tells us to go and get His people who have turned away From Him to repent.  James 5:19-20   99 ..1 lost sheep.  </a:t>
            </a:r>
          </a:p>
          <a:p>
            <a:pPr marL="0" indent="0">
              <a:buNone/>
            </a:pPr>
            <a:r>
              <a:rPr lang="en-US" sz="3600" dirty="0" smtClean="0"/>
              <a:t>3.  He tells us to ‘remember the </a:t>
            </a:r>
            <a:r>
              <a:rPr lang="en-US" sz="3600" dirty="0" err="1" smtClean="0"/>
              <a:t>poor’..Gal</a:t>
            </a:r>
            <a:r>
              <a:rPr lang="en-US" sz="3600" dirty="0" smtClean="0"/>
              <a:t>. 6:10</a:t>
            </a:r>
            <a:endParaRPr lang="en-US" sz="3600" dirty="0"/>
          </a:p>
        </p:txBody>
      </p:sp>
    </p:spTree>
    <p:extLst>
      <p:ext uri="{BB962C8B-B14F-4D97-AF65-F5344CB8AC3E}">
        <p14:creationId xmlns:p14="http://schemas.microsoft.com/office/powerpoint/2010/main" val="1490362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0"/>
            <a:ext cx="11918372" cy="6774873"/>
          </a:xfrm>
        </p:spPr>
        <p:txBody>
          <a:bodyPr>
            <a:noAutofit/>
          </a:bodyPr>
          <a:lstStyle/>
          <a:p>
            <a:r>
              <a:rPr lang="en-US" sz="3600" dirty="0" smtClean="0"/>
              <a:t>4.  He tells us to ‘awake to righteousness’.   I Cor. 15:34 </a:t>
            </a:r>
          </a:p>
          <a:p>
            <a:pPr marL="0" indent="0">
              <a:buNone/>
            </a:pPr>
            <a:r>
              <a:rPr lang="en-US" sz="3600" dirty="0"/>
              <a:t> </a:t>
            </a:r>
            <a:r>
              <a:rPr lang="en-US" sz="3600" dirty="0" smtClean="0"/>
              <a:t>   5.  God wants us to treat Him right.  Give unto God that which is God’s and unto Caesar that which belongs to Caesar.     Dan. 6:10</a:t>
            </a:r>
          </a:p>
          <a:p>
            <a:pPr marL="0" indent="0">
              <a:buNone/>
            </a:pPr>
            <a:r>
              <a:rPr lang="en-US" sz="3600" dirty="0"/>
              <a:t> </a:t>
            </a:r>
            <a:r>
              <a:rPr lang="en-US" sz="3600" dirty="0" smtClean="0"/>
              <a:t>   6. God speaks:</a:t>
            </a:r>
            <a:r>
              <a:rPr lang="en-US" sz="3600" dirty="0"/>
              <a:t> </a:t>
            </a:r>
            <a:r>
              <a:rPr lang="en-US" sz="3600" dirty="0" smtClean="0"/>
              <a:t>a)The time will come when they will not endure sound doctrine.  2 Tim. 4:2-4</a:t>
            </a:r>
          </a:p>
          <a:p>
            <a:r>
              <a:rPr lang="en-US" sz="3600" dirty="0"/>
              <a:t> </a:t>
            </a:r>
            <a:r>
              <a:rPr lang="en-US" sz="3600" dirty="0" smtClean="0"/>
              <a:t>  b)   7.  Husbands, love your wives..(Eph. 5:25) Why won’t they?   8.  Wives …obey your husbands (Eph.5:23).  Why won’t they  9.  Fathers, provoke not your children to wrath…(Col. 3:21)</a:t>
            </a:r>
            <a:r>
              <a:rPr lang="en-US" sz="3600" dirty="0"/>
              <a:t> </a:t>
            </a:r>
            <a:r>
              <a:rPr lang="en-US" sz="3600" dirty="0" smtClean="0"/>
              <a:t> 10.  Children obey your parents.  Eph. 6:1</a:t>
            </a:r>
            <a:endParaRPr lang="en-US" sz="3600" dirty="0"/>
          </a:p>
        </p:txBody>
      </p:sp>
    </p:spTree>
    <p:extLst>
      <p:ext uri="{BB962C8B-B14F-4D97-AF65-F5344CB8AC3E}">
        <p14:creationId xmlns:p14="http://schemas.microsoft.com/office/powerpoint/2010/main" val="67408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7871" y="277380"/>
            <a:ext cx="11765974" cy="6580620"/>
          </a:xfrm>
        </p:spPr>
        <p:txBody>
          <a:bodyPr/>
          <a:lstStyle/>
          <a:p>
            <a:r>
              <a:rPr lang="en-US" sz="4400" b="1" dirty="0" smtClean="0"/>
              <a:t>That doesn’t work with God.  When God wants you </a:t>
            </a:r>
          </a:p>
          <a:p>
            <a:r>
              <a:rPr lang="en-US" sz="4400" b="1" dirty="0" smtClean="0"/>
              <a:t>To do something, that’s what you should do.</a:t>
            </a:r>
          </a:p>
          <a:p>
            <a:endParaRPr lang="en-US" sz="3600" dirty="0" smtClean="0"/>
          </a:p>
          <a:p>
            <a:endParaRPr lang="en-US" dirty="0"/>
          </a:p>
        </p:txBody>
      </p:sp>
    </p:spTree>
    <p:extLst>
      <p:ext uri="{BB962C8B-B14F-4D97-AF65-F5344CB8AC3E}">
        <p14:creationId xmlns:p14="http://schemas.microsoft.com/office/powerpoint/2010/main" val="3415687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654" y="131906"/>
            <a:ext cx="11797146" cy="6632575"/>
          </a:xfrm>
        </p:spPr>
        <p:txBody>
          <a:bodyPr>
            <a:normAutofit/>
          </a:bodyPr>
          <a:lstStyle/>
          <a:p>
            <a:r>
              <a:rPr lang="en-US" sz="3600" b="1" u="sng" dirty="0" smtClean="0">
                <a:solidFill>
                  <a:srgbClr val="7030A0"/>
                </a:solidFill>
              </a:rPr>
              <a:t>Chapter 1   Jonah is Running away from God</a:t>
            </a:r>
          </a:p>
          <a:p>
            <a:r>
              <a:rPr lang="en-US" sz="3600" dirty="0"/>
              <a:t> </a:t>
            </a:r>
            <a:r>
              <a:rPr lang="en-US" sz="3600" dirty="0" smtClean="0"/>
              <a:t> What Jonah learned:</a:t>
            </a:r>
          </a:p>
          <a:p>
            <a:r>
              <a:rPr lang="en-US" sz="3600" dirty="0"/>
              <a:t> </a:t>
            </a:r>
            <a:r>
              <a:rPr lang="en-US" sz="3600" dirty="0" smtClean="0"/>
              <a:t>  He’s running from the presence of the Lord. </a:t>
            </a:r>
          </a:p>
          <a:p>
            <a:r>
              <a:rPr lang="en-US" sz="3600" dirty="0"/>
              <a:t> </a:t>
            </a:r>
            <a:r>
              <a:rPr lang="en-US" sz="3600" dirty="0" smtClean="0"/>
              <a:t>  Jonah 1:3  </a:t>
            </a:r>
            <a:r>
              <a:rPr lang="en-US" sz="3600" baseline="30000" dirty="0"/>
              <a:t>3 </a:t>
            </a:r>
            <a:r>
              <a:rPr lang="en-US" sz="3600" dirty="0"/>
              <a:t>But Jonah rose up to flee unto </a:t>
            </a:r>
            <a:r>
              <a:rPr lang="en-US" sz="3600" dirty="0" err="1"/>
              <a:t>Tarshish</a:t>
            </a:r>
            <a:r>
              <a:rPr lang="en-US" sz="3600" b="1" u="sng" dirty="0"/>
              <a:t> from the presence of the </a:t>
            </a:r>
            <a:r>
              <a:rPr lang="en-US" sz="3600" b="1" u="sng" cap="small" dirty="0"/>
              <a:t>Lord</a:t>
            </a:r>
            <a:r>
              <a:rPr lang="en-US" sz="3600" dirty="0"/>
              <a:t>, and went down to Joppa; and he found a ship going to </a:t>
            </a:r>
            <a:r>
              <a:rPr lang="en-US" sz="3600" dirty="0" err="1"/>
              <a:t>Tarshish</a:t>
            </a:r>
            <a:r>
              <a:rPr lang="en-US" sz="3600" dirty="0"/>
              <a:t>: so he paid the fare thereof, and went down into it, to go with them unto </a:t>
            </a:r>
            <a:r>
              <a:rPr lang="en-US" sz="3600" dirty="0" err="1"/>
              <a:t>Tarshish</a:t>
            </a:r>
            <a:r>
              <a:rPr lang="en-US" sz="3600" dirty="0"/>
              <a:t> from the presence of the </a:t>
            </a:r>
            <a:r>
              <a:rPr lang="en-US" sz="3600" cap="small" dirty="0"/>
              <a:t>Lord</a:t>
            </a:r>
            <a:r>
              <a:rPr lang="en-US" sz="3600" dirty="0" smtClean="0"/>
              <a:t>.</a:t>
            </a:r>
          </a:p>
          <a:p>
            <a:r>
              <a:rPr lang="en-US" sz="3600" dirty="0"/>
              <a:t> </a:t>
            </a:r>
            <a:r>
              <a:rPr lang="en-US" sz="3600" dirty="0" smtClean="0"/>
              <a:t>  Remember our sermon last Sunday morning:</a:t>
            </a:r>
          </a:p>
          <a:p>
            <a:r>
              <a:rPr lang="en-US" sz="3600" dirty="0"/>
              <a:t> </a:t>
            </a:r>
            <a:r>
              <a:rPr lang="en-US" sz="3600" dirty="0" smtClean="0"/>
              <a:t>      </a:t>
            </a:r>
            <a:r>
              <a:rPr lang="en-US" sz="3600" b="1" u="sng" dirty="0" smtClean="0">
                <a:solidFill>
                  <a:srgbClr val="7030A0"/>
                </a:solidFill>
              </a:rPr>
              <a:t>“There’s an eye, watching you”</a:t>
            </a:r>
          </a:p>
          <a:p>
            <a:endParaRPr lang="en-US" sz="3600" dirty="0" smtClean="0"/>
          </a:p>
          <a:p>
            <a:endParaRPr lang="en-US" sz="3600" dirty="0"/>
          </a:p>
        </p:txBody>
      </p:sp>
    </p:spTree>
    <p:extLst>
      <p:ext uri="{BB962C8B-B14F-4D97-AF65-F5344CB8AC3E}">
        <p14:creationId xmlns:p14="http://schemas.microsoft.com/office/powerpoint/2010/main" val="3501750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76644"/>
            <a:ext cx="12022282" cy="6681355"/>
          </a:xfrm>
        </p:spPr>
        <p:txBody>
          <a:bodyPr/>
          <a:lstStyle/>
          <a:p>
            <a:r>
              <a:rPr lang="en-US" sz="3600" dirty="0" smtClean="0"/>
              <a:t>The Judgment of God is exacted on Jonah.</a:t>
            </a:r>
          </a:p>
          <a:p>
            <a:r>
              <a:rPr lang="en-US" sz="3600" dirty="0"/>
              <a:t> </a:t>
            </a:r>
            <a:r>
              <a:rPr lang="en-US" sz="3600" dirty="0" smtClean="0"/>
              <a:t> 1.  The Great Storm.   Jonah 1:4-16 </a:t>
            </a:r>
          </a:p>
          <a:p>
            <a:r>
              <a:rPr lang="en-US" sz="3600" dirty="0"/>
              <a:t> </a:t>
            </a:r>
            <a:r>
              <a:rPr lang="en-US" sz="3600" dirty="0" smtClean="0"/>
              <a:t> 2.  The Great Salvation of Jonah by the fish.  Jonah 1:17  </a:t>
            </a:r>
          </a:p>
          <a:p>
            <a:r>
              <a:rPr lang="en-US" sz="3600" dirty="0">
                <a:solidFill>
                  <a:srgbClr val="7030A0"/>
                </a:solidFill>
              </a:rPr>
              <a:t> </a:t>
            </a:r>
            <a:r>
              <a:rPr lang="en-US" sz="3600" dirty="0" smtClean="0">
                <a:solidFill>
                  <a:srgbClr val="7030A0"/>
                </a:solidFill>
              </a:rPr>
              <a:t>      </a:t>
            </a:r>
            <a:r>
              <a:rPr lang="en-US" sz="3600" u="sng" dirty="0" smtClean="0">
                <a:solidFill>
                  <a:srgbClr val="7030A0"/>
                </a:solidFill>
              </a:rPr>
              <a:t> Jonah 1:17  </a:t>
            </a:r>
            <a:r>
              <a:rPr lang="en-US" sz="3600" u="sng" baseline="30000" dirty="0">
                <a:solidFill>
                  <a:srgbClr val="7030A0"/>
                </a:solidFill>
              </a:rPr>
              <a:t>17 </a:t>
            </a:r>
            <a:r>
              <a:rPr lang="en-US" sz="3600" u="sng" dirty="0">
                <a:solidFill>
                  <a:srgbClr val="7030A0"/>
                </a:solidFill>
              </a:rPr>
              <a:t>Now the </a:t>
            </a:r>
            <a:r>
              <a:rPr lang="en-US" sz="3600" u="sng" cap="small" dirty="0">
                <a:solidFill>
                  <a:srgbClr val="7030A0"/>
                </a:solidFill>
              </a:rPr>
              <a:t>Lord</a:t>
            </a:r>
            <a:r>
              <a:rPr lang="en-US" sz="3600" u="sng" dirty="0">
                <a:solidFill>
                  <a:srgbClr val="7030A0"/>
                </a:solidFill>
              </a:rPr>
              <a:t> had prepared a great </a:t>
            </a:r>
            <a:r>
              <a:rPr lang="en-US" sz="3600" u="sng" dirty="0" smtClean="0">
                <a:solidFill>
                  <a:srgbClr val="7030A0"/>
                </a:solidFill>
              </a:rPr>
              <a:t>fish</a:t>
            </a:r>
          </a:p>
          <a:p>
            <a:r>
              <a:rPr lang="en-US" sz="3600" u="sng" dirty="0" smtClean="0">
                <a:solidFill>
                  <a:srgbClr val="7030A0"/>
                </a:solidFill>
              </a:rPr>
              <a:t> </a:t>
            </a:r>
            <a:r>
              <a:rPr lang="en-US" sz="3600" u="sng" dirty="0">
                <a:solidFill>
                  <a:srgbClr val="7030A0"/>
                </a:solidFill>
              </a:rPr>
              <a:t>to swallow up Jonah. And Jonah was in the belly of the fish three days and three nights</a:t>
            </a:r>
            <a:r>
              <a:rPr lang="en-US" sz="3600" u="sng" dirty="0" smtClean="0">
                <a:solidFill>
                  <a:srgbClr val="7030A0"/>
                </a:solidFill>
              </a:rPr>
              <a:t>.</a:t>
            </a:r>
          </a:p>
          <a:p>
            <a:r>
              <a:rPr lang="en-US" sz="3600" u="sng" dirty="0"/>
              <a:t> </a:t>
            </a:r>
            <a:r>
              <a:rPr lang="en-US" sz="3600" u="sng" dirty="0" smtClean="0"/>
              <a:t>   </a:t>
            </a:r>
            <a:r>
              <a:rPr lang="en-US" sz="4800" u="sng" dirty="0" smtClean="0"/>
              <a:t>Wow…who would enjoy those </a:t>
            </a:r>
            <a:r>
              <a:rPr lang="en-US" sz="4800" u="sng" dirty="0" err="1" smtClean="0"/>
              <a:t>accommadations</a:t>
            </a:r>
            <a:r>
              <a:rPr lang="en-US" sz="4800" u="sng" dirty="0" smtClean="0"/>
              <a:t>?  </a:t>
            </a:r>
            <a:endParaRPr lang="en-US" sz="3600" u="sng" dirty="0" smtClean="0"/>
          </a:p>
          <a:p>
            <a:endParaRPr lang="en-US" u="sng" dirty="0">
              <a:solidFill>
                <a:srgbClr val="7030A0"/>
              </a:solidFill>
            </a:endParaRPr>
          </a:p>
          <a:p>
            <a:r>
              <a:rPr lang="en-US" u="sng" dirty="0" smtClean="0">
                <a:solidFill>
                  <a:srgbClr val="7030A0"/>
                </a:solidFill>
              </a:rPr>
              <a:t> </a:t>
            </a:r>
            <a:endParaRPr lang="en-US" u="sng" dirty="0"/>
          </a:p>
        </p:txBody>
      </p:sp>
    </p:spTree>
    <p:extLst>
      <p:ext uri="{BB962C8B-B14F-4D97-AF65-F5344CB8AC3E}">
        <p14:creationId xmlns:p14="http://schemas.microsoft.com/office/powerpoint/2010/main" val="2479604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76645"/>
            <a:ext cx="12112337" cy="6031490"/>
          </a:xfrm>
        </p:spPr>
        <p:txBody>
          <a:bodyPr>
            <a:noAutofit/>
          </a:bodyPr>
          <a:lstStyle/>
          <a:p>
            <a:r>
              <a:rPr lang="en-US" sz="4000" b="1" dirty="0" smtClean="0"/>
              <a:t>Examples of others who have been given a commandment</a:t>
            </a:r>
          </a:p>
          <a:p>
            <a:r>
              <a:rPr lang="en-US" sz="4000" b="1" dirty="0" smtClean="0"/>
              <a:t>To do something, but didn’t do it!.</a:t>
            </a:r>
          </a:p>
          <a:p>
            <a:r>
              <a:rPr lang="en-US" sz="4000" b="1" dirty="0"/>
              <a:t> </a:t>
            </a:r>
            <a:r>
              <a:rPr lang="en-US" sz="4000" b="1" dirty="0" smtClean="0"/>
              <a:t>  King Saul.  I Sam. 15</a:t>
            </a:r>
          </a:p>
          <a:p>
            <a:endParaRPr lang="en-US" sz="4000" b="1" dirty="0"/>
          </a:p>
          <a:p>
            <a:r>
              <a:rPr lang="en-US" sz="4000" b="1" dirty="0" smtClean="0"/>
              <a:t>What about us?    Go, preach to the world. Mark 16:15=16</a:t>
            </a:r>
          </a:p>
          <a:p>
            <a:r>
              <a:rPr lang="en-US" sz="4000" b="1" dirty="0" smtClean="0"/>
              <a:t>Assist those in need. Thank you ,Lord!   $35,000.00   for the saints in need in Texas.</a:t>
            </a:r>
            <a:endParaRPr lang="en-US" sz="4000" b="1" dirty="0"/>
          </a:p>
        </p:txBody>
      </p:sp>
    </p:spTree>
    <p:extLst>
      <p:ext uri="{BB962C8B-B14F-4D97-AF65-F5344CB8AC3E}">
        <p14:creationId xmlns:p14="http://schemas.microsoft.com/office/powerpoint/2010/main" val="2415512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4" y="0"/>
            <a:ext cx="11904518" cy="6757266"/>
          </a:xfrm>
        </p:spPr>
        <p:txBody>
          <a:bodyPr>
            <a:normAutofit fontScale="92500" lnSpcReduction="20000"/>
          </a:bodyPr>
          <a:lstStyle/>
          <a:p>
            <a:pPr marL="742950" indent="-742950">
              <a:buAutoNum type="arabicPeriod" startAt="2"/>
            </a:pPr>
            <a:r>
              <a:rPr lang="en-US" sz="3600" b="1" u="sng" dirty="0" smtClean="0">
                <a:solidFill>
                  <a:srgbClr val="7030A0"/>
                </a:solidFill>
              </a:rPr>
              <a:t>Jonah 2  - Jonah running to God </a:t>
            </a:r>
            <a:r>
              <a:rPr lang="en-US" sz="3600" b="1" u="sng" dirty="0" smtClean="0">
                <a:solidFill>
                  <a:schemeClr val="tx1">
                    <a:lumMod val="95000"/>
                    <a:lumOff val="5000"/>
                  </a:schemeClr>
                </a:solidFill>
              </a:rPr>
              <a:t> </a:t>
            </a:r>
          </a:p>
          <a:p>
            <a:pPr marL="0" indent="0">
              <a:buNone/>
            </a:pPr>
            <a:r>
              <a:rPr lang="en-US" sz="3600" b="1" dirty="0" smtClean="0">
                <a:solidFill>
                  <a:schemeClr val="tx1">
                    <a:lumMod val="95000"/>
                    <a:lumOff val="5000"/>
                  </a:schemeClr>
                </a:solidFill>
              </a:rPr>
              <a:t>         </a:t>
            </a:r>
            <a:r>
              <a:rPr lang="en-US" sz="3600" b="1" u="sng" dirty="0" smtClean="0">
                <a:solidFill>
                  <a:schemeClr val="tx1">
                    <a:lumMod val="95000"/>
                    <a:lumOff val="5000"/>
                  </a:schemeClr>
                </a:solidFill>
              </a:rPr>
              <a:t> </a:t>
            </a:r>
            <a:r>
              <a:rPr lang="en-US" sz="3600" b="1" dirty="0" smtClean="0">
                <a:solidFill>
                  <a:schemeClr val="tx1">
                    <a:lumMod val="95000"/>
                    <a:lumOff val="5000"/>
                  </a:schemeClr>
                </a:solidFill>
              </a:rPr>
              <a:t>Jonah prays! </a:t>
            </a:r>
          </a:p>
          <a:p>
            <a:r>
              <a:rPr lang="en-US" sz="3600" b="1" u="sng" dirty="0" smtClean="0">
                <a:solidFill>
                  <a:schemeClr val="tx1">
                    <a:lumMod val="95000"/>
                    <a:lumOff val="5000"/>
                  </a:schemeClr>
                </a:solidFill>
              </a:rPr>
              <a:t> Jonah 2:1-9  </a:t>
            </a:r>
            <a:r>
              <a:rPr lang="en-US" sz="3600" dirty="0"/>
              <a:t> Then Jonah prayed unto the </a:t>
            </a:r>
            <a:r>
              <a:rPr lang="en-US" sz="3600" cap="small" dirty="0"/>
              <a:t>Lord</a:t>
            </a:r>
            <a:r>
              <a:rPr lang="en-US" sz="3600" dirty="0"/>
              <a:t> his God out of the fish's belly,</a:t>
            </a:r>
          </a:p>
          <a:p>
            <a:r>
              <a:rPr lang="en-US" sz="3600" baseline="30000" dirty="0"/>
              <a:t>2 </a:t>
            </a:r>
            <a:r>
              <a:rPr lang="en-US" sz="3600" dirty="0"/>
              <a:t>And said, I cried by reason of mine affliction unto the </a:t>
            </a:r>
            <a:r>
              <a:rPr lang="en-US" sz="3600" cap="small" dirty="0"/>
              <a:t>Lord</a:t>
            </a:r>
            <a:r>
              <a:rPr lang="en-US" sz="3600" dirty="0"/>
              <a:t>, and he heard me; out of the belly of hell cried I, and thou </a:t>
            </a:r>
            <a:r>
              <a:rPr lang="en-US" sz="3600" dirty="0" err="1"/>
              <a:t>heardest</a:t>
            </a:r>
            <a:r>
              <a:rPr lang="en-US" sz="3600" dirty="0"/>
              <a:t> my voice.</a:t>
            </a:r>
          </a:p>
          <a:p>
            <a:r>
              <a:rPr lang="en-US" sz="3600" baseline="30000" dirty="0"/>
              <a:t>3 </a:t>
            </a:r>
            <a:r>
              <a:rPr lang="en-US" sz="3600" dirty="0"/>
              <a:t>For thou </a:t>
            </a:r>
            <a:r>
              <a:rPr lang="en-US" sz="3600" dirty="0" err="1"/>
              <a:t>hadst</a:t>
            </a:r>
            <a:r>
              <a:rPr lang="en-US" sz="3600" dirty="0"/>
              <a:t> cast me into the deep, in the midst of the seas; and the floods compassed me about: all thy billows and thy waves passed over me.</a:t>
            </a:r>
          </a:p>
          <a:p>
            <a:r>
              <a:rPr lang="en-US" sz="3600" baseline="30000" dirty="0"/>
              <a:t>4 </a:t>
            </a:r>
            <a:r>
              <a:rPr lang="en-US" sz="3600" dirty="0"/>
              <a:t>Then I said, I am cast out of thy sight; yet I will look again toward thy holy temple.</a:t>
            </a:r>
          </a:p>
          <a:p>
            <a:r>
              <a:rPr lang="en-US" sz="3600" baseline="30000" dirty="0"/>
              <a:t>5 </a:t>
            </a:r>
            <a:r>
              <a:rPr lang="en-US" sz="3600" dirty="0"/>
              <a:t>The waters compassed me about, even to the soul: the depth closed me round about, the weeds were wrapped about my head.</a:t>
            </a:r>
          </a:p>
          <a:p>
            <a:pPr marL="0" indent="0">
              <a:buNone/>
            </a:pPr>
            <a:endParaRPr lang="en-US" sz="3600" b="1" u="sng" dirty="0" smtClean="0">
              <a:solidFill>
                <a:srgbClr val="7030A0"/>
              </a:solidFill>
            </a:endParaRPr>
          </a:p>
          <a:p>
            <a:pPr marL="0" indent="0">
              <a:buNone/>
            </a:pPr>
            <a:r>
              <a:rPr lang="en-US" sz="3600" b="1" u="sng" dirty="0">
                <a:solidFill>
                  <a:srgbClr val="7030A0"/>
                </a:solidFill>
              </a:rPr>
              <a:t> </a:t>
            </a:r>
            <a:r>
              <a:rPr lang="en-US" sz="3600" b="1" u="sng" dirty="0" smtClean="0">
                <a:solidFill>
                  <a:srgbClr val="7030A0"/>
                </a:solidFill>
              </a:rPr>
              <a:t>      </a:t>
            </a:r>
            <a:endParaRPr lang="en-US" sz="3600" b="1" u="sng" dirty="0">
              <a:solidFill>
                <a:srgbClr val="7030A0"/>
              </a:solidFill>
            </a:endParaRPr>
          </a:p>
        </p:txBody>
      </p:sp>
    </p:spTree>
    <p:extLst>
      <p:ext uri="{BB962C8B-B14F-4D97-AF65-F5344CB8AC3E}">
        <p14:creationId xmlns:p14="http://schemas.microsoft.com/office/powerpoint/2010/main" val="2292715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79952"/>
            <a:ext cx="11869882" cy="6622184"/>
          </a:xfrm>
        </p:spPr>
        <p:txBody>
          <a:bodyPr>
            <a:normAutofit/>
          </a:bodyPr>
          <a:lstStyle/>
          <a:p>
            <a:r>
              <a:rPr lang="en-US" sz="3600" baseline="30000" dirty="0" smtClean="0"/>
              <a:t>6</a:t>
            </a:r>
            <a:r>
              <a:rPr lang="en-US" sz="3600" baseline="30000" dirty="0"/>
              <a:t> </a:t>
            </a:r>
            <a:r>
              <a:rPr lang="en-US" sz="3600" dirty="0"/>
              <a:t>I went down to the bottoms of the mountains; the earth with her bars was about me for ever: yet hast thou brought up my life from corruption, O </a:t>
            </a:r>
            <a:r>
              <a:rPr lang="en-US" sz="3600" cap="small" dirty="0"/>
              <a:t>Lord</a:t>
            </a:r>
            <a:r>
              <a:rPr lang="en-US" sz="3600" dirty="0"/>
              <a:t> my God.</a:t>
            </a:r>
          </a:p>
          <a:p>
            <a:r>
              <a:rPr lang="en-US" sz="3600" baseline="30000" dirty="0"/>
              <a:t>7 </a:t>
            </a:r>
            <a:r>
              <a:rPr lang="en-US" sz="3600" dirty="0"/>
              <a:t>When my soul fainted within me I remembered the </a:t>
            </a:r>
            <a:r>
              <a:rPr lang="en-US" sz="3600" cap="small" dirty="0"/>
              <a:t>Lord</a:t>
            </a:r>
            <a:r>
              <a:rPr lang="en-US" sz="3600" dirty="0"/>
              <a:t>: and my prayer came in unto thee, into thine holy temple.</a:t>
            </a:r>
          </a:p>
          <a:p>
            <a:r>
              <a:rPr lang="en-US" sz="3600" baseline="30000" dirty="0"/>
              <a:t>8 </a:t>
            </a:r>
            <a:r>
              <a:rPr lang="en-US" sz="3600" dirty="0"/>
              <a:t>They that observe lying vanities forsake their own mercy.</a:t>
            </a:r>
          </a:p>
          <a:p>
            <a:r>
              <a:rPr lang="en-US" sz="3600" baseline="30000" dirty="0"/>
              <a:t>9 </a:t>
            </a:r>
            <a:r>
              <a:rPr lang="en-US" sz="3600" dirty="0"/>
              <a:t>But I will sacrifice unto thee with the voice of thanksgiving; I will pay that that I have vowed. Salvation is of the </a:t>
            </a:r>
            <a:r>
              <a:rPr lang="en-US" sz="3600" cap="small" dirty="0"/>
              <a:t>Lord</a:t>
            </a:r>
            <a:r>
              <a:rPr lang="en-US" sz="3600" dirty="0" smtClean="0"/>
              <a:t>.</a:t>
            </a:r>
          </a:p>
          <a:p>
            <a:r>
              <a:rPr lang="en-US" sz="3600" b="1" dirty="0"/>
              <a:t> </a:t>
            </a:r>
            <a:r>
              <a:rPr lang="en-US" sz="3600" b="1" dirty="0" smtClean="0"/>
              <a:t>    Jonah </a:t>
            </a:r>
            <a:r>
              <a:rPr lang="en-US" sz="3600" b="1" dirty="0" smtClean="0">
                <a:solidFill>
                  <a:srgbClr val="7030A0"/>
                </a:solidFill>
              </a:rPr>
              <a:t>2:10  </a:t>
            </a:r>
            <a:r>
              <a:rPr lang="en-US" sz="3600" b="1" baseline="30000" dirty="0">
                <a:solidFill>
                  <a:srgbClr val="7030A0"/>
                </a:solidFill>
              </a:rPr>
              <a:t>10 </a:t>
            </a:r>
            <a:r>
              <a:rPr lang="en-US" sz="3600" b="1" dirty="0">
                <a:solidFill>
                  <a:srgbClr val="7030A0"/>
                </a:solidFill>
              </a:rPr>
              <a:t>And the </a:t>
            </a:r>
            <a:r>
              <a:rPr lang="en-US" sz="3600" b="1" cap="small" dirty="0">
                <a:solidFill>
                  <a:srgbClr val="7030A0"/>
                </a:solidFill>
              </a:rPr>
              <a:t>Lord</a:t>
            </a:r>
            <a:r>
              <a:rPr lang="en-US" sz="3600" b="1" dirty="0">
                <a:solidFill>
                  <a:srgbClr val="7030A0"/>
                </a:solidFill>
              </a:rPr>
              <a:t> </a:t>
            </a:r>
            <a:r>
              <a:rPr lang="en-US" sz="3600" b="1" dirty="0" err="1">
                <a:solidFill>
                  <a:srgbClr val="7030A0"/>
                </a:solidFill>
              </a:rPr>
              <a:t>spake</a:t>
            </a:r>
            <a:r>
              <a:rPr lang="en-US" sz="3600" b="1" dirty="0">
                <a:solidFill>
                  <a:srgbClr val="7030A0"/>
                </a:solidFill>
              </a:rPr>
              <a:t> unto the fish, and it vomited out Jonah upon the dry land</a:t>
            </a:r>
          </a:p>
        </p:txBody>
      </p:sp>
    </p:spTree>
    <p:extLst>
      <p:ext uri="{BB962C8B-B14F-4D97-AF65-F5344CB8AC3E}">
        <p14:creationId xmlns:p14="http://schemas.microsoft.com/office/powerpoint/2010/main" val="2138592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1956473" cy="6702137"/>
          </a:xfrm>
        </p:spPr>
        <p:txBody>
          <a:bodyPr>
            <a:normAutofit/>
          </a:bodyPr>
          <a:lstStyle/>
          <a:p>
            <a:r>
              <a:rPr lang="en-US" sz="3600" b="1" u="sng" dirty="0" smtClean="0">
                <a:solidFill>
                  <a:srgbClr val="7030A0"/>
                </a:solidFill>
              </a:rPr>
              <a:t>3.  Jonah – Running with God.  </a:t>
            </a:r>
          </a:p>
          <a:p>
            <a:r>
              <a:rPr lang="en-US" sz="3600" b="1" dirty="0">
                <a:solidFill>
                  <a:srgbClr val="7030A0"/>
                </a:solidFill>
              </a:rPr>
              <a:t> </a:t>
            </a:r>
            <a:r>
              <a:rPr lang="en-US" sz="3600" b="1" dirty="0" smtClean="0">
                <a:solidFill>
                  <a:srgbClr val="7030A0"/>
                </a:solidFill>
              </a:rPr>
              <a:t>  </a:t>
            </a:r>
            <a:r>
              <a:rPr lang="en-US" sz="3600" b="1" dirty="0" smtClean="0"/>
              <a:t>Jonah 3:1,2  </a:t>
            </a:r>
            <a:r>
              <a:rPr lang="en-US" sz="3600" dirty="0"/>
              <a:t>3 And the word of the </a:t>
            </a:r>
            <a:r>
              <a:rPr lang="en-US" sz="3600" cap="small" dirty="0"/>
              <a:t>Lord</a:t>
            </a:r>
            <a:r>
              <a:rPr lang="en-US" sz="3600" dirty="0"/>
              <a:t> came unto Jonah the second time, saying,</a:t>
            </a:r>
          </a:p>
          <a:p>
            <a:r>
              <a:rPr lang="en-US" sz="3600" baseline="30000" dirty="0"/>
              <a:t>2 </a:t>
            </a:r>
            <a:r>
              <a:rPr lang="en-US" sz="3600" dirty="0"/>
              <a:t>Arise, go unto Nineveh, that great city, and preach unto it the preaching that I bid thee</a:t>
            </a:r>
            <a:r>
              <a:rPr lang="en-US" sz="3600" dirty="0" smtClean="0"/>
              <a:t>.</a:t>
            </a:r>
          </a:p>
          <a:p>
            <a:endParaRPr lang="en-US" sz="3600" dirty="0"/>
          </a:p>
          <a:p>
            <a:r>
              <a:rPr lang="en-US" sz="3600" dirty="0" smtClean="0"/>
              <a:t>So, what will Jonah do this time?</a:t>
            </a:r>
            <a:endParaRPr lang="en-US" sz="3600" dirty="0"/>
          </a:p>
          <a:p>
            <a:endParaRPr lang="en-US" sz="3600" b="1" dirty="0" smtClean="0">
              <a:solidFill>
                <a:srgbClr val="7030A0"/>
              </a:solidFill>
            </a:endParaRPr>
          </a:p>
          <a:p>
            <a:r>
              <a:rPr lang="en-US" sz="3600" b="1" u="sng" dirty="0">
                <a:solidFill>
                  <a:srgbClr val="7030A0"/>
                </a:solidFill>
              </a:rPr>
              <a:t> </a:t>
            </a:r>
            <a:r>
              <a:rPr lang="en-US" sz="3600" b="1" u="sng" dirty="0" smtClean="0">
                <a:solidFill>
                  <a:srgbClr val="7030A0"/>
                </a:solidFill>
              </a:rPr>
              <a:t>    </a:t>
            </a:r>
            <a:endParaRPr lang="en-US" sz="3600" b="1" u="sng" dirty="0">
              <a:solidFill>
                <a:srgbClr val="7030A0"/>
              </a:solidFill>
            </a:endParaRPr>
          </a:p>
        </p:txBody>
      </p:sp>
    </p:spTree>
    <p:extLst>
      <p:ext uri="{BB962C8B-B14F-4D97-AF65-F5344CB8AC3E}">
        <p14:creationId xmlns:p14="http://schemas.microsoft.com/office/powerpoint/2010/main" val="4035046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803</Words>
  <Application>Microsoft Office PowerPoint</Application>
  <PresentationFormat>Widescreen</PresentationFormat>
  <Paragraphs>113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Jonah, The Runaway Prophet</vt:lpstr>
      <vt:lpstr>A Runaway prophet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Why did Jonah not want to go to Nineveh and preach against it?</vt:lpstr>
      <vt:lpstr>Jonah got a ‘second chance’ to go and do what God wanted him to do.</vt:lpstr>
      <vt:lpstr>Why won’t people do what God tells them to do?</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Jonah Running Away From God</dc:title>
  <dc:creator>mac</dc:creator>
  <cp:lastModifiedBy>mac</cp:lastModifiedBy>
  <cp:revision>25</cp:revision>
  <dcterms:created xsi:type="dcterms:W3CDTF">2017-10-09T05:37:08Z</dcterms:created>
  <dcterms:modified xsi:type="dcterms:W3CDTF">2017-10-15T01:54:26Z</dcterms:modified>
</cp:coreProperties>
</file>