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84" r:id="rId5"/>
    <p:sldId id="285" r:id="rId6"/>
    <p:sldId id="267" r:id="rId7"/>
    <p:sldId id="258" r:id="rId8"/>
    <p:sldId id="259" r:id="rId9"/>
    <p:sldId id="260" r:id="rId10"/>
    <p:sldId id="261" r:id="rId11"/>
    <p:sldId id="262" r:id="rId12"/>
    <p:sldId id="263" r:id="rId13"/>
    <p:sldId id="282" r:id="rId14"/>
    <p:sldId id="268" r:id="rId15"/>
    <p:sldId id="275" r:id="rId16"/>
    <p:sldId id="269" r:id="rId17"/>
    <p:sldId id="281" r:id="rId18"/>
    <p:sldId id="276" r:id="rId19"/>
    <p:sldId id="270" r:id="rId20"/>
    <p:sldId id="277" r:id="rId21"/>
    <p:sldId id="271" r:id="rId22"/>
    <p:sldId id="272" r:id="rId23"/>
    <p:sldId id="278" r:id="rId24"/>
    <p:sldId id="273" r:id="rId25"/>
    <p:sldId id="279" r:id="rId26"/>
    <p:sldId id="280" r:id="rId27"/>
    <p:sldId id="27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74" autoAdjust="0"/>
    <p:restoredTop sz="94660"/>
  </p:normalViewPr>
  <p:slideViewPr>
    <p:cSldViewPr snapToGrid="0">
      <p:cViewPr varScale="1">
        <p:scale>
          <a:sx n="72" d="100"/>
          <a:sy n="72" d="100"/>
        </p:scale>
        <p:origin x="216" y="6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10/7/18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B048CC-8856-8043-8EFB-96356F054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93D7BC-B9C5-C741-B1A4-D654D036D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9B3F1CC-0790-4F9F-B695-9496E1E3C677}"/>
              </a:ext>
            </a:extLst>
          </p:cNvPr>
          <p:cNvSpPr>
            <a:spLocks noGrp="1"/>
          </p:cNvSpPr>
          <p:nvPr>
            <p:ph type="title"/>
          </p:nvPr>
        </p:nvSpPr>
        <p:spPr>
          <a:xfrm>
            <a:off x="615951" y="1962615"/>
            <a:ext cx="7772401" cy="544047"/>
          </a:xfrm>
        </p:spPr>
        <p:txBody>
          <a:bodyPr>
            <a:normAutofit/>
          </a:bodyPr>
          <a:lstStyle/>
          <a:p>
            <a:pPr algn="ctr"/>
            <a:r>
              <a:rPr lang="en-US" sz="2800" dirty="0">
                <a:latin typeface="Tahoma"/>
                <a:ea typeface="Tahoma"/>
                <a:cs typeface="Tahoma"/>
              </a:rPr>
              <a:t>Periods of Bible History</a:t>
            </a:r>
          </a:p>
        </p:txBody>
      </p:sp>
      <p:sp>
        <p:nvSpPr>
          <p:cNvPr id="3" name="Content Placeholder 2">
            <a:extLst>
              <a:ext uri="{FF2B5EF4-FFF2-40B4-BE49-F238E27FC236}">
                <a16:creationId xmlns:a16="http://schemas.microsoft.com/office/drawing/2014/main" id="{C53FFA3A-94C8-4D14-9EFC-21B791DBEF5A}"/>
              </a:ext>
            </a:extLst>
          </p:cNvPr>
          <p:cNvSpPr>
            <a:spLocks noGrp="1"/>
          </p:cNvSpPr>
          <p:nvPr>
            <p:ph sz="half" idx="1"/>
          </p:nvPr>
        </p:nvSpPr>
        <p:spPr>
          <a:xfrm>
            <a:off x="615951" y="2506662"/>
            <a:ext cx="3886200" cy="4351338"/>
          </a:xfrm>
        </p:spPr>
        <p:txBody>
          <a:bodyPr vert="horz" lIns="91440" tIns="45720" rIns="91440" bIns="45720" rtlCol="0" anchor="t">
            <a:noAutofit/>
          </a:bodyPr>
          <a:lstStyle/>
          <a:p>
            <a:r>
              <a:rPr lang="en-US" sz="2000" dirty="0">
                <a:latin typeface="Trebuchet MS"/>
              </a:rPr>
              <a:t>Creation</a:t>
            </a:r>
          </a:p>
          <a:p>
            <a:r>
              <a:rPr lang="en-US" sz="2000" dirty="0">
                <a:latin typeface="Trebuchet MS"/>
              </a:rPr>
              <a:t>Before the Flood</a:t>
            </a:r>
          </a:p>
          <a:p>
            <a:r>
              <a:rPr lang="en-US" sz="2000" dirty="0">
                <a:latin typeface="Trebuchet MS"/>
              </a:rPr>
              <a:t>The Flood</a:t>
            </a:r>
          </a:p>
          <a:p>
            <a:r>
              <a:rPr lang="en-US" sz="2000" dirty="0">
                <a:latin typeface="Trebuchet MS"/>
              </a:rPr>
              <a:t>Scattering of the People</a:t>
            </a:r>
          </a:p>
          <a:p>
            <a:r>
              <a:rPr lang="en-US" sz="2000" dirty="0">
                <a:latin typeface="Trebuchet MS"/>
              </a:rPr>
              <a:t>The Rule of the Fathers</a:t>
            </a:r>
          </a:p>
          <a:p>
            <a:r>
              <a:rPr lang="en-US" sz="2000" dirty="0">
                <a:latin typeface="Trebuchet MS"/>
              </a:rPr>
              <a:t>Egyptian Bondage</a:t>
            </a:r>
          </a:p>
          <a:p>
            <a:r>
              <a:rPr lang="en-US" sz="2000" dirty="0">
                <a:latin typeface="Trebuchet MS"/>
              </a:rPr>
              <a:t>Wilderness wandering</a:t>
            </a:r>
          </a:p>
          <a:p>
            <a:r>
              <a:rPr lang="en-US" sz="2000" dirty="0">
                <a:latin typeface="Trebuchet MS"/>
              </a:rPr>
              <a:t>Conquering the Land of Promise</a:t>
            </a:r>
          </a:p>
          <a:p>
            <a:r>
              <a:rPr lang="en-US" sz="2000" dirty="0">
                <a:latin typeface="Trebuchet MS"/>
              </a:rPr>
              <a:t>The Rule of Judges</a:t>
            </a:r>
          </a:p>
          <a:p>
            <a:endParaRPr lang="en-US" dirty="0"/>
          </a:p>
        </p:txBody>
      </p:sp>
      <p:sp>
        <p:nvSpPr>
          <p:cNvPr id="5" name="Content Placeholder 4">
            <a:extLst>
              <a:ext uri="{FF2B5EF4-FFF2-40B4-BE49-F238E27FC236}">
                <a16:creationId xmlns:a16="http://schemas.microsoft.com/office/drawing/2014/main" id="{237C4894-5DCD-473A-ADDD-6DB7483D838A}"/>
              </a:ext>
            </a:extLst>
          </p:cNvPr>
          <p:cNvSpPr>
            <a:spLocks noGrp="1"/>
          </p:cNvSpPr>
          <p:nvPr>
            <p:ph sz="half" idx="2"/>
          </p:nvPr>
        </p:nvSpPr>
        <p:spPr>
          <a:xfrm>
            <a:off x="4502151" y="2506662"/>
            <a:ext cx="4464049" cy="4351338"/>
          </a:xfrm>
        </p:spPr>
        <p:txBody>
          <a:bodyPr vert="horz" lIns="91440" tIns="45720" rIns="91440" bIns="45720" rtlCol="0" anchor="t">
            <a:noAutofit/>
          </a:bodyPr>
          <a:lstStyle/>
          <a:p>
            <a:r>
              <a:rPr lang="en-US" sz="2000" dirty="0">
                <a:latin typeface="Trebuchet MS"/>
              </a:rPr>
              <a:t>The Rule of Kings-United</a:t>
            </a:r>
          </a:p>
          <a:p>
            <a:r>
              <a:rPr lang="en-US" sz="2000" dirty="0">
                <a:latin typeface="Trebuchet MS"/>
              </a:rPr>
              <a:t>The Rule of Kings-Divided</a:t>
            </a:r>
          </a:p>
          <a:p>
            <a:r>
              <a:rPr lang="en-US" sz="2000" dirty="0">
                <a:latin typeface="Trebuchet MS"/>
              </a:rPr>
              <a:t>The Rule of Kings-Judah alone</a:t>
            </a:r>
          </a:p>
          <a:p>
            <a:r>
              <a:rPr lang="en-US" sz="2000" dirty="0">
                <a:latin typeface="Trebuchet MS"/>
              </a:rPr>
              <a:t>The Babylonian Captivity</a:t>
            </a:r>
          </a:p>
          <a:p>
            <a:r>
              <a:rPr lang="en-US" sz="2000" dirty="0">
                <a:latin typeface="Trebuchet MS"/>
              </a:rPr>
              <a:t>The Return from Captivity</a:t>
            </a:r>
          </a:p>
          <a:p>
            <a:r>
              <a:rPr lang="en-US" sz="2000" dirty="0">
                <a:latin typeface="Trebuchet MS"/>
              </a:rPr>
              <a:t>Years of Prophetic Silence</a:t>
            </a:r>
          </a:p>
          <a:p>
            <a:r>
              <a:rPr lang="en-US" sz="2000" dirty="0">
                <a:latin typeface="Trebuchet MS"/>
              </a:rPr>
              <a:t>The Life of Christ</a:t>
            </a:r>
          </a:p>
          <a:p>
            <a:r>
              <a:rPr lang="en-US" sz="2000" dirty="0">
                <a:latin typeface="Trebuchet MS"/>
              </a:rPr>
              <a:t>The Beginning and spread of the church</a:t>
            </a:r>
          </a:p>
          <a:p>
            <a:r>
              <a:rPr lang="en-US" sz="2000" dirty="0">
                <a:latin typeface="Trebuchet MS"/>
              </a:rPr>
              <a:t>The Letters of Instruction and encouragement</a:t>
            </a:r>
          </a:p>
        </p:txBody>
      </p:sp>
    </p:spTree>
    <p:extLst>
      <p:ext uri="{BB962C8B-B14F-4D97-AF65-F5344CB8AC3E}">
        <p14:creationId xmlns:p14="http://schemas.microsoft.com/office/powerpoint/2010/main" val="8236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 calcmode="lin" valueType="num">
                                      <p:cBhvr additive="base">
                                        <p:cTn id="6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 calcmode="lin" valueType="num">
                                      <p:cBhvr additive="base">
                                        <p:cTn id="7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74" dur="500"/>
                                        <p:tgtEl>
                                          <p:spTgt spid="5">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additive="base">
                                        <p:cTn id="7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80" dur="500"/>
                                        <p:tgtEl>
                                          <p:spTgt spid="5">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5">
                                            <p:txEl>
                                              <p:pRg st="4" end="4"/>
                                            </p:txEl>
                                          </p:spTgt>
                                        </p:tgtEl>
                                        <p:attrNameLst>
                                          <p:attrName>style.visibility</p:attrName>
                                        </p:attrNameLst>
                                      </p:cBhvr>
                                      <p:to>
                                        <p:strVal val="visible"/>
                                      </p:to>
                                    </p:set>
                                    <p:anim calcmode="lin" valueType="num">
                                      <p:cBhvr additive="base">
                                        <p:cTn id="8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86" dur="500"/>
                                        <p:tgtEl>
                                          <p:spTgt spid="5">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nodeType="clickEffect">
                                  <p:stCondLst>
                                    <p:cond delay="0"/>
                                  </p:stCondLst>
                                  <p:childTnLst>
                                    <p:set>
                                      <p:cBhvr>
                                        <p:cTn id="90" dur="1" fill="hold">
                                          <p:stCondLst>
                                            <p:cond delay="0"/>
                                          </p:stCondLst>
                                        </p:cTn>
                                        <p:tgtEl>
                                          <p:spTgt spid="5">
                                            <p:txEl>
                                              <p:pRg st="5" end="5"/>
                                            </p:txEl>
                                          </p:spTgt>
                                        </p:tgtEl>
                                        <p:attrNameLst>
                                          <p:attrName>style.visibility</p:attrName>
                                        </p:attrNameLst>
                                      </p:cBhvr>
                                      <p:to>
                                        <p:strVal val="visible"/>
                                      </p:to>
                                    </p:set>
                                    <p:anim calcmode="lin" valueType="num">
                                      <p:cBhvr additive="base">
                                        <p:cTn id="9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92" dur="500"/>
                                        <p:tgtEl>
                                          <p:spTgt spid="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anim calcmode="lin" valueType="num">
                                      <p:cBhvr additive="base">
                                        <p:cTn id="9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98" dur="500"/>
                                        <p:tgtEl>
                                          <p:spTgt spid="5">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nodeType="clickEffect">
                                  <p:stCondLst>
                                    <p:cond delay="0"/>
                                  </p:stCondLst>
                                  <p:childTnLst>
                                    <p:set>
                                      <p:cBhvr>
                                        <p:cTn id="102" dur="1" fill="hold">
                                          <p:stCondLst>
                                            <p:cond delay="0"/>
                                          </p:stCondLst>
                                        </p:cTn>
                                        <p:tgtEl>
                                          <p:spTgt spid="5">
                                            <p:txEl>
                                              <p:pRg st="7" end="7"/>
                                            </p:txEl>
                                          </p:spTgt>
                                        </p:tgtEl>
                                        <p:attrNameLst>
                                          <p:attrName>style.visibility</p:attrName>
                                        </p:attrNameLst>
                                      </p:cBhvr>
                                      <p:to>
                                        <p:strVal val="visible"/>
                                      </p:to>
                                    </p:set>
                                    <p:anim calcmode="lin" valueType="num">
                                      <p:cBhvr additive="base">
                                        <p:cTn id="10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104" dur="500"/>
                                        <p:tgtEl>
                                          <p:spTgt spid="5">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nodeType="clickEffect">
                                  <p:stCondLst>
                                    <p:cond delay="0"/>
                                  </p:stCondLst>
                                  <p:childTnLst>
                                    <p:set>
                                      <p:cBhvr>
                                        <p:cTn id="108" dur="1" fill="hold">
                                          <p:stCondLst>
                                            <p:cond delay="0"/>
                                          </p:stCondLst>
                                        </p:cTn>
                                        <p:tgtEl>
                                          <p:spTgt spid="5">
                                            <p:txEl>
                                              <p:pRg st="8" end="8"/>
                                            </p:txEl>
                                          </p:spTgt>
                                        </p:tgtEl>
                                        <p:attrNameLst>
                                          <p:attrName>style.visibility</p:attrName>
                                        </p:attrNameLst>
                                      </p:cBhvr>
                                      <p:to>
                                        <p:strVal val="visible"/>
                                      </p:to>
                                    </p:set>
                                    <p:anim calcmode="lin" valueType="num">
                                      <p:cBhvr additive="base">
                                        <p:cTn id="10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11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D0F19-DF08-D345-9F7A-86492DB73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A1345A2-5F4F-4ED4-97B5-1593628BFD34}"/>
              </a:ext>
            </a:extLst>
          </p:cNvPr>
          <p:cNvSpPr>
            <a:spLocks noGrp="1"/>
          </p:cNvSpPr>
          <p:nvPr>
            <p:ph type="title"/>
          </p:nvPr>
        </p:nvSpPr>
        <p:spPr>
          <a:xfrm>
            <a:off x="628650" y="1922307"/>
            <a:ext cx="7886700" cy="765137"/>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The Bible Story</a:t>
            </a:r>
          </a:p>
        </p:txBody>
      </p:sp>
      <p:sp>
        <p:nvSpPr>
          <p:cNvPr id="3" name="Content Placeholder 2">
            <a:extLst>
              <a:ext uri="{FF2B5EF4-FFF2-40B4-BE49-F238E27FC236}">
                <a16:creationId xmlns:a16="http://schemas.microsoft.com/office/drawing/2014/main" id="{7645B60B-5DB7-4BC4-9B77-C1096582BC3B}"/>
              </a:ext>
            </a:extLst>
          </p:cNvPr>
          <p:cNvSpPr>
            <a:spLocks noGrp="1"/>
          </p:cNvSpPr>
          <p:nvPr>
            <p:ph sz="half" idx="1"/>
          </p:nvPr>
        </p:nvSpPr>
        <p:spPr>
          <a:xfrm>
            <a:off x="628650" y="2687444"/>
            <a:ext cx="7886700" cy="4170556"/>
          </a:xfrm>
        </p:spPr>
        <p:txBody>
          <a:bodyPr vert="horz" lIns="91440" tIns="45720" rIns="91440" bIns="45720" rtlCol="0" anchor="t">
            <a:normAutofit/>
          </a:bodyPr>
          <a:lstStyle/>
          <a:p>
            <a:pPr algn="ctr"/>
            <a:r>
              <a:rPr lang="en-US" dirty="0">
                <a:latin typeface="Trebuchet MS"/>
              </a:rPr>
              <a:t>Jesus is </a:t>
            </a:r>
            <a:r>
              <a:rPr lang="en-US" u="sng" dirty="0">
                <a:latin typeface="Trebuchet MS"/>
              </a:rPr>
              <a:t>coming</a:t>
            </a:r>
          </a:p>
          <a:p>
            <a:pPr algn="ctr"/>
            <a:r>
              <a:rPr lang="en-US" dirty="0">
                <a:latin typeface="Trebuchet MS"/>
              </a:rPr>
              <a:t>Jesus is </a:t>
            </a:r>
            <a:r>
              <a:rPr lang="en-US" u="sng" dirty="0">
                <a:latin typeface="Trebuchet MS"/>
              </a:rPr>
              <a:t>here</a:t>
            </a:r>
          </a:p>
          <a:p>
            <a:pPr algn="ctr"/>
            <a:r>
              <a:rPr lang="en-US" dirty="0">
                <a:latin typeface="Trebuchet MS"/>
              </a:rPr>
              <a:t>Jesus is </a:t>
            </a:r>
            <a:r>
              <a:rPr lang="en-US" u="sng" dirty="0">
                <a:latin typeface="Trebuchet MS"/>
              </a:rPr>
              <a:t>coming again</a:t>
            </a:r>
          </a:p>
        </p:txBody>
      </p:sp>
    </p:spTree>
    <p:extLst>
      <p:ext uri="{BB962C8B-B14F-4D97-AF65-F5344CB8AC3E}">
        <p14:creationId xmlns:p14="http://schemas.microsoft.com/office/powerpoint/2010/main" val="9107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6A711B-8218-E041-99CB-ADBC2DADC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E9D32D2-BB08-4689-AF8A-7757A82883FD}"/>
              </a:ext>
            </a:extLst>
          </p:cNvPr>
          <p:cNvSpPr>
            <a:spLocks noGrp="1"/>
          </p:cNvSpPr>
          <p:nvPr>
            <p:ph type="title"/>
          </p:nvPr>
        </p:nvSpPr>
        <p:spPr>
          <a:xfrm>
            <a:off x="628650" y="1828800"/>
            <a:ext cx="7886700" cy="865499"/>
          </a:xfrm>
        </p:spPr>
        <p:txBody>
          <a:bodyPr>
            <a:normAutofit/>
          </a:bodyPr>
          <a:lstStyle/>
          <a:p>
            <a:pPr algn="ctr"/>
            <a:r>
              <a:rPr lang="en-US" sz="3200" dirty="0">
                <a:latin typeface="Tahoma"/>
                <a:ea typeface="Tahoma"/>
                <a:cs typeface="Tahoma"/>
              </a:rPr>
              <a:t>Two Religions from One Story</a:t>
            </a:r>
          </a:p>
        </p:txBody>
      </p:sp>
      <p:sp>
        <p:nvSpPr>
          <p:cNvPr id="3" name="Content Placeholder 2">
            <a:extLst>
              <a:ext uri="{FF2B5EF4-FFF2-40B4-BE49-F238E27FC236}">
                <a16:creationId xmlns:a16="http://schemas.microsoft.com/office/drawing/2014/main" id="{BD88F731-9853-4A92-92D2-0649D3B4B1C9}"/>
              </a:ext>
            </a:extLst>
          </p:cNvPr>
          <p:cNvSpPr>
            <a:spLocks noGrp="1"/>
          </p:cNvSpPr>
          <p:nvPr>
            <p:ph sz="half" idx="1"/>
          </p:nvPr>
        </p:nvSpPr>
        <p:spPr>
          <a:xfrm>
            <a:off x="628650" y="2614997"/>
            <a:ext cx="3886200" cy="4351338"/>
          </a:xfrm>
        </p:spPr>
        <p:txBody>
          <a:bodyPr vert="horz" lIns="91440" tIns="45720" rIns="91440" bIns="45720" rtlCol="0" anchor="t">
            <a:normAutofit/>
          </a:bodyPr>
          <a:lstStyle/>
          <a:p>
            <a:pPr marL="0" indent="0">
              <a:buNone/>
            </a:pPr>
            <a:r>
              <a:rPr lang="en-US" dirty="0">
                <a:latin typeface="Trebuchet MS"/>
              </a:rPr>
              <a:t>Old Testament</a:t>
            </a:r>
          </a:p>
          <a:p>
            <a:r>
              <a:rPr lang="en-US" sz="2400" dirty="0">
                <a:latin typeface="Trebuchet MS"/>
              </a:rPr>
              <a:t>Prepare for </a:t>
            </a:r>
            <a:r>
              <a:rPr lang="en-US" sz="2400" u="sng" dirty="0">
                <a:latin typeface="Trebuchet MS"/>
              </a:rPr>
              <a:t>Jesus</a:t>
            </a:r>
          </a:p>
          <a:p>
            <a:r>
              <a:rPr lang="en-US" sz="2400" dirty="0">
                <a:latin typeface="Trebuchet MS"/>
              </a:rPr>
              <a:t>God chose one family</a:t>
            </a:r>
          </a:p>
          <a:p>
            <a:r>
              <a:rPr lang="en-US" sz="2400" u="sng" dirty="0">
                <a:latin typeface="Trebuchet MS"/>
              </a:rPr>
              <a:t>Israel</a:t>
            </a:r>
            <a:r>
              <a:rPr lang="en-US" sz="2400" dirty="0">
                <a:latin typeface="Trebuchet MS"/>
              </a:rPr>
              <a:t> or the Jews</a:t>
            </a:r>
          </a:p>
          <a:p>
            <a:r>
              <a:rPr lang="en-US" sz="2400" dirty="0">
                <a:latin typeface="Trebuchet MS"/>
              </a:rPr>
              <a:t>They were His example</a:t>
            </a:r>
          </a:p>
          <a:p>
            <a:r>
              <a:rPr lang="en-US" sz="2400" dirty="0">
                <a:latin typeface="Trebuchet MS"/>
              </a:rPr>
              <a:t>A descendant of</a:t>
            </a:r>
            <a:r>
              <a:rPr lang="en-US" sz="2400" u="sng" dirty="0">
                <a:latin typeface="Trebuchet MS"/>
              </a:rPr>
              <a:t> David </a:t>
            </a:r>
            <a:r>
              <a:rPr lang="en-US" sz="2400" dirty="0">
                <a:latin typeface="Trebuchet MS"/>
              </a:rPr>
              <a:t>to rule forever</a:t>
            </a:r>
          </a:p>
          <a:p>
            <a:r>
              <a:rPr lang="en-US" sz="2400" dirty="0">
                <a:latin typeface="Trebuchet MS"/>
              </a:rPr>
              <a:t>He is </a:t>
            </a:r>
            <a:r>
              <a:rPr lang="en-US" sz="2400" u="sng" dirty="0">
                <a:latin typeface="Trebuchet MS"/>
              </a:rPr>
              <a:t>Jewish</a:t>
            </a:r>
            <a:r>
              <a:rPr lang="en-US" sz="2400" dirty="0">
                <a:latin typeface="Trebuchet MS"/>
              </a:rPr>
              <a:t> royalty</a:t>
            </a:r>
          </a:p>
        </p:txBody>
      </p:sp>
      <p:sp>
        <p:nvSpPr>
          <p:cNvPr id="4" name="Content Placeholder 3">
            <a:extLst>
              <a:ext uri="{FF2B5EF4-FFF2-40B4-BE49-F238E27FC236}">
                <a16:creationId xmlns:a16="http://schemas.microsoft.com/office/drawing/2014/main" id="{63E801E2-38C3-4C48-9C53-17D01C198BDD}"/>
              </a:ext>
            </a:extLst>
          </p:cNvPr>
          <p:cNvSpPr>
            <a:spLocks noGrp="1"/>
          </p:cNvSpPr>
          <p:nvPr>
            <p:ph sz="half" idx="2"/>
          </p:nvPr>
        </p:nvSpPr>
        <p:spPr>
          <a:xfrm>
            <a:off x="4629150" y="2603846"/>
            <a:ext cx="3886200" cy="4351338"/>
          </a:xfrm>
        </p:spPr>
        <p:txBody>
          <a:bodyPr vert="horz" lIns="91440" tIns="45720" rIns="91440" bIns="45720" rtlCol="0" anchor="t">
            <a:normAutofit/>
          </a:bodyPr>
          <a:lstStyle/>
          <a:p>
            <a:pPr marL="0" indent="0">
              <a:buNone/>
            </a:pPr>
            <a:r>
              <a:rPr lang="en-US" dirty="0">
                <a:latin typeface="Trebuchet MS"/>
              </a:rPr>
              <a:t>New Testament</a:t>
            </a:r>
          </a:p>
          <a:p>
            <a:r>
              <a:rPr lang="en-US" sz="2400" dirty="0">
                <a:latin typeface="Trebuchet MS"/>
              </a:rPr>
              <a:t>Shows Jesus living</a:t>
            </a:r>
          </a:p>
          <a:p>
            <a:r>
              <a:rPr lang="en-US" sz="2400" dirty="0">
                <a:latin typeface="Trebuchet MS"/>
              </a:rPr>
              <a:t>Shows Him fulfilling prophecy</a:t>
            </a:r>
          </a:p>
          <a:p>
            <a:r>
              <a:rPr lang="en-US" sz="2400" dirty="0">
                <a:latin typeface="Trebuchet MS"/>
              </a:rPr>
              <a:t>Shows a new kingdom</a:t>
            </a:r>
          </a:p>
          <a:p>
            <a:r>
              <a:rPr lang="en-US" sz="2400" dirty="0">
                <a:latin typeface="Trebuchet MS"/>
              </a:rPr>
              <a:t>Jesus is the </a:t>
            </a:r>
            <a:r>
              <a:rPr lang="en-US" sz="2400" u="sng" dirty="0">
                <a:latin typeface="Trebuchet MS"/>
              </a:rPr>
              <a:t>king</a:t>
            </a:r>
          </a:p>
          <a:p>
            <a:r>
              <a:rPr lang="en-US" sz="2400" dirty="0">
                <a:latin typeface="Trebuchet MS"/>
              </a:rPr>
              <a:t>Christians are the </a:t>
            </a:r>
            <a:r>
              <a:rPr lang="en-US" sz="2400" u="sng" dirty="0">
                <a:latin typeface="Trebuchet MS"/>
              </a:rPr>
              <a:t>kingdom</a:t>
            </a:r>
          </a:p>
          <a:p>
            <a:r>
              <a:rPr lang="en-US" sz="2400" dirty="0">
                <a:latin typeface="Trebuchet MS"/>
              </a:rPr>
              <a:t>This was the fulfillment</a:t>
            </a:r>
          </a:p>
        </p:txBody>
      </p:sp>
    </p:spTree>
    <p:extLst>
      <p:ext uri="{BB962C8B-B14F-4D97-AF65-F5344CB8AC3E}">
        <p14:creationId xmlns:p14="http://schemas.microsoft.com/office/powerpoint/2010/main" val="25153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56" dur="500"/>
                                        <p:tgtEl>
                                          <p:spTgt spid="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68" dur="500"/>
                                        <p:tgtEl>
                                          <p:spTgt spid="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74" dur="500"/>
                                        <p:tgtEl>
                                          <p:spTgt spid="4">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80" dur="500"/>
                                        <p:tgtEl>
                                          <p:spTgt spid="4">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8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C9DD8-0657-F947-94E4-8349F604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E624FF-4F1D-4E80-A166-46A55C5DD4EA}"/>
              </a:ext>
            </a:extLst>
          </p:cNvPr>
          <p:cNvSpPr>
            <a:spLocks noGrp="1"/>
          </p:cNvSpPr>
          <p:nvPr>
            <p:ph type="title"/>
          </p:nvPr>
        </p:nvSpPr>
        <p:spPr>
          <a:xfrm>
            <a:off x="628650" y="1895707"/>
            <a:ext cx="7886700" cy="610955"/>
          </a:xfrm>
        </p:spPr>
        <p:txBody>
          <a:bodyPr>
            <a:normAutofit/>
          </a:bodyPr>
          <a:lstStyle/>
          <a:p>
            <a:pPr algn="ctr"/>
            <a:r>
              <a:rPr lang="en-US" sz="3200" dirty="0">
                <a:latin typeface="Tahoma"/>
                <a:ea typeface="Tahoma"/>
                <a:cs typeface="Tahoma"/>
              </a:rPr>
              <a:t>Why a New Testament</a:t>
            </a:r>
          </a:p>
        </p:txBody>
      </p:sp>
      <p:sp>
        <p:nvSpPr>
          <p:cNvPr id="3" name="Content Placeholder 2">
            <a:extLst>
              <a:ext uri="{FF2B5EF4-FFF2-40B4-BE49-F238E27FC236}">
                <a16:creationId xmlns:a16="http://schemas.microsoft.com/office/drawing/2014/main" id="{1AF298E3-31C2-4F55-81B5-C58761EA8A71}"/>
              </a:ext>
            </a:extLst>
          </p:cNvPr>
          <p:cNvSpPr>
            <a:spLocks noGrp="1"/>
          </p:cNvSpPr>
          <p:nvPr>
            <p:ph sz="half" idx="1"/>
          </p:nvPr>
        </p:nvSpPr>
        <p:spPr>
          <a:xfrm>
            <a:off x="628650" y="2506662"/>
            <a:ext cx="3886200" cy="4351338"/>
          </a:xfrm>
        </p:spPr>
        <p:txBody>
          <a:bodyPr vert="horz" lIns="91440" tIns="45720" rIns="91440" bIns="45720" rtlCol="0" anchor="t">
            <a:normAutofit/>
          </a:bodyPr>
          <a:lstStyle/>
          <a:p>
            <a:r>
              <a:rPr lang="en-US" sz="2400" dirty="0">
                <a:latin typeface="Trebuchet MS"/>
              </a:rPr>
              <a:t>The problem of </a:t>
            </a:r>
            <a:r>
              <a:rPr lang="en-US" sz="2400" u="sng" dirty="0">
                <a:latin typeface="Trebuchet MS"/>
              </a:rPr>
              <a:t>sin</a:t>
            </a:r>
          </a:p>
          <a:p>
            <a:r>
              <a:rPr lang="en-US" sz="2400" u="sng" dirty="0">
                <a:latin typeface="Trebuchet MS"/>
              </a:rPr>
              <a:t>Man </a:t>
            </a:r>
            <a:r>
              <a:rPr lang="en-US" sz="2400" dirty="0">
                <a:latin typeface="Trebuchet MS"/>
              </a:rPr>
              <a:t>rejected God</a:t>
            </a:r>
          </a:p>
          <a:p>
            <a:endParaRPr lang="en-US" dirty="0"/>
          </a:p>
        </p:txBody>
      </p:sp>
      <p:sp>
        <p:nvSpPr>
          <p:cNvPr id="4" name="Content Placeholder 3">
            <a:extLst>
              <a:ext uri="{FF2B5EF4-FFF2-40B4-BE49-F238E27FC236}">
                <a16:creationId xmlns:a16="http://schemas.microsoft.com/office/drawing/2014/main" id="{D2778673-F229-429A-99AD-CBE4CF3E1CAD}"/>
              </a:ext>
            </a:extLst>
          </p:cNvPr>
          <p:cNvSpPr>
            <a:spLocks noGrp="1"/>
          </p:cNvSpPr>
          <p:nvPr>
            <p:ph sz="half" idx="2"/>
          </p:nvPr>
        </p:nvSpPr>
        <p:spPr>
          <a:xfrm>
            <a:off x="4629150" y="2506662"/>
            <a:ext cx="3886200" cy="4351338"/>
          </a:xfrm>
        </p:spPr>
        <p:txBody>
          <a:bodyPr>
            <a:normAutofit/>
          </a:bodyPr>
          <a:lstStyle/>
          <a:p>
            <a:r>
              <a:rPr lang="en-US" sz="2400" dirty="0"/>
              <a:t>Genesis 3</a:t>
            </a:r>
          </a:p>
          <a:p>
            <a:r>
              <a:rPr lang="en-US" sz="2400" dirty="0"/>
              <a:t>Genesis 3</a:t>
            </a:r>
          </a:p>
        </p:txBody>
      </p:sp>
    </p:spTree>
    <p:extLst>
      <p:ext uri="{BB962C8B-B14F-4D97-AF65-F5344CB8AC3E}">
        <p14:creationId xmlns:p14="http://schemas.microsoft.com/office/powerpoint/2010/main" val="17160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“When </a:t>
            </a:r>
            <a:r>
              <a:rPr lang="en-US" sz="2400" u="sng" dirty="0">
                <a:latin typeface="Trebuchet MS"/>
              </a:rPr>
              <a:t>the woman saw that the tree was good for food</a:t>
            </a:r>
            <a:r>
              <a:rPr lang="en-US" sz="2400" dirty="0">
                <a:latin typeface="Trebuchet MS"/>
              </a:rPr>
              <a:t>, and that it was a delight to the eyes, and that the tree was desirable to make one wise, </a:t>
            </a:r>
            <a:r>
              <a:rPr lang="en-US" sz="2400" u="sng" dirty="0">
                <a:latin typeface="Trebuchet MS"/>
              </a:rPr>
              <a:t>she took from its fruit and ate</a:t>
            </a:r>
            <a:r>
              <a:rPr lang="en-US" sz="2400" dirty="0">
                <a:latin typeface="Trebuchet MS"/>
              </a:rPr>
              <a:t>; and she gave also to her husband with her, </a:t>
            </a:r>
            <a:r>
              <a:rPr lang="en-US" sz="2400" u="sng" dirty="0">
                <a:latin typeface="Trebuchet MS"/>
              </a:rPr>
              <a:t>and he ate</a:t>
            </a:r>
            <a:r>
              <a:rPr lang="en-US" sz="2400" dirty="0">
                <a:latin typeface="Trebuchet MS"/>
              </a:rPr>
              <a:t>.”</a:t>
            </a:r>
          </a:p>
          <a:p>
            <a:pPr marL="0" indent="0" algn="ctr">
              <a:buNone/>
            </a:pPr>
            <a:r>
              <a:rPr lang="en-US" sz="2400" dirty="0">
                <a:latin typeface="Trebuchet MS"/>
              </a:rPr>
              <a:t>-Genesis 3:6</a:t>
            </a:r>
          </a:p>
        </p:txBody>
      </p:sp>
    </p:spTree>
    <p:extLst>
      <p:ext uri="{BB962C8B-B14F-4D97-AF65-F5344CB8AC3E}">
        <p14:creationId xmlns:p14="http://schemas.microsoft.com/office/powerpoint/2010/main" val="12045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C9DD8-0657-F947-94E4-8349F604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E624FF-4F1D-4E80-A166-46A55C5DD4EA}"/>
              </a:ext>
            </a:extLst>
          </p:cNvPr>
          <p:cNvSpPr>
            <a:spLocks noGrp="1"/>
          </p:cNvSpPr>
          <p:nvPr>
            <p:ph type="title"/>
          </p:nvPr>
        </p:nvSpPr>
        <p:spPr>
          <a:xfrm>
            <a:off x="628650" y="1895707"/>
            <a:ext cx="7886700" cy="610955"/>
          </a:xfrm>
        </p:spPr>
        <p:txBody>
          <a:bodyPr>
            <a:normAutofit/>
          </a:bodyPr>
          <a:lstStyle/>
          <a:p>
            <a:pPr algn="ctr"/>
            <a:r>
              <a:rPr lang="en-US" sz="3200" dirty="0">
                <a:latin typeface="Tahoma"/>
                <a:ea typeface="Tahoma"/>
                <a:cs typeface="Tahoma"/>
              </a:rPr>
              <a:t>Why a New Testament</a:t>
            </a:r>
          </a:p>
        </p:txBody>
      </p:sp>
      <p:sp>
        <p:nvSpPr>
          <p:cNvPr id="3" name="Content Placeholder 2">
            <a:extLst>
              <a:ext uri="{FF2B5EF4-FFF2-40B4-BE49-F238E27FC236}">
                <a16:creationId xmlns:a16="http://schemas.microsoft.com/office/drawing/2014/main" id="{1AF298E3-31C2-4F55-81B5-C58761EA8A71}"/>
              </a:ext>
            </a:extLst>
          </p:cNvPr>
          <p:cNvSpPr>
            <a:spLocks noGrp="1"/>
          </p:cNvSpPr>
          <p:nvPr>
            <p:ph sz="half" idx="1"/>
          </p:nvPr>
        </p:nvSpPr>
        <p:spPr>
          <a:xfrm>
            <a:off x="628650" y="2506662"/>
            <a:ext cx="3886200" cy="4351338"/>
          </a:xfrm>
        </p:spPr>
        <p:txBody>
          <a:bodyPr vert="horz" lIns="91440" tIns="45720" rIns="91440" bIns="45720" rtlCol="0" anchor="t">
            <a:normAutofit/>
          </a:bodyPr>
          <a:lstStyle/>
          <a:p>
            <a:r>
              <a:rPr lang="en-US" sz="2400" dirty="0">
                <a:latin typeface="Trebuchet MS"/>
              </a:rPr>
              <a:t>The problem of </a:t>
            </a:r>
            <a:r>
              <a:rPr lang="en-US" sz="2400" u="sng" dirty="0">
                <a:latin typeface="Trebuchet MS"/>
              </a:rPr>
              <a:t>sin</a:t>
            </a:r>
          </a:p>
          <a:p>
            <a:r>
              <a:rPr lang="en-US" sz="2400" u="sng" dirty="0">
                <a:latin typeface="Trebuchet MS"/>
              </a:rPr>
              <a:t>Man </a:t>
            </a:r>
            <a:r>
              <a:rPr lang="en-US" sz="2400" dirty="0">
                <a:latin typeface="Trebuchet MS"/>
              </a:rPr>
              <a:t>rejected God</a:t>
            </a:r>
          </a:p>
          <a:p>
            <a:r>
              <a:rPr lang="en-US" sz="2400" dirty="0">
                <a:latin typeface="Trebuchet MS"/>
              </a:rPr>
              <a:t>Man </a:t>
            </a:r>
            <a:r>
              <a:rPr lang="en-US" sz="2400" u="sng" dirty="0">
                <a:latin typeface="Trebuchet MS"/>
              </a:rPr>
              <a:t>dies</a:t>
            </a:r>
          </a:p>
          <a:p>
            <a:endParaRPr lang="en-US" dirty="0"/>
          </a:p>
        </p:txBody>
      </p:sp>
      <p:sp>
        <p:nvSpPr>
          <p:cNvPr id="4" name="Content Placeholder 3">
            <a:extLst>
              <a:ext uri="{FF2B5EF4-FFF2-40B4-BE49-F238E27FC236}">
                <a16:creationId xmlns:a16="http://schemas.microsoft.com/office/drawing/2014/main" id="{D2778673-F229-429A-99AD-CBE4CF3E1CAD}"/>
              </a:ext>
            </a:extLst>
          </p:cNvPr>
          <p:cNvSpPr>
            <a:spLocks noGrp="1"/>
          </p:cNvSpPr>
          <p:nvPr>
            <p:ph sz="half" idx="2"/>
          </p:nvPr>
        </p:nvSpPr>
        <p:spPr>
          <a:xfrm>
            <a:off x="4629150" y="2506662"/>
            <a:ext cx="3886200" cy="4351338"/>
          </a:xfrm>
        </p:spPr>
        <p:txBody>
          <a:bodyPr>
            <a:normAutofit/>
          </a:bodyPr>
          <a:lstStyle/>
          <a:p>
            <a:r>
              <a:rPr lang="en-US" sz="2400" dirty="0"/>
              <a:t>Genesis 3</a:t>
            </a:r>
          </a:p>
          <a:p>
            <a:r>
              <a:rPr lang="en-US" sz="2400" dirty="0"/>
              <a:t>Genesis 3</a:t>
            </a:r>
          </a:p>
          <a:p>
            <a:r>
              <a:rPr lang="en-US" sz="2400" dirty="0"/>
              <a:t>Genesis 3</a:t>
            </a:r>
          </a:p>
        </p:txBody>
      </p:sp>
    </p:spTree>
    <p:extLst>
      <p:ext uri="{BB962C8B-B14F-4D97-AF65-F5344CB8AC3E}">
        <p14:creationId xmlns:p14="http://schemas.microsoft.com/office/powerpoint/2010/main" val="189645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“By the sweat of your face You will eat bread, Till you return to the ground, Because from it you were taken; </a:t>
            </a:r>
            <a:r>
              <a:rPr lang="en-US" sz="2400" u="sng" dirty="0">
                <a:latin typeface="Trebuchet MS"/>
              </a:rPr>
              <a:t>For you are dust, And to dust you shall return</a:t>
            </a:r>
            <a:r>
              <a:rPr lang="en-US" sz="2400" dirty="0">
                <a:latin typeface="Trebuchet MS"/>
              </a:rPr>
              <a:t>.”</a:t>
            </a:r>
          </a:p>
          <a:p>
            <a:pPr marL="0" indent="0" algn="ctr">
              <a:buNone/>
            </a:pPr>
            <a:r>
              <a:rPr lang="en-US" sz="2400" dirty="0">
                <a:latin typeface="Trebuchet MS"/>
              </a:rPr>
              <a:t>-Genesis 3:19</a:t>
            </a:r>
          </a:p>
        </p:txBody>
      </p:sp>
    </p:spTree>
    <p:extLst>
      <p:ext uri="{BB962C8B-B14F-4D97-AF65-F5344CB8AC3E}">
        <p14:creationId xmlns:p14="http://schemas.microsoft.com/office/powerpoint/2010/main" val="396801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“Then the Lord God said, ‘Behold, the man has become like one of Us, knowing good and evil; and now, he might stretch out his hand, </a:t>
            </a:r>
            <a:r>
              <a:rPr lang="en-US" sz="2400" u="sng" dirty="0">
                <a:latin typeface="Trebuchet MS"/>
              </a:rPr>
              <a:t>and take also from the tree of life, and eat, and live forever</a:t>
            </a:r>
            <a:r>
              <a:rPr lang="en-US" sz="2400" dirty="0">
                <a:latin typeface="Trebuchet MS"/>
              </a:rPr>
              <a:t>’”</a:t>
            </a:r>
          </a:p>
          <a:p>
            <a:pPr marL="0" indent="0" algn="ctr">
              <a:buNone/>
            </a:pPr>
            <a:r>
              <a:rPr lang="en-US" sz="2400" dirty="0">
                <a:latin typeface="Trebuchet MS"/>
              </a:rPr>
              <a:t>-Genesis 3:22</a:t>
            </a:r>
          </a:p>
        </p:txBody>
      </p:sp>
    </p:spTree>
    <p:extLst>
      <p:ext uri="{BB962C8B-B14F-4D97-AF65-F5344CB8AC3E}">
        <p14:creationId xmlns:p14="http://schemas.microsoft.com/office/powerpoint/2010/main" val="128205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C9DD8-0657-F947-94E4-8349F604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E624FF-4F1D-4E80-A166-46A55C5DD4EA}"/>
              </a:ext>
            </a:extLst>
          </p:cNvPr>
          <p:cNvSpPr>
            <a:spLocks noGrp="1"/>
          </p:cNvSpPr>
          <p:nvPr>
            <p:ph type="title"/>
          </p:nvPr>
        </p:nvSpPr>
        <p:spPr>
          <a:xfrm>
            <a:off x="628650" y="1895707"/>
            <a:ext cx="7886700" cy="610955"/>
          </a:xfrm>
        </p:spPr>
        <p:txBody>
          <a:bodyPr>
            <a:normAutofit/>
          </a:bodyPr>
          <a:lstStyle/>
          <a:p>
            <a:pPr algn="ctr"/>
            <a:r>
              <a:rPr lang="en-US" sz="3200" dirty="0">
                <a:latin typeface="Tahoma"/>
                <a:ea typeface="Tahoma"/>
                <a:cs typeface="Tahoma"/>
              </a:rPr>
              <a:t>Why a New Testament</a:t>
            </a:r>
          </a:p>
        </p:txBody>
      </p:sp>
      <p:sp>
        <p:nvSpPr>
          <p:cNvPr id="3" name="Content Placeholder 2">
            <a:extLst>
              <a:ext uri="{FF2B5EF4-FFF2-40B4-BE49-F238E27FC236}">
                <a16:creationId xmlns:a16="http://schemas.microsoft.com/office/drawing/2014/main" id="{1AF298E3-31C2-4F55-81B5-C58761EA8A71}"/>
              </a:ext>
            </a:extLst>
          </p:cNvPr>
          <p:cNvSpPr>
            <a:spLocks noGrp="1"/>
          </p:cNvSpPr>
          <p:nvPr>
            <p:ph sz="half" idx="1"/>
          </p:nvPr>
        </p:nvSpPr>
        <p:spPr>
          <a:xfrm>
            <a:off x="628650" y="2506662"/>
            <a:ext cx="3886200" cy="4351338"/>
          </a:xfrm>
        </p:spPr>
        <p:txBody>
          <a:bodyPr vert="horz" lIns="91440" tIns="45720" rIns="91440" bIns="45720" rtlCol="0" anchor="t">
            <a:normAutofit/>
          </a:bodyPr>
          <a:lstStyle/>
          <a:p>
            <a:r>
              <a:rPr lang="en-US" sz="2400" dirty="0">
                <a:latin typeface="Trebuchet MS"/>
              </a:rPr>
              <a:t>The problem of </a:t>
            </a:r>
            <a:r>
              <a:rPr lang="en-US" sz="2400" u="sng" dirty="0">
                <a:latin typeface="Trebuchet MS"/>
              </a:rPr>
              <a:t>sin</a:t>
            </a:r>
          </a:p>
          <a:p>
            <a:r>
              <a:rPr lang="en-US" sz="2400" u="sng" dirty="0">
                <a:latin typeface="Trebuchet MS"/>
              </a:rPr>
              <a:t>Man </a:t>
            </a:r>
            <a:r>
              <a:rPr lang="en-US" sz="2400" dirty="0">
                <a:latin typeface="Trebuchet MS"/>
              </a:rPr>
              <a:t>rejected God</a:t>
            </a:r>
          </a:p>
          <a:p>
            <a:r>
              <a:rPr lang="en-US" sz="2400" dirty="0">
                <a:latin typeface="Trebuchet MS"/>
              </a:rPr>
              <a:t>Man </a:t>
            </a:r>
            <a:r>
              <a:rPr lang="en-US" sz="2400" u="sng" dirty="0">
                <a:latin typeface="Trebuchet MS"/>
              </a:rPr>
              <a:t>dies</a:t>
            </a:r>
          </a:p>
          <a:p>
            <a:r>
              <a:rPr lang="en-US" sz="2400" dirty="0">
                <a:latin typeface="Trebuchet MS"/>
              </a:rPr>
              <a:t>God </a:t>
            </a:r>
            <a:r>
              <a:rPr lang="en-US" sz="2400" u="sng" dirty="0">
                <a:latin typeface="Trebuchet MS"/>
              </a:rPr>
              <a:t>cursed</a:t>
            </a:r>
            <a:r>
              <a:rPr lang="en-US" sz="2400" dirty="0">
                <a:latin typeface="Trebuchet MS"/>
              </a:rPr>
              <a:t> man </a:t>
            </a:r>
          </a:p>
          <a:p>
            <a:endParaRPr lang="en-US" dirty="0"/>
          </a:p>
        </p:txBody>
      </p:sp>
      <p:sp>
        <p:nvSpPr>
          <p:cNvPr id="4" name="Content Placeholder 3">
            <a:extLst>
              <a:ext uri="{FF2B5EF4-FFF2-40B4-BE49-F238E27FC236}">
                <a16:creationId xmlns:a16="http://schemas.microsoft.com/office/drawing/2014/main" id="{D2778673-F229-429A-99AD-CBE4CF3E1CAD}"/>
              </a:ext>
            </a:extLst>
          </p:cNvPr>
          <p:cNvSpPr>
            <a:spLocks noGrp="1"/>
          </p:cNvSpPr>
          <p:nvPr>
            <p:ph sz="half" idx="2"/>
          </p:nvPr>
        </p:nvSpPr>
        <p:spPr>
          <a:xfrm>
            <a:off x="4629150" y="2506662"/>
            <a:ext cx="3886200" cy="4351338"/>
          </a:xfrm>
        </p:spPr>
        <p:txBody>
          <a:bodyPr>
            <a:normAutofit/>
          </a:bodyPr>
          <a:lstStyle/>
          <a:p>
            <a:r>
              <a:rPr lang="en-US" sz="2400" dirty="0"/>
              <a:t>Genesis 3</a:t>
            </a:r>
          </a:p>
          <a:p>
            <a:r>
              <a:rPr lang="en-US" sz="2400" dirty="0"/>
              <a:t>Genesis 3</a:t>
            </a:r>
          </a:p>
          <a:p>
            <a:r>
              <a:rPr lang="en-US" sz="2400" dirty="0"/>
              <a:t>Genesis 3</a:t>
            </a:r>
          </a:p>
          <a:p>
            <a:r>
              <a:rPr lang="en-US" sz="2400" dirty="0"/>
              <a:t>Genesis 3</a:t>
            </a:r>
          </a:p>
        </p:txBody>
      </p:sp>
    </p:spTree>
    <p:extLst>
      <p:ext uri="{BB962C8B-B14F-4D97-AF65-F5344CB8AC3E}">
        <p14:creationId xmlns:p14="http://schemas.microsoft.com/office/powerpoint/2010/main" val="35310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“Then to Adam He said, ‘Because you have listened to the voice of your wife, and have eaten from the tree about which I commanded you, saying, 'You shall not eat from it’; </a:t>
            </a:r>
            <a:r>
              <a:rPr lang="en-US" sz="2400" u="sng" dirty="0">
                <a:latin typeface="Trebuchet MS"/>
              </a:rPr>
              <a:t>Cursed</a:t>
            </a:r>
            <a:r>
              <a:rPr lang="en-US" sz="2400" dirty="0">
                <a:latin typeface="Trebuchet MS"/>
              </a:rPr>
              <a:t> is the ground because of you; In toil you will eat of it All the days of your life. Both thorns and thistles it shall grow for you; And you will eat the plants of the field; By the sweat of your face You will eat bread, Till you return to the ground, Because from it you were taken; For you are dust, And to dust you shall return.’”</a:t>
            </a:r>
          </a:p>
          <a:p>
            <a:pPr marL="0" indent="0" algn="ctr">
              <a:buNone/>
            </a:pPr>
            <a:r>
              <a:rPr lang="en-US" sz="2400" dirty="0">
                <a:latin typeface="Trebuchet MS"/>
              </a:rPr>
              <a:t>-Genesis 3:17-19</a:t>
            </a:r>
          </a:p>
        </p:txBody>
      </p:sp>
    </p:spTree>
    <p:extLst>
      <p:ext uri="{BB962C8B-B14F-4D97-AF65-F5344CB8AC3E}">
        <p14:creationId xmlns:p14="http://schemas.microsoft.com/office/powerpoint/2010/main" val="370003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1939636"/>
            <a:ext cx="8346307" cy="4918364"/>
          </a:xfrm>
        </p:spPr>
        <p:txBody>
          <a:bodyPr vert="horz" lIns="91440" tIns="45720" rIns="91440" bIns="45720" rtlCol="0" anchor="t">
            <a:noAutofit/>
          </a:bodyPr>
          <a:lstStyle/>
          <a:p>
            <a:r>
              <a:rPr lang="en-US" sz="1800" dirty="0">
                <a:latin typeface="Trebuchet MS"/>
              </a:rPr>
              <a:t>Harry Potter and the Philosopher’s Stone: 76,944 words</a:t>
            </a:r>
          </a:p>
          <a:p>
            <a:r>
              <a:rPr lang="en-US" sz="1800" dirty="0">
                <a:latin typeface="Trebuchet MS"/>
              </a:rPr>
              <a:t>Harry Potter and the Chamber of Secrets: 85,141 words</a:t>
            </a:r>
          </a:p>
          <a:p>
            <a:r>
              <a:rPr lang="en-US" sz="1800" dirty="0">
                <a:latin typeface="Trebuchet MS"/>
              </a:rPr>
              <a:t>Harry Potter and the Prisoner of Azkaban: 107,253 words</a:t>
            </a:r>
          </a:p>
          <a:p>
            <a:r>
              <a:rPr lang="en-US" sz="1800" dirty="0">
                <a:latin typeface="Trebuchet MS"/>
              </a:rPr>
              <a:t>Harry Potter and the Goblet of Fire: 190,637 words</a:t>
            </a:r>
          </a:p>
          <a:p>
            <a:r>
              <a:rPr lang="en-US" sz="1800" dirty="0">
                <a:latin typeface="Trebuchet MS"/>
              </a:rPr>
              <a:t>Harry Potter and the Order of the Phoenix: 257,045 words</a:t>
            </a:r>
          </a:p>
          <a:p>
            <a:r>
              <a:rPr lang="en-US" sz="1800" dirty="0">
                <a:latin typeface="Trebuchet MS"/>
              </a:rPr>
              <a:t>Harry Potter and the Half-Blood Prince: 168,923 words</a:t>
            </a:r>
          </a:p>
          <a:p>
            <a:r>
              <a:rPr lang="en-US" sz="1800" dirty="0">
                <a:latin typeface="Trebuchet MS"/>
              </a:rPr>
              <a:t>Harry Potter and the Deathly Hallows: 198,227 words</a:t>
            </a:r>
          </a:p>
          <a:p>
            <a:r>
              <a:rPr lang="en-US" sz="1800" dirty="0">
                <a:latin typeface="Trebuchet MS"/>
              </a:rPr>
              <a:t>Totaling: </a:t>
            </a:r>
            <a:r>
              <a:rPr lang="en-US" sz="1800" b="1" dirty="0">
                <a:latin typeface="Trebuchet MS"/>
              </a:rPr>
              <a:t>1,084,170 words</a:t>
            </a:r>
          </a:p>
          <a:p>
            <a:r>
              <a:rPr lang="en-US" sz="1800" dirty="0">
                <a:latin typeface="Trebuchet MS"/>
              </a:rPr>
              <a:t>The current KJV: </a:t>
            </a:r>
            <a:r>
              <a:rPr lang="en-US" sz="1800" b="1" dirty="0">
                <a:latin typeface="Trebuchet MS"/>
              </a:rPr>
              <a:t>790,676 words</a:t>
            </a:r>
          </a:p>
          <a:p>
            <a:r>
              <a:rPr lang="en-US" sz="1800" dirty="0">
                <a:latin typeface="Trebuchet MS"/>
              </a:rPr>
              <a:t>The popular NIV: </a:t>
            </a:r>
            <a:r>
              <a:rPr lang="en-US" sz="1800" b="1" dirty="0">
                <a:latin typeface="Trebuchet MS"/>
              </a:rPr>
              <a:t>726,109 words </a:t>
            </a:r>
          </a:p>
          <a:p>
            <a:r>
              <a:rPr lang="en-US" sz="1800" dirty="0">
                <a:latin typeface="Trebuchet MS"/>
              </a:rPr>
              <a:t>The NASB: 782,815 words</a:t>
            </a:r>
          </a:p>
          <a:p>
            <a:r>
              <a:rPr lang="en-US" sz="1800" dirty="0">
                <a:latin typeface="Trebuchet MS"/>
              </a:rPr>
              <a:t>The ESV: 757,439 words </a:t>
            </a:r>
          </a:p>
          <a:p>
            <a:r>
              <a:rPr lang="en-US" sz="1800" dirty="0">
                <a:latin typeface="Trebuchet MS"/>
              </a:rPr>
              <a:t>The NLT: 747,891 words</a:t>
            </a:r>
          </a:p>
        </p:txBody>
      </p:sp>
    </p:spTree>
    <p:extLst>
      <p:ext uri="{BB962C8B-B14F-4D97-AF65-F5344CB8AC3E}">
        <p14:creationId xmlns:p14="http://schemas.microsoft.com/office/powerpoint/2010/main" val="38420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74" dur="500"/>
                                        <p:tgtEl>
                                          <p:spTgt spid="3">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up)">
                                      <p:cBhvr>
                                        <p:cTn id="80" dur="500"/>
                                        <p:tgtEl>
                                          <p:spTgt spid="3">
                                            <p:txEl>
                                              <p:pRg st="12" end="1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0" end="0"/>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xEl>
                                              <p:pRg st="2" end="2"/>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xEl>
                                              <p:pRg st="3" end="3"/>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
                                            <p:txEl>
                                              <p:pRg st="10" end="10"/>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
                                            <p:txEl>
                                              <p:pRg st="11" end="11"/>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C9DD8-0657-F947-94E4-8349F604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E624FF-4F1D-4E80-A166-46A55C5DD4EA}"/>
              </a:ext>
            </a:extLst>
          </p:cNvPr>
          <p:cNvSpPr>
            <a:spLocks noGrp="1"/>
          </p:cNvSpPr>
          <p:nvPr>
            <p:ph type="title"/>
          </p:nvPr>
        </p:nvSpPr>
        <p:spPr>
          <a:xfrm>
            <a:off x="628650" y="1895707"/>
            <a:ext cx="7886700" cy="610955"/>
          </a:xfrm>
        </p:spPr>
        <p:txBody>
          <a:bodyPr>
            <a:normAutofit/>
          </a:bodyPr>
          <a:lstStyle/>
          <a:p>
            <a:pPr algn="ctr"/>
            <a:r>
              <a:rPr lang="en-US" sz="3200" dirty="0">
                <a:latin typeface="Tahoma"/>
                <a:ea typeface="Tahoma"/>
                <a:cs typeface="Tahoma"/>
              </a:rPr>
              <a:t>Why a New Testament</a:t>
            </a:r>
          </a:p>
        </p:txBody>
      </p:sp>
      <p:sp>
        <p:nvSpPr>
          <p:cNvPr id="3" name="Content Placeholder 2">
            <a:extLst>
              <a:ext uri="{FF2B5EF4-FFF2-40B4-BE49-F238E27FC236}">
                <a16:creationId xmlns:a16="http://schemas.microsoft.com/office/drawing/2014/main" id="{1AF298E3-31C2-4F55-81B5-C58761EA8A71}"/>
              </a:ext>
            </a:extLst>
          </p:cNvPr>
          <p:cNvSpPr>
            <a:spLocks noGrp="1"/>
          </p:cNvSpPr>
          <p:nvPr>
            <p:ph sz="half" idx="1"/>
          </p:nvPr>
        </p:nvSpPr>
        <p:spPr>
          <a:xfrm>
            <a:off x="628650" y="2506662"/>
            <a:ext cx="3886200" cy="4351338"/>
          </a:xfrm>
        </p:spPr>
        <p:txBody>
          <a:bodyPr vert="horz" lIns="91440" tIns="45720" rIns="91440" bIns="45720" rtlCol="0" anchor="t">
            <a:normAutofit/>
          </a:bodyPr>
          <a:lstStyle/>
          <a:p>
            <a:r>
              <a:rPr lang="en-US" sz="2400" dirty="0">
                <a:latin typeface="Trebuchet MS"/>
              </a:rPr>
              <a:t>The problem of </a:t>
            </a:r>
            <a:r>
              <a:rPr lang="en-US" sz="2400" u="sng" dirty="0">
                <a:latin typeface="Trebuchet MS"/>
              </a:rPr>
              <a:t>sin</a:t>
            </a:r>
          </a:p>
          <a:p>
            <a:r>
              <a:rPr lang="en-US" sz="2400" u="sng" dirty="0">
                <a:latin typeface="Trebuchet MS"/>
              </a:rPr>
              <a:t>Man </a:t>
            </a:r>
            <a:r>
              <a:rPr lang="en-US" sz="2400" dirty="0">
                <a:latin typeface="Trebuchet MS"/>
              </a:rPr>
              <a:t>rejected God</a:t>
            </a:r>
          </a:p>
          <a:p>
            <a:r>
              <a:rPr lang="en-US" sz="2400" dirty="0">
                <a:latin typeface="Trebuchet MS"/>
              </a:rPr>
              <a:t>Man </a:t>
            </a:r>
            <a:r>
              <a:rPr lang="en-US" sz="2400" u="sng" dirty="0">
                <a:latin typeface="Trebuchet MS"/>
              </a:rPr>
              <a:t>dies</a:t>
            </a:r>
          </a:p>
          <a:p>
            <a:r>
              <a:rPr lang="en-US" sz="2400" dirty="0">
                <a:latin typeface="Trebuchet MS"/>
              </a:rPr>
              <a:t>God </a:t>
            </a:r>
            <a:r>
              <a:rPr lang="en-US" sz="2400" u="sng" dirty="0">
                <a:latin typeface="Trebuchet MS"/>
              </a:rPr>
              <a:t>cursed</a:t>
            </a:r>
            <a:r>
              <a:rPr lang="en-US" sz="2400" dirty="0">
                <a:latin typeface="Trebuchet MS"/>
              </a:rPr>
              <a:t> man </a:t>
            </a:r>
          </a:p>
          <a:p>
            <a:r>
              <a:rPr lang="en-US" sz="2400" dirty="0">
                <a:latin typeface="Trebuchet MS"/>
              </a:rPr>
              <a:t>God </a:t>
            </a:r>
            <a:r>
              <a:rPr lang="en-US" sz="2400" u="sng" dirty="0">
                <a:latin typeface="Trebuchet MS"/>
              </a:rPr>
              <a:t>promised</a:t>
            </a:r>
            <a:r>
              <a:rPr lang="en-US" sz="2400" dirty="0">
                <a:latin typeface="Trebuchet MS"/>
              </a:rPr>
              <a:t> a way</a:t>
            </a:r>
          </a:p>
          <a:p>
            <a:endParaRPr lang="en-US" dirty="0"/>
          </a:p>
        </p:txBody>
      </p:sp>
      <p:sp>
        <p:nvSpPr>
          <p:cNvPr id="4" name="Content Placeholder 3">
            <a:extLst>
              <a:ext uri="{FF2B5EF4-FFF2-40B4-BE49-F238E27FC236}">
                <a16:creationId xmlns:a16="http://schemas.microsoft.com/office/drawing/2014/main" id="{D2778673-F229-429A-99AD-CBE4CF3E1CAD}"/>
              </a:ext>
            </a:extLst>
          </p:cNvPr>
          <p:cNvSpPr>
            <a:spLocks noGrp="1"/>
          </p:cNvSpPr>
          <p:nvPr>
            <p:ph sz="half" idx="2"/>
          </p:nvPr>
        </p:nvSpPr>
        <p:spPr>
          <a:xfrm>
            <a:off x="4629150" y="2506662"/>
            <a:ext cx="3886200" cy="4351338"/>
          </a:xfrm>
        </p:spPr>
        <p:txBody>
          <a:bodyPr>
            <a:normAutofit/>
          </a:bodyPr>
          <a:lstStyle/>
          <a:p>
            <a:r>
              <a:rPr lang="en-US" sz="2400" dirty="0"/>
              <a:t>Genesis 3</a:t>
            </a:r>
          </a:p>
          <a:p>
            <a:r>
              <a:rPr lang="en-US" sz="2400" dirty="0"/>
              <a:t>Genesis 3</a:t>
            </a:r>
          </a:p>
          <a:p>
            <a:r>
              <a:rPr lang="en-US" sz="2400" dirty="0"/>
              <a:t>Genesis 3</a:t>
            </a:r>
          </a:p>
          <a:p>
            <a:r>
              <a:rPr lang="en-US" sz="2400" dirty="0"/>
              <a:t>Genesis 3</a:t>
            </a:r>
          </a:p>
          <a:p>
            <a:r>
              <a:rPr lang="en-US" sz="2400" dirty="0"/>
              <a:t>Genesis 3, 12</a:t>
            </a:r>
          </a:p>
        </p:txBody>
      </p:sp>
    </p:spTree>
    <p:extLst>
      <p:ext uri="{BB962C8B-B14F-4D97-AF65-F5344CB8AC3E}">
        <p14:creationId xmlns:p14="http://schemas.microsoft.com/office/powerpoint/2010/main" val="292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4" end="4"/>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“And I will put enmity Between you and the woman, And between your seed and her seed; </a:t>
            </a:r>
            <a:r>
              <a:rPr lang="en-US" sz="2400" u="sng" dirty="0">
                <a:latin typeface="Trebuchet MS"/>
              </a:rPr>
              <a:t>He shall bruise you on the head</a:t>
            </a:r>
            <a:r>
              <a:rPr lang="en-US" sz="2400" dirty="0">
                <a:latin typeface="Trebuchet MS"/>
              </a:rPr>
              <a:t>, </a:t>
            </a:r>
            <a:r>
              <a:rPr lang="en-US" sz="2400" u="sng" dirty="0">
                <a:latin typeface="Trebuchet MS"/>
              </a:rPr>
              <a:t>And you shall bruise him on the heel</a:t>
            </a:r>
            <a:r>
              <a:rPr lang="en-US" sz="2400" dirty="0">
                <a:latin typeface="Trebuchet MS"/>
              </a:rPr>
              <a:t>.”</a:t>
            </a:r>
          </a:p>
          <a:p>
            <a:pPr marL="0" indent="0" algn="ctr">
              <a:buNone/>
            </a:pPr>
            <a:r>
              <a:rPr lang="en-US" sz="2400" dirty="0">
                <a:latin typeface="Trebuchet MS"/>
              </a:rPr>
              <a:t>-Genesis 3:15</a:t>
            </a:r>
          </a:p>
        </p:txBody>
      </p:sp>
    </p:spTree>
    <p:extLst>
      <p:ext uri="{BB962C8B-B14F-4D97-AF65-F5344CB8AC3E}">
        <p14:creationId xmlns:p14="http://schemas.microsoft.com/office/powerpoint/2010/main" val="2869486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“Now the Lord said to Abram, ‘Go forth from your country, And from your relatives And from your father's house, To the land which I will show you; And I will make you a great nation, And I will bless you, And make your name great; And so you shall be a blessing; And I will bless those who bless you, And the one who curses you I will curse. </a:t>
            </a:r>
            <a:r>
              <a:rPr lang="en-US" sz="2400" u="sng" dirty="0">
                <a:latin typeface="Trebuchet MS"/>
              </a:rPr>
              <a:t>And in you all the families of the earth will be blessed</a:t>
            </a:r>
            <a:r>
              <a:rPr lang="en-US" sz="2400" dirty="0">
                <a:latin typeface="Trebuchet MS"/>
              </a:rPr>
              <a:t>.’”</a:t>
            </a:r>
          </a:p>
          <a:p>
            <a:pPr marL="0" indent="0" algn="ctr">
              <a:buNone/>
            </a:pPr>
            <a:r>
              <a:rPr lang="en-US" sz="2400" dirty="0">
                <a:latin typeface="Trebuchet MS"/>
              </a:rPr>
              <a:t>-Genesis 12:1-3</a:t>
            </a:r>
          </a:p>
        </p:txBody>
      </p:sp>
    </p:spTree>
    <p:extLst>
      <p:ext uri="{BB962C8B-B14F-4D97-AF65-F5344CB8AC3E}">
        <p14:creationId xmlns:p14="http://schemas.microsoft.com/office/powerpoint/2010/main" val="326060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C9DD8-0657-F947-94E4-8349F604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E624FF-4F1D-4E80-A166-46A55C5DD4EA}"/>
              </a:ext>
            </a:extLst>
          </p:cNvPr>
          <p:cNvSpPr>
            <a:spLocks noGrp="1"/>
          </p:cNvSpPr>
          <p:nvPr>
            <p:ph type="title"/>
          </p:nvPr>
        </p:nvSpPr>
        <p:spPr>
          <a:xfrm>
            <a:off x="628650" y="1895707"/>
            <a:ext cx="7886700" cy="610955"/>
          </a:xfrm>
        </p:spPr>
        <p:txBody>
          <a:bodyPr>
            <a:normAutofit/>
          </a:bodyPr>
          <a:lstStyle/>
          <a:p>
            <a:pPr algn="ctr"/>
            <a:r>
              <a:rPr lang="en-US" sz="3200" dirty="0">
                <a:latin typeface="Tahoma"/>
                <a:ea typeface="Tahoma"/>
                <a:cs typeface="Tahoma"/>
              </a:rPr>
              <a:t>Why a New Testament</a:t>
            </a:r>
          </a:p>
        </p:txBody>
      </p:sp>
      <p:sp>
        <p:nvSpPr>
          <p:cNvPr id="3" name="Content Placeholder 2">
            <a:extLst>
              <a:ext uri="{FF2B5EF4-FFF2-40B4-BE49-F238E27FC236}">
                <a16:creationId xmlns:a16="http://schemas.microsoft.com/office/drawing/2014/main" id="{1AF298E3-31C2-4F55-81B5-C58761EA8A71}"/>
              </a:ext>
            </a:extLst>
          </p:cNvPr>
          <p:cNvSpPr>
            <a:spLocks noGrp="1"/>
          </p:cNvSpPr>
          <p:nvPr>
            <p:ph sz="half" idx="1"/>
          </p:nvPr>
        </p:nvSpPr>
        <p:spPr>
          <a:xfrm>
            <a:off x="628650" y="2506662"/>
            <a:ext cx="3886200" cy="4351338"/>
          </a:xfrm>
        </p:spPr>
        <p:txBody>
          <a:bodyPr vert="horz" lIns="91440" tIns="45720" rIns="91440" bIns="45720" rtlCol="0" anchor="t">
            <a:normAutofit/>
          </a:bodyPr>
          <a:lstStyle/>
          <a:p>
            <a:r>
              <a:rPr lang="en-US" sz="2400" dirty="0">
                <a:latin typeface="Trebuchet MS"/>
              </a:rPr>
              <a:t>The problem of </a:t>
            </a:r>
            <a:r>
              <a:rPr lang="en-US" sz="2400" u="sng" dirty="0">
                <a:latin typeface="Trebuchet MS"/>
              </a:rPr>
              <a:t>sin</a:t>
            </a:r>
          </a:p>
          <a:p>
            <a:r>
              <a:rPr lang="en-US" sz="2400" u="sng" dirty="0">
                <a:latin typeface="Trebuchet MS"/>
              </a:rPr>
              <a:t>Man </a:t>
            </a:r>
            <a:r>
              <a:rPr lang="en-US" sz="2400" dirty="0">
                <a:latin typeface="Trebuchet MS"/>
              </a:rPr>
              <a:t>rejected God</a:t>
            </a:r>
          </a:p>
          <a:p>
            <a:r>
              <a:rPr lang="en-US" sz="2400" dirty="0">
                <a:latin typeface="Trebuchet MS"/>
              </a:rPr>
              <a:t>Man </a:t>
            </a:r>
            <a:r>
              <a:rPr lang="en-US" sz="2400" u="sng" dirty="0">
                <a:latin typeface="Trebuchet MS"/>
              </a:rPr>
              <a:t>dies</a:t>
            </a:r>
          </a:p>
          <a:p>
            <a:r>
              <a:rPr lang="en-US" sz="2400" dirty="0">
                <a:latin typeface="Trebuchet MS"/>
              </a:rPr>
              <a:t>God </a:t>
            </a:r>
            <a:r>
              <a:rPr lang="en-US" sz="2400" u="sng" dirty="0">
                <a:latin typeface="Trebuchet MS"/>
              </a:rPr>
              <a:t>cursed</a:t>
            </a:r>
            <a:r>
              <a:rPr lang="en-US" sz="2400" dirty="0">
                <a:latin typeface="Trebuchet MS"/>
              </a:rPr>
              <a:t> man </a:t>
            </a:r>
          </a:p>
          <a:p>
            <a:r>
              <a:rPr lang="en-US" sz="2400" dirty="0">
                <a:latin typeface="Trebuchet MS"/>
              </a:rPr>
              <a:t>God </a:t>
            </a:r>
            <a:r>
              <a:rPr lang="en-US" sz="2400" u="sng" dirty="0">
                <a:latin typeface="Trebuchet MS"/>
              </a:rPr>
              <a:t>promised</a:t>
            </a:r>
            <a:r>
              <a:rPr lang="en-US" sz="2400" dirty="0">
                <a:latin typeface="Trebuchet MS"/>
              </a:rPr>
              <a:t> a way</a:t>
            </a:r>
          </a:p>
          <a:p>
            <a:r>
              <a:rPr lang="en-US" sz="2400" u="sng" dirty="0">
                <a:latin typeface="Trebuchet MS"/>
              </a:rPr>
              <a:t>Jesus</a:t>
            </a:r>
            <a:r>
              <a:rPr lang="en-US" sz="2400" dirty="0">
                <a:latin typeface="Trebuchet MS"/>
              </a:rPr>
              <a:t> is the way</a:t>
            </a:r>
          </a:p>
          <a:p>
            <a:endParaRPr lang="en-US" dirty="0"/>
          </a:p>
        </p:txBody>
      </p:sp>
      <p:sp>
        <p:nvSpPr>
          <p:cNvPr id="4" name="Content Placeholder 3">
            <a:extLst>
              <a:ext uri="{FF2B5EF4-FFF2-40B4-BE49-F238E27FC236}">
                <a16:creationId xmlns:a16="http://schemas.microsoft.com/office/drawing/2014/main" id="{D2778673-F229-429A-99AD-CBE4CF3E1CAD}"/>
              </a:ext>
            </a:extLst>
          </p:cNvPr>
          <p:cNvSpPr>
            <a:spLocks noGrp="1"/>
          </p:cNvSpPr>
          <p:nvPr>
            <p:ph sz="half" idx="2"/>
          </p:nvPr>
        </p:nvSpPr>
        <p:spPr>
          <a:xfrm>
            <a:off x="4629150" y="2506662"/>
            <a:ext cx="3886200" cy="4351338"/>
          </a:xfrm>
        </p:spPr>
        <p:txBody>
          <a:bodyPr>
            <a:normAutofit/>
          </a:bodyPr>
          <a:lstStyle/>
          <a:p>
            <a:r>
              <a:rPr lang="en-US" sz="2400" dirty="0"/>
              <a:t>Genesis 3</a:t>
            </a:r>
          </a:p>
          <a:p>
            <a:r>
              <a:rPr lang="en-US" sz="2400" dirty="0"/>
              <a:t>Genesis 3</a:t>
            </a:r>
          </a:p>
          <a:p>
            <a:r>
              <a:rPr lang="en-US" sz="2400" dirty="0"/>
              <a:t>Genesis 3</a:t>
            </a:r>
          </a:p>
          <a:p>
            <a:r>
              <a:rPr lang="en-US" sz="2400" dirty="0"/>
              <a:t>Genesis 3</a:t>
            </a:r>
          </a:p>
          <a:p>
            <a:r>
              <a:rPr lang="en-US" sz="2400" dirty="0"/>
              <a:t>Genesis 3, 12</a:t>
            </a:r>
          </a:p>
          <a:p>
            <a:r>
              <a:rPr lang="en-US" sz="2400" dirty="0"/>
              <a:t>John 14</a:t>
            </a:r>
          </a:p>
        </p:txBody>
      </p:sp>
    </p:spTree>
    <p:extLst>
      <p:ext uri="{BB962C8B-B14F-4D97-AF65-F5344CB8AC3E}">
        <p14:creationId xmlns:p14="http://schemas.microsoft.com/office/powerpoint/2010/main" val="42343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5" end="5"/>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“Jesus said to him, ‘</a:t>
            </a:r>
            <a:r>
              <a:rPr lang="en-US" sz="2400" u="sng" dirty="0">
                <a:latin typeface="Trebuchet MS"/>
              </a:rPr>
              <a:t>I am the way</a:t>
            </a:r>
            <a:r>
              <a:rPr lang="en-US" sz="2400" dirty="0">
                <a:latin typeface="Trebuchet MS"/>
              </a:rPr>
              <a:t>, and the truth, </a:t>
            </a:r>
            <a:r>
              <a:rPr lang="en-US" sz="2400" u="sng" dirty="0">
                <a:latin typeface="Trebuchet MS"/>
              </a:rPr>
              <a:t>and the life</a:t>
            </a:r>
            <a:r>
              <a:rPr lang="en-US" sz="2400" dirty="0">
                <a:latin typeface="Trebuchet MS"/>
              </a:rPr>
              <a:t>; no one comes to the Father but through Me.’”</a:t>
            </a:r>
          </a:p>
          <a:p>
            <a:pPr marL="0" indent="0" algn="ctr">
              <a:buNone/>
            </a:pPr>
            <a:r>
              <a:rPr lang="en-US" sz="2400" dirty="0">
                <a:latin typeface="Trebuchet MS"/>
              </a:rPr>
              <a:t>-John 14:6</a:t>
            </a:r>
          </a:p>
        </p:txBody>
      </p:sp>
    </p:spTree>
    <p:extLst>
      <p:ext uri="{BB962C8B-B14F-4D97-AF65-F5344CB8AC3E}">
        <p14:creationId xmlns:p14="http://schemas.microsoft.com/office/powerpoint/2010/main" val="4099302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C9DD8-0657-F947-94E4-8349F604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E624FF-4F1D-4E80-A166-46A55C5DD4EA}"/>
              </a:ext>
            </a:extLst>
          </p:cNvPr>
          <p:cNvSpPr>
            <a:spLocks noGrp="1"/>
          </p:cNvSpPr>
          <p:nvPr>
            <p:ph type="title"/>
          </p:nvPr>
        </p:nvSpPr>
        <p:spPr>
          <a:xfrm>
            <a:off x="628650" y="1895707"/>
            <a:ext cx="7886700" cy="610955"/>
          </a:xfrm>
        </p:spPr>
        <p:txBody>
          <a:bodyPr>
            <a:normAutofit/>
          </a:bodyPr>
          <a:lstStyle/>
          <a:p>
            <a:pPr algn="ctr"/>
            <a:r>
              <a:rPr lang="en-US" sz="3200" dirty="0">
                <a:latin typeface="Tahoma"/>
                <a:ea typeface="Tahoma"/>
                <a:cs typeface="Tahoma"/>
              </a:rPr>
              <a:t>Why a New Testament</a:t>
            </a:r>
          </a:p>
        </p:txBody>
      </p:sp>
      <p:sp>
        <p:nvSpPr>
          <p:cNvPr id="3" name="Content Placeholder 2">
            <a:extLst>
              <a:ext uri="{FF2B5EF4-FFF2-40B4-BE49-F238E27FC236}">
                <a16:creationId xmlns:a16="http://schemas.microsoft.com/office/drawing/2014/main" id="{1AF298E3-31C2-4F55-81B5-C58761EA8A71}"/>
              </a:ext>
            </a:extLst>
          </p:cNvPr>
          <p:cNvSpPr>
            <a:spLocks noGrp="1"/>
          </p:cNvSpPr>
          <p:nvPr>
            <p:ph sz="half" idx="1"/>
          </p:nvPr>
        </p:nvSpPr>
        <p:spPr>
          <a:xfrm>
            <a:off x="628650" y="2506662"/>
            <a:ext cx="3886200" cy="4351338"/>
          </a:xfrm>
        </p:spPr>
        <p:txBody>
          <a:bodyPr vert="horz" lIns="91440" tIns="45720" rIns="91440" bIns="45720" rtlCol="0" anchor="t">
            <a:normAutofit/>
          </a:bodyPr>
          <a:lstStyle/>
          <a:p>
            <a:r>
              <a:rPr lang="en-US" sz="2400" dirty="0">
                <a:latin typeface="Trebuchet MS"/>
              </a:rPr>
              <a:t>The problem of </a:t>
            </a:r>
            <a:r>
              <a:rPr lang="en-US" sz="2400" u="sng" dirty="0">
                <a:latin typeface="Trebuchet MS"/>
              </a:rPr>
              <a:t>sin</a:t>
            </a:r>
          </a:p>
          <a:p>
            <a:r>
              <a:rPr lang="en-US" sz="2400" u="sng" dirty="0">
                <a:latin typeface="Trebuchet MS"/>
              </a:rPr>
              <a:t>Man </a:t>
            </a:r>
            <a:r>
              <a:rPr lang="en-US" sz="2400" dirty="0">
                <a:latin typeface="Trebuchet MS"/>
              </a:rPr>
              <a:t>rejected God</a:t>
            </a:r>
          </a:p>
          <a:p>
            <a:r>
              <a:rPr lang="en-US" sz="2400" dirty="0">
                <a:latin typeface="Trebuchet MS"/>
              </a:rPr>
              <a:t>Man </a:t>
            </a:r>
            <a:r>
              <a:rPr lang="en-US" sz="2400" u="sng" dirty="0">
                <a:latin typeface="Trebuchet MS"/>
              </a:rPr>
              <a:t>dies</a:t>
            </a:r>
          </a:p>
          <a:p>
            <a:r>
              <a:rPr lang="en-US" sz="2400" dirty="0">
                <a:latin typeface="Trebuchet MS"/>
              </a:rPr>
              <a:t>God </a:t>
            </a:r>
            <a:r>
              <a:rPr lang="en-US" sz="2400" u="sng" dirty="0">
                <a:latin typeface="Trebuchet MS"/>
              </a:rPr>
              <a:t>cursed</a:t>
            </a:r>
            <a:r>
              <a:rPr lang="en-US" sz="2400" dirty="0">
                <a:latin typeface="Trebuchet MS"/>
              </a:rPr>
              <a:t> man </a:t>
            </a:r>
          </a:p>
          <a:p>
            <a:r>
              <a:rPr lang="en-US" sz="2400" dirty="0">
                <a:latin typeface="Trebuchet MS"/>
              </a:rPr>
              <a:t>God </a:t>
            </a:r>
            <a:r>
              <a:rPr lang="en-US" sz="2400" u="sng" dirty="0">
                <a:latin typeface="Trebuchet MS"/>
              </a:rPr>
              <a:t>promised</a:t>
            </a:r>
            <a:r>
              <a:rPr lang="en-US" sz="2400" dirty="0">
                <a:latin typeface="Trebuchet MS"/>
              </a:rPr>
              <a:t> a way</a:t>
            </a:r>
          </a:p>
          <a:p>
            <a:r>
              <a:rPr lang="en-US" sz="2400" u="sng" dirty="0">
                <a:latin typeface="Trebuchet MS"/>
              </a:rPr>
              <a:t>Jesus</a:t>
            </a:r>
            <a:r>
              <a:rPr lang="en-US" sz="2400" dirty="0">
                <a:latin typeface="Trebuchet MS"/>
              </a:rPr>
              <a:t> is the way</a:t>
            </a:r>
          </a:p>
          <a:p>
            <a:r>
              <a:rPr lang="en-US" sz="2400" dirty="0">
                <a:latin typeface="Trebuchet MS"/>
              </a:rPr>
              <a:t>Jesus brings </a:t>
            </a:r>
            <a:r>
              <a:rPr lang="en-US" sz="2400" u="sng" dirty="0">
                <a:latin typeface="Trebuchet MS"/>
              </a:rPr>
              <a:t>life</a:t>
            </a:r>
          </a:p>
          <a:p>
            <a:r>
              <a:rPr lang="en-US" sz="2400" dirty="0">
                <a:latin typeface="Trebuchet MS"/>
              </a:rPr>
              <a:t>Jesus </a:t>
            </a:r>
            <a:r>
              <a:rPr lang="en-US" sz="2400" u="sng" dirty="0">
                <a:latin typeface="Trebuchet MS"/>
              </a:rPr>
              <a:t>heals</a:t>
            </a:r>
            <a:r>
              <a:rPr lang="en-US" sz="2400" dirty="0">
                <a:latin typeface="Trebuchet MS"/>
              </a:rPr>
              <a:t> the cursed</a:t>
            </a:r>
          </a:p>
          <a:p>
            <a:endParaRPr lang="en-US" dirty="0"/>
          </a:p>
        </p:txBody>
      </p:sp>
      <p:sp>
        <p:nvSpPr>
          <p:cNvPr id="4" name="Content Placeholder 3">
            <a:extLst>
              <a:ext uri="{FF2B5EF4-FFF2-40B4-BE49-F238E27FC236}">
                <a16:creationId xmlns:a16="http://schemas.microsoft.com/office/drawing/2014/main" id="{D2778673-F229-429A-99AD-CBE4CF3E1CAD}"/>
              </a:ext>
            </a:extLst>
          </p:cNvPr>
          <p:cNvSpPr>
            <a:spLocks noGrp="1"/>
          </p:cNvSpPr>
          <p:nvPr>
            <p:ph sz="half" idx="2"/>
          </p:nvPr>
        </p:nvSpPr>
        <p:spPr>
          <a:xfrm>
            <a:off x="4629150" y="2506662"/>
            <a:ext cx="3886200" cy="4351338"/>
          </a:xfrm>
        </p:spPr>
        <p:txBody>
          <a:bodyPr>
            <a:normAutofit/>
          </a:bodyPr>
          <a:lstStyle/>
          <a:p>
            <a:r>
              <a:rPr lang="en-US" sz="2400" dirty="0"/>
              <a:t>Genesis 3</a:t>
            </a:r>
          </a:p>
          <a:p>
            <a:r>
              <a:rPr lang="en-US" sz="2400" dirty="0"/>
              <a:t>Genesis 3</a:t>
            </a:r>
          </a:p>
          <a:p>
            <a:r>
              <a:rPr lang="en-US" sz="2400" dirty="0"/>
              <a:t>Genesis 3</a:t>
            </a:r>
          </a:p>
          <a:p>
            <a:r>
              <a:rPr lang="en-US" sz="2400" dirty="0"/>
              <a:t>Genesis 3</a:t>
            </a:r>
          </a:p>
          <a:p>
            <a:r>
              <a:rPr lang="en-US" sz="2400" dirty="0"/>
              <a:t>Genesis 3, 12</a:t>
            </a:r>
          </a:p>
          <a:p>
            <a:r>
              <a:rPr lang="en-US" sz="2400" dirty="0"/>
              <a:t>John 14</a:t>
            </a:r>
          </a:p>
          <a:p>
            <a:r>
              <a:rPr lang="en-US" sz="2400" dirty="0"/>
              <a:t>John 14; Revelation 22</a:t>
            </a:r>
          </a:p>
          <a:p>
            <a:r>
              <a:rPr lang="en-US" sz="2400" dirty="0"/>
              <a:t>Revelation 22</a:t>
            </a:r>
          </a:p>
        </p:txBody>
      </p:sp>
    </p:spTree>
    <p:extLst>
      <p:ext uri="{BB962C8B-B14F-4D97-AF65-F5344CB8AC3E}">
        <p14:creationId xmlns:p14="http://schemas.microsoft.com/office/powerpoint/2010/main" val="158511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6" end="6"/>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7" end="7"/>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“Jesus said to him, ‘</a:t>
            </a:r>
            <a:r>
              <a:rPr lang="en-US" sz="2400" u="sng" dirty="0">
                <a:latin typeface="Trebuchet MS"/>
              </a:rPr>
              <a:t>I am the way</a:t>
            </a:r>
            <a:r>
              <a:rPr lang="en-US" sz="2400" dirty="0">
                <a:latin typeface="Trebuchet MS"/>
              </a:rPr>
              <a:t>, and the truth, </a:t>
            </a:r>
            <a:r>
              <a:rPr lang="en-US" sz="2400" u="sng" dirty="0">
                <a:latin typeface="Trebuchet MS"/>
              </a:rPr>
              <a:t>and the life</a:t>
            </a:r>
            <a:r>
              <a:rPr lang="en-US" sz="2400" dirty="0">
                <a:latin typeface="Trebuchet MS"/>
              </a:rPr>
              <a:t>; no one comes to the Father but through Me.’”</a:t>
            </a:r>
          </a:p>
          <a:p>
            <a:pPr marL="0" indent="0" algn="ctr">
              <a:buNone/>
            </a:pPr>
            <a:r>
              <a:rPr lang="en-US" sz="2400" dirty="0">
                <a:latin typeface="Trebuchet MS"/>
              </a:rPr>
              <a:t>-John 14:6</a:t>
            </a:r>
          </a:p>
        </p:txBody>
      </p:sp>
    </p:spTree>
    <p:extLst>
      <p:ext uri="{BB962C8B-B14F-4D97-AF65-F5344CB8AC3E}">
        <p14:creationId xmlns:p14="http://schemas.microsoft.com/office/powerpoint/2010/main" val="144798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4777740"/>
          </a:xfrm>
        </p:spPr>
        <p:txBody>
          <a:bodyPr vert="horz" lIns="91440" tIns="45720" rIns="91440" bIns="45720" rtlCol="0" anchor="ctr">
            <a:noAutofit/>
          </a:bodyPr>
          <a:lstStyle/>
          <a:p>
            <a:pPr marL="0" indent="0" algn="ctr">
              <a:buNone/>
            </a:pPr>
            <a:r>
              <a:rPr lang="en-US" sz="2400" dirty="0">
                <a:latin typeface="Trebuchet MS"/>
              </a:rPr>
              <a:t>“Then he showed me a river of the water of life, clear as crystal, coming from the throne of God and of the Lamb, in the middle of its street. On either side of the river was </a:t>
            </a:r>
            <a:r>
              <a:rPr lang="en-US" sz="2400" u="sng" dirty="0">
                <a:latin typeface="Trebuchet MS"/>
              </a:rPr>
              <a:t>the tree of life</a:t>
            </a:r>
            <a:r>
              <a:rPr lang="en-US" sz="2400" dirty="0">
                <a:latin typeface="Trebuchet MS"/>
              </a:rPr>
              <a:t>, bearing twelve kinds of fruit, yielding its fruit every month; and the leaves of the tree were for the healing of the nations. </a:t>
            </a:r>
            <a:r>
              <a:rPr lang="en-US" sz="2400" u="sng" dirty="0">
                <a:latin typeface="Trebuchet MS"/>
              </a:rPr>
              <a:t>There will no longer be any curse</a:t>
            </a:r>
            <a:r>
              <a:rPr lang="en-US" sz="2400" dirty="0">
                <a:latin typeface="Trebuchet MS"/>
              </a:rPr>
              <a:t>; and the throne of God and of the Lamb will be in it, and His bond-servants will serve Him; they will see His face, and His name will be on their foreheads. And there will no longer be any night; and they will not have need of the light of a lamp nor the light of the sun, because the Lord God will illumine them; and they will reign forever and ever.”</a:t>
            </a:r>
          </a:p>
          <a:p>
            <a:pPr marL="0" indent="0" algn="ctr">
              <a:buNone/>
            </a:pPr>
            <a:r>
              <a:rPr lang="en-US" sz="2400" dirty="0">
                <a:latin typeface="Trebuchet MS"/>
              </a:rPr>
              <a:t>-Revelation 22:1-5</a:t>
            </a:r>
          </a:p>
        </p:txBody>
      </p:sp>
    </p:spTree>
    <p:extLst>
      <p:ext uri="{BB962C8B-B14F-4D97-AF65-F5344CB8AC3E}">
        <p14:creationId xmlns:p14="http://schemas.microsoft.com/office/powerpoint/2010/main" val="3535227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B048CC-8856-8043-8EFB-96356F054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536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63750"/>
            <a:ext cx="8346307" cy="4794250"/>
          </a:xfrm>
        </p:spPr>
        <p:txBody>
          <a:bodyPr vert="horz" lIns="91440" tIns="45720" rIns="91440" bIns="45720" rtlCol="0" anchor="t">
            <a:noAutofit/>
          </a:bodyPr>
          <a:lstStyle/>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What is the Bible?</a:t>
            </a:r>
          </a:p>
          <a:p>
            <a:r>
              <a:rPr lang="en-US" sz="2400" dirty="0">
                <a:latin typeface="Trebuchet MS"/>
              </a:rPr>
              <a:t>The word bible comes from the Greek word </a:t>
            </a:r>
            <a:r>
              <a:rPr lang="en-US" sz="2400" dirty="0" err="1">
                <a:latin typeface="Trebuchet MS"/>
              </a:rPr>
              <a:t>biblia</a:t>
            </a:r>
            <a:r>
              <a:rPr lang="en-US" sz="2400" dirty="0">
                <a:latin typeface="Trebuchet MS"/>
              </a:rPr>
              <a:t> meaning simply books</a:t>
            </a:r>
          </a:p>
          <a:p>
            <a:r>
              <a:rPr lang="en-US" sz="2400" dirty="0">
                <a:latin typeface="Trebuchet MS"/>
              </a:rPr>
              <a:t>It is actually made up of </a:t>
            </a:r>
            <a:r>
              <a:rPr lang="en-US" sz="2400" u="sng" dirty="0">
                <a:latin typeface="Trebuchet MS"/>
              </a:rPr>
              <a:t>66</a:t>
            </a:r>
            <a:r>
              <a:rPr lang="en-US" sz="2400" dirty="0">
                <a:latin typeface="Trebuchet MS"/>
              </a:rPr>
              <a:t> books</a:t>
            </a:r>
          </a:p>
          <a:p>
            <a:r>
              <a:rPr lang="en-US" sz="2400" u="sng" dirty="0">
                <a:latin typeface="Trebuchet MS"/>
              </a:rPr>
              <a:t>39</a:t>
            </a:r>
            <a:r>
              <a:rPr lang="en-US" sz="2400" dirty="0">
                <a:latin typeface="Trebuchet MS"/>
              </a:rPr>
              <a:t> in the Old Testament</a:t>
            </a:r>
          </a:p>
          <a:p>
            <a:r>
              <a:rPr lang="en-US" sz="2400" u="sng" dirty="0">
                <a:latin typeface="Trebuchet MS"/>
              </a:rPr>
              <a:t>27</a:t>
            </a:r>
            <a:r>
              <a:rPr lang="en-US" sz="2400" dirty="0">
                <a:latin typeface="Trebuchet MS"/>
              </a:rPr>
              <a:t> in the New Testament</a:t>
            </a:r>
          </a:p>
          <a:p>
            <a:r>
              <a:rPr lang="en-US" sz="2400" dirty="0">
                <a:latin typeface="Trebuchet MS"/>
              </a:rPr>
              <a:t>The bible is written by </a:t>
            </a:r>
            <a:r>
              <a:rPr lang="en-US" sz="2400" u="sng" dirty="0">
                <a:latin typeface="Trebuchet MS"/>
              </a:rPr>
              <a:t>40 authors </a:t>
            </a:r>
            <a:r>
              <a:rPr lang="en-US" sz="2400" dirty="0">
                <a:latin typeface="Trebuchet MS"/>
              </a:rPr>
              <a:t>over approx. </a:t>
            </a:r>
            <a:r>
              <a:rPr lang="en-US" sz="2400" u="sng" dirty="0">
                <a:latin typeface="Trebuchet MS"/>
              </a:rPr>
              <a:t>1500</a:t>
            </a:r>
            <a:r>
              <a:rPr lang="en-US" sz="2400" dirty="0">
                <a:latin typeface="Trebuchet MS"/>
              </a:rPr>
              <a:t> years</a:t>
            </a:r>
          </a:p>
          <a:p>
            <a:r>
              <a:rPr lang="en-US" sz="2400" dirty="0">
                <a:latin typeface="Trebuchet MS"/>
              </a:rPr>
              <a:t>It was written in </a:t>
            </a:r>
            <a:r>
              <a:rPr lang="en-US" sz="2400" u="sng" dirty="0">
                <a:latin typeface="Trebuchet MS"/>
              </a:rPr>
              <a:t>3</a:t>
            </a:r>
            <a:r>
              <a:rPr lang="en-US" sz="2400" dirty="0">
                <a:latin typeface="Trebuchet MS"/>
              </a:rPr>
              <a:t> different languages</a:t>
            </a:r>
          </a:p>
          <a:p>
            <a:r>
              <a:rPr lang="en-US" sz="2400" dirty="0">
                <a:latin typeface="Trebuchet MS"/>
              </a:rPr>
              <a:t>It was written from </a:t>
            </a:r>
            <a:r>
              <a:rPr lang="en-US" sz="2400" u="sng" dirty="0">
                <a:latin typeface="Trebuchet MS"/>
              </a:rPr>
              <a:t>3</a:t>
            </a:r>
            <a:r>
              <a:rPr lang="en-US" sz="2400" dirty="0">
                <a:latin typeface="Trebuchet MS"/>
              </a:rPr>
              <a:t> different continents</a:t>
            </a:r>
          </a:p>
          <a:p>
            <a:r>
              <a:rPr lang="en-US" sz="2400" dirty="0">
                <a:latin typeface="Trebuchet MS"/>
              </a:rPr>
              <a:t>This is possible because there is actually one author, </a:t>
            </a:r>
            <a:r>
              <a:rPr lang="en-US" sz="2400" u="sng" dirty="0">
                <a:latin typeface="Trebuchet MS"/>
              </a:rPr>
              <a:t>God</a:t>
            </a:r>
          </a:p>
        </p:txBody>
      </p:sp>
    </p:spTree>
    <p:extLst>
      <p:ext uri="{BB962C8B-B14F-4D97-AF65-F5344CB8AC3E}">
        <p14:creationId xmlns:p14="http://schemas.microsoft.com/office/powerpoint/2010/main" val="405244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C1FF-F61B-4AC0-BFFB-973CC9BDEE4F}"/>
              </a:ext>
            </a:extLst>
          </p:cNvPr>
          <p:cNvSpPr>
            <a:spLocks noGrp="1"/>
          </p:cNvSpPr>
          <p:nvPr>
            <p:ph type="title"/>
          </p:nvPr>
        </p:nvSpPr>
        <p:spPr/>
        <p:txBody>
          <a:bodyPr/>
          <a:lstStyle/>
          <a:p>
            <a:endParaRPr lang="en-US"/>
          </a:p>
        </p:txBody>
      </p:sp>
      <p:pic>
        <p:nvPicPr>
          <p:cNvPr id="5" name="Picture 5" descr="A screenshot of a cell phone&#10;&#10;Description generated with very high confidence">
            <a:extLst>
              <a:ext uri="{FF2B5EF4-FFF2-40B4-BE49-F238E27FC236}">
                <a16:creationId xmlns:a16="http://schemas.microsoft.com/office/drawing/2014/main" id="{71763276-6625-44C3-9133-E74286ABC4C8}"/>
              </a:ext>
            </a:extLst>
          </p:cNvPr>
          <p:cNvPicPr>
            <a:picLocks noGrp="1" noChangeAspect="1"/>
          </p:cNvPicPr>
          <p:nvPr>
            <p:ph idx="1"/>
          </p:nvPr>
        </p:nvPicPr>
        <p:blipFill>
          <a:blip r:embed="rId2"/>
          <a:stretch>
            <a:fillRect/>
          </a:stretch>
        </p:blipFill>
        <p:spPr>
          <a:xfrm>
            <a:off x="-7987" y="464432"/>
            <a:ext cx="9147401" cy="5979407"/>
          </a:xfrm>
          <a:prstGeom prst="rect">
            <a:avLst/>
          </a:prstGeom>
        </p:spPr>
      </p:pic>
    </p:spTree>
    <p:extLst>
      <p:ext uri="{BB962C8B-B14F-4D97-AF65-F5344CB8AC3E}">
        <p14:creationId xmlns:p14="http://schemas.microsoft.com/office/powerpoint/2010/main" val="149466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A0E5-698E-4643-9AC3-59B7811CDB79}"/>
              </a:ext>
            </a:extLst>
          </p:cNvPr>
          <p:cNvSpPr>
            <a:spLocks noGrp="1"/>
          </p:cNvSpPr>
          <p:nvPr>
            <p:ph type="title"/>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98657007-213A-45E8-8E15-FED94E975428}"/>
              </a:ext>
            </a:extLst>
          </p:cNvPr>
          <p:cNvPicPr>
            <a:picLocks noGrp="1" noChangeAspect="1"/>
          </p:cNvPicPr>
          <p:nvPr>
            <p:ph idx="1"/>
          </p:nvPr>
        </p:nvPicPr>
        <p:blipFill>
          <a:blip r:embed="rId2"/>
          <a:stretch>
            <a:fillRect/>
          </a:stretch>
        </p:blipFill>
        <p:spPr>
          <a:xfrm>
            <a:off x="600428" y="20461"/>
            <a:ext cx="7944026" cy="6775059"/>
          </a:xfrm>
          <a:prstGeom prst="rect">
            <a:avLst/>
          </a:prstGeom>
        </p:spPr>
      </p:pic>
    </p:spTree>
    <p:extLst>
      <p:ext uri="{BB962C8B-B14F-4D97-AF65-F5344CB8AC3E}">
        <p14:creationId xmlns:p14="http://schemas.microsoft.com/office/powerpoint/2010/main" val="198420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85EBE-ECB3-564C-A8BE-09DD127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E80CEE3-ACA9-43EC-A7E0-862B3EFBF143}"/>
              </a:ext>
            </a:extLst>
          </p:cNvPr>
          <p:cNvSpPr>
            <a:spLocks noGrp="1"/>
          </p:cNvSpPr>
          <p:nvPr>
            <p:ph idx="1"/>
          </p:nvPr>
        </p:nvSpPr>
        <p:spPr>
          <a:xfrm>
            <a:off x="398846" y="2080260"/>
            <a:ext cx="8346307" cy="3497580"/>
          </a:xfrm>
        </p:spPr>
        <p:txBody>
          <a:bodyPr vert="horz" lIns="91440" tIns="45720" rIns="91440" bIns="45720" rtlCol="0" anchor="ctr">
            <a:noAutofit/>
          </a:bodyPr>
          <a:lstStyle/>
          <a:p>
            <a:pPr marL="0" indent="0" algn="ctr">
              <a:buNone/>
            </a:pPr>
            <a:r>
              <a:rPr lang="en-US" sz="2400" dirty="0">
                <a:latin typeface="Trebuchet MS"/>
              </a:rPr>
              <a:t>“All Scripture is inspired by God and profitable for teaching, for reproof, for correction, for training in righteousness; so that the man of God may be adequate, equipped for every good work.”</a:t>
            </a:r>
          </a:p>
          <a:p>
            <a:pPr marL="0" indent="0" algn="ctr">
              <a:buNone/>
            </a:pPr>
            <a:r>
              <a:rPr lang="en-US" sz="2400" dirty="0">
                <a:latin typeface="Trebuchet MS"/>
              </a:rPr>
              <a:t>-2 Timothy 3:16-17</a:t>
            </a:r>
          </a:p>
        </p:txBody>
      </p:sp>
    </p:spTree>
    <p:extLst>
      <p:ext uri="{BB962C8B-B14F-4D97-AF65-F5344CB8AC3E}">
        <p14:creationId xmlns:p14="http://schemas.microsoft.com/office/powerpoint/2010/main" val="66602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8C18-7D4B-4B48-BA62-E6D02C8C5F75}"/>
              </a:ext>
            </a:extLst>
          </p:cNvPr>
          <p:cNvSpPr>
            <a:spLocks noGrp="1"/>
          </p:cNvSpPr>
          <p:nvPr>
            <p:ph type="title"/>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7F6C36F4-98AC-4356-8620-0F7BD2EF1D2D}"/>
              </a:ext>
            </a:extLst>
          </p:cNvPr>
          <p:cNvPicPr>
            <a:picLocks noGrp="1" noChangeAspect="1"/>
          </p:cNvPicPr>
          <p:nvPr>
            <p:ph idx="1"/>
          </p:nvPr>
        </p:nvPicPr>
        <p:blipFill>
          <a:blip r:embed="rId2"/>
          <a:stretch>
            <a:fillRect/>
          </a:stretch>
        </p:blipFill>
        <p:spPr>
          <a:xfrm>
            <a:off x="125361" y="0"/>
            <a:ext cx="8871410" cy="6852663"/>
          </a:xfrm>
          <a:prstGeom prst="rect">
            <a:avLst/>
          </a:prstGeom>
        </p:spPr>
      </p:pic>
      <p:sp>
        <p:nvSpPr>
          <p:cNvPr id="3" name="Donut 2">
            <a:extLst>
              <a:ext uri="{FF2B5EF4-FFF2-40B4-BE49-F238E27FC236}">
                <a16:creationId xmlns:a16="http://schemas.microsoft.com/office/drawing/2014/main" id="{514694A8-34DF-6A43-8D48-435FEF33DA55}"/>
              </a:ext>
            </a:extLst>
          </p:cNvPr>
          <p:cNvSpPr/>
          <p:nvPr/>
        </p:nvSpPr>
        <p:spPr>
          <a:xfrm>
            <a:off x="1243584" y="1690689"/>
            <a:ext cx="1207008"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991990EC-A603-4946-A3DA-2FB1DF2689EF}"/>
              </a:ext>
            </a:extLst>
          </p:cNvPr>
          <p:cNvSpPr/>
          <p:nvPr/>
        </p:nvSpPr>
        <p:spPr>
          <a:xfrm>
            <a:off x="5037650" y="1690689"/>
            <a:ext cx="1372063"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37AA6DED-6B42-9740-A82A-1808D02CA95C}"/>
              </a:ext>
            </a:extLst>
          </p:cNvPr>
          <p:cNvSpPr/>
          <p:nvPr/>
        </p:nvSpPr>
        <p:spPr>
          <a:xfrm>
            <a:off x="1243584" y="2773460"/>
            <a:ext cx="1207008"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7C3F0329-79F2-A442-A139-06830C0B8045}"/>
              </a:ext>
            </a:extLst>
          </p:cNvPr>
          <p:cNvSpPr/>
          <p:nvPr/>
        </p:nvSpPr>
        <p:spPr>
          <a:xfrm>
            <a:off x="3096768" y="2773460"/>
            <a:ext cx="2316480"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52728E7B-F5F7-F24B-A1CC-45A96A5A8907}"/>
              </a:ext>
            </a:extLst>
          </p:cNvPr>
          <p:cNvSpPr/>
          <p:nvPr/>
        </p:nvSpPr>
        <p:spPr>
          <a:xfrm>
            <a:off x="2237232" y="3856231"/>
            <a:ext cx="2316480"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C1100827-6646-994D-B459-2CD472B40EB9}"/>
              </a:ext>
            </a:extLst>
          </p:cNvPr>
          <p:cNvSpPr/>
          <p:nvPr/>
        </p:nvSpPr>
        <p:spPr>
          <a:xfrm>
            <a:off x="896112" y="4939002"/>
            <a:ext cx="1450848"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8B48A22D-5C1F-6B44-809D-12E75C03D896}"/>
              </a:ext>
            </a:extLst>
          </p:cNvPr>
          <p:cNvSpPr/>
          <p:nvPr/>
        </p:nvSpPr>
        <p:spPr>
          <a:xfrm>
            <a:off x="2298192" y="4939002"/>
            <a:ext cx="1286256"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7C666283-5FF1-BC43-9A8A-DA8A8FF1368A}"/>
              </a:ext>
            </a:extLst>
          </p:cNvPr>
          <p:cNvSpPr/>
          <p:nvPr/>
        </p:nvSpPr>
        <p:spPr>
          <a:xfrm>
            <a:off x="4194047" y="4939001"/>
            <a:ext cx="2215665"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F86AED97-0490-074A-82F1-22B6B6AA3EA7}"/>
              </a:ext>
            </a:extLst>
          </p:cNvPr>
          <p:cNvSpPr/>
          <p:nvPr/>
        </p:nvSpPr>
        <p:spPr>
          <a:xfrm>
            <a:off x="2170176" y="6021773"/>
            <a:ext cx="2365248"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AACAA898-926B-A545-80C7-418DC4489027}"/>
              </a:ext>
            </a:extLst>
          </p:cNvPr>
          <p:cNvSpPr/>
          <p:nvPr/>
        </p:nvSpPr>
        <p:spPr>
          <a:xfrm>
            <a:off x="6428000" y="6040059"/>
            <a:ext cx="1673584" cy="485583"/>
          </a:xfrm>
          <a:prstGeom prst="donu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22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84F8-16A4-4181-B5D7-3750F9BE61CB}"/>
              </a:ext>
            </a:extLst>
          </p:cNvPr>
          <p:cNvSpPr>
            <a:spLocks noGrp="1"/>
          </p:cNvSpPr>
          <p:nvPr>
            <p:ph type="title"/>
          </p:nvPr>
        </p:nvSpPr>
        <p:spPr/>
        <p:txBody>
          <a:bodyPr/>
          <a:lstStyle/>
          <a:p>
            <a:endParaRPr lang="en-US"/>
          </a:p>
        </p:txBody>
      </p:sp>
      <p:pic>
        <p:nvPicPr>
          <p:cNvPr id="4" name="Picture 4" descr="A screenshot of a cell phone&#10;&#10;Description generated with high confidence">
            <a:extLst>
              <a:ext uri="{FF2B5EF4-FFF2-40B4-BE49-F238E27FC236}">
                <a16:creationId xmlns:a16="http://schemas.microsoft.com/office/drawing/2014/main" id="{1286FD8B-63BF-4996-BFFA-DE27C5975A86}"/>
              </a:ext>
            </a:extLst>
          </p:cNvPr>
          <p:cNvPicPr>
            <a:picLocks noGrp="1" noChangeAspect="1"/>
          </p:cNvPicPr>
          <p:nvPr>
            <p:ph idx="1"/>
          </p:nvPr>
        </p:nvPicPr>
        <p:blipFill>
          <a:blip r:embed="rId2"/>
          <a:stretch>
            <a:fillRect/>
          </a:stretch>
        </p:blipFill>
        <p:spPr>
          <a:xfrm>
            <a:off x="80010" y="180258"/>
            <a:ext cx="9091664" cy="6467407"/>
          </a:xfrm>
          <a:prstGeom prst="rect">
            <a:avLst/>
          </a:prstGeom>
        </p:spPr>
      </p:pic>
    </p:spTree>
    <p:extLst>
      <p:ext uri="{BB962C8B-B14F-4D97-AF65-F5344CB8AC3E}">
        <p14:creationId xmlns:p14="http://schemas.microsoft.com/office/powerpoint/2010/main" val="53481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F6DD-43DF-4B65-9044-95DB357F0408}"/>
              </a:ext>
            </a:extLst>
          </p:cNvPr>
          <p:cNvSpPr>
            <a:spLocks noGrp="1"/>
          </p:cNvSpPr>
          <p:nvPr>
            <p:ph type="title"/>
          </p:nvPr>
        </p:nvSpPr>
        <p:spPr/>
        <p:txBody>
          <a:bodyPr/>
          <a:lstStyle/>
          <a:p>
            <a:endParaRPr lang="en-US"/>
          </a:p>
        </p:txBody>
      </p:sp>
      <p:pic>
        <p:nvPicPr>
          <p:cNvPr id="4" name="Picture 4" descr="A close up of text on a white background&#10;&#10;Description generated with high confidence">
            <a:extLst>
              <a:ext uri="{FF2B5EF4-FFF2-40B4-BE49-F238E27FC236}">
                <a16:creationId xmlns:a16="http://schemas.microsoft.com/office/drawing/2014/main" id="{81C937AF-38F2-4379-B793-9FD1D2230CA2}"/>
              </a:ext>
            </a:extLst>
          </p:cNvPr>
          <p:cNvPicPr>
            <a:picLocks noGrp="1" noChangeAspect="1"/>
          </p:cNvPicPr>
          <p:nvPr>
            <p:ph idx="1"/>
          </p:nvPr>
        </p:nvPicPr>
        <p:blipFill>
          <a:blip r:embed="rId2"/>
          <a:stretch>
            <a:fillRect/>
          </a:stretch>
        </p:blipFill>
        <p:spPr>
          <a:xfrm>
            <a:off x="73128" y="28575"/>
            <a:ext cx="9008960" cy="6804132"/>
          </a:xfrm>
          <a:prstGeom prst="rect">
            <a:avLst/>
          </a:prstGeom>
        </p:spPr>
      </p:pic>
    </p:spTree>
    <p:extLst>
      <p:ext uri="{BB962C8B-B14F-4D97-AF65-F5344CB8AC3E}">
        <p14:creationId xmlns:p14="http://schemas.microsoft.com/office/powerpoint/2010/main" val="7089099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7212</TotalTime>
  <Words>1127</Words>
  <Application>Microsoft Macintosh PowerPoint</Application>
  <PresentationFormat>On-screen Show (4:3)</PresentationFormat>
  <Paragraphs>142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Periods of Bible History</vt:lpstr>
      <vt:lpstr>The Bible Story</vt:lpstr>
      <vt:lpstr>Two Religions from One Story</vt:lpstr>
      <vt:lpstr>Why a New Testament</vt:lpstr>
      <vt:lpstr>PowerPoint Presentation</vt:lpstr>
      <vt:lpstr>Why a New Testament</vt:lpstr>
      <vt:lpstr>PowerPoint Presentation</vt:lpstr>
      <vt:lpstr>PowerPoint Presentation</vt:lpstr>
      <vt:lpstr>Why a New Testament</vt:lpstr>
      <vt:lpstr>PowerPoint Presentation</vt:lpstr>
      <vt:lpstr>Why a New Testament</vt:lpstr>
      <vt:lpstr>PowerPoint Presentation</vt:lpstr>
      <vt:lpstr>PowerPoint Presentation</vt:lpstr>
      <vt:lpstr>Why a New Testament</vt:lpstr>
      <vt:lpstr>PowerPoint Presentation</vt:lpstr>
      <vt:lpstr>Why a New Testament</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Nicholas Woods</cp:lastModifiedBy>
  <cp:revision>82</cp:revision>
  <dcterms:created xsi:type="dcterms:W3CDTF">2013-07-15T20:26:40Z</dcterms:created>
  <dcterms:modified xsi:type="dcterms:W3CDTF">2018-10-07T18:49:51Z</dcterms:modified>
</cp:coreProperties>
</file>