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3" r:id="rId2"/>
    <p:sldId id="297" r:id="rId3"/>
    <p:sldId id="298" r:id="rId4"/>
    <p:sldId id="299" r:id="rId5"/>
    <p:sldId id="300" r:id="rId6"/>
    <p:sldId id="295" r:id="rId7"/>
    <p:sldId id="29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31074" autoAdjust="0"/>
    <p:restoredTop sz="94660"/>
  </p:normalViewPr>
  <p:slideViewPr>
    <p:cSldViewPr snapToGrid="0">
      <p:cViewPr varScale="1">
        <p:scale>
          <a:sx n="72" d="100"/>
          <a:sy n="72" d="100"/>
        </p:scale>
        <p:origin x="216" y="656"/>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10/8/18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10/8/18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10/8/18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10/8/18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0B048CC-8856-8043-8EFB-96356F054F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34442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628650" y="1918741"/>
            <a:ext cx="7886700" cy="746309"/>
          </a:xfrm>
        </p:spPr>
        <p:txBody>
          <a:bodyPr>
            <a:normAutofit/>
          </a:bodyPr>
          <a:lstStyle/>
          <a:p>
            <a:pPr algn="ctr"/>
            <a:r>
              <a:rPr lang="en-US" sz="3200" dirty="0">
                <a:latin typeface="Tahoma"/>
                <a:ea typeface="Tahoma"/>
                <a:cs typeface="Tahoma"/>
              </a:rPr>
              <a:t>The Lies of the Devil</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0"/>
            <a:ext cx="7886700" cy="4192949"/>
          </a:xfrm>
        </p:spPr>
        <p:txBody>
          <a:bodyPr vert="horz" lIns="91440" tIns="45720" rIns="91440" bIns="45720" rtlCol="0" anchor="t">
            <a:normAutofit/>
          </a:bodyPr>
          <a:lstStyle/>
          <a:p>
            <a:r>
              <a:rPr lang="en-US" sz="2400" dirty="0">
                <a:latin typeface="Trebuchet MS"/>
              </a:rPr>
              <a:t>You do not </a:t>
            </a:r>
            <a:r>
              <a:rPr lang="en-US" sz="2400" u="sng" dirty="0">
                <a:latin typeface="Trebuchet MS"/>
              </a:rPr>
              <a:t>need</a:t>
            </a:r>
            <a:r>
              <a:rPr lang="en-US" sz="2400" dirty="0">
                <a:latin typeface="Trebuchet MS"/>
              </a:rPr>
              <a:t> God</a:t>
            </a:r>
          </a:p>
          <a:p>
            <a:r>
              <a:rPr lang="en-US" sz="2400" dirty="0">
                <a:latin typeface="Trebuchet MS"/>
              </a:rPr>
              <a:t>You will not </a:t>
            </a:r>
            <a:r>
              <a:rPr lang="en-US" sz="2400" u="sng" dirty="0">
                <a:latin typeface="Trebuchet MS"/>
              </a:rPr>
              <a:t>die</a:t>
            </a:r>
          </a:p>
          <a:p>
            <a:r>
              <a:rPr lang="en-US" sz="2400" dirty="0">
                <a:latin typeface="Trebuchet MS"/>
              </a:rPr>
              <a:t>You can be </a:t>
            </a:r>
            <a:r>
              <a:rPr lang="en-US" sz="2400" u="sng" dirty="0">
                <a:latin typeface="Trebuchet MS"/>
              </a:rPr>
              <a:t>God</a:t>
            </a:r>
          </a:p>
          <a:p>
            <a:r>
              <a:rPr lang="en-US" sz="2400" dirty="0">
                <a:latin typeface="Trebuchet MS"/>
              </a:rPr>
              <a:t>God is holding us </a:t>
            </a:r>
            <a:r>
              <a:rPr lang="en-US" sz="2400" u="sng" dirty="0">
                <a:latin typeface="Trebuchet MS"/>
              </a:rPr>
              <a:t>back</a:t>
            </a:r>
            <a:endParaRPr lang="en-US" u="sng" dirty="0"/>
          </a:p>
        </p:txBody>
      </p:sp>
      <p:sp>
        <p:nvSpPr>
          <p:cNvPr id="7" name="TextBox 6">
            <a:extLst>
              <a:ext uri="{FF2B5EF4-FFF2-40B4-BE49-F238E27FC236}">
                <a16:creationId xmlns:a16="http://schemas.microsoft.com/office/drawing/2014/main" id="{BC1341C9-20F9-5949-A773-6F6774680B5C}"/>
              </a:ext>
            </a:extLst>
          </p:cNvPr>
          <p:cNvSpPr txBox="1"/>
          <p:nvPr/>
        </p:nvSpPr>
        <p:spPr>
          <a:xfrm>
            <a:off x="216130" y="2493818"/>
            <a:ext cx="8730645" cy="4032490"/>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Now the serpent was more crafty than any beast of the field which the Lord God had made. And he said to the woman, "Indeed, has God said, 'You shall not eat from any tree of the garden’?”</a:t>
            </a:r>
          </a:p>
          <a:p>
            <a:pPr algn="ctr"/>
            <a:r>
              <a:rPr lang="en-US" sz="2800" dirty="0">
                <a:solidFill>
                  <a:schemeClr val="bg1"/>
                </a:solidFill>
                <a:latin typeface="Trebuchet MS" panose="020B0703020202090204" pitchFamily="34" charset="0"/>
              </a:rPr>
              <a:t>Genesis 3.1</a:t>
            </a:r>
          </a:p>
        </p:txBody>
      </p:sp>
      <p:sp>
        <p:nvSpPr>
          <p:cNvPr id="8" name="TextBox 7">
            <a:extLst>
              <a:ext uri="{FF2B5EF4-FFF2-40B4-BE49-F238E27FC236}">
                <a16:creationId xmlns:a16="http://schemas.microsoft.com/office/drawing/2014/main" id="{E792AC4D-EE5E-B34D-818B-0A2D27FFC463}"/>
              </a:ext>
            </a:extLst>
          </p:cNvPr>
          <p:cNvSpPr txBox="1"/>
          <p:nvPr/>
        </p:nvSpPr>
        <p:spPr>
          <a:xfrm>
            <a:off x="235530" y="2479968"/>
            <a:ext cx="8730645" cy="4032490"/>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The serpent said to the woman, “You surely will not die!” </a:t>
            </a:r>
          </a:p>
          <a:p>
            <a:pPr algn="ctr"/>
            <a:r>
              <a:rPr lang="en-US" sz="2800" dirty="0">
                <a:solidFill>
                  <a:schemeClr val="bg1"/>
                </a:solidFill>
                <a:latin typeface="Trebuchet MS" panose="020B0703020202090204" pitchFamily="34" charset="0"/>
              </a:rPr>
              <a:t>Genesis 3.4</a:t>
            </a:r>
          </a:p>
        </p:txBody>
      </p:sp>
      <p:sp>
        <p:nvSpPr>
          <p:cNvPr id="9" name="TextBox 8">
            <a:extLst>
              <a:ext uri="{FF2B5EF4-FFF2-40B4-BE49-F238E27FC236}">
                <a16:creationId xmlns:a16="http://schemas.microsoft.com/office/drawing/2014/main" id="{D952BE6F-59F2-D747-836C-3B3D97B80E56}"/>
              </a:ext>
            </a:extLst>
          </p:cNvPr>
          <p:cNvSpPr txBox="1"/>
          <p:nvPr/>
        </p:nvSpPr>
        <p:spPr>
          <a:xfrm>
            <a:off x="254930" y="2482743"/>
            <a:ext cx="8730645" cy="4032490"/>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“For God knows that in the day you eat from it your eyes will be opened, and you will be like God, knowing good and evil.”</a:t>
            </a:r>
          </a:p>
          <a:p>
            <a:pPr algn="ctr"/>
            <a:r>
              <a:rPr lang="en-US" sz="2800" dirty="0">
                <a:solidFill>
                  <a:schemeClr val="bg1"/>
                </a:solidFill>
                <a:latin typeface="Trebuchet MS" panose="020B0703020202090204" pitchFamily="34" charset="0"/>
              </a:rPr>
              <a:t>Genesis 3.5</a:t>
            </a:r>
          </a:p>
        </p:txBody>
      </p:sp>
      <p:sp>
        <p:nvSpPr>
          <p:cNvPr id="10" name="TextBox 9">
            <a:extLst>
              <a:ext uri="{FF2B5EF4-FFF2-40B4-BE49-F238E27FC236}">
                <a16:creationId xmlns:a16="http://schemas.microsoft.com/office/drawing/2014/main" id="{7654492C-02AA-EE48-BEC1-543AB227D109}"/>
              </a:ext>
            </a:extLst>
          </p:cNvPr>
          <p:cNvSpPr txBox="1"/>
          <p:nvPr/>
        </p:nvSpPr>
        <p:spPr>
          <a:xfrm>
            <a:off x="224455" y="2502143"/>
            <a:ext cx="8730645" cy="4032490"/>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Do not love the world nor the things in the world. If anyone loves the world, the love of the Father is not in him. For all that is in the world, the lust of the flesh and the lust of the eyes and the boastful pride of life, is not from the Father, but is from the world. The world is passing away, and also its lusts; but the one who does the will of God lives forever.</a:t>
            </a:r>
          </a:p>
          <a:p>
            <a:pPr algn="ctr"/>
            <a:r>
              <a:rPr lang="en-US" sz="2800" dirty="0">
                <a:solidFill>
                  <a:schemeClr val="bg1"/>
                </a:solidFill>
                <a:latin typeface="Trebuchet MS" panose="020B0703020202090204" pitchFamily="34" charset="0"/>
              </a:rPr>
              <a:t>1 John 2.15-17</a:t>
            </a:r>
          </a:p>
        </p:txBody>
      </p:sp>
    </p:spTree>
    <p:extLst>
      <p:ext uri="{BB962C8B-B14F-4D97-AF65-F5344CB8AC3E}">
        <p14:creationId xmlns:p14="http://schemas.microsoft.com/office/powerpoint/2010/main" val="2590415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1"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ircle(in)">
                                      <p:cBhvr>
                                        <p:cTn id="13" dur="20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xit" presetSubtype="32" fill="hold" grpId="0" nodeType="clickEffect">
                                  <p:stCondLst>
                                    <p:cond delay="0"/>
                                  </p:stCondLst>
                                  <p:childTnLst>
                                    <p:animEffect transition="out" filter="circle(out)">
                                      <p:cBhvr>
                                        <p:cTn id="17" dur="2000"/>
                                        <p:tgtEl>
                                          <p:spTgt spid="7"/>
                                        </p:tgtEl>
                                      </p:cBhvr>
                                    </p:animEffect>
                                    <p:set>
                                      <p:cBhvr>
                                        <p:cTn id="18" dur="1" fill="hold">
                                          <p:stCondLst>
                                            <p:cond delay="1999"/>
                                          </p:stCondLst>
                                        </p:cTn>
                                        <p:tgtEl>
                                          <p:spTgt spid="7"/>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4" dur="500"/>
                                        <p:tgtEl>
                                          <p:spTgt spid="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additive="base">
                                        <p:cTn id="2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0" dur="5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1"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circle(in)">
                                      <p:cBhvr>
                                        <p:cTn id="35" dur="20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xit" presetSubtype="32" fill="hold" grpId="0" nodeType="clickEffect">
                                  <p:stCondLst>
                                    <p:cond delay="0"/>
                                  </p:stCondLst>
                                  <p:childTnLst>
                                    <p:animEffect transition="out" filter="circle(out)">
                                      <p:cBhvr>
                                        <p:cTn id="39" dur="2000"/>
                                        <p:tgtEl>
                                          <p:spTgt spid="8"/>
                                        </p:tgtEl>
                                      </p:cBhvr>
                                    </p:animEffect>
                                    <p:set>
                                      <p:cBhvr>
                                        <p:cTn id="40" dur="1" fill="hold">
                                          <p:stCondLst>
                                            <p:cond delay="1999"/>
                                          </p:stCondLst>
                                        </p:cTn>
                                        <p:tgtEl>
                                          <p:spTgt spid="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2" presetClass="entr" presetSubtype="4" fill="hold" nodeType="click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 calcmode="lin" valueType="num">
                                      <p:cBhvr additive="base">
                                        <p:cTn id="4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46" dur="500"/>
                                        <p:tgtEl>
                                          <p:spTgt spid="3">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1" nodeType="click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circle(in)">
                                      <p:cBhvr>
                                        <p:cTn id="51" dur="2000"/>
                                        <p:tgtEl>
                                          <p:spTgt spid="9"/>
                                        </p:tgtEl>
                                      </p:cBhvr>
                                    </p:animEffect>
                                  </p:childTnLst>
                                </p:cTn>
                              </p:par>
                            </p:childTnLst>
                          </p:cTn>
                        </p:par>
                      </p:childTnLst>
                    </p:cTn>
                  </p:par>
                  <p:par>
                    <p:cTn id="52" fill="hold">
                      <p:stCondLst>
                        <p:cond delay="indefinite"/>
                      </p:stCondLst>
                      <p:childTnLst>
                        <p:par>
                          <p:cTn id="53" fill="hold">
                            <p:stCondLst>
                              <p:cond delay="0"/>
                            </p:stCondLst>
                            <p:childTnLst>
                              <p:par>
                                <p:cTn id="54" presetID="6" presetClass="exit" presetSubtype="32" fill="hold" grpId="0" nodeType="clickEffect">
                                  <p:stCondLst>
                                    <p:cond delay="0"/>
                                  </p:stCondLst>
                                  <p:childTnLst>
                                    <p:animEffect transition="out" filter="circle(out)">
                                      <p:cBhvr>
                                        <p:cTn id="55" dur="2000"/>
                                        <p:tgtEl>
                                          <p:spTgt spid="9"/>
                                        </p:tgtEl>
                                      </p:cBhvr>
                                    </p:animEffect>
                                    <p:set>
                                      <p:cBhvr>
                                        <p:cTn id="56" dur="1" fill="hold">
                                          <p:stCondLst>
                                            <p:cond delay="1999"/>
                                          </p:stCondLst>
                                        </p:cTn>
                                        <p:tgtEl>
                                          <p:spTgt spid="9"/>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2" presetClass="entr" presetSubtype="4"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 calcmode="lin" valueType="num">
                                      <p:cBhvr additive="base">
                                        <p:cTn id="6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62" dur="500"/>
                                        <p:tgtEl>
                                          <p:spTgt spid="3">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1" nodeType="click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circle(in)">
                                      <p:cBhvr>
                                        <p:cTn id="67" dur="2000"/>
                                        <p:tgtEl>
                                          <p:spTgt spid="10"/>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xit" presetSubtype="32" fill="hold" grpId="0" nodeType="clickEffect">
                                  <p:stCondLst>
                                    <p:cond delay="0"/>
                                  </p:stCondLst>
                                  <p:childTnLst>
                                    <p:animEffect transition="out" filter="circle(out)">
                                      <p:cBhvr>
                                        <p:cTn id="71" dur="2000"/>
                                        <p:tgtEl>
                                          <p:spTgt spid="10"/>
                                        </p:tgtEl>
                                      </p:cBhvr>
                                    </p:animEffect>
                                    <p:set>
                                      <p:cBhvr>
                                        <p:cTn id="72" dur="1" fill="hold">
                                          <p:stCondLst>
                                            <p:cond delay="1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7" grpId="1" animBg="1"/>
      <p:bldP spid="8" grpId="0" animBg="1"/>
      <p:bldP spid="8" grpId="1" animBg="1"/>
      <p:bldP spid="9" grpId="0" animBg="1"/>
      <p:bldP spid="9" grpId="1" animBg="1"/>
      <p:bldP spid="10" grpId="0" animBg="1"/>
      <p:bldP spid="1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628650" y="1918741"/>
            <a:ext cx="7886700" cy="746309"/>
          </a:xfrm>
        </p:spPr>
        <p:txBody>
          <a:bodyPr>
            <a:normAutofit/>
          </a:bodyPr>
          <a:lstStyle/>
          <a:p>
            <a:pPr algn="ctr"/>
            <a:r>
              <a:rPr lang="en-US" sz="3200" dirty="0">
                <a:latin typeface="Tahoma"/>
                <a:ea typeface="Tahoma"/>
                <a:cs typeface="Tahoma"/>
              </a:rPr>
              <a:t>The Perceived Beauty of Sin</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1"/>
            <a:ext cx="7886700" cy="3397820"/>
          </a:xfrm>
        </p:spPr>
        <p:txBody>
          <a:bodyPr vert="horz" lIns="91440" tIns="45720" rIns="91440" bIns="45720" rtlCol="0" anchor="t">
            <a:normAutofit/>
          </a:bodyPr>
          <a:lstStyle/>
          <a:p>
            <a:r>
              <a:rPr lang="en-US" sz="2400" dirty="0">
                <a:latin typeface="Trebuchet MS"/>
              </a:rPr>
              <a:t>Sin looks </a:t>
            </a:r>
            <a:r>
              <a:rPr lang="en-US" sz="2400" u="sng" dirty="0">
                <a:latin typeface="Trebuchet MS"/>
              </a:rPr>
              <a:t>good</a:t>
            </a:r>
          </a:p>
          <a:p>
            <a:r>
              <a:rPr lang="en-US" sz="2400" dirty="0">
                <a:latin typeface="Trebuchet MS"/>
              </a:rPr>
              <a:t>Sin can </a:t>
            </a:r>
            <a:r>
              <a:rPr lang="en-US" sz="2400" u="sng" dirty="0">
                <a:latin typeface="Trebuchet MS"/>
              </a:rPr>
              <a:t>fill</a:t>
            </a:r>
            <a:r>
              <a:rPr lang="en-US" sz="2400" dirty="0">
                <a:latin typeface="Trebuchet MS"/>
              </a:rPr>
              <a:t> us</a:t>
            </a:r>
          </a:p>
          <a:p>
            <a:r>
              <a:rPr lang="en-US" sz="2400" dirty="0">
                <a:latin typeface="Trebuchet MS"/>
              </a:rPr>
              <a:t>Sin can give us </a:t>
            </a:r>
            <a:r>
              <a:rPr lang="en-US" sz="2400" u="sng" dirty="0">
                <a:latin typeface="Trebuchet MS"/>
              </a:rPr>
              <a:t>knowledge</a:t>
            </a:r>
          </a:p>
          <a:p>
            <a:r>
              <a:rPr lang="en-US" sz="2400" dirty="0">
                <a:latin typeface="Trebuchet MS"/>
              </a:rPr>
              <a:t>The good from sin is always </a:t>
            </a:r>
            <a:r>
              <a:rPr lang="en-US" sz="2400" u="sng" dirty="0">
                <a:latin typeface="Trebuchet MS"/>
              </a:rPr>
              <a:t>temporary</a:t>
            </a:r>
            <a:endParaRPr lang="en-US" u="sng" dirty="0"/>
          </a:p>
        </p:txBody>
      </p:sp>
      <p:sp>
        <p:nvSpPr>
          <p:cNvPr id="5" name="TextBox 4">
            <a:extLst>
              <a:ext uri="{FF2B5EF4-FFF2-40B4-BE49-F238E27FC236}">
                <a16:creationId xmlns:a16="http://schemas.microsoft.com/office/drawing/2014/main" id="{EABCA2AB-B219-934C-97EF-A8ECF6BA0762}"/>
              </a:ext>
            </a:extLst>
          </p:cNvPr>
          <p:cNvSpPr txBox="1"/>
          <p:nvPr/>
        </p:nvSpPr>
        <p:spPr>
          <a:xfrm>
            <a:off x="221680" y="2449493"/>
            <a:ext cx="8730645" cy="4032490"/>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When the </a:t>
            </a:r>
            <a:r>
              <a:rPr lang="en-US" sz="2800" u="sng" dirty="0">
                <a:solidFill>
                  <a:schemeClr val="bg1"/>
                </a:solidFill>
                <a:latin typeface="Trebuchet MS" panose="020B0703020202090204" pitchFamily="34" charset="0"/>
              </a:rPr>
              <a:t>woman saw</a:t>
            </a:r>
            <a:r>
              <a:rPr lang="en-US" sz="2800" dirty="0">
                <a:solidFill>
                  <a:schemeClr val="bg1"/>
                </a:solidFill>
                <a:latin typeface="Trebuchet MS" panose="020B0703020202090204" pitchFamily="34" charset="0"/>
              </a:rPr>
              <a:t> that the tree was </a:t>
            </a:r>
            <a:r>
              <a:rPr lang="en-US" sz="2800" u="sng" dirty="0">
                <a:solidFill>
                  <a:schemeClr val="bg1"/>
                </a:solidFill>
                <a:latin typeface="Trebuchet MS" panose="020B0703020202090204" pitchFamily="34" charset="0"/>
              </a:rPr>
              <a:t>good for food</a:t>
            </a:r>
            <a:r>
              <a:rPr lang="en-US" sz="2800" dirty="0">
                <a:solidFill>
                  <a:schemeClr val="bg1"/>
                </a:solidFill>
                <a:latin typeface="Trebuchet MS" panose="020B0703020202090204" pitchFamily="34" charset="0"/>
              </a:rPr>
              <a:t>, and that it was a </a:t>
            </a:r>
            <a:r>
              <a:rPr lang="en-US" sz="2800" u="sng" dirty="0">
                <a:solidFill>
                  <a:schemeClr val="bg1"/>
                </a:solidFill>
                <a:latin typeface="Trebuchet MS" panose="020B0703020202090204" pitchFamily="34" charset="0"/>
              </a:rPr>
              <a:t>delight to the eyes</a:t>
            </a:r>
            <a:r>
              <a:rPr lang="en-US" sz="2800" dirty="0">
                <a:solidFill>
                  <a:schemeClr val="bg1"/>
                </a:solidFill>
                <a:latin typeface="Trebuchet MS" panose="020B0703020202090204" pitchFamily="34" charset="0"/>
              </a:rPr>
              <a:t>, and that the tree was </a:t>
            </a:r>
            <a:r>
              <a:rPr lang="en-US" sz="2800" u="sng" dirty="0">
                <a:solidFill>
                  <a:schemeClr val="bg1"/>
                </a:solidFill>
                <a:latin typeface="Trebuchet MS" panose="020B0703020202090204" pitchFamily="34" charset="0"/>
              </a:rPr>
              <a:t>desirable to make one wise</a:t>
            </a:r>
            <a:r>
              <a:rPr lang="en-US" sz="2800" dirty="0">
                <a:solidFill>
                  <a:schemeClr val="bg1"/>
                </a:solidFill>
                <a:latin typeface="Trebuchet MS" panose="020B0703020202090204" pitchFamily="34" charset="0"/>
              </a:rPr>
              <a:t>, she took from its fruit and ate; and she gave also to her husband with her, and he ate.</a:t>
            </a:r>
          </a:p>
          <a:p>
            <a:pPr algn="ctr"/>
            <a:r>
              <a:rPr lang="en-US" sz="2800" dirty="0">
                <a:solidFill>
                  <a:schemeClr val="bg1"/>
                </a:solidFill>
                <a:latin typeface="Trebuchet MS" panose="020B0703020202090204" pitchFamily="34" charset="0"/>
              </a:rPr>
              <a:t>Genesis 3.6</a:t>
            </a:r>
          </a:p>
        </p:txBody>
      </p:sp>
      <p:sp>
        <p:nvSpPr>
          <p:cNvPr id="7" name="TextBox 6">
            <a:extLst>
              <a:ext uri="{FF2B5EF4-FFF2-40B4-BE49-F238E27FC236}">
                <a16:creationId xmlns:a16="http://schemas.microsoft.com/office/drawing/2014/main" id="{D11CCEFE-A957-1049-89FF-119A3F8B197B}"/>
              </a:ext>
            </a:extLst>
          </p:cNvPr>
          <p:cNvSpPr txBox="1"/>
          <p:nvPr/>
        </p:nvSpPr>
        <p:spPr>
          <a:xfrm>
            <a:off x="224455" y="2452268"/>
            <a:ext cx="8730645" cy="4032490"/>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Then the eyes of both of them were opened, and they knew that they were naked; and they sewed fig leaves together and made themselves loin coverings.</a:t>
            </a:r>
          </a:p>
          <a:p>
            <a:pPr algn="ctr"/>
            <a:r>
              <a:rPr lang="en-US" sz="2800" dirty="0">
                <a:solidFill>
                  <a:schemeClr val="bg1"/>
                </a:solidFill>
                <a:latin typeface="Trebuchet MS" panose="020B0703020202090204" pitchFamily="34" charset="0"/>
              </a:rPr>
              <a:t>They heard the sound of the Lord God walking in the garden in the cool of the day, and the man and his wife hid themselves from the presence of the Lord God among the trees of the garden.</a:t>
            </a:r>
          </a:p>
          <a:p>
            <a:pPr algn="ctr"/>
            <a:r>
              <a:rPr lang="en-US" sz="2800" dirty="0">
                <a:solidFill>
                  <a:schemeClr val="bg1"/>
                </a:solidFill>
                <a:latin typeface="Trebuchet MS" panose="020B0703020202090204" pitchFamily="34" charset="0"/>
              </a:rPr>
              <a:t>Genesis 3.7-8</a:t>
            </a:r>
          </a:p>
        </p:txBody>
      </p:sp>
    </p:spTree>
    <p:extLst>
      <p:ext uri="{BB962C8B-B14F-4D97-AF65-F5344CB8AC3E}">
        <p14:creationId xmlns:p14="http://schemas.microsoft.com/office/powerpoint/2010/main" val="3382617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1"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xit" presetSubtype="32" fill="hold" grpId="0" nodeType="clickEffect">
                                  <p:stCondLst>
                                    <p:cond delay="0"/>
                                  </p:stCondLst>
                                  <p:childTnLst>
                                    <p:animEffect transition="out" filter="circle(out)">
                                      <p:cBhvr>
                                        <p:cTn id="17" dur="2000"/>
                                        <p:tgtEl>
                                          <p:spTgt spid="5"/>
                                        </p:tgtEl>
                                      </p:cBhvr>
                                    </p:animEffect>
                                    <p:set>
                                      <p:cBhvr>
                                        <p:cTn id="18" dur="1" fill="hold">
                                          <p:stCondLst>
                                            <p:cond delay="1999"/>
                                          </p:stCondLst>
                                        </p:cTn>
                                        <p:tgtEl>
                                          <p:spTgt spid="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4" dur="500"/>
                                        <p:tgtEl>
                                          <p:spTgt spid="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additive="base">
                                        <p:cTn id="2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0" dur="5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additive="base">
                                        <p:cTn id="3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36" dur="500"/>
                                        <p:tgtEl>
                                          <p:spTgt spid="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2" presetClass="entr" presetSubtype="4" fill="hold"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 calcmode="lin" valueType="num">
                                      <p:cBhvr additive="base">
                                        <p:cTn id="4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42" dur="5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1"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circle(in)">
                                      <p:cBhvr>
                                        <p:cTn id="47" dur="20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xit" presetSubtype="32" fill="hold" grpId="0" nodeType="clickEffect">
                                  <p:stCondLst>
                                    <p:cond delay="0"/>
                                  </p:stCondLst>
                                  <p:childTnLst>
                                    <p:animEffect transition="out" filter="circle(out)">
                                      <p:cBhvr>
                                        <p:cTn id="51" dur="2000"/>
                                        <p:tgtEl>
                                          <p:spTgt spid="7"/>
                                        </p:tgtEl>
                                      </p:cBhvr>
                                    </p:animEffect>
                                    <p:set>
                                      <p:cBhvr>
                                        <p:cTn id="52" dur="1" fill="hold">
                                          <p:stCondLst>
                                            <p:cond delay="1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5" grpId="1" animBg="1"/>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628650" y="1918741"/>
            <a:ext cx="7886700" cy="746309"/>
          </a:xfrm>
        </p:spPr>
        <p:txBody>
          <a:bodyPr>
            <a:normAutofit/>
          </a:bodyPr>
          <a:lstStyle/>
          <a:p>
            <a:pPr algn="ctr"/>
            <a:r>
              <a:rPr lang="en-US" sz="3200" dirty="0">
                <a:latin typeface="Tahoma"/>
                <a:ea typeface="Tahoma"/>
                <a:cs typeface="Tahoma"/>
              </a:rPr>
              <a:t>The Reality of Sin</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0"/>
            <a:ext cx="7886700" cy="4192949"/>
          </a:xfrm>
        </p:spPr>
        <p:txBody>
          <a:bodyPr vert="horz" lIns="91440" tIns="45720" rIns="91440" bIns="45720" rtlCol="0" anchor="t">
            <a:normAutofit/>
          </a:bodyPr>
          <a:lstStyle/>
          <a:p>
            <a:r>
              <a:rPr lang="en-US" sz="2400" dirty="0">
                <a:latin typeface="Trebuchet MS"/>
              </a:rPr>
              <a:t>They felt </a:t>
            </a:r>
            <a:r>
              <a:rPr lang="en-US" sz="2400" u="sng" dirty="0">
                <a:latin typeface="Trebuchet MS"/>
              </a:rPr>
              <a:t>shame</a:t>
            </a:r>
          </a:p>
          <a:p>
            <a:r>
              <a:rPr lang="en-US" sz="2400" dirty="0">
                <a:latin typeface="Trebuchet MS"/>
              </a:rPr>
              <a:t>They </a:t>
            </a:r>
            <a:r>
              <a:rPr lang="en-US" sz="2400" u="sng" dirty="0">
                <a:latin typeface="Trebuchet MS"/>
              </a:rPr>
              <a:t>hid</a:t>
            </a:r>
            <a:r>
              <a:rPr lang="en-US" sz="2400" dirty="0">
                <a:latin typeface="Trebuchet MS"/>
              </a:rPr>
              <a:t> from God</a:t>
            </a:r>
          </a:p>
          <a:p>
            <a:r>
              <a:rPr lang="en-US" sz="2400" dirty="0">
                <a:latin typeface="Trebuchet MS"/>
              </a:rPr>
              <a:t>They felt the need to </a:t>
            </a:r>
            <a:r>
              <a:rPr lang="en-US" sz="2400" u="sng" dirty="0">
                <a:latin typeface="Trebuchet MS"/>
              </a:rPr>
              <a:t>blame</a:t>
            </a:r>
            <a:r>
              <a:rPr lang="en-US" sz="2400" dirty="0">
                <a:latin typeface="Trebuchet MS"/>
              </a:rPr>
              <a:t> others</a:t>
            </a:r>
          </a:p>
          <a:p>
            <a:r>
              <a:rPr lang="en-US" sz="2400" u="sng" dirty="0">
                <a:latin typeface="Trebuchet MS"/>
              </a:rPr>
              <a:t>Curses</a:t>
            </a:r>
            <a:r>
              <a:rPr lang="en-US" sz="2400" dirty="0">
                <a:latin typeface="Trebuchet MS"/>
              </a:rPr>
              <a:t> were handed down</a:t>
            </a:r>
          </a:p>
          <a:p>
            <a:r>
              <a:rPr lang="en-US" sz="2400" dirty="0">
                <a:latin typeface="Trebuchet MS"/>
              </a:rPr>
              <a:t>They would know </a:t>
            </a:r>
            <a:r>
              <a:rPr lang="en-US" sz="2400" u="sng" dirty="0">
                <a:latin typeface="Trebuchet MS"/>
              </a:rPr>
              <a:t>pain</a:t>
            </a:r>
          </a:p>
          <a:p>
            <a:r>
              <a:rPr lang="en-US" sz="2400" dirty="0">
                <a:latin typeface="Trebuchet MS"/>
              </a:rPr>
              <a:t>They will now </a:t>
            </a:r>
            <a:r>
              <a:rPr lang="en-US" sz="2400" u="sng" dirty="0">
                <a:latin typeface="Trebuchet MS"/>
              </a:rPr>
              <a:t>labor</a:t>
            </a:r>
            <a:r>
              <a:rPr lang="en-US" sz="2400" dirty="0">
                <a:latin typeface="Trebuchet MS"/>
              </a:rPr>
              <a:t> with difficulty</a:t>
            </a:r>
          </a:p>
          <a:p>
            <a:r>
              <a:rPr lang="en-US" sz="2400" dirty="0">
                <a:latin typeface="Trebuchet MS"/>
              </a:rPr>
              <a:t>Things will grow that will </a:t>
            </a:r>
            <a:r>
              <a:rPr lang="en-US" sz="2400" u="sng" dirty="0">
                <a:latin typeface="Trebuchet MS"/>
              </a:rPr>
              <a:t>choke</a:t>
            </a:r>
            <a:r>
              <a:rPr lang="en-US" sz="2400" dirty="0">
                <a:latin typeface="Trebuchet MS"/>
              </a:rPr>
              <a:t> </a:t>
            </a:r>
            <a:r>
              <a:rPr lang="en-US" sz="2400" u="sng" dirty="0">
                <a:latin typeface="Trebuchet MS"/>
              </a:rPr>
              <a:t>out</a:t>
            </a:r>
            <a:r>
              <a:rPr lang="en-US" sz="2400" dirty="0">
                <a:latin typeface="Trebuchet MS"/>
              </a:rPr>
              <a:t> the good</a:t>
            </a:r>
          </a:p>
          <a:p>
            <a:r>
              <a:rPr lang="en-US" sz="2400" dirty="0">
                <a:latin typeface="Trebuchet MS"/>
              </a:rPr>
              <a:t>Work hard for </a:t>
            </a:r>
            <a:r>
              <a:rPr lang="en-US" sz="2400" u="sng" dirty="0">
                <a:latin typeface="Trebuchet MS"/>
              </a:rPr>
              <a:t>bread</a:t>
            </a:r>
          </a:p>
          <a:p>
            <a:r>
              <a:rPr lang="en-US" sz="2400" u="sng" dirty="0">
                <a:latin typeface="Trebuchet MS"/>
              </a:rPr>
              <a:t>Death</a:t>
            </a:r>
            <a:r>
              <a:rPr lang="en-US" sz="2400" dirty="0">
                <a:latin typeface="Trebuchet MS"/>
              </a:rPr>
              <a:t> will come to all</a:t>
            </a:r>
          </a:p>
        </p:txBody>
      </p:sp>
    </p:spTree>
    <p:extLst>
      <p:ext uri="{BB962C8B-B14F-4D97-AF65-F5344CB8AC3E}">
        <p14:creationId xmlns:p14="http://schemas.microsoft.com/office/powerpoint/2010/main" val="2382492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50" dur="5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4"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56" dur="500"/>
                                        <p:tgtEl>
                                          <p:spTgt spid="3">
                                            <p:txEl>
                                              <p:pRg st="7" end="7"/>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2" presetClass="entr" presetSubtype="4" fill="hold"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6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628650" y="1918741"/>
            <a:ext cx="7886700" cy="746309"/>
          </a:xfrm>
        </p:spPr>
        <p:txBody>
          <a:bodyPr>
            <a:normAutofit/>
          </a:bodyPr>
          <a:lstStyle/>
          <a:p>
            <a:pPr algn="ctr"/>
            <a:r>
              <a:rPr lang="en-US" sz="3200" dirty="0">
                <a:latin typeface="Tahoma"/>
                <a:ea typeface="Tahoma"/>
                <a:cs typeface="Tahoma"/>
              </a:rPr>
              <a:t>The Total Rejection of God</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0"/>
            <a:ext cx="7886700" cy="4192949"/>
          </a:xfrm>
        </p:spPr>
        <p:txBody>
          <a:bodyPr vert="horz" lIns="91440" tIns="45720" rIns="91440" bIns="45720" rtlCol="0" anchor="t">
            <a:normAutofit/>
          </a:bodyPr>
          <a:lstStyle/>
          <a:p>
            <a:r>
              <a:rPr lang="en-US" sz="2400" dirty="0">
                <a:latin typeface="Trebuchet MS"/>
              </a:rPr>
              <a:t>Free will means we get to </a:t>
            </a:r>
            <a:r>
              <a:rPr lang="en-US" sz="2400" u="sng" dirty="0">
                <a:latin typeface="Trebuchet MS"/>
              </a:rPr>
              <a:t>choose</a:t>
            </a:r>
          </a:p>
          <a:p>
            <a:r>
              <a:rPr lang="en-US" sz="2400" dirty="0">
                <a:latin typeface="Trebuchet MS"/>
              </a:rPr>
              <a:t>Cain chose to become </a:t>
            </a:r>
            <a:r>
              <a:rPr lang="en-US" sz="2400" u="sng" dirty="0">
                <a:latin typeface="Trebuchet MS"/>
              </a:rPr>
              <a:t>angry</a:t>
            </a:r>
            <a:r>
              <a:rPr lang="en-US" sz="2400" dirty="0">
                <a:latin typeface="Trebuchet MS"/>
              </a:rPr>
              <a:t> with God</a:t>
            </a:r>
          </a:p>
          <a:p>
            <a:r>
              <a:rPr lang="en-US" sz="2400" dirty="0">
                <a:latin typeface="Trebuchet MS"/>
              </a:rPr>
              <a:t>God did not </a:t>
            </a:r>
            <a:r>
              <a:rPr lang="en-US" sz="2400" u="sng" dirty="0">
                <a:latin typeface="Trebuchet MS"/>
              </a:rPr>
              <a:t>make</a:t>
            </a:r>
            <a:r>
              <a:rPr lang="en-US" sz="2400" dirty="0">
                <a:latin typeface="Trebuchet MS"/>
              </a:rPr>
              <a:t> Cain angry</a:t>
            </a:r>
          </a:p>
          <a:p>
            <a:r>
              <a:rPr lang="en-US" sz="2400" dirty="0">
                <a:latin typeface="Trebuchet MS"/>
              </a:rPr>
              <a:t>Being angry with God is </a:t>
            </a:r>
            <a:r>
              <a:rPr lang="en-US" sz="2400" u="sng" dirty="0">
                <a:latin typeface="Trebuchet MS"/>
              </a:rPr>
              <a:t>selfish</a:t>
            </a:r>
          </a:p>
          <a:p>
            <a:r>
              <a:rPr lang="en-US" sz="2400" dirty="0">
                <a:latin typeface="Trebuchet MS"/>
              </a:rPr>
              <a:t>Anger led to </a:t>
            </a:r>
            <a:r>
              <a:rPr lang="en-US" sz="2400" u="sng" dirty="0">
                <a:latin typeface="Trebuchet MS"/>
              </a:rPr>
              <a:t>murder</a:t>
            </a:r>
          </a:p>
          <a:p>
            <a:r>
              <a:rPr lang="en-US" sz="2400" dirty="0">
                <a:latin typeface="Trebuchet MS"/>
              </a:rPr>
              <a:t>The </a:t>
            </a:r>
            <a:r>
              <a:rPr lang="en-US" sz="2400" u="sng" dirty="0">
                <a:latin typeface="Trebuchet MS"/>
              </a:rPr>
              <a:t>self-obsessed</a:t>
            </a:r>
            <a:r>
              <a:rPr lang="en-US" sz="2400" dirty="0">
                <a:latin typeface="Trebuchet MS"/>
              </a:rPr>
              <a:t> have rejected God</a:t>
            </a:r>
          </a:p>
          <a:p>
            <a:r>
              <a:rPr lang="en-US" sz="2400" dirty="0">
                <a:latin typeface="Trebuchet MS"/>
              </a:rPr>
              <a:t>Reject God long enough and </a:t>
            </a:r>
            <a:r>
              <a:rPr lang="en-US" sz="2400" u="sng" dirty="0">
                <a:latin typeface="Trebuchet MS"/>
              </a:rPr>
              <a:t>you</a:t>
            </a:r>
            <a:r>
              <a:rPr lang="en-US" sz="2400" dirty="0">
                <a:latin typeface="Trebuchet MS"/>
              </a:rPr>
              <a:t> will </a:t>
            </a:r>
            <a:r>
              <a:rPr lang="en-US" sz="2400" u="sng" dirty="0">
                <a:latin typeface="Trebuchet MS"/>
              </a:rPr>
              <a:t>leave</a:t>
            </a:r>
          </a:p>
          <a:p>
            <a:r>
              <a:rPr lang="en-US" sz="2400" dirty="0">
                <a:latin typeface="Trebuchet MS"/>
              </a:rPr>
              <a:t>Leaving God leads to </a:t>
            </a:r>
            <a:r>
              <a:rPr lang="en-US" sz="2400" u="sng" dirty="0">
                <a:latin typeface="Trebuchet MS"/>
              </a:rPr>
              <a:t>destruction</a:t>
            </a:r>
          </a:p>
        </p:txBody>
      </p:sp>
    </p:spTree>
    <p:extLst>
      <p:ext uri="{BB962C8B-B14F-4D97-AF65-F5344CB8AC3E}">
        <p14:creationId xmlns:p14="http://schemas.microsoft.com/office/powerpoint/2010/main" val="3632716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50" dur="5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4"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5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628650" y="1918741"/>
            <a:ext cx="7886700" cy="746309"/>
          </a:xfrm>
        </p:spPr>
        <p:txBody>
          <a:bodyPr>
            <a:normAutofit/>
          </a:bodyPr>
          <a:lstStyle/>
          <a:p>
            <a:pPr algn="ctr"/>
            <a:r>
              <a:rPr lang="en-US" sz="3200" dirty="0">
                <a:latin typeface="Tahoma"/>
                <a:ea typeface="Tahoma"/>
                <a:cs typeface="Tahoma"/>
              </a:rPr>
              <a:t>God’s Righteousness</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0"/>
            <a:ext cx="7886700" cy="4192949"/>
          </a:xfrm>
        </p:spPr>
        <p:txBody>
          <a:bodyPr vert="horz" lIns="91440" tIns="45720" rIns="91440" bIns="45720" rtlCol="0" anchor="t">
            <a:normAutofit/>
          </a:bodyPr>
          <a:lstStyle/>
          <a:p>
            <a:r>
              <a:rPr lang="en-US" sz="2400" dirty="0">
                <a:latin typeface="Trebuchet MS"/>
              </a:rPr>
              <a:t>God created all things </a:t>
            </a:r>
            <a:r>
              <a:rPr lang="en-US" sz="2400" u="sng" dirty="0">
                <a:latin typeface="Trebuchet MS"/>
              </a:rPr>
              <a:t>good</a:t>
            </a:r>
            <a:endParaRPr lang="en-US" sz="2400" dirty="0">
              <a:latin typeface="Trebuchet MS"/>
            </a:endParaRPr>
          </a:p>
          <a:p>
            <a:r>
              <a:rPr lang="en-US" sz="2400" dirty="0">
                <a:latin typeface="Trebuchet MS"/>
              </a:rPr>
              <a:t>God established </a:t>
            </a:r>
            <a:r>
              <a:rPr lang="en-US" sz="2400" u="sng" dirty="0">
                <a:latin typeface="Trebuchet MS"/>
              </a:rPr>
              <a:t>law</a:t>
            </a:r>
            <a:r>
              <a:rPr lang="en-US" sz="2400" dirty="0">
                <a:latin typeface="Trebuchet MS"/>
              </a:rPr>
              <a:t> and </a:t>
            </a:r>
            <a:r>
              <a:rPr lang="en-US" sz="2400" u="sng" dirty="0">
                <a:latin typeface="Trebuchet MS"/>
              </a:rPr>
              <a:t>order</a:t>
            </a:r>
          </a:p>
          <a:p>
            <a:r>
              <a:rPr lang="en-US" sz="2400" dirty="0">
                <a:latin typeface="Trebuchet MS"/>
              </a:rPr>
              <a:t>God made man in His </a:t>
            </a:r>
            <a:r>
              <a:rPr lang="en-US" sz="2400" u="sng" dirty="0">
                <a:latin typeface="Trebuchet MS"/>
              </a:rPr>
              <a:t>image</a:t>
            </a:r>
            <a:endParaRPr lang="en-US" sz="2400" dirty="0">
              <a:latin typeface="Trebuchet MS"/>
            </a:endParaRPr>
          </a:p>
          <a:p>
            <a:r>
              <a:rPr lang="en-US" sz="2400" dirty="0">
                <a:latin typeface="Trebuchet MS"/>
              </a:rPr>
              <a:t>God made man with </a:t>
            </a:r>
            <a:r>
              <a:rPr lang="en-US" sz="2400" u="sng" dirty="0">
                <a:latin typeface="Trebuchet MS"/>
              </a:rPr>
              <a:t>free will</a:t>
            </a:r>
          </a:p>
          <a:p>
            <a:r>
              <a:rPr lang="en-US" sz="2400" dirty="0">
                <a:latin typeface="Trebuchet MS"/>
              </a:rPr>
              <a:t>Man </a:t>
            </a:r>
            <a:r>
              <a:rPr lang="en-US" sz="2400" u="sng" dirty="0">
                <a:latin typeface="Trebuchet MS"/>
              </a:rPr>
              <a:t>corrupted</a:t>
            </a:r>
            <a:r>
              <a:rPr lang="en-US" sz="2400" dirty="0">
                <a:latin typeface="Trebuchet MS"/>
              </a:rPr>
              <a:t> God’s creation</a:t>
            </a:r>
          </a:p>
          <a:p>
            <a:r>
              <a:rPr lang="en-US" sz="2400" dirty="0">
                <a:latin typeface="Trebuchet MS"/>
              </a:rPr>
              <a:t>Man’s selfishness brought </a:t>
            </a:r>
            <a:r>
              <a:rPr lang="en-US" sz="2400" u="sng" dirty="0">
                <a:latin typeface="Trebuchet MS"/>
              </a:rPr>
              <a:t>chaos</a:t>
            </a:r>
          </a:p>
          <a:p>
            <a:r>
              <a:rPr lang="en-US" sz="2400" dirty="0">
                <a:latin typeface="Trebuchet MS"/>
              </a:rPr>
              <a:t>Man wanted to be </a:t>
            </a:r>
            <a:r>
              <a:rPr lang="en-US" sz="2400" u="sng" dirty="0">
                <a:latin typeface="Trebuchet MS"/>
              </a:rPr>
              <a:t>more</a:t>
            </a:r>
            <a:r>
              <a:rPr lang="en-US" sz="2400" dirty="0">
                <a:latin typeface="Trebuchet MS"/>
              </a:rPr>
              <a:t> than God made</a:t>
            </a:r>
          </a:p>
          <a:p>
            <a:r>
              <a:rPr lang="en-US" sz="2400" dirty="0">
                <a:latin typeface="Trebuchet MS"/>
              </a:rPr>
              <a:t>Free will proves God is </a:t>
            </a:r>
            <a:r>
              <a:rPr lang="en-US" sz="2400" u="sng" dirty="0">
                <a:latin typeface="Trebuchet MS"/>
              </a:rPr>
              <a:t>righteous</a:t>
            </a:r>
          </a:p>
          <a:p>
            <a:r>
              <a:rPr lang="en-US" sz="2400" dirty="0">
                <a:latin typeface="Trebuchet MS"/>
              </a:rPr>
              <a:t>Mercy always precedes </a:t>
            </a:r>
            <a:r>
              <a:rPr lang="en-US" sz="2400" u="sng" dirty="0">
                <a:latin typeface="Trebuchet MS"/>
              </a:rPr>
              <a:t>judgement</a:t>
            </a:r>
            <a:endParaRPr lang="en-US" u="sng" dirty="0"/>
          </a:p>
        </p:txBody>
      </p:sp>
    </p:spTree>
    <p:extLst>
      <p:ext uri="{BB962C8B-B14F-4D97-AF65-F5344CB8AC3E}">
        <p14:creationId xmlns:p14="http://schemas.microsoft.com/office/powerpoint/2010/main" val="238068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50" dur="5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4"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56" dur="500"/>
                                        <p:tgtEl>
                                          <p:spTgt spid="3">
                                            <p:txEl>
                                              <p:pRg st="7" end="7"/>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2" presetClass="entr" presetSubtype="4" fill="hold"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6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0B048CC-8856-8043-8EFB-96356F054F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24046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7205</TotalTime>
  <Words>516</Words>
  <Application>Microsoft Macintosh PowerPoint</Application>
  <PresentationFormat>On-screen Show (4:3)</PresentationFormat>
  <Paragraphs>52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Tahoma</vt:lpstr>
      <vt:lpstr>Trebuchet MS</vt:lpstr>
      <vt:lpstr>office theme</vt:lpstr>
      <vt:lpstr>PowerPoint Presentation</vt:lpstr>
      <vt:lpstr>The Lies of the Devil</vt:lpstr>
      <vt:lpstr>The Perceived Beauty of Sin</vt:lpstr>
      <vt:lpstr>The Reality of Sin</vt:lpstr>
      <vt:lpstr>The Total Rejection of God</vt:lpstr>
      <vt:lpstr>God’s Righteousness</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Nicholas Woods</cp:lastModifiedBy>
  <cp:revision>81</cp:revision>
  <dcterms:created xsi:type="dcterms:W3CDTF">2013-07-15T20:26:40Z</dcterms:created>
  <dcterms:modified xsi:type="dcterms:W3CDTF">2018-10-08T15:38:11Z</dcterms:modified>
</cp:coreProperties>
</file>