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4" r:id="rId3"/>
    <p:sldId id="296" r:id="rId4"/>
    <p:sldId id="295" r:id="rId5"/>
    <p:sldId id="297" r:id="rId6"/>
    <p:sldId id="259" r:id="rId7"/>
    <p:sldId id="261" r:id="rId8"/>
    <p:sldId id="262" r:id="rId9"/>
    <p:sldId id="263" r:id="rId10"/>
    <p:sldId id="257" r:id="rId11"/>
    <p:sldId id="258" r:id="rId12"/>
    <p:sldId id="260" r:id="rId13"/>
    <p:sldId id="264" r:id="rId14"/>
    <p:sldId id="265" r:id="rId15"/>
    <p:sldId id="266" r:id="rId16"/>
    <p:sldId id="267" r:id="rId17"/>
    <p:sldId id="298"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556161-2A35-4FF7-8B87-FCF4B7E73DEF}"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1184325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56161-2A35-4FF7-8B87-FCF4B7E73DEF}"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154718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56161-2A35-4FF7-8B87-FCF4B7E73DEF}"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2860792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56161-2A35-4FF7-8B87-FCF4B7E73DEF}"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190921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556161-2A35-4FF7-8B87-FCF4B7E73DEF}" type="datetimeFigureOut">
              <a:rPr lang="en-US" smtClean="0"/>
              <a:t>7/14/2019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1439326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556161-2A35-4FF7-8B87-FCF4B7E73DEF}" type="datetimeFigureOut">
              <a:rPr lang="en-US" smtClean="0"/>
              <a:t>7/14/2019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3559119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556161-2A35-4FF7-8B87-FCF4B7E73DEF}" type="datetimeFigureOut">
              <a:rPr lang="en-US" smtClean="0"/>
              <a:t>7/14/2019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354267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556161-2A35-4FF7-8B87-FCF4B7E73DEF}" type="datetimeFigureOut">
              <a:rPr lang="en-US" smtClean="0"/>
              <a:t>7/14/2019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2608189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556161-2A35-4FF7-8B87-FCF4B7E73DEF}" type="datetimeFigureOut">
              <a:rPr lang="en-US" smtClean="0"/>
              <a:t>7/14/2019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4026962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556161-2A35-4FF7-8B87-FCF4B7E73DEF}" type="datetimeFigureOut">
              <a:rPr lang="en-US" smtClean="0"/>
              <a:t>7/14/2019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251089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556161-2A35-4FF7-8B87-FCF4B7E73DEF}" type="datetimeFigureOut">
              <a:rPr lang="en-US" smtClean="0"/>
              <a:t>7/14/2019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8D8B37-217B-4C03-B0D1-1A211BE2846E}" type="slidenum">
              <a:rPr lang="en-US" smtClean="0"/>
              <a:t>‹#›</a:t>
            </a:fld>
            <a:endParaRPr lang="en-US"/>
          </a:p>
        </p:txBody>
      </p:sp>
    </p:spTree>
    <p:extLst>
      <p:ext uri="{BB962C8B-B14F-4D97-AF65-F5344CB8AC3E}">
        <p14:creationId xmlns:p14="http://schemas.microsoft.com/office/powerpoint/2010/main" val="1452221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556161-2A35-4FF7-8B87-FCF4B7E73DEF}" type="datetimeFigureOut">
              <a:rPr lang="en-US" smtClean="0"/>
              <a:t>7/14/2019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8D8B37-217B-4C03-B0D1-1A211BE2846E}" type="slidenum">
              <a:rPr lang="en-US" smtClean="0"/>
              <a:t>‹#›</a:t>
            </a:fld>
            <a:endParaRPr lang="en-US"/>
          </a:p>
        </p:txBody>
      </p:sp>
    </p:spTree>
    <p:extLst>
      <p:ext uri="{BB962C8B-B14F-4D97-AF65-F5344CB8AC3E}">
        <p14:creationId xmlns:p14="http://schemas.microsoft.com/office/powerpoint/2010/main" val="3830688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b="1" dirty="0" smtClean="0">
                <a:solidFill>
                  <a:srgbClr val="FF0000"/>
                </a:solidFill>
              </a:rPr>
              <a:t>Are you Justified?</a:t>
            </a:r>
            <a:endParaRPr lang="en-US" sz="8000" b="1" dirty="0">
              <a:solidFill>
                <a:srgbClr val="FF0000"/>
              </a:solidFill>
            </a:endParaRPr>
          </a:p>
        </p:txBody>
      </p:sp>
      <p:sp>
        <p:nvSpPr>
          <p:cNvPr id="3" name="Subtitle 2"/>
          <p:cNvSpPr>
            <a:spLocks noGrp="1"/>
          </p:cNvSpPr>
          <p:nvPr>
            <p:ph type="subTitle" idx="1"/>
          </p:nvPr>
        </p:nvSpPr>
        <p:spPr/>
        <p:txBody>
          <a:bodyPr>
            <a:normAutofit/>
          </a:bodyPr>
          <a:lstStyle/>
          <a:p>
            <a:r>
              <a:rPr lang="en-US" sz="5400" dirty="0" smtClean="0"/>
              <a:t>Acts 13:38-39 </a:t>
            </a:r>
            <a:endParaRPr lang="en-US" sz="5400" dirty="0"/>
          </a:p>
        </p:txBody>
      </p:sp>
    </p:spTree>
    <p:extLst>
      <p:ext uri="{BB962C8B-B14F-4D97-AF65-F5344CB8AC3E}">
        <p14:creationId xmlns:p14="http://schemas.microsoft.com/office/powerpoint/2010/main" val="24716008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187036"/>
            <a:ext cx="12088091" cy="6546273"/>
          </a:xfrm>
        </p:spPr>
        <p:txBody>
          <a:bodyPr>
            <a:normAutofit/>
          </a:bodyPr>
          <a:lstStyle/>
          <a:p>
            <a:r>
              <a:rPr lang="en-US" sz="3600" b="1" dirty="0" smtClean="0">
                <a:solidFill>
                  <a:srgbClr val="FF0000"/>
                </a:solidFill>
              </a:rPr>
              <a:t>2 Men praying…</a:t>
            </a:r>
          </a:p>
          <a:p>
            <a:endParaRPr lang="en-US" sz="3600" dirty="0"/>
          </a:p>
          <a:p>
            <a:r>
              <a:rPr lang="en-US" sz="3600" dirty="0" smtClean="0"/>
              <a:t>Question?   Why did Jesus tell this parable?</a:t>
            </a:r>
          </a:p>
          <a:p>
            <a:r>
              <a:rPr lang="en-US" sz="3600" dirty="0" smtClean="0"/>
              <a:t>   1.  Some people were trusting in themselves that they</a:t>
            </a:r>
          </a:p>
          <a:p>
            <a:r>
              <a:rPr lang="en-US" sz="3600" dirty="0" smtClean="0"/>
              <a:t>Were righteous, justified!</a:t>
            </a:r>
          </a:p>
          <a:p>
            <a:r>
              <a:rPr lang="en-US" sz="3600" dirty="0"/>
              <a:t> </a:t>
            </a:r>
            <a:r>
              <a:rPr lang="en-US" sz="3600" dirty="0" smtClean="0"/>
              <a:t>  2.  The same people treated others with contempt.  </a:t>
            </a:r>
            <a:endParaRPr lang="en-US" sz="3600" dirty="0"/>
          </a:p>
        </p:txBody>
      </p:sp>
    </p:spTree>
    <p:extLst>
      <p:ext uri="{BB962C8B-B14F-4D97-AF65-F5344CB8AC3E}">
        <p14:creationId xmlns:p14="http://schemas.microsoft.com/office/powerpoint/2010/main" val="8379408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82" y="-93518"/>
            <a:ext cx="11980718" cy="6951518"/>
          </a:xfrm>
        </p:spPr>
        <p:txBody>
          <a:bodyPr/>
          <a:lstStyle/>
          <a:p>
            <a:r>
              <a:rPr lang="en-US" sz="3600" dirty="0" smtClean="0"/>
              <a:t>The Pharisee</a:t>
            </a:r>
          </a:p>
          <a:p>
            <a:r>
              <a:rPr lang="en-US" sz="3600" dirty="0" smtClean="0"/>
              <a:t>1.  Was religious </a:t>
            </a:r>
          </a:p>
          <a:p>
            <a:r>
              <a:rPr lang="en-US" sz="3600" dirty="0" smtClean="0"/>
              <a:t>2.  Went into the temple to pray</a:t>
            </a:r>
          </a:p>
          <a:p>
            <a:r>
              <a:rPr lang="en-US" sz="3600" dirty="0"/>
              <a:t> </a:t>
            </a:r>
            <a:r>
              <a:rPr lang="en-US" sz="3600" dirty="0" smtClean="0"/>
              <a:t>          a)  Good to pray.  I Thess. 5:17</a:t>
            </a:r>
          </a:p>
          <a:p>
            <a:r>
              <a:rPr lang="en-US" sz="3600" dirty="0"/>
              <a:t> </a:t>
            </a:r>
            <a:r>
              <a:rPr lang="en-US" sz="3600" dirty="0" smtClean="0"/>
              <a:t>          b)  Good for men to pray.   </a:t>
            </a:r>
          </a:p>
          <a:p>
            <a:r>
              <a:rPr lang="en-US" sz="3600" dirty="0"/>
              <a:t> </a:t>
            </a:r>
            <a:r>
              <a:rPr lang="en-US" sz="3600" dirty="0" smtClean="0"/>
              <a:t>          c)  Good for men to pray in public in the house</a:t>
            </a:r>
          </a:p>
          <a:p>
            <a:r>
              <a:rPr lang="en-US" sz="3600" dirty="0" smtClean="0"/>
              <a:t>Of God.  </a:t>
            </a:r>
          </a:p>
          <a:p>
            <a:endParaRPr lang="en-US" dirty="0"/>
          </a:p>
        </p:txBody>
      </p:sp>
    </p:spTree>
    <p:extLst>
      <p:ext uri="{BB962C8B-B14F-4D97-AF65-F5344CB8AC3E}">
        <p14:creationId xmlns:p14="http://schemas.microsoft.com/office/powerpoint/2010/main" val="14765684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91" y="935182"/>
            <a:ext cx="12029209" cy="4351338"/>
          </a:xfrm>
        </p:spPr>
        <p:txBody>
          <a:bodyPr/>
          <a:lstStyle/>
          <a:p>
            <a:r>
              <a:rPr lang="en-US" sz="3600" dirty="0" smtClean="0"/>
              <a:t>We need to observe:</a:t>
            </a:r>
          </a:p>
          <a:p>
            <a:r>
              <a:rPr lang="en-US" sz="3600" dirty="0"/>
              <a:t> </a:t>
            </a:r>
            <a:r>
              <a:rPr lang="en-US" sz="3600" dirty="0" smtClean="0"/>
              <a:t> 1.  It is important to pray.</a:t>
            </a:r>
          </a:p>
          <a:p>
            <a:r>
              <a:rPr lang="en-US" sz="3600" dirty="0"/>
              <a:t> </a:t>
            </a:r>
            <a:r>
              <a:rPr lang="en-US" sz="3600" dirty="0" smtClean="0"/>
              <a:t> 2.  What you say in prayer to God is important.</a:t>
            </a:r>
          </a:p>
          <a:p>
            <a:r>
              <a:rPr lang="en-US" sz="3600" dirty="0"/>
              <a:t> </a:t>
            </a:r>
            <a:r>
              <a:rPr lang="en-US" sz="3600" dirty="0" smtClean="0"/>
              <a:t> 3.  Do we have trouble with the “I’s?”</a:t>
            </a:r>
          </a:p>
          <a:p>
            <a:r>
              <a:rPr lang="en-US" dirty="0"/>
              <a:t> </a:t>
            </a:r>
            <a:r>
              <a:rPr lang="en-US" dirty="0" smtClean="0"/>
              <a:t>      </a:t>
            </a:r>
            <a:endParaRPr lang="en-US" dirty="0"/>
          </a:p>
        </p:txBody>
      </p:sp>
    </p:spTree>
    <p:extLst>
      <p:ext uri="{BB962C8B-B14F-4D97-AF65-F5344CB8AC3E}">
        <p14:creationId xmlns:p14="http://schemas.microsoft.com/office/powerpoint/2010/main" val="3652068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b="1" u="sng" dirty="0" smtClean="0"/>
              <a:t>Sebastian told me last week:</a:t>
            </a:r>
          </a:p>
          <a:p>
            <a:endParaRPr lang="en-US" sz="3600" dirty="0"/>
          </a:p>
          <a:p>
            <a:r>
              <a:rPr lang="en-US" sz="3600" dirty="0" smtClean="0"/>
              <a:t>Heard an old man say:</a:t>
            </a:r>
          </a:p>
          <a:p>
            <a:endParaRPr lang="en-US" sz="3600" dirty="0"/>
          </a:p>
          <a:p>
            <a:r>
              <a:rPr lang="en-US" sz="4400" b="1" i="1" u="sng" dirty="0" smtClean="0">
                <a:solidFill>
                  <a:srgbClr val="FF0000"/>
                </a:solidFill>
              </a:rPr>
              <a:t>All sin is the same size with God!</a:t>
            </a:r>
          </a:p>
          <a:p>
            <a:r>
              <a:rPr lang="en-US" sz="4400" b="1" i="1" u="sng" dirty="0">
                <a:solidFill>
                  <a:srgbClr val="FF0000"/>
                </a:solidFill>
              </a:rPr>
              <a:t> </a:t>
            </a:r>
            <a:r>
              <a:rPr lang="en-US" sz="4400" b="1" i="1" u="sng" dirty="0" smtClean="0">
                <a:solidFill>
                  <a:srgbClr val="FF0000"/>
                </a:solidFill>
              </a:rPr>
              <a:t> Rom. 3:23</a:t>
            </a:r>
            <a:endParaRPr lang="en-US" sz="4400" b="1" i="1" u="sng" dirty="0">
              <a:solidFill>
                <a:srgbClr val="FF0000"/>
              </a:solidFill>
            </a:endParaRPr>
          </a:p>
        </p:txBody>
      </p:sp>
    </p:spTree>
    <p:extLst>
      <p:ext uri="{BB962C8B-B14F-4D97-AF65-F5344CB8AC3E}">
        <p14:creationId xmlns:p14="http://schemas.microsoft.com/office/powerpoint/2010/main" val="23446839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155864"/>
            <a:ext cx="12108873" cy="6702136"/>
          </a:xfrm>
        </p:spPr>
        <p:txBody>
          <a:bodyPr/>
          <a:lstStyle/>
          <a:p>
            <a:r>
              <a:rPr lang="en-US" sz="3600" b="1" dirty="0" smtClean="0"/>
              <a:t>The one thing that the Pharisee was intent on:</a:t>
            </a:r>
          </a:p>
          <a:p>
            <a:endParaRPr lang="en-US" sz="3600" b="1" dirty="0"/>
          </a:p>
          <a:p>
            <a:r>
              <a:rPr lang="en-US" sz="3600" b="1" dirty="0" smtClean="0"/>
              <a:t>I am good Lord,   look at me!   Look what I do</a:t>
            </a:r>
          </a:p>
          <a:p>
            <a:r>
              <a:rPr lang="en-US" sz="3600" b="1" dirty="0" smtClean="0"/>
              <a:t>For you! </a:t>
            </a:r>
          </a:p>
          <a:p>
            <a:endParaRPr lang="en-US" sz="3600" dirty="0"/>
          </a:p>
          <a:p>
            <a:r>
              <a:rPr lang="en-US" sz="3600" dirty="0" smtClean="0"/>
              <a:t>Question:    </a:t>
            </a:r>
            <a:r>
              <a:rPr lang="en-US" sz="3600" b="1" u="sng" dirty="0" smtClean="0"/>
              <a:t>Did the Pharisee confess one  sin?? </a:t>
            </a:r>
          </a:p>
          <a:p>
            <a:endParaRPr lang="en-US" dirty="0"/>
          </a:p>
          <a:p>
            <a:endParaRPr lang="en-US" dirty="0"/>
          </a:p>
        </p:txBody>
      </p:sp>
    </p:spTree>
    <p:extLst>
      <p:ext uri="{BB962C8B-B14F-4D97-AF65-F5344CB8AC3E}">
        <p14:creationId xmlns:p14="http://schemas.microsoft.com/office/powerpoint/2010/main" val="5095718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b="1" u="sng" dirty="0" smtClean="0"/>
              <a:t>What did the Publican confess?</a:t>
            </a:r>
          </a:p>
          <a:p>
            <a:endParaRPr lang="en-US" dirty="0"/>
          </a:p>
          <a:p>
            <a:r>
              <a:rPr lang="en-US" sz="4000" b="1" dirty="0" smtClean="0">
                <a:solidFill>
                  <a:srgbClr val="FF0000"/>
                </a:solidFill>
              </a:rPr>
              <a:t>God, be merciful to me, a sinner!</a:t>
            </a:r>
            <a:endParaRPr lang="en-US" sz="4000" b="1" dirty="0">
              <a:solidFill>
                <a:srgbClr val="FF0000"/>
              </a:solidFill>
            </a:endParaRPr>
          </a:p>
        </p:txBody>
      </p:sp>
    </p:spTree>
    <p:extLst>
      <p:ext uri="{BB962C8B-B14F-4D97-AF65-F5344CB8AC3E}">
        <p14:creationId xmlns:p14="http://schemas.microsoft.com/office/powerpoint/2010/main" val="14101786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744" y="79953"/>
            <a:ext cx="11859491" cy="6466320"/>
          </a:xfrm>
        </p:spPr>
        <p:txBody>
          <a:bodyPr>
            <a:normAutofit/>
          </a:bodyPr>
          <a:lstStyle/>
          <a:p>
            <a:r>
              <a:rPr lang="en-US" sz="3600" b="1" u="sng" dirty="0" smtClean="0">
                <a:solidFill>
                  <a:srgbClr val="FF0000"/>
                </a:solidFill>
              </a:rPr>
              <a:t>Who was justified?   Who was ‘declared such as</a:t>
            </a:r>
          </a:p>
          <a:p>
            <a:r>
              <a:rPr lang="en-US" sz="3600" b="1" u="sng" dirty="0" smtClean="0">
                <a:solidFill>
                  <a:srgbClr val="FF0000"/>
                </a:solidFill>
              </a:rPr>
              <a:t>He ought to be?’</a:t>
            </a:r>
          </a:p>
          <a:p>
            <a:endParaRPr lang="en-US" sz="3600" b="1" u="sng" dirty="0"/>
          </a:p>
          <a:p>
            <a:r>
              <a:rPr lang="en-US" sz="3600" b="1" u="sng" dirty="0" smtClean="0"/>
              <a:t>Jesus answers that question:  </a:t>
            </a:r>
          </a:p>
          <a:p>
            <a:endParaRPr lang="en-US" sz="3600" b="1" u="sng" dirty="0" smtClean="0"/>
          </a:p>
          <a:p>
            <a:r>
              <a:rPr lang="en-US" sz="3600" dirty="0" smtClean="0"/>
              <a:t>1.  Not the Pharisee…</a:t>
            </a:r>
          </a:p>
          <a:p>
            <a:r>
              <a:rPr lang="en-US" sz="3600" dirty="0" smtClean="0"/>
              <a:t>2.  The Publican  though he only spoke 7 words!</a:t>
            </a:r>
            <a:endParaRPr lang="en-US" sz="3600" dirty="0"/>
          </a:p>
        </p:txBody>
      </p:sp>
    </p:spTree>
    <p:extLst>
      <p:ext uri="{BB962C8B-B14F-4D97-AF65-F5344CB8AC3E}">
        <p14:creationId xmlns:p14="http://schemas.microsoft.com/office/powerpoint/2010/main" val="34781188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dirty="0" smtClean="0"/>
              <a:t>Lessons we can learn:</a:t>
            </a:r>
            <a:endParaRPr lang="en-US" sz="4000" dirty="0"/>
          </a:p>
        </p:txBody>
      </p:sp>
    </p:spTree>
    <p:extLst>
      <p:ext uri="{BB962C8B-B14F-4D97-AF65-F5344CB8AC3E}">
        <p14:creationId xmlns:p14="http://schemas.microsoft.com/office/powerpoint/2010/main" val="31309800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176963"/>
          </a:xfrm>
        </p:spPr>
        <p:txBody>
          <a:bodyPr>
            <a:noAutofit/>
          </a:bodyPr>
          <a:lstStyle/>
          <a:p>
            <a:r>
              <a:rPr lang="en-US" sz="3600" b="1" dirty="0" smtClean="0">
                <a:solidFill>
                  <a:srgbClr val="FF0000"/>
                </a:solidFill>
              </a:rPr>
              <a:t>1.  Quality is as important as quantity.</a:t>
            </a:r>
          </a:p>
          <a:p>
            <a:r>
              <a:rPr lang="en-US" sz="3600" dirty="0"/>
              <a:t> </a:t>
            </a:r>
            <a:r>
              <a:rPr lang="en-US" sz="3600" dirty="0" smtClean="0"/>
              <a:t>    The tax collector said 7 words and went down to his house justified.  </a:t>
            </a:r>
          </a:p>
          <a:p>
            <a:r>
              <a:rPr lang="en-US" sz="3600" dirty="0"/>
              <a:t> </a:t>
            </a:r>
            <a:r>
              <a:rPr lang="en-US" sz="3600" dirty="0" smtClean="0"/>
              <a:t>    We don’t pray enough…and we don’t spend enough time when we pray thinking about what we are saying!</a:t>
            </a:r>
          </a:p>
          <a:p>
            <a:r>
              <a:rPr lang="en-US" sz="3600" dirty="0" smtClean="0"/>
              <a:t>We should all be ashamed of this! Pray…and fall asleep before we finish   Pray…and then ask , did we pray for the food?</a:t>
            </a:r>
          </a:p>
          <a:p>
            <a:r>
              <a:rPr lang="en-US" sz="3600" dirty="0"/>
              <a:t> </a:t>
            </a:r>
            <a:r>
              <a:rPr lang="en-US" sz="3600" dirty="0" smtClean="0"/>
              <a:t>               Pray…and thinking about something else.</a:t>
            </a:r>
          </a:p>
          <a:p>
            <a:r>
              <a:rPr lang="en-US" sz="3600" dirty="0"/>
              <a:t> </a:t>
            </a:r>
            <a:r>
              <a:rPr lang="en-US" sz="3600" dirty="0" smtClean="0"/>
              <a:t>               Illustration:  Eating the Lord’s Supper.</a:t>
            </a:r>
            <a:endParaRPr lang="en-US" sz="3600" dirty="0"/>
          </a:p>
        </p:txBody>
      </p:sp>
    </p:spTree>
    <p:extLst>
      <p:ext uri="{BB962C8B-B14F-4D97-AF65-F5344CB8AC3E}">
        <p14:creationId xmlns:p14="http://schemas.microsoft.com/office/powerpoint/2010/main" val="16382649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90" y="-1"/>
            <a:ext cx="12029209" cy="6639791"/>
          </a:xfrm>
        </p:spPr>
        <p:txBody>
          <a:bodyPr>
            <a:noAutofit/>
          </a:bodyPr>
          <a:lstStyle/>
          <a:p>
            <a:r>
              <a:rPr lang="en-US" sz="3600" b="1" u="sng" dirty="0" smtClean="0">
                <a:solidFill>
                  <a:srgbClr val="FF0000"/>
                </a:solidFill>
              </a:rPr>
              <a:t>2.  The non-</a:t>
            </a:r>
            <a:r>
              <a:rPr lang="en-US" sz="3600" b="1" u="sng" dirty="0" err="1" smtClean="0">
                <a:solidFill>
                  <a:srgbClr val="FF0000"/>
                </a:solidFill>
              </a:rPr>
              <a:t>verbals</a:t>
            </a:r>
            <a:r>
              <a:rPr lang="en-US" sz="3600" b="1" u="sng" dirty="0" smtClean="0">
                <a:solidFill>
                  <a:srgbClr val="FF0000"/>
                </a:solidFill>
              </a:rPr>
              <a:t> speak volumes about what is in our</a:t>
            </a:r>
          </a:p>
          <a:p>
            <a:r>
              <a:rPr lang="en-US" sz="3600" b="1" u="sng" dirty="0" smtClean="0">
                <a:solidFill>
                  <a:srgbClr val="FF0000"/>
                </a:solidFill>
              </a:rPr>
              <a:t>Hearts.</a:t>
            </a:r>
          </a:p>
          <a:p>
            <a:r>
              <a:rPr lang="en-US" sz="3600" dirty="0"/>
              <a:t> </a:t>
            </a:r>
            <a:r>
              <a:rPr lang="en-US" sz="3600" dirty="0" smtClean="0"/>
              <a:t>   a)The Pharisee stood by himself.  </a:t>
            </a:r>
          </a:p>
          <a:p>
            <a:r>
              <a:rPr lang="en-US" sz="3600" dirty="0"/>
              <a:t> </a:t>
            </a:r>
            <a:r>
              <a:rPr lang="en-US" sz="3600" dirty="0" smtClean="0"/>
              <a:t>   b)The tax collector stood afar off.</a:t>
            </a:r>
          </a:p>
          <a:p>
            <a:r>
              <a:rPr lang="en-US" sz="3600" dirty="0"/>
              <a:t> </a:t>
            </a:r>
            <a:r>
              <a:rPr lang="en-US" sz="3600" dirty="0" smtClean="0"/>
              <a:t>   c) He did not so much as lift up his eyes to heaven, but </a:t>
            </a:r>
          </a:p>
          <a:p>
            <a:r>
              <a:rPr lang="en-US" sz="3600" dirty="0"/>
              <a:t> </a:t>
            </a:r>
            <a:r>
              <a:rPr lang="en-US" sz="3600" dirty="0" smtClean="0"/>
              <a:t>    beat on his breast…a sign of humility.</a:t>
            </a:r>
            <a:endParaRPr lang="en-US" sz="3600" dirty="0"/>
          </a:p>
        </p:txBody>
      </p:sp>
    </p:spTree>
    <p:extLst>
      <p:ext uri="{BB962C8B-B14F-4D97-AF65-F5344CB8AC3E}">
        <p14:creationId xmlns:p14="http://schemas.microsoft.com/office/powerpoint/2010/main" val="13641440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4" y="121516"/>
            <a:ext cx="11973791" cy="6736484"/>
          </a:xfrm>
        </p:spPr>
        <p:txBody>
          <a:bodyPr/>
          <a:lstStyle/>
          <a:p>
            <a:endParaRPr lang="en-US" sz="3600" b="1" dirty="0" smtClean="0"/>
          </a:p>
          <a:p>
            <a:r>
              <a:rPr lang="en-US" sz="3600" b="1" dirty="0" smtClean="0"/>
              <a:t>Acts </a:t>
            </a:r>
            <a:r>
              <a:rPr lang="en-US" sz="3600" b="1" dirty="0"/>
              <a:t>13:38-39 </a:t>
            </a:r>
            <a:endParaRPr lang="en-US" sz="3600" b="1" dirty="0" smtClean="0"/>
          </a:p>
          <a:p>
            <a:r>
              <a:rPr lang="en-US" sz="3600" baseline="30000" dirty="0" smtClean="0"/>
              <a:t>38</a:t>
            </a:r>
            <a:r>
              <a:rPr lang="en-US" sz="3600" baseline="30000" dirty="0"/>
              <a:t> </a:t>
            </a:r>
            <a:r>
              <a:rPr lang="en-US" sz="3600" dirty="0"/>
              <a:t>Be it known unto you therefore, men and brethren, that through </a:t>
            </a:r>
            <a:r>
              <a:rPr lang="en-US" sz="3600" b="1" u="sng" dirty="0"/>
              <a:t>this man </a:t>
            </a:r>
            <a:r>
              <a:rPr lang="en-US" sz="3600" dirty="0"/>
              <a:t>is preached unto you the forgiveness of sins:</a:t>
            </a:r>
          </a:p>
          <a:p>
            <a:r>
              <a:rPr lang="en-US" sz="3600" baseline="30000" dirty="0"/>
              <a:t>39 </a:t>
            </a:r>
            <a:r>
              <a:rPr lang="en-US" sz="3600" dirty="0"/>
              <a:t>And </a:t>
            </a:r>
            <a:r>
              <a:rPr lang="en-US" sz="3600" b="1" u="sng" dirty="0"/>
              <a:t>by him </a:t>
            </a:r>
            <a:r>
              <a:rPr lang="en-US" sz="3600" dirty="0"/>
              <a:t>all that believe are </a:t>
            </a:r>
            <a:r>
              <a:rPr lang="en-US" sz="3600" b="1" u="sng" dirty="0"/>
              <a:t>justified from all things, </a:t>
            </a:r>
            <a:r>
              <a:rPr lang="en-US" sz="3600" dirty="0"/>
              <a:t>from which ye could not be justified by the law of Moses.</a:t>
            </a:r>
          </a:p>
          <a:p>
            <a:endParaRPr lang="en-US" dirty="0"/>
          </a:p>
        </p:txBody>
      </p:sp>
    </p:spTree>
    <p:extLst>
      <p:ext uri="{BB962C8B-B14F-4D97-AF65-F5344CB8AC3E}">
        <p14:creationId xmlns:p14="http://schemas.microsoft.com/office/powerpoint/2010/main" val="18047621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6308" y="79951"/>
            <a:ext cx="11786755" cy="6518275"/>
          </a:xfrm>
        </p:spPr>
        <p:txBody>
          <a:bodyPr>
            <a:normAutofit/>
          </a:bodyPr>
          <a:lstStyle/>
          <a:p>
            <a:r>
              <a:rPr lang="en-US" sz="4000" b="1" u="sng" dirty="0" smtClean="0">
                <a:solidFill>
                  <a:srgbClr val="FF0000"/>
                </a:solidFill>
              </a:rPr>
              <a:t>3.  God is not impressed with rituals</a:t>
            </a:r>
            <a:r>
              <a:rPr lang="en-US" sz="3600" dirty="0" smtClean="0"/>
              <a:t>.  The Pharisee boasted About ‘fasting twice a week’ and ‘giving tithes of all he Possessed. </a:t>
            </a:r>
          </a:p>
          <a:p>
            <a:r>
              <a:rPr lang="en-US" sz="3600" dirty="0"/>
              <a:t> </a:t>
            </a:r>
            <a:r>
              <a:rPr lang="en-US" sz="3600" dirty="0" smtClean="0"/>
              <a:t>      a)  It meant nothing to God to brag all you want about</a:t>
            </a:r>
          </a:p>
          <a:p>
            <a:r>
              <a:rPr lang="en-US" sz="3600" dirty="0"/>
              <a:t> </a:t>
            </a:r>
            <a:r>
              <a:rPr lang="en-US" sz="3600" dirty="0" smtClean="0"/>
              <a:t>      yourself, your spiritual discipline, but don’t expect God</a:t>
            </a:r>
          </a:p>
          <a:p>
            <a:r>
              <a:rPr lang="en-US" sz="3600" dirty="0"/>
              <a:t> </a:t>
            </a:r>
            <a:r>
              <a:rPr lang="en-US" sz="3600" dirty="0" smtClean="0"/>
              <a:t>      to notice.  </a:t>
            </a:r>
          </a:p>
          <a:p>
            <a:r>
              <a:rPr lang="en-US" sz="3600" dirty="0"/>
              <a:t> </a:t>
            </a:r>
            <a:r>
              <a:rPr lang="en-US" sz="3600" dirty="0" smtClean="0"/>
              <a:t>      b)  God heard the humble plea of the publican….   </a:t>
            </a:r>
          </a:p>
          <a:p>
            <a:r>
              <a:rPr lang="en-US" sz="3600" dirty="0"/>
              <a:t> </a:t>
            </a:r>
            <a:r>
              <a:rPr lang="en-US" sz="3600" dirty="0" smtClean="0"/>
              <a:t>         </a:t>
            </a:r>
            <a:r>
              <a:rPr lang="en-US" sz="3600" b="1" dirty="0" smtClean="0">
                <a:solidFill>
                  <a:srgbClr val="FF0000"/>
                </a:solidFill>
              </a:rPr>
              <a:t>  God be merciful to me a sinner~”</a:t>
            </a:r>
            <a:endParaRPr lang="en-US" sz="3600" b="1" dirty="0">
              <a:solidFill>
                <a:srgbClr val="FF0000"/>
              </a:solidFill>
            </a:endParaRPr>
          </a:p>
        </p:txBody>
      </p:sp>
    </p:spTree>
    <p:extLst>
      <p:ext uri="{BB962C8B-B14F-4D97-AF65-F5344CB8AC3E}">
        <p14:creationId xmlns:p14="http://schemas.microsoft.com/office/powerpoint/2010/main" val="18717839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228600"/>
            <a:ext cx="11970327" cy="6629400"/>
          </a:xfrm>
        </p:spPr>
        <p:txBody>
          <a:bodyPr/>
          <a:lstStyle/>
          <a:p>
            <a:r>
              <a:rPr lang="en-US" sz="3200" b="1" u="sng" dirty="0" smtClean="0">
                <a:solidFill>
                  <a:srgbClr val="FF0000"/>
                </a:solidFill>
              </a:rPr>
              <a:t>Who was justified?</a:t>
            </a:r>
          </a:p>
          <a:p>
            <a:endParaRPr lang="en-US" dirty="0" smtClean="0"/>
          </a:p>
          <a:p>
            <a:endParaRPr lang="en-US" sz="3600" dirty="0"/>
          </a:p>
          <a:p>
            <a:r>
              <a:rPr lang="en-US" sz="3600" b="1" u="sng" dirty="0" smtClean="0"/>
              <a:t>2 people with 1 mission.</a:t>
            </a:r>
          </a:p>
          <a:p>
            <a:pPr marL="0" indent="0">
              <a:buNone/>
            </a:pPr>
            <a:r>
              <a:rPr lang="en-US" sz="3600" b="1" u="sng" dirty="0"/>
              <a:t> </a:t>
            </a:r>
            <a:r>
              <a:rPr lang="en-US" sz="3600" b="1" u="sng" dirty="0" smtClean="0"/>
              <a:t>      </a:t>
            </a:r>
            <a:r>
              <a:rPr lang="en-US" sz="3600" dirty="0" smtClean="0"/>
              <a:t>Being justified before God.  </a:t>
            </a:r>
          </a:p>
          <a:p>
            <a:endParaRPr lang="en-US" dirty="0"/>
          </a:p>
          <a:p>
            <a:endParaRPr lang="en-US" dirty="0"/>
          </a:p>
        </p:txBody>
      </p:sp>
    </p:spTree>
    <p:extLst>
      <p:ext uri="{BB962C8B-B14F-4D97-AF65-F5344CB8AC3E}">
        <p14:creationId xmlns:p14="http://schemas.microsoft.com/office/powerpoint/2010/main" val="29854046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135081"/>
            <a:ext cx="12077700" cy="7091364"/>
          </a:xfrm>
        </p:spPr>
        <p:txBody>
          <a:bodyPr/>
          <a:lstStyle/>
          <a:p>
            <a:endParaRPr lang="en-US" dirty="0" smtClean="0"/>
          </a:p>
          <a:p>
            <a:r>
              <a:rPr lang="en-US" sz="3600" dirty="0" smtClean="0"/>
              <a:t>1.  Go to worship because we think we have to go.</a:t>
            </a:r>
          </a:p>
          <a:p>
            <a:r>
              <a:rPr lang="en-US" sz="3600" dirty="0" smtClean="0"/>
              <a:t>Or go to worship because we are glad, happy, to go.</a:t>
            </a:r>
          </a:p>
          <a:p>
            <a:r>
              <a:rPr lang="en-US" sz="3600" dirty="0"/>
              <a:t> </a:t>
            </a:r>
            <a:r>
              <a:rPr lang="en-US" sz="3600" dirty="0" smtClean="0"/>
              <a:t>   Psalm 122:1</a:t>
            </a:r>
          </a:p>
          <a:p>
            <a:r>
              <a:rPr lang="en-US" sz="3600" dirty="0" smtClean="0"/>
              <a:t>2.  Go because we want an intake of spiritual food</a:t>
            </a:r>
          </a:p>
          <a:p>
            <a:r>
              <a:rPr lang="en-US" sz="3600" dirty="0" smtClean="0"/>
              <a:t>So that we can be motivated to an output of spiritual</a:t>
            </a:r>
          </a:p>
          <a:p>
            <a:r>
              <a:rPr lang="en-US" sz="3600" dirty="0" smtClean="0"/>
              <a:t>Work for Jesus Christ, or go so we can laugh and have fun.</a:t>
            </a:r>
          </a:p>
          <a:p>
            <a:r>
              <a:rPr lang="en-US" sz="3600" dirty="0" smtClean="0"/>
              <a:t>3.  We need to be fed!   Heb. 5:11    dullness of hearing.</a:t>
            </a:r>
          </a:p>
        </p:txBody>
      </p:sp>
    </p:spTree>
    <p:extLst>
      <p:ext uri="{BB962C8B-B14F-4D97-AF65-F5344CB8AC3E}">
        <p14:creationId xmlns:p14="http://schemas.microsoft.com/office/powerpoint/2010/main" val="9350628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4691"/>
            <a:ext cx="12070773" cy="6062663"/>
          </a:xfrm>
        </p:spPr>
        <p:txBody>
          <a:bodyPr/>
          <a:lstStyle/>
          <a:p>
            <a:r>
              <a:rPr lang="en-US" sz="3600" b="1" dirty="0"/>
              <a:t>Justification is...</a:t>
            </a:r>
            <a:endParaRPr lang="en-US" sz="3600" dirty="0"/>
          </a:p>
          <a:p>
            <a:r>
              <a:rPr lang="en-US" sz="3600" dirty="0"/>
              <a:t>Justification is the process of being made just. </a:t>
            </a:r>
            <a:endParaRPr lang="en-US" sz="3600" dirty="0" smtClean="0"/>
          </a:p>
          <a:p>
            <a:r>
              <a:rPr lang="en-US" sz="3600" dirty="0" smtClean="0"/>
              <a:t> </a:t>
            </a:r>
            <a:r>
              <a:rPr lang="en-US" sz="3600" dirty="0"/>
              <a:t>Someone who is justified has been made Just. </a:t>
            </a:r>
            <a:endParaRPr lang="en-US" sz="3600" dirty="0" smtClean="0"/>
          </a:p>
          <a:p>
            <a:r>
              <a:rPr lang="en-US" sz="3600" dirty="0" smtClean="0"/>
              <a:t> </a:t>
            </a:r>
            <a:r>
              <a:rPr lang="en-US" sz="3600" dirty="0"/>
              <a:t>Someone who is just is without blame. </a:t>
            </a:r>
            <a:endParaRPr lang="en-US" sz="3600" dirty="0" smtClean="0"/>
          </a:p>
          <a:p>
            <a:r>
              <a:rPr lang="en-US" sz="3600" dirty="0" smtClean="0"/>
              <a:t>Look what the scriptures say about justification:</a:t>
            </a:r>
          </a:p>
          <a:p>
            <a:r>
              <a:rPr lang="en-US" sz="3600" dirty="0"/>
              <a:t> </a:t>
            </a:r>
            <a:r>
              <a:rPr lang="en-US" sz="3600" dirty="0" smtClean="0"/>
              <a:t>   They reveal </a:t>
            </a:r>
            <a:r>
              <a:rPr lang="en-US" sz="3600" dirty="0"/>
              <a:t>what it is and how mankind is justified in the sight of God.   </a:t>
            </a:r>
            <a:r>
              <a:rPr lang="en-US" dirty="0"/>
              <a:t> </a:t>
            </a:r>
          </a:p>
          <a:p>
            <a:endParaRPr lang="en-US" dirty="0"/>
          </a:p>
        </p:txBody>
      </p:sp>
    </p:spTree>
    <p:extLst>
      <p:ext uri="{BB962C8B-B14F-4D97-AF65-F5344CB8AC3E}">
        <p14:creationId xmlns:p14="http://schemas.microsoft.com/office/powerpoint/2010/main" val="37870091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55864"/>
            <a:ext cx="12084627" cy="6567054"/>
          </a:xfrm>
        </p:spPr>
        <p:txBody>
          <a:bodyPr/>
          <a:lstStyle/>
          <a:p>
            <a:endParaRPr lang="en-US" sz="3600" b="1" dirty="0" smtClean="0"/>
          </a:p>
          <a:p>
            <a:r>
              <a:rPr lang="en-US" sz="3600" b="1" dirty="0" smtClean="0"/>
              <a:t>Justification leads to the </a:t>
            </a:r>
            <a:r>
              <a:rPr lang="en-US" sz="3600" b="1" dirty="0"/>
              <a:t>forgiveness of Sins:</a:t>
            </a:r>
            <a:br>
              <a:rPr lang="en-US" sz="3600" b="1" dirty="0"/>
            </a:br>
            <a:r>
              <a:rPr lang="en-US" sz="3600" dirty="0"/>
              <a:t>"Be it known unto you therefore, men and brethren, that through this man [Jesus] is preached unto you the forgiveness of sins:  And by him all that believe are </a:t>
            </a:r>
            <a:r>
              <a:rPr lang="en-US" sz="3600" b="1" dirty="0"/>
              <a:t>justified from all things</a:t>
            </a:r>
            <a:r>
              <a:rPr lang="en-US" sz="3600" dirty="0"/>
              <a:t>..." (Acts 13:38-39).  </a:t>
            </a:r>
          </a:p>
          <a:p>
            <a:endParaRPr lang="en-US" dirty="0"/>
          </a:p>
        </p:txBody>
      </p:sp>
    </p:spTree>
    <p:extLst>
      <p:ext uri="{BB962C8B-B14F-4D97-AF65-F5344CB8AC3E}">
        <p14:creationId xmlns:p14="http://schemas.microsoft.com/office/powerpoint/2010/main" val="300389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166254"/>
            <a:ext cx="11876809" cy="6619009"/>
          </a:xfrm>
        </p:spPr>
        <p:txBody>
          <a:bodyPr/>
          <a:lstStyle/>
          <a:p>
            <a:endParaRPr lang="en-US" sz="3600" b="1" dirty="0" smtClean="0"/>
          </a:p>
          <a:p>
            <a:r>
              <a:rPr lang="en-US" sz="3600" b="1" u="sng" dirty="0" smtClean="0">
                <a:effectLst>
                  <a:outerShdw blurRad="38100" dist="38100" dir="2700000" algn="tl">
                    <a:srgbClr val="000000">
                      <a:alpha val="43137"/>
                    </a:srgbClr>
                  </a:outerShdw>
                </a:effectLst>
              </a:rPr>
              <a:t>Justification </a:t>
            </a:r>
            <a:r>
              <a:rPr lang="en-US" sz="3600" b="1" u="sng" dirty="0">
                <a:effectLst>
                  <a:outerShdw blurRad="38100" dist="38100" dir="2700000" algn="tl">
                    <a:srgbClr val="000000">
                      <a:alpha val="43137"/>
                    </a:srgbClr>
                  </a:outerShdw>
                </a:effectLst>
              </a:rPr>
              <a:t>is the gift of God's Grace:</a:t>
            </a:r>
            <a:r>
              <a:rPr lang="en-US" sz="3600" dirty="0"/>
              <a:t/>
            </a:r>
            <a:br>
              <a:rPr lang="en-US" sz="3600" dirty="0"/>
            </a:br>
            <a:r>
              <a:rPr lang="en-US" sz="3600" dirty="0"/>
              <a:t>"For if by one man's offence death reigned by one; much more they which receive abundance of grace and of the gift of righteousness shall reign in life by one, Jesus Christ.)  </a:t>
            </a:r>
            <a:endParaRPr lang="en-US" sz="3600" dirty="0" smtClean="0"/>
          </a:p>
          <a:p>
            <a:r>
              <a:rPr lang="en-US" sz="3600" dirty="0"/>
              <a:t> </a:t>
            </a:r>
            <a:r>
              <a:rPr lang="en-US" sz="3600" dirty="0" smtClean="0"/>
              <a:t>  Therefore </a:t>
            </a:r>
            <a:r>
              <a:rPr lang="en-US" sz="3600" dirty="0"/>
              <a:t>as by the offence of one judgment came upon all men to condemnation; even so by </a:t>
            </a:r>
            <a:r>
              <a:rPr lang="en-US" sz="3600" b="1" dirty="0"/>
              <a:t>the righteousness of one the free gift came upon all men unto justification of life</a:t>
            </a:r>
            <a:r>
              <a:rPr lang="en-US" sz="3600" dirty="0"/>
              <a:t>" (Romans 5:17-18). </a:t>
            </a:r>
            <a:r>
              <a:rPr lang="en-US" dirty="0"/>
              <a:t> </a:t>
            </a:r>
          </a:p>
        </p:txBody>
      </p:sp>
    </p:spTree>
    <p:extLst>
      <p:ext uri="{BB962C8B-B14F-4D97-AF65-F5344CB8AC3E}">
        <p14:creationId xmlns:p14="http://schemas.microsoft.com/office/powerpoint/2010/main" val="1919034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7" y="318942"/>
            <a:ext cx="11932228" cy="6403975"/>
          </a:xfrm>
        </p:spPr>
        <p:txBody>
          <a:bodyPr>
            <a:normAutofit/>
          </a:bodyPr>
          <a:lstStyle/>
          <a:p>
            <a:r>
              <a:rPr lang="en-US" sz="3600" dirty="0"/>
              <a:t> </a:t>
            </a:r>
            <a:endParaRPr lang="en-US" sz="3600" dirty="0" smtClean="0"/>
          </a:p>
          <a:p>
            <a:endParaRPr lang="en-US" sz="3600" dirty="0"/>
          </a:p>
          <a:p>
            <a:r>
              <a:rPr lang="en-US" sz="3600" dirty="0" smtClean="0"/>
              <a:t>"</a:t>
            </a:r>
            <a:r>
              <a:rPr lang="en-US" sz="3600" dirty="0"/>
              <a:t>That being </a:t>
            </a:r>
            <a:r>
              <a:rPr lang="en-US" sz="3600" b="1" u="sng" dirty="0"/>
              <a:t>justified by his grace</a:t>
            </a:r>
            <a:r>
              <a:rPr lang="en-US" sz="3600" dirty="0"/>
              <a:t>, we should be made heirs according to the hope of eternal life" (Titus 3:7).</a:t>
            </a:r>
          </a:p>
        </p:txBody>
      </p:sp>
    </p:spTree>
    <p:extLst>
      <p:ext uri="{BB962C8B-B14F-4D97-AF65-F5344CB8AC3E}">
        <p14:creationId xmlns:p14="http://schemas.microsoft.com/office/powerpoint/2010/main" val="173180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5" y="0"/>
            <a:ext cx="11994573" cy="6858000"/>
          </a:xfrm>
        </p:spPr>
        <p:txBody>
          <a:bodyPr/>
          <a:lstStyle/>
          <a:p>
            <a:endParaRPr lang="en-US" sz="3600" b="1" dirty="0" smtClean="0"/>
          </a:p>
          <a:p>
            <a:r>
              <a:rPr lang="en-US" sz="3600" b="1" dirty="0" smtClean="0"/>
              <a:t>Justification </a:t>
            </a:r>
            <a:r>
              <a:rPr lang="en-US" sz="3600" b="1" dirty="0"/>
              <a:t>is through </a:t>
            </a:r>
            <a:r>
              <a:rPr lang="en-US" sz="3600" b="1" u="sng" dirty="0">
                <a:solidFill>
                  <a:srgbClr val="FF0000"/>
                </a:solidFill>
              </a:rPr>
              <a:t>the redemption </a:t>
            </a:r>
            <a:r>
              <a:rPr lang="en-US" sz="3600" b="1" dirty="0"/>
              <a:t>that is in Christ Jesus:</a:t>
            </a:r>
            <a:r>
              <a:rPr lang="en-US" sz="3600" dirty="0"/>
              <a:t/>
            </a:r>
            <a:br>
              <a:rPr lang="en-US" sz="3600" dirty="0"/>
            </a:br>
            <a:r>
              <a:rPr lang="en-US" sz="3600" dirty="0" smtClean="0"/>
              <a:t> </a:t>
            </a:r>
          </a:p>
          <a:p>
            <a:r>
              <a:rPr lang="en-US" sz="3600" dirty="0" smtClean="0"/>
              <a:t>"</a:t>
            </a:r>
            <a:r>
              <a:rPr lang="en-US" sz="3600" dirty="0"/>
              <a:t>Being </a:t>
            </a:r>
            <a:r>
              <a:rPr lang="en-US" sz="3600" b="1" dirty="0"/>
              <a:t>justified freely by his grace through the redemption that is in Christ Jesus</a:t>
            </a:r>
            <a:r>
              <a:rPr lang="en-US" sz="3600" dirty="0"/>
              <a:t>: Whom God hath set forth to be a propitiation through faith in his blood, to declare his righteousness for the remission of sins that are past, through the forbearance of God;" (Romans 3:24-25). </a:t>
            </a:r>
          </a:p>
          <a:p>
            <a:endParaRPr lang="en-US" dirty="0"/>
          </a:p>
        </p:txBody>
      </p:sp>
    </p:spTree>
    <p:extLst>
      <p:ext uri="{BB962C8B-B14F-4D97-AF65-F5344CB8AC3E}">
        <p14:creationId xmlns:p14="http://schemas.microsoft.com/office/powerpoint/2010/main" val="3820928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555" y="290944"/>
            <a:ext cx="11073245" cy="6431973"/>
          </a:xfrm>
        </p:spPr>
        <p:txBody>
          <a:bodyPr/>
          <a:lstStyle/>
          <a:p>
            <a:endParaRPr lang="en-US" sz="3600" b="1" dirty="0" smtClean="0"/>
          </a:p>
          <a:p>
            <a:r>
              <a:rPr lang="en-US" sz="3600" b="1" dirty="0" smtClean="0"/>
              <a:t>Justification </a:t>
            </a:r>
            <a:r>
              <a:rPr lang="en-US" sz="3600" b="1" dirty="0"/>
              <a:t>brings Peace:</a:t>
            </a:r>
            <a:r>
              <a:rPr lang="en-US" sz="3600" dirty="0"/>
              <a:t/>
            </a:r>
            <a:br>
              <a:rPr lang="en-US" sz="3600" dirty="0"/>
            </a:br>
            <a:r>
              <a:rPr lang="en-US" sz="3600" dirty="0"/>
              <a:t>"Therefore being </a:t>
            </a:r>
            <a:r>
              <a:rPr lang="en-US" sz="3600" b="1" u="sng" dirty="0"/>
              <a:t>justified by faith</a:t>
            </a:r>
            <a:r>
              <a:rPr lang="en-US" sz="3600" dirty="0"/>
              <a:t>, </a:t>
            </a:r>
            <a:r>
              <a:rPr lang="en-US" sz="3600" b="1" dirty="0"/>
              <a:t>we have peace with God</a:t>
            </a:r>
            <a:r>
              <a:rPr lang="en-US" sz="3600" dirty="0"/>
              <a:t> through our Lord Jesus Christ" (Romans 5:1).</a:t>
            </a:r>
          </a:p>
          <a:p>
            <a:endParaRPr lang="en-US" dirty="0"/>
          </a:p>
        </p:txBody>
      </p:sp>
    </p:spTree>
    <p:extLst>
      <p:ext uri="{BB962C8B-B14F-4D97-AF65-F5344CB8AC3E}">
        <p14:creationId xmlns:p14="http://schemas.microsoft.com/office/powerpoint/2010/main" val="2444684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7" y="0"/>
            <a:ext cx="11963400" cy="6670964"/>
          </a:xfrm>
        </p:spPr>
        <p:txBody>
          <a:bodyPr/>
          <a:lstStyle/>
          <a:p>
            <a:endParaRPr lang="en-US" sz="3600" b="1" dirty="0" smtClean="0"/>
          </a:p>
          <a:p>
            <a:r>
              <a:rPr lang="en-US" sz="3600" b="1" dirty="0" smtClean="0"/>
              <a:t>Justification </a:t>
            </a:r>
            <a:r>
              <a:rPr lang="en-US" sz="3600" b="1" u="sng" dirty="0">
                <a:solidFill>
                  <a:srgbClr val="FF0000"/>
                </a:solidFill>
              </a:rPr>
              <a:t>makes us heirs of Eternal Life</a:t>
            </a:r>
            <a:r>
              <a:rPr lang="en-US" sz="3600" b="1" dirty="0"/>
              <a:t>:</a:t>
            </a:r>
            <a:br>
              <a:rPr lang="en-US" sz="3600" b="1" dirty="0"/>
            </a:br>
            <a:r>
              <a:rPr lang="en-US" sz="3600" dirty="0"/>
              <a:t>"That being justified by his grace, we should be made </a:t>
            </a:r>
            <a:r>
              <a:rPr lang="en-US" sz="3600" b="1" dirty="0"/>
              <a:t>heirs according to the hope of eternal life</a:t>
            </a:r>
            <a:r>
              <a:rPr lang="en-US" sz="3600" dirty="0"/>
              <a:t>" (Titus 3:7).</a:t>
            </a:r>
          </a:p>
          <a:p>
            <a:endParaRPr lang="en-US" dirty="0"/>
          </a:p>
        </p:txBody>
      </p:sp>
    </p:spTree>
    <p:extLst>
      <p:ext uri="{BB962C8B-B14F-4D97-AF65-F5344CB8AC3E}">
        <p14:creationId xmlns:p14="http://schemas.microsoft.com/office/powerpoint/2010/main" val="312181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5400" b="1" u="sng" dirty="0" smtClean="0">
                <a:solidFill>
                  <a:srgbClr val="FF0000"/>
                </a:solidFill>
              </a:rPr>
              <a:t>Justified?</a:t>
            </a:r>
          </a:p>
          <a:p>
            <a:r>
              <a:rPr lang="en-US" sz="4800" b="1" dirty="0"/>
              <a:t> </a:t>
            </a:r>
            <a:r>
              <a:rPr lang="en-US" sz="4800" b="1" dirty="0" smtClean="0"/>
              <a:t>  “To be declared such as you ought to be.”</a:t>
            </a:r>
          </a:p>
          <a:p>
            <a:endParaRPr lang="en-US" sz="4800" b="1" dirty="0"/>
          </a:p>
          <a:p>
            <a:r>
              <a:rPr lang="en-US" sz="4800" b="1" dirty="0"/>
              <a:t> </a:t>
            </a:r>
            <a:r>
              <a:rPr lang="en-US" sz="4800" b="1" dirty="0" smtClean="0"/>
              <a:t>  “To be made right in God’s sight!”</a:t>
            </a:r>
            <a:endParaRPr lang="en-US" sz="4800" b="1" dirty="0"/>
          </a:p>
        </p:txBody>
      </p:sp>
    </p:spTree>
    <p:extLst>
      <p:ext uri="{BB962C8B-B14F-4D97-AF65-F5344CB8AC3E}">
        <p14:creationId xmlns:p14="http://schemas.microsoft.com/office/powerpoint/2010/main" val="34488143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6" y="0"/>
            <a:ext cx="11901054" cy="6093836"/>
          </a:xfrm>
        </p:spPr>
        <p:txBody>
          <a:bodyPr/>
          <a:lstStyle/>
          <a:p>
            <a:endParaRPr lang="en-US" sz="3600" b="1" dirty="0" smtClean="0"/>
          </a:p>
          <a:p>
            <a:r>
              <a:rPr lang="en-US" sz="3600" b="1" dirty="0" smtClean="0"/>
              <a:t>Justification </a:t>
            </a:r>
            <a:r>
              <a:rPr lang="en-US" sz="3600" b="1" dirty="0"/>
              <a:t>is </a:t>
            </a:r>
            <a:r>
              <a:rPr lang="en-US" sz="3600" b="1" u="sng" dirty="0">
                <a:solidFill>
                  <a:srgbClr val="FF0000"/>
                </a:solidFill>
              </a:rPr>
              <a:t>produced by Christ's Blood</a:t>
            </a:r>
            <a:r>
              <a:rPr lang="en-US" sz="3600" b="1" dirty="0"/>
              <a:t>:</a:t>
            </a:r>
            <a:r>
              <a:rPr lang="en-US" sz="3600" dirty="0"/>
              <a:t/>
            </a:r>
            <a:br>
              <a:rPr lang="en-US" sz="3600" dirty="0"/>
            </a:br>
            <a:r>
              <a:rPr lang="en-US" sz="3600" dirty="0"/>
              <a:t>"Much more then, being now</a:t>
            </a:r>
            <a:r>
              <a:rPr lang="en-US" sz="3600" b="1" u="sng" dirty="0"/>
              <a:t> justified by his blood, </a:t>
            </a:r>
            <a:r>
              <a:rPr lang="en-US" sz="3600" dirty="0"/>
              <a:t>we shall be saved from wrath through him" (Romans 5:9)</a:t>
            </a:r>
          </a:p>
          <a:p>
            <a:endParaRPr lang="en-US" dirty="0"/>
          </a:p>
        </p:txBody>
      </p:sp>
    </p:spTree>
    <p:extLst>
      <p:ext uri="{BB962C8B-B14F-4D97-AF65-F5344CB8AC3E}">
        <p14:creationId xmlns:p14="http://schemas.microsoft.com/office/powerpoint/2010/main" val="591573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93518"/>
            <a:ext cx="11229109" cy="6083445"/>
          </a:xfrm>
        </p:spPr>
        <p:txBody>
          <a:bodyPr/>
          <a:lstStyle/>
          <a:p>
            <a:r>
              <a:rPr lang="en-US" sz="3600" b="1" dirty="0"/>
              <a:t>Justification </a:t>
            </a:r>
            <a:r>
              <a:rPr lang="en-US" sz="3600" b="1" u="sng" dirty="0">
                <a:effectLst>
                  <a:outerShdw blurRad="38100" dist="38100" dir="2700000" algn="tl">
                    <a:srgbClr val="000000">
                      <a:alpha val="43137"/>
                    </a:srgbClr>
                  </a:outerShdw>
                </a:effectLst>
              </a:rPr>
              <a:t>is made possible by Christ's Resurrection:</a:t>
            </a:r>
            <a:r>
              <a:rPr lang="en-US" sz="3600" dirty="0"/>
              <a:t/>
            </a:r>
            <a:br>
              <a:rPr lang="en-US" sz="3600" dirty="0"/>
            </a:br>
            <a:r>
              <a:rPr lang="en-US" sz="3600" dirty="0"/>
              <a:t>"Who was delivered for our offences, and was </a:t>
            </a:r>
            <a:r>
              <a:rPr lang="en-US" sz="3600" b="1" dirty="0"/>
              <a:t>raised again for our justification</a:t>
            </a:r>
            <a:r>
              <a:rPr lang="en-US" sz="3600" dirty="0"/>
              <a:t>" (Romans 4:25).</a:t>
            </a:r>
          </a:p>
          <a:p>
            <a:endParaRPr lang="en-US" dirty="0"/>
          </a:p>
        </p:txBody>
      </p:sp>
    </p:spTree>
    <p:extLst>
      <p:ext uri="{BB962C8B-B14F-4D97-AF65-F5344CB8AC3E}">
        <p14:creationId xmlns:p14="http://schemas.microsoft.com/office/powerpoint/2010/main" val="1619757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745" y="207818"/>
            <a:ext cx="11797145" cy="6473537"/>
          </a:xfrm>
        </p:spPr>
        <p:txBody>
          <a:bodyPr/>
          <a:lstStyle/>
          <a:p>
            <a:r>
              <a:rPr lang="en-US" sz="3600" b="1" dirty="0"/>
              <a:t>Justification </a:t>
            </a:r>
            <a:r>
              <a:rPr lang="en-US" sz="3600" b="1" u="sng" dirty="0">
                <a:solidFill>
                  <a:srgbClr val="FF0000"/>
                </a:solidFill>
              </a:rPr>
              <a:t>is by faith:</a:t>
            </a:r>
            <a:r>
              <a:rPr lang="en-US" sz="3600" dirty="0"/>
              <a:t/>
            </a:r>
            <a:br>
              <a:rPr lang="en-US" sz="3600" dirty="0"/>
            </a:br>
            <a:r>
              <a:rPr lang="en-US" sz="3600" dirty="0"/>
              <a:t>Therefore we conclude that a man is justified by faith without the deeds of the law (Romans 3:28).  "</a:t>
            </a:r>
            <a:r>
              <a:rPr lang="en-US" sz="3600" b="1" dirty="0"/>
              <a:t>Therefore being </a:t>
            </a:r>
            <a:r>
              <a:rPr lang="en-US" sz="3600" b="1" u="sng" dirty="0"/>
              <a:t>justified by faith</a:t>
            </a:r>
            <a:r>
              <a:rPr lang="en-US" sz="3600" u="sng" dirty="0"/>
              <a:t>, </a:t>
            </a:r>
            <a:r>
              <a:rPr lang="en-US" sz="3600" dirty="0"/>
              <a:t>we have peace with God through our Lord Jesus Christ" (Romans 5:1).</a:t>
            </a:r>
          </a:p>
          <a:p>
            <a:endParaRPr lang="en-US" dirty="0"/>
          </a:p>
        </p:txBody>
      </p:sp>
    </p:spTree>
    <p:extLst>
      <p:ext uri="{BB962C8B-B14F-4D97-AF65-F5344CB8AC3E}">
        <p14:creationId xmlns:p14="http://schemas.microsoft.com/office/powerpoint/2010/main" val="2477620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32673" cy="6691745"/>
          </a:xfrm>
        </p:spPr>
        <p:txBody>
          <a:bodyPr/>
          <a:lstStyle/>
          <a:p>
            <a:r>
              <a:rPr lang="en-US" sz="4000" b="1" u="sng" dirty="0">
                <a:effectLst>
                  <a:outerShdw blurRad="38100" dist="38100" dir="2700000" algn="tl">
                    <a:srgbClr val="000000">
                      <a:alpha val="43137"/>
                    </a:srgbClr>
                  </a:outerShdw>
                </a:effectLst>
              </a:rPr>
              <a:t>Justification is something we seek:</a:t>
            </a:r>
            <a:r>
              <a:rPr lang="en-US" sz="4000" dirty="0"/>
              <a:t/>
            </a:r>
            <a:br>
              <a:rPr lang="en-US" sz="4000" dirty="0"/>
            </a:br>
            <a:r>
              <a:rPr lang="en-US" sz="4000" dirty="0"/>
              <a:t>"But if, </a:t>
            </a:r>
            <a:r>
              <a:rPr lang="en-US" sz="4000" b="1" dirty="0"/>
              <a:t>while we seek to be justified</a:t>
            </a:r>
            <a:r>
              <a:rPr lang="en-US" sz="4000" dirty="0"/>
              <a:t> by Christ, we ourselves also are found sinners, is therefore Christ the minister of sin? God forbid" (Galatians 2:17).</a:t>
            </a:r>
          </a:p>
          <a:p>
            <a:endParaRPr lang="en-US" dirty="0"/>
          </a:p>
        </p:txBody>
      </p:sp>
    </p:spTree>
    <p:extLst>
      <p:ext uri="{BB962C8B-B14F-4D97-AF65-F5344CB8AC3E}">
        <p14:creationId xmlns:p14="http://schemas.microsoft.com/office/powerpoint/2010/main" val="2657616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a:t>Justification will be by the words we speak:</a:t>
            </a:r>
            <a:r>
              <a:rPr lang="en-US" dirty="0"/>
              <a:t/>
            </a:r>
            <a:br>
              <a:rPr lang="en-US" dirty="0"/>
            </a:br>
            <a:r>
              <a:rPr lang="en-US" dirty="0"/>
              <a:t>"For </a:t>
            </a:r>
            <a:r>
              <a:rPr lang="en-US" b="1" dirty="0"/>
              <a:t>by thy words thou shalt be justified</a:t>
            </a:r>
            <a:r>
              <a:rPr lang="en-US" dirty="0"/>
              <a:t>, and by thy words thou shalt be condemned" (Matthew 12:37).</a:t>
            </a:r>
          </a:p>
          <a:p>
            <a:endParaRPr lang="en-US" dirty="0"/>
          </a:p>
        </p:txBody>
      </p:sp>
    </p:spTree>
    <p:extLst>
      <p:ext uri="{BB962C8B-B14F-4D97-AF65-F5344CB8AC3E}">
        <p14:creationId xmlns:p14="http://schemas.microsoft.com/office/powerpoint/2010/main" val="94206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0020"/>
            <a:ext cx="12104370" cy="6560820"/>
          </a:xfrm>
        </p:spPr>
        <p:txBody>
          <a:bodyPr/>
          <a:lstStyle/>
          <a:p>
            <a:endParaRPr lang="en-US" sz="3600" b="1" dirty="0" smtClean="0"/>
          </a:p>
          <a:p>
            <a:r>
              <a:rPr lang="en-US" sz="3600" b="1" dirty="0" smtClean="0"/>
              <a:t>Justification</a:t>
            </a:r>
            <a:r>
              <a:rPr lang="en-US" sz="3600" b="1" u="sng" dirty="0" smtClean="0"/>
              <a:t> </a:t>
            </a:r>
            <a:r>
              <a:rPr lang="en-US" sz="3600" b="1" u="sng" dirty="0"/>
              <a:t>is for those who Humble themselves:</a:t>
            </a:r>
            <a:br>
              <a:rPr lang="en-US" sz="3600" b="1" u="sng" dirty="0"/>
            </a:br>
            <a:r>
              <a:rPr lang="en-US" sz="3600" b="1" dirty="0"/>
              <a:t>"I tell you, this man went down to his house justified rather than the other: for every one that </a:t>
            </a:r>
            <a:r>
              <a:rPr lang="en-US" sz="3600" b="1" dirty="0" err="1"/>
              <a:t>exalteth</a:t>
            </a:r>
            <a:r>
              <a:rPr lang="en-US" sz="3600" b="1" dirty="0"/>
              <a:t> himself shall be abased; and he that </a:t>
            </a:r>
            <a:r>
              <a:rPr lang="en-US" sz="3600" b="1" dirty="0" err="1"/>
              <a:t>humbleth</a:t>
            </a:r>
            <a:r>
              <a:rPr lang="en-US" sz="3600" b="1" dirty="0"/>
              <a:t> himself shall be exalted" (Luke 18:14).</a:t>
            </a:r>
          </a:p>
          <a:p>
            <a:endParaRPr lang="en-US" dirty="0"/>
          </a:p>
        </p:txBody>
      </p:sp>
    </p:spTree>
    <p:extLst>
      <p:ext uri="{BB962C8B-B14F-4D97-AF65-F5344CB8AC3E}">
        <p14:creationId xmlns:p14="http://schemas.microsoft.com/office/powerpoint/2010/main" val="1961868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50" y="422910"/>
            <a:ext cx="11784330" cy="6663690"/>
          </a:xfrm>
        </p:spPr>
        <p:txBody>
          <a:bodyPr/>
          <a:lstStyle/>
          <a:p>
            <a:r>
              <a:rPr lang="en-US" sz="3600" b="1" dirty="0"/>
              <a:t>Belief is a condition for justification:</a:t>
            </a:r>
            <a:r>
              <a:rPr lang="en-US" sz="3600" dirty="0"/>
              <a:t/>
            </a:r>
            <a:br>
              <a:rPr lang="en-US" sz="3600" dirty="0"/>
            </a:br>
            <a:r>
              <a:rPr lang="en-US" sz="3600" dirty="0"/>
              <a:t>Knowing that a man is not justified by the works of the law, but by the faith of Jesus Christ, even we have believed in Jesus Christ, that we might be justified by the faith of Christ, and not by the works of the law: for by the works of the law shall no flesh be justified (Galatians 2:16).</a:t>
            </a:r>
          </a:p>
          <a:p>
            <a:endParaRPr lang="en-US" dirty="0"/>
          </a:p>
        </p:txBody>
      </p:sp>
    </p:spTree>
    <p:extLst>
      <p:ext uri="{BB962C8B-B14F-4D97-AF65-F5344CB8AC3E}">
        <p14:creationId xmlns:p14="http://schemas.microsoft.com/office/powerpoint/2010/main" val="297020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170" y="156844"/>
            <a:ext cx="11845290" cy="6563995"/>
          </a:xfrm>
        </p:spPr>
        <p:txBody>
          <a:bodyPr/>
          <a:lstStyle/>
          <a:p>
            <a:r>
              <a:rPr lang="en-US" sz="3600" b="1" u="sng" dirty="0">
                <a:effectLst>
                  <a:outerShdw blurRad="38100" dist="38100" dir="2700000" algn="tl">
                    <a:srgbClr val="000000">
                      <a:alpha val="43137"/>
                    </a:srgbClr>
                  </a:outerShdw>
                </a:effectLst>
              </a:rPr>
              <a:t>Works is a condition of Justification:</a:t>
            </a:r>
            <a:r>
              <a:rPr lang="en-US" sz="3600" dirty="0"/>
              <a:t/>
            </a:r>
            <a:br>
              <a:rPr lang="en-US" sz="3600" dirty="0"/>
            </a:br>
            <a:r>
              <a:rPr lang="en-US" sz="3600" dirty="0"/>
              <a:t>"Was not Abraham our father </a:t>
            </a:r>
            <a:r>
              <a:rPr lang="en-US" sz="3600" b="1" dirty="0"/>
              <a:t>justified by works</a:t>
            </a:r>
            <a:r>
              <a:rPr lang="en-US" sz="3600" dirty="0"/>
              <a:t>, when he had offered Isaac his son upon the altar?  </a:t>
            </a:r>
            <a:r>
              <a:rPr lang="en-US" sz="3600" dirty="0" err="1"/>
              <a:t>Seest</a:t>
            </a:r>
            <a:r>
              <a:rPr lang="en-US" sz="3600" dirty="0"/>
              <a:t> thou how faith wrought with his works, and by works was faith made perfect?  And the scripture was fulfilled which </a:t>
            </a:r>
            <a:r>
              <a:rPr lang="en-US" sz="3600" dirty="0" err="1"/>
              <a:t>saith</a:t>
            </a:r>
            <a:r>
              <a:rPr lang="en-US" sz="3600" dirty="0"/>
              <a:t>, Abraham believed God, and it was imputed unto him for righteousness: and he was called the Friend of God.  </a:t>
            </a:r>
            <a:r>
              <a:rPr lang="en-US" sz="3600" b="1" dirty="0"/>
              <a:t>Ye see then how that by works a man is justified</a:t>
            </a:r>
            <a:r>
              <a:rPr lang="en-US" sz="3600" dirty="0"/>
              <a:t>, and not by faith only.  Likewise also was not Rahab the harlot </a:t>
            </a:r>
            <a:r>
              <a:rPr lang="en-US" sz="3600" b="1" dirty="0"/>
              <a:t>justified by works</a:t>
            </a:r>
            <a:r>
              <a:rPr lang="en-US" sz="3600" dirty="0"/>
              <a:t>, when she had received the messengers, and had sent them out another way?  For as the body without the spirit is dead, so faith without works is dead also" (James 2:21-26).</a:t>
            </a:r>
          </a:p>
          <a:p>
            <a:endParaRPr lang="en-US" dirty="0"/>
          </a:p>
        </p:txBody>
      </p:sp>
    </p:spTree>
    <p:extLst>
      <p:ext uri="{BB962C8B-B14F-4D97-AF65-F5344CB8AC3E}">
        <p14:creationId xmlns:p14="http://schemas.microsoft.com/office/powerpoint/2010/main" val="1623203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 y="88264"/>
            <a:ext cx="12146280" cy="6598285"/>
          </a:xfrm>
        </p:spPr>
        <p:txBody>
          <a:bodyPr/>
          <a:lstStyle/>
          <a:p>
            <a:r>
              <a:rPr lang="en-US" sz="3600" b="1" u="sng" dirty="0">
                <a:effectLst>
                  <a:outerShdw blurRad="38100" dist="38100" dir="2700000" algn="tl">
                    <a:srgbClr val="000000">
                      <a:alpha val="43137"/>
                    </a:srgbClr>
                  </a:outerShdw>
                </a:effectLst>
              </a:rPr>
              <a:t>Justification is not by the law of Moses:</a:t>
            </a:r>
            <a:r>
              <a:rPr lang="en-US" sz="3600" b="1" dirty="0"/>
              <a:t/>
            </a:r>
            <a:br>
              <a:rPr lang="en-US" sz="3600" b="1" dirty="0"/>
            </a:br>
            <a:r>
              <a:rPr lang="en-US" sz="3600" dirty="0"/>
              <a:t>"And by him all that believe are justified from all things, from which ye could not be justified by the law of Moses" (Acts 13:39).  </a:t>
            </a:r>
            <a:endParaRPr lang="en-US" sz="3600" dirty="0" smtClean="0"/>
          </a:p>
          <a:p>
            <a:endParaRPr lang="en-US" sz="3600" dirty="0"/>
          </a:p>
          <a:p>
            <a:r>
              <a:rPr lang="en-US" sz="3600" dirty="0" smtClean="0"/>
              <a:t>Gal.5:4  Christ is become of no effect unto you, whosoever</a:t>
            </a:r>
          </a:p>
          <a:p>
            <a:r>
              <a:rPr lang="en-US" sz="3600" dirty="0" smtClean="0"/>
              <a:t>Of you are justified by the law, ye have fallen from grace.</a:t>
            </a:r>
            <a:endParaRPr lang="en-US" sz="3600" dirty="0"/>
          </a:p>
          <a:p>
            <a:endParaRPr lang="en-US" dirty="0"/>
          </a:p>
        </p:txBody>
      </p:sp>
    </p:spTree>
    <p:extLst>
      <p:ext uri="{BB962C8B-B14F-4D97-AF65-F5344CB8AC3E}">
        <p14:creationId xmlns:p14="http://schemas.microsoft.com/office/powerpoint/2010/main" val="338161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 y="114300"/>
            <a:ext cx="11852910" cy="6617970"/>
          </a:xfrm>
        </p:spPr>
        <p:txBody>
          <a:bodyPr/>
          <a:lstStyle/>
          <a:p>
            <a:r>
              <a:rPr lang="en-US" sz="3600" b="1" u="sng" dirty="0"/>
              <a:t>Justification is by the law of Faith:</a:t>
            </a:r>
            <a:r>
              <a:rPr lang="en-US" sz="3600" b="1" dirty="0"/>
              <a:t/>
            </a:r>
            <a:br>
              <a:rPr lang="en-US" sz="3600" b="1" dirty="0"/>
            </a:br>
            <a:r>
              <a:rPr lang="en-US" sz="3600" dirty="0"/>
              <a:t>Where is boasting then? It is excluded. By what law? of works? Nay: </a:t>
            </a:r>
            <a:r>
              <a:rPr lang="en-US" sz="3600" b="1" dirty="0"/>
              <a:t>but </a:t>
            </a:r>
            <a:r>
              <a:rPr lang="en-US" sz="3600" b="1" u="sng" dirty="0">
                <a:solidFill>
                  <a:srgbClr val="FF0000"/>
                </a:solidFill>
              </a:rPr>
              <a:t>by the law of faith</a:t>
            </a:r>
            <a:r>
              <a:rPr lang="en-US" sz="3600" dirty="0"/>
              <a:t>.  Therefore we conclude that a man is justified by faith without the deeds of the law (Romans 3:27-28).  (For not the hearers of the law are just before God, but the doers of the law shall be justified (Romans 2:13).</a:t>
            </a:r>
          </a:p>
          <a:p>
            <a:endParaRPr lang="en-US" dirty="0"/>
          </a:p>
        </p:txBody>
      </p:sp>
    </p:spTree>
    <p:extLst>
      <p:ext uri="{BB962C8B-B14F-4D97-AF65-F5344CB8AC3E}">
        <p14:creationId xmlns:p14="http://schemas.microsoft.com/office/powerpoint/2010/main" val="2043092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EXAMPLES!</a:t>
            </a:r>
            <a:endParaRPr lang="en-US" b="1" u="sng" dirty="0">
              <a:solidFill>
                <a:srgbClr val="FF0000"/>
              </a:solidFill>
            </a:endParaRPr>
          </a:p>
        </p:txBody>
      </p:sp>
      <p:sp>
        <p:nvSpPr>
          <p:cNvPr id="3" name="Content Placeholder 2"/>
          <p:cNvSpPr>
            <a:spLocks noGrp="1"/>
          </p:cNvSpPr>
          <p:nvPr>
            <p:ph idx="1"/>
          </p:nvPr>
        </p:nvSpPr>
        <p:spPr/>
        <p:txBody>
          <a:bodyPr/>
          <a:lstStyle/>
          <a:p>
            <a:r>
              <a:rPr lang="en-US" sz="3600" dirty="0" smtClean="0"/>
              <a:t>Moses Law could not justify you.</a:t>
            </a:r>
          </a:p>
          <a:p>
            <a:r>
              <a:rPr lang="en-US" sz="3600" dirty="0" smtClean="0"/>
              <a:t>The Galatian Christians who were seeking</a:t>
            </a:r>
          </a:p>
          <a:p>
            <a:r>
              <a:rPr lang="en-US" sz="3600" dirty="0" smtClean="0"/>
              <a:t>Justification by keeping the old law.”  </a:t>
            </a:r>
          </a:p>
          <a:p>
            <a:r>
              <a:rPr lang="en-US" sz="3600" dirty="0" smtClean="0"/>
              <a:t>    To seek to be justified by the old law, is to</a:t>
            </a:r>
          </a:p>
          <a:p>
            <a:r>
              <a:rPr lang="en-US" sz="3600" dirty="0" smtClean="0"/>
              <a:t>“fall from grace”   Gal. 5:4  </a:t>
            </a:r>
          </a:p>
          <a:p>
            <a:endParaRPr lang="en-US" dirty="0"/>
          </a:p>
        </p:txBody>
      </p:sp>
    </p:spTree>
    <p:extLst>
      <p:ext uri="{BB962C8B-B14F-4D97-AF65-F5344CB8AC3E}">
        <p14:creationId xmlns:p14="http://schemas.microsoft.com/office/powerpoint/2010/main" val="7807571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 y="274320"/>
            <a:ext cx="12054840" cy="6492240"/>
          </a:xfrm>
        </p:spPr>
        <p:txBody>
          <a:bodyPr/>
          <a:lstStyle/>
          <a:p>
            <a:r>
              <a:rPr lang="en-US" sz="3600" b="1" dirty="0">
                <a:solidFill>
                  <a:srgbClr val="FF0000"/>
                </a:solidFill>
              </a:rPr>
              <a:t>The Justified shall live by Faith:</a:t>
            </a:r>
            <a:r>
              <a:rPr lang="en-US" sz="3600" dirty="0"/>
              <a:t/>
            </a:r>
            <a:br>
              <a:rPr lang="en-US" sz="3600" dirty="0"/>
            </a:br>
            <a:r>
              <a:rPr lang="en-US" sz="3600" dirty="0"/>
              <a:t>For therein is the righteousness of God revealed from faith to faith: as it is written, The just shall live by faith (Romans 1:17).  </a:t>
            </a:r>
          </a:p>
          <a:p>
            <a:endParaRPr lang="en-US" dirty="0"/>
          </a:p>
        </p:txBody>
      </p:sp>
    </p:spTree>
    <p:extLst>
      <p:ext uri="{BB962C8B-B14F-4D97-AF65-F5344CB8AC3E}">
        <p14:creationId xmlns:p14="http://schemas.microsoft.com/office/powerpoint/2010/main" val="4144433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730" y="331470"/>
            <a:ext cx="12066270" cy="5845493"/>
          </a:xfrm>
        </p:spPr>
        <p:txBody>
          <a:bodyPr/>
          <a:lstStyle/>
          <a:p>
            <a:r>
              <a:rPr lang="en-US" sz="3600" b="1" dirty="0"/>
              <a:t>The Justified must remain faithful:</a:t>
            </a:r>
            <a:br>
              <a:rPr lang="en-US" sz="3600" b="1" dirty="0"/>
            </a:br>
            <a:r>
              <a:rPr lang="en-US" sz="3600" dirty="0"/>
              <a:t>Now the just shall live by faith: but if any man draw back, my soul shall have no pleasure in him.  But we are not of them who draw back unto perdition; but of them that believe to the saving of the soul (Hebrews 10:38-39</a:t>
            </a:r>
            <a:r>
              <a:rPr lang="en-US" sz="3600" dirty="0" smtClean="0"/>
              <a:t>).</a:t>
            </a:r>
          </a:p>
          <a:p>
            <a:endParaRPr lang="en-US" sz="3600" dirty="0"/>
          </a:p>
          <a:p>
            <a:r>
              <a:rPr lang="en-US" sz="3600" dirty="0" smtClean="0"/>
              <a:t>1.  Don’t be like Judas!  Matt. 27:5</a:t>
            </a:r>
          </a:p>
          <a:p>
            <a:r>
              <a:rPr lang="en-US" sz="3600" dirty="0" smtClean="0"/>
              <a:t>2.  Don’t be like Demas!  2 Tim.4:10</a:t>
            </a:r>
          </a:p>
          <a:p>
            <a:r>
              <a:rPr lang="en-US" sz="3600" dirty="0" smtClean="0"/>
              <a:t>3.  Don’t be like Diotrephes!  3 John 9,10 </a:t>
            </a:r>
          </a:p>
          <a:p>
            <a:r>
              <a:rPr lang="en-US" sz="3600" dirty="0"/>
              <a:t> </a:t>
            </a:r>
            <a:r>
              <a:rPr lang="en-US" sz="3600" dirty="0" smtClean="0"/>
              <a:t>    Be Like Paul!!    2 Tim. 4:7-8 </a:t>
            </a:r>
            <a:endParaRPr lang="en-US" sz="3600" dirty="0"/>
          </a:p>
          <a:p>
            <a:endParaRPr lang="en-US" dirty="0"/>
          </a:p>
        </p:txBody>
      </p:sp>
    </p:spTree>
    <p:extLst>
      <p:ext uri="{BB962C8B-B14F-4D97-AF65-F5344CB8AC3E}">
        <p14:creationId xmlns:p14="http://schemas.microsoft.com/office/powerpoint/2010/main" val="1895898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down)">
                                      <p:cBhvr>
                                        <p:cTn id="11" dur="5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heel(1)">
                                      <p:cBhvr>
                                        <p:cTn id="20" dur="20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694"/>
            <a:ext cx="12081510" cy="6598285"/>
          </a:xfrm>
        </p:spPr>
        <p:txBody>
          <a:bodyPr/>
          <a:lstStyle/>
          <a:p>
            <a:r>
              <a:rPr lang="en-US" sz="3600" b="1" u="sng" dirty="0">
                <a:effectLst>
                  <a:outerShdw blurRad="38100" dist="38100" dir="2700000" algn="tl">
                    <a:srgbClr val="000000">
                      <a:alpha val="43137"/>
                    </a:srgbClr>
                  </a:outerShdw>
                </a:effectLst>
              </a:rPr>
              <a:t>The Justified shall be resurrected unto life eternal:</a:t>
            </a:r>
            <a:r>
              <a:rPr lang="en-US" sz="3600" b="1" dirty="0"/>
              <a:t/>
            </a:r>
            <a:br>
              <a:rPr lang="en-US" sz="3600" b="1" dirty="0"/>
            </a:br>
            <a:endParaRPr lang="en-US" sz="3600" b="1" dirty="0" smtClean="0"/>
          </a:p>
          <a:p>
            <a:r>
              <a:rPr lang="en-US" sz="3600" dirty="0" smtClean="0"/>
              <a:t>And </a:t>
            </a:r>
            <a:r>
              <a:rPr lang="en-US" sz="3600" dirty="0"/>
              <a:t>have hope toward God, which they themselves also allow, that there shall be a resurrection of the dead, both of the just and unjust (Acts 24:15).  </a:t>
            </a:r>
            <a:endParaRPr lang="en-US" sz="3600" dirty="0" smtClean="0"/>
          </a:p>
          <a:p>
            <a:endParaRPr lang="en-US" sz="3600" dirty="0" smtClean="0"/>
          </a:p>
          <a:p>
            <a:r>
              <a:rPr lang="en-US" sz="3600" dirty="0" smtClean="0"/>
              <a:t>Marvel </a:t>
            </a:r>
            <a:r>
              <a:rPr lang="en-US" sz="3600" dirty="0"/>
              <a:t>not at this: for the hour is coming, in the which all that are in the graves shall hear his voice, And shall come forth; they that have done good, unto the resurrection of life; and they that have done evil, unto the resurrection of damnation (John 5:28-29).</a:t>
            </a:r>
          </a:p>
          <a:p>
            <a:endParaRPr lang="en-US" dirty="0"/>
          </a:p>
        </p:txBody>
      </p:sp>
    </p:spTree>
    <p:extLst>
      <p:ext uri="{BB962C8B-B14F-4D97-AF65-F5344CB8AC3E}">
        <p14:creationId xmlns:p14="http://schemas.microsoft.com/office/powerpoint/2010/main" val="2900613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heel(1)">
                                      <p:cBhvr>
                                        <p:cTn id="15"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Another Example:   Luke 18:10-14</a:t>
            </a:r>
            <a:endParaRPr lang="en-US" b="1" u="sng" dirty="0">
              <a:solidFill>
                <a:srgbClr val="FF00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5300047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858000"/>
          </a:xfrm>
        </p:spPr>
        <p:txBody>
          <a:bodyPr>
            <a:normAutofit fontScale="92500" lnSpcReduction="20000"/>
          </a:bodyPr>
          <a:lstStyle/>
          <a:p>
            <a:r>
              <a:rPr lang="en-US" sz="3900" b="1" baseline="30000" dirty="0" smtClean="0">
                <a:solidFill>
                  <a:srgbClr val="FF0000"/>
                </a:solidFill>
                <a:effectLst>
                  <a:outerShdw blurRad="38100" dist="38100" dir="2700000" algn="tl">
                    <a:srgbClr val="000000">
                      <a:alpha val="43137"/>
                    </a:srgbClr>
                  </a:outerShdw>
                </a:effectLst>
              </a:rPr>
              <a:t> </a:t>
            </a:r>
            <a:r>
              <a:rPr lang="en-US" sz="3900" b="1" dirty="0" smtClean="0">
                <a:solidFill>
                  <a:srgbClr val="FF0000"/>
                </a:solidFill>
                <a:effectLst>
                  <a:outerShdw blurRad="38100" dist="38100" dir="2700000" algn="tl">
                    <a:srgbClr val="000000">
                      <a:alpha val="43137"/>
                    </a:srgbClr>
                  </a:outerShdw>
                </a:effectLst>
              </a:rPr>
              <a:t>And he </a:t>
            </a:r>
            <a:r>
              <a:rPr lang="en-US" sz="3900" b="1" dirty="0" err="1" smtClean="0">
                <a:solidFill>
                  <a:srgbClr val="FF0000"/>
                </a:solidFill>
                <a:effectLst>
                  <a:outerShdw blurRad="38100" dist="38100" dir="2700000" algn="tl">
                    <a:srgbClr val="000000">
                      <a:alpha val="43137"/>
                    </a:srgbClr>
                  </a:outerShdw>
                </a:effectLst>
              </a:rPr>
              <a:t>spake</a:t>
            </a:r>
            <a:r>
              <a:rPr lang="en-US" sz="3900" b="1" dirty="0" smtClean="0">
                <a:solidFill>
                  <a:srgbClr val="FF0000"/>
                </a:solidFill>
                <a:effectLst>
                  <a:outerShdw blurRad="38100" dist="38100" dir="2700000" algn="tl">
                    <a:srgbClr val="000000">
                      <a:alpha val="43137"/>
                    </a:srgbClr>
                  </a:outerShdw>
                </a:effectLst>
              </a:rPr>
              <a:t> this parable unto certain which trusted in themselves that they were righteous, and despised others:</a:t>
            </a:r>
          </a:p>
          <a:p>
            <a:r>
              <a:rPr lang="en-US" sz="3900" baseline="30000" dirty="0" smtClean="0"/>
              <a:t>10 </a:t>
            </a:r>
            <a:r>
              <a:rPr lang="en-US" sz="3900" dirty="0"/>
              <a:t> </a:t>
            </a:r>
            <a:r>
              <a:rPr lang="en-US" sz="3900" dirty="0" smtClean="0"/>
              <a:t> 2 men went up into the temple to pray; the one a Pharisee, and the other a publican.</a:t>
            </a:r>
          </a:p>
          <a:p>
            <a:r>
              <a:rPr lang="en-US" sz="3900" baseline="30000" dirty="0" smtClean="0"/>
              <a:t>11 </a:t>
            </a:r>
            <a:r>
              <a:rPr lang="en-US" sz="3900" dirty="0" smtClean="0"/>
              <a:t>The Pharisee stood and prayed thus with himself, God, </a:t>
            </a:r>
            <a:r>
              <a:rPr lang="en-US" sz="3900" b="1" u="sng" dirty="0" smtClean="0">
                <a:solidFill>
                  <a:srgbClr val="FF0000"/>
                </a:solidFill>
              </a:rPr>
              <a:t>I</a:t>
            </a:r>
            <a:r>
              <a:rPr lang="en-US" sz="3900" dirty="0" smtClean="0"/>
              <a:t> thank thee, that </a:t>
            </a:r>
            <a:r>
              <a:rPr lang="en-US" sz="3900" b="1" u="sng" dirty="0" smtClean="0">
                <a:solidFill>
                  <a:srgbClr val="FF0000"/>
                </a:solidFill>
              </a:rPr>
              <a:t>I</a:t>
            </a:r>
            <a:r>
              <a:rPr lang="en-US" sz="3900" dirty="0" smtClean="0"/>
              <a:t> </a:t>
            </a:r>
            <a:r>
              <a:rPr lang="en-US" sz="3900" b="1" u="sng" dirty="0" smtClean="0"/>
              <a:t>am not as other men are</a:t>
            </a:r>
            <a:r>
              <a:rPr lang="en-US" sz="3900" dirty="0" smtClean="0"/>
              <a:t>, </a:t>
            </a:r>
            <a:r>
              <a:rPr lang="en-US" sz="3900" dirty="0" err="1" smtClean="0"/>
              <a:t>extortioners</a:t>
            </a:r>
            <a:r>
              <a:rPr lang="en-US" sz="3900" dirty="0" smtClean="0"/>
              <a:t>, unjust, adulterers, or even as this publican.</a:t>
            </a:r>
          </a:p>
          <a:p>
            <a:r>
              <a:rPr lang="en-US" sz="3900" baseline="30000" dirty="0" smtClean="0"/>
              <a:t>12 </a:t>
            </a:r>
            <a:r>
              <a:rPr lang="en-US" sz="3900" b="1" u="sng" dirty="0" smtClean="0">
                <a:solidFill>
                  <a:srgbClr val="FF0000"/>
                </a:solidFill>
              </a:rPr>
              <a:t>I</a:t>
            </a:r>
            <a:r>
              <a:rPr lang="en-US" sz="3900" dirty="0" smtClean="0"/>
              <a:t> fast twice in the week, </a:t>
            </a:r>
            <a:r>
              <a:rPr lang="en-US" sz="3900" b="1" u="sng" dirty="0" smtClean="0">
                <a:solidFill>
                  <a:srgbClr val="FF0000"/>
                </a:solidFill>
              </a:rPr>
              <a:t>I</a:t>
            </a:r>
            <a:r>
              <a:rPr lang="en-US" sz="3900" dirty="0" smtClean="0"/>
              <a:t> give tithes of all that I possess.</a:t>
            </a:r>
          </a:p>
          <a:p>
            <a:r>
              <a:rPr lang="en-US" sz="3900" baseline="30000" dirty="0" smtClean="0"/>
              <a:t>13 </a:t>
            </a:r>
            <a:r>
              <a:rPr lang="en-US" sz="3900" dirty="0" smtClean="0"/>
              <a:t>And the publican, standing afar off, would not lift up so much as his eyes unto heaven, but smote upon his breast, saying, </a:t>
            </a:r>
            <a:r>
              <a:rPr lang="en-US" sz="3900" b="1" u="sng" dirty="0" smtClean="0">
                <a:solidFill>
                  <a:srgbClr val="FF0000"/>
                </a:solidFill>
              </a:rPr>
              <a:t>God be merciful to me a sinner.</a:t>
            </a:r>
          </a:p>
          <a:p>
            <a:r>
              <a:rPr lang="en-US" sz="3900" baseline="30000" dirty="0" smtClean="0"/>
              <a:t>14 </a:t>
            </a:r>
            <a:r>
              <a:rPr lang="en-US" sz="3900" b="1" u="sng" dirty="0" smtClean="0"/>
              <a:t>I tell you</a:t>
            </a:r>
            <a:r>
              <a:rPr lang="en-US" sz="3900" dirty="0" smtClean="0"/>
              <a:t>, this man went down to his house </a:t>
            </a:r>
            <a:r>
              <a:rPr lang="en-US" sz="3900" b="1" u="sng" dirty="0" smtClean="0">
                <a:solidFill>
                  <a:srgbClr val="FF0000"/>
                </a:solidFill>
              </a:rPr>
              <a:t>justified</a:t>
            </a:r>
            <a:r>
              <a:rPr lang="en-US" sz="3900" dirty="0" smtClean="0"/>
              <a:t> rather than the other: for every one that </a:t>
            </a:r>
            <a:r>
              <a:rPr lang="en-US" sz="3900" dirty="0" err="1" smtClean="0"/>
              <a:t>exalteth</a:t>
            </a:r>
            <a:r>
              <a:rPr lang="en-US" sz="3900" dirty="0" smtClean="0"/>
              <a:t> himself shall be abased; and he that </a:t>
            </a:r>
            <a:r>
              <a:rPr lang="en-US" sz="3900" dirty="0" err="1" smtClean="0"/>
              <a:t>humbleth</a:t>
            </a:r>
            <a:r>
              <a:rPr lang="en-US" sz="3900" dirty="0" smtClean="0"/>
              <a:t> himself shall be exalted.</a:t>
            </a:r>
          </a:p>
          <a:p>
            <a:endParaRPr lang="en-US" dirty="0"/>
          </a:p>
        </p:txBody>
      </p:sp>
    </p:spTree>
    <p:extLst>
      <p:ext uri="{BB962C8B-B14F-4D97-AF65-F5344CB8AC3E}">
        <p14:creationId xmlns:p14="http://schemas.microsoft.com/office/powerpoint/2010/main" val="8089004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745" y="-1"/>
            <a:ext cx="11890664" cy="6660573"/>
          </a:xfrm>
        </p:spPr>
        <p:txBody>
          <a:bodyPr>
            <a:normAutofit/>
          </a:bodyPr>
          <a:lstStyle/>
          <a:p>
            <a:r>
              <a:rPr lang="en-US" sz="3600" b="1" u="sng" dirty="0" smtClean="0"/>
              <a:t>One of the purposes of prayer is to ‘cleanse oneself’ of</a:t>
            </a:r>
          </a:p>
          <a:p>
            <a:r>
              <a:rPr lang="en-US" sz="3600" b="1" u="sng" dirty="0" smtClean="0"/>
              <a:t>Guilt.</a:t>
            </a:r>
          </a:p>
          <a:p>
            <a:endParaRPr lang="en-US" sz="3600" dirty="0"/>
          </a:p>
          <a:p>
            <a:r>
              <a:rPr lang="en-US" sz="3600" b="1" dirty="0" smtClean="0"/>
              <a:t>The Pharisee ‘trusted in himself’.   His problem was that he</a:t>
            </a:r>
          </a:p>
          <a:p>
            <a:r>
              <a:rPr lang="en-US" sz="3600" b="1" dirty="0" smtClean="0"/>
              <a:t>Felt he was already cleansed!</a:t>
            </a:r>
          </a:p>
          <a:p>
            <a:r>
              <a:rPr lang="en-US" sz="3600" b="1" dirty="0"/>
              <a:t> </a:t>
            </a:r>
            <a:r>
              <a:rPr lang="en-US" sz="3600" b="1" dirty="0" smtClean="0"/>
              <a:t>   Look at the I’s…</a:t>
            </a:r>
            <a:endParaRPr lang="en-US" sz="3600" b="1" dirty="0"/>
          </a:p>
        </p:txBody>
      </p:sp>
    </p:spTree>
    <p:extLst>
      <p:ext uri="{BB962C8B-B14F-4D97-AF65-F5344CB8AC3E}">
        <p14:creationId xmlns:p14="http://schemas.microsoft.com/office/powerpoint/2010/main" val="13016845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effectLst>
                  <a:outerShdw blurRad="38100" dist="38100" dir="2700000" algn="tl">
                    <a:srgbClr val="000000">
                      <a:alpha val="43137"/>
                    </a:srgbClr>
                  </a:outerShdw>
                </a:effectLst>
              </a:rPr>
              <a:t>Listen to Pharisee:</a:t>
            </a:r>
            <a:endParaRPr lang="en-US" b="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sz="3600" dirty="0" smtClean="0"/>
              <a:t>I thank you that I am not like other men are ..</a:t>
            </a:r>
          </a:p>
          <a:p>
            <a:r>
              <a:rPr lang="en-US" sz="3600" dirty="0"/>
              <a:t> </a:t>
            </a:r>
            <a:r>
              <a:rPr lang="en-US" sz="3600" dirty="0" smtClean="0"/>
              <a:t> </a:t>
            </a:r>
            <a:r>
              <a:rPr lang="en-US" sz="3600" dirty="0" err="1" smtClean="0"/>
              <a:t>Extortioners</a:t>
            </a:r>
            <a:endParaRPr lang="en-US" sz="3600" dirty="0" smtClean="0"/>
          </a:p>
          <a:p>
            <a:r>
              <a:rPr lang="en-US" sz="3600" dirty="0"/>
              <a:t> </a:t>
            </a:r>
            <a:r>
              <a:rPr lang="en-US" sz="3600" dirty="0" smtClean="0"/>
              <a:t> Unjust</a:t>
            </a:r>
          </a:p>
          <a:p>
            <a:r>
              <a:rPr lang="en-US" sz="3600" dirty="0"/>
              <a:t> </a:t>
            </a:r>
            <a:r>
              <a:rPr lang="en-US" sz="3600" dirty="0" smtClean="0"/>
              <a:t> Adulterers</a:t>
            </a:r>
          </a:p>
          <a:p>
            <a:r>
              <a:rPr lang="en-US" sz="3600" dirty="0"/>
              <a:t> </a:t>
            </a:r>
            <a:r>
              <a:rPr lang="en-US" sz="3600" dirty="0" smtClean="0"/>
              <a:t> I am not like this Publican.  </a:t>
            </a:r>
          </a:p>
          <a:p>
            <a:r>
              <a:rPr lang="en-US" sz="3600" dirty="0"/>
              <a:t> </a:t>
            </a:r>
            <a:r>
              <a:rPr lang="en-US" sz="3600" dirty="0" smtClean="0"/>
              <a:t>     and proceeds to tell God that what he is like:</a:t>
            </a:r>
          </a:p>
          <a:p>
            <a:r>
              <a:rPr lang="en-US" dirty="0"/>
              <a:t> </a:t>
            </a:r>
            <a:r>
              <a:rPr lang="en-US" dirty="0" smtClean="0"/>
              <a:t> </a:t>
            </a:r>
          </a:p>
          <a:p>
            <a:endParaRPr lang="en-US" dirty="0"/>
          </a:p>
        </p:txBody>
      </p:sp>
    </p:spTree>
    <p:extLst>
      <p:ext uri="{BB962C8B-B14F-4D97-AF65-F5344CB8AC3E}">
        <p14:creationId xmlns:p14="http://schemas.microsoft.com/office/powerpoint/2010/main" val="5743518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800" b="1" baseline="30000" dirty="0" smtClean="0"/>
              <a:t> </a:t>
            </a:r>
            <a:r>
              <a:rPr lang="en-US" sz="4800" b="1" u="sng" dirty="0" smtClean="0">
                <a:solidFill>
                  <a:srgbClr val="FF0000"/>
                </a:solidFill>
              </a:rPr>
              <a:t>I</a:t>
            </a:r>
            <a:r>
              <a:rPr lang="en-US" sz="4800" b="1" dirty="0" smtClean="0"/>
              <a:t> fast twice in the week, </a:t>
            </a:r>
          </a:p>
          <a:p>
            <a:r>
              <a:rPr lang="en-US" sz="4800" b="1" u="sng" dirty="0" smtClean="0">
                <a:solidFill>
                  <a:srgbClr val="FF0000"/>
                </a:solidFill>
              </a:rPr>
              <a:t> I</a:t>
            </a:r>
            <a:r>
              <a:rPr lang="en-US" sz="4800" b="1" dirty="0" smtClean="0"/>
              <a:t> give tithes of all that I possess.</a:t>
            </a:r>
          </a:p>
          <a:p>
            <a:endParaRPr lang="en-US" dirty="0"/>
          </a:p>
        </p:txBody>
      </p:sp>
    </p:spTree>
    <p:extLst>
      <p:ext uri="{BB962C8B-B14F-4D97-AF65-F5344CB8AC3E}">
        <p14:creationId xmlns:p14="http://schemas.microsoft.com/office/powerpoint/2010/main" val="12791929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TotalTime>
  <Words>898</Words>
  <Application>Microsoft Office PowerPoint</Application>
  <PresentationFormat>Widescreen</PresentationFormat>
  <Paragraphs>158</Paragraphs>
  <Slides>42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Calibri Light</vt:lpstr>
      <vt:lpstr>Office Theme</vt:lpstr>
      <vt:lpstr>Are you Justified?</vt:lpstr>
      <vt:lpstr>PowerPoint Presentation</vt:lpstr>
      <vt:lpstr>PowerPoint Presentation</vt:lpstr>
      <vt:lpstr>EXAMPLES!</vt:lpstr>
      <vt:lpstr>Another Example:   Luke 18:10-14</vt:lpstr>
      <vt:lpstr>PowerPoint Presentation</vt:lpstr>
      <vt:lpstr>PowerPoint Presentation</vt:lpstr>
      <vt:lpstr>Listen to Pharisee: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you Justified?</dc:title>
  <dc:creator>mac</dc:creator>
  <cp:lastModifiedBy>Eddie Gooch</cp:lastModifiedBy>
  <cp:revision>15</cp:revision>
  <dcterms:created xsi:type="dcterms:W3CDTF">2019-07-12T09:17:20Z</dcterms:created>
  <dcterms:modified xsi:type="dcterms:W3CDTF">2019-07-14T15:23:27Z</dcterms:modified>
</cp:coreProperties>
</file>