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256" r:id="rId2"/>
    <p:sldId id="267" r:id="rId3"/>
    <p:sldId id="266" r:id="rId4"/>
    <p:sldId id="261" r:id="rId5"/>
    <p:sldId id="268" r:id="rId6"/>
    <p:sldId id="270" r:id="rId7"/>
    <p:sldId id="271" r:id="rId8"/>
    <p:sldId id="279" r:id="rId9"/>
    <p:sldId id="262" r:id="rId10"/>
    <p:sldId id="263" r:id="rId11"/>
    <p:sldId id="265" r:id="rId12"/>
    <p:sldId id="278" r:id="rId13"/>
    <p:sldId id="273" r:id="rId14"/>
    <p:sldId id="275"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75" autoAdjust="0"/>
    <p:restoredTop sz="93886" autoAdjust="0"/>
  </p:normalViewPr>
  <p:slideViewPr>
    <p:cSldViewPr snapToGrid="0">
      <p:cViewPr varScale="1">
        <p:scale>
          <a:sx n="58" d="100"/>
          <a:sy n="58" d="100"/>
        </p:scale>
        <p:origin x="246" y="42"/>
      </p:cViewPr>
      <p:guideLst/>
    </p:cSldViewPr>
  </p:slideViewPr>
  <p:outlineViewPr>
    <p:cViewPr>
      <p:scale>
        <a:sx n="33" d="100"/>
        <a:sy n="33" d="100"/>
      </p:scale>
      <p:origin x="0" y="-11394"/>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82879" y="182879"/>
            <a:ext cx="8778240" cy="6492240"/>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32485" y="882376"/>
            <a:ext cx="7475220" cy="2926080"/>
          </a:xfrm>
        </p:spPr>
        <p:txBody>
          <a:bodyPr anchor="b">
            <a:normAutofit/>
          </a:bodyPr>
          <a:lstStyle>
            <a:lvl1pPr algn="ctr">
              <a:lnSpc>
                <a:spcPct val="85000"/>
              </a:lnSpc>
              <a:defRPr sz="60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282148" y="3869635"/>
            <a:ext cx="6575895" cy="1388165"/>
          </a:xfrm>
        </p:spPr>
        <p:txBody>
          <a:bodyPr>
            <a:normAutofit/>
          </a:bodyPr>
          <a:lstStyle>
            <a:lvl1pPr marL="0" indent="0" algn="ctr">
              <a:spcBef>
                <a:spcPts val="1000"/>
              </a:spcBef>
              <a:buNone/>
              <a:defRPr sz="1800">
                <a:solidFill>
                  <a:srgbClr val="FFFFFF"/>
                </a:solidFill>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2C164C15-4537-4185-98E7-10CBA0F9316A}" type="datetimeFigureOut">
              <a:rPr lang="en-US" smtClean="0"/>
              <a:t>9/18/2016</a:t>
            </a:fld>
            <a:endParaRPr lang="en-US"/>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6B42E431-178E-4F17-BCA8-8A9B6D0C0C47}" type="slidenum">
              <a:rPr lang="en-US" smtClean="0"/>
              <a:t>‹#›</a:t>
            </a:fld>
            <a:endParaRPr lang="en-US"/>
          </a:p>
        </p:txBody>
      </p:sp>
      <p:cxnSp>
        <p:nvCxnSpPr>
          <p:cNvPr id="8" name="Straight Connector 7"/>
          <p:cNvCxnSpPr/>
          <p:nvPr/>
        </p:nvCxnSpPr>
        <p:spPr>
          <a:xfrm>
            <a:off x="1483995" y="3733800"/>
            <a:ext cx="61722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114923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164C15-4537-4185-98E7-10CBA0F9316A}" type="datetimeFigureOut">
              <a:rPr lang="en-US" smtClean="0"/>
              <a:t>9/18/2016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42E431-178E-4F17-BCA8-8A9B6D0C0C47}" type="slidenum">
              <a:rPr lang="en-US" smtClean="0"/>
              <a:t>‹#›</a:t>
            </a:fld>
            <a:endParaRPr lang="en-US"/>
          </a:p>
        </p:txBody>
      </p:sp>
    </p:spTree>
    <p:extLst>
      <p:ext uri="{BB962C8B-B14F-4D97-AF65-F5344CB8AC3E}">
        <p14:creationId xmlns:p14="http://schemas.microsoft.com/office/powerpoint/2010/main" val="947475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762000"/>
            <a:ext cx="1743075"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57250" y="762000"/>
            <a:ext cx="5572125"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164C15-4537-4185-98E7-10CBA0F9316A}" type="datetimeFigureOut">
              <a:rPr lang="en-US" smtClean="0"/>
              <a:t>9/18/2016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42E431-178E-4F17-BCA8-8A9B6D0C0C47}" type="slidenum">
              <a:rPr lang="en-US" smtClean="0"/>
              <a:t>‹#›</a:t>
            </a:fld>
            <a:endParaRPr lang="en-US"/>
          </a:p>
        </p:txBody>
      </p:sp>
    </p:spTree>
    <p:extLst>
      <p:ext uri="{BB962C8B-B14F-4D97-AF65-F5344CB8AC3E}">
        <p14:creationId xmlns:p14="http://schemas.microsoft.com/office/powerpoint/2010/main" val="8590965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a:spcBef>
                <a:spcPts val="1000"/>
              </a:spcBef>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164C15-4537-4185-98E7-10CBA0F9316A}" type="datetimeFigureOut">
              <a:rPr lang="en-US" smtClean="0"/>
              <a:t>9/18/2016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42E431-178E-4F17-BCA8-8A9B6D0C0C47}" type="slidenum">
              <a:rPr lang="en-US" smtClean="0"/>
              <a:t>‹#›</a:t>
            </a:fld>
            <a:endParaRPr lang="en-US"/>
          </a:p>
        </p:txBody>
      </p:sp>
    </p:spTree>
    <p:extLst>
      <p:ext uri="{BB962C8B-B14F-4D97-AF65-F5344CB8AC3E}">
        <p14:creationId xmlns:p14="http://schemas.microsoft.com/office/powerpoint/2010/main" val="31010719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29818" y="1173575"/>
            <a:ext cx="7475220" cy="2926080"/>
          </a:xfrm>
        </p:spPr>
        <p:txBody>
          <a:bodyPr anchor="b">
            <a:noAutofit/>
          </a:bodyPr>
          <a:lstStyle>
            <a:lvl1pPr algn="ctr">
              <a:lnSpc>
                <a:spcPct val="85000"/>
              </a:lnSpc>
              <a:defRPr sz="60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282446" y="4154520"/>
            <a:ext cx="6576822" cy="1363806"/>
          </a:xfrm>
        </p:spPr>
        <p:txBody>
          <a:bodyPr anchor="t">
            <a:normAutofit/>
          </a:bodyPr>
          <a:lstStyle>
            <a:lvl1pPr marL="0" indent="0" algn="ctr">
              <a:buNone/>
              <a:defRPr sz="1800">
                <a:solidFill>
                  <a:schemeClr val="accent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C164C15-4537-4185-98E7-10CBA0F9316A}" type="datetimeFigureOut">
              <a:rPr lang="en-US" smtClean="0"/>
              <a:t>9/18/2016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42E431-178E-4F17-BCA8-8A9B6D0C0C47}" type="slidenum">
              <a:rPr lang="en-US" smtClean="0"/>
              <a:t>‹#›</a:t>
            </a:fld>
            <a:endParaRPr lang="en-US"/>
          </a:p>
        </p:txBody>
      </p:sp>
      <p:cxnSp>
        <p:nvCxnSpPr>
          <p:cNvPr id="7" name="Straight Connector 6"/>
          <p:cNvCxnSpPr/>
          <p:nvPr/>
        </p:nvCxnSpPr>
        <p:spPr>
          <a:xfrm>
            <a:off x="1485900" y="4020408"/>
            <a:ext cx="61722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874905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57250" y="2057399"/>
            <a:ext cx="3566160" cy="402336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00709" y="2057400"/>
            <a:ext cx="3566160" cy="402336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C164C15-4537-4185-98E7-10CBA0F9316A}" type="datetimeFigureOut">
              <a:rPr lang="en-US" smtClean="0"/>
              <a:t>9/18/2016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42E431-178E-4F17-BCA8-8A9B6D0C0C47}" type="slidenum">
              <a:rPr lang="en-US" smtClean="0"/>
              <a:t>‹#›</a:t>
            </a:fld>
            <a:endParaRPr lang="en-US"/>
          </a:p>
        </p:txBody>
      </p:sp>
    </p:spTree>
    <p:extLst>
      <p:ext uri="{BB962C8B-B14F-4D97-AF65-F5344CB8AC3E}">
        <p14:creationId xmlns:p14="http://schemas.microsoft.com/office/powerpoint/2010/main" val="2151662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857250" y="2001511"/>
            <a:ext cx="3566160" cy="777240"/>
          </a:xfrm>
        </p:spPr>
        <p:txBody>
          <a:bodyPr anchor="ct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57250" y="2721483"/>
            <a:ext cx="3566160" cy="338328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01880" y="1999032"/>
            <a:ext cx="3566160" cy="777240"/>
          </a:xfrm>
        </p:spPr>
        <p:txBody>
          <a:bodyPr anchor="ct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701880" y="2719322"/>
            <a:ext cx="3566160" cy="338328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C164C15-4537-4185-98E7-10CBA0F9316A}" type="datetimeFigureOut">
              <a:rPr lang="en-US" smtClean="0"/>
              <a:t>9/18/2016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B42E431-178E-4F17-BCA8-8A9B6D0C0C47}" type="slidenum">
              <a:rPr lang="en-US" smtClean="0"/>
              <a:t>‹#›</a:t>
            </a:fld>
            <a:endParaRPr lang="en-US"/>
          </a:p>
        </p:txBody>
      </p:sp>
    </p:spTree>
    <p:extLst>
      <p:ext uri="{BB962C8B-B14F-4D97-AF65-F5344CB8AC3E}">
        <p14:creationId xmlns:p14="http://schemas.microsoft.com/office/powerpoint/2010/main" val="22417644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C164C15-4537-4185-98E7-10CBA0F9316A}" type="datetimeFigureOut">
              <a:rPr lang="en-US" smtClean="0"/>
              <a:t>9/18/2016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B42E431-178E-4F17-BCA8-8A9B6D0C0C47}" type="slidenum">
              <a:rPr lang="en-US" smtClean="0"/>
              <a:t>‹#›</a:t>
            </a:fld>
            <a:endParaRPr lang="en-US"/>
          </a:p>
        </p:txBody>
      </p:sp>
    </p:spTree>
    <p:extLst>
      <p:ext uri="{BB962C8B-B14F-4D97-AF65-F5344CB8AC3E}">
        <p14:creationId xmlns:p14="http://schemas.microsoft.com/office/powerpoint/2010/main" val="4418666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164C15-4537-4185-98E7-10CBA0F9316A}" type="datetimeFigureOut">
              <a:rPr lang="en-US" smtClean="0"/>
              <a:t>9/18/2016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B42E431-178E-4F17-BCA8-8A9B6D0C0C47}" type="slidenum">
              <a:rPr lang="en-US" smtClean="0"/>
              <a:t>‹#›</a:t>
            </a:fld>
            <a:endParaRPr lang="en-US"/>
          </a:p>
        </p:txBody>
      </p:sp>
    </p:spTree>
    <p:extLst>
      <p:ext uri="{BB962C8B-B14F-4D97-AF65-F5344CB8AC3E}">
        <p14:creationId xmlns:p14="http://schemas.microsoft.com/office/powerpoint/2010/main" val="35195250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7250" y="1097280"/>
            <a:ext cx="2834640" cy="1737360"/>
          </a:xfrm>
        </p:spPr>
        <p:txBody>
          <a:bodyPr anchor="b">
            <a:noAutofit/>
          </a:bodyPr>
          <a:lstStyle>
            <a:lvl1pPr>
              <a:lnSpc>
                <a:spcPct val="90000"/>
              </a:lnSpc>
              <a:defRPr sz="3000" b="0"/>
            </a:lvl1pPr>
          </a:lstStyle>
          <a:p>
            <a:r>
              <a:rPr lang="en-US"/>
              <a:t>Click to edit Master title style</a:t>
            </a:r>
            <a:endParaRPr lang="en-US" dirty="0"/>
          </a:p>
        </p:txBody>
      </p:sp>
      <p:sp>
        <p:nvSpPr>
          <p:cNvPr id="3" name="Content Placeholder 2"/>
          <p:cNvSpPr>
            <a:spLocks noGrp="1"/>
          </p:cNvSpPr>
          <p:nvPr>
            <p:ph idx="1"/>
          </p:nvPr>
        </p:nvSpPr>
        <p:spPr>
          <a:xfrm>
            <a:off x="4129314" y="1097280"/>
            <a:ext cx="4149638" cy="466344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7250" y="2834640"/>
            <a:ext cx="2834640" cy="2926080"/>
          </a:xfrm>
        </p:spPr>
        <p:txBody>
          <a:bodyPr>
            <a:normAutofit/>
          </a:bodyPr>
          <a:lstStyle>
            <a:lvl1pPr marL="0" indent="0">
              <a:lnSpc>
                <a:spcPct val="100000"/>
              </a:lnSpc>
              <a:spcBef>
                <a:spcPts val="800"/>
              </a:spcBef>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2C164C15-4537-4185-98E7-10CBA0F9316A}" type="datetimeFigureOut">
              <a:rPr lang="en-US" smtClean="0"/>
              <a:t>9/18/2016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42E431-178E-4F17-BCA8-8A9B6D0C0C47}" type="slidenum">
              <a:rPr lang="en-US" smtClean="0"/>
              <a:t>‹#›</a:t>
            </a:fld>
            <a:endParaRPr lang="en-US"/>
          </a:p>
        </p:txBody>
      </p:sp>
    </p:spTree>
    <p:extLst>
      <p:ext uri="{BB962C8B-B14F-4D97-AF65-F5344CB8AC3E}">
        <p14:creationId xmlns:p14="http://schemas.microsoft.com/office/powerpoint/2010/main" val="23087724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7250" y="1097280"/>
            <a:ext cx="2834640" cy="1737360"/>
          </a:xfrm>
        </p:spPr>
        <p:txBody>
          <a:bodyPr anchor="b">
            <a:noAutofit/>
          </a:bodyPr>
          <a:lstStyle>
            <a:lvl1pPr>
              <a:lnSpc>
                <a:spcPct val="90000"/>
              </a:lnSpc>
              <a:defRPr sz="3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4019107" y="1069847"/>
            <a:ext cx="4257703" cy="4645153"/>
          </a:xfrm>
        </p:spPr>
        <p:txBody>
          <a:bodyPr lIns="274320" tIns="182880" anchor="t">
            <a:normAutofit/>
          </a:bodyPr>
          <a:lstStyle>
            <a:lvl1pPr marL="0" indent="0">
              <a:buNone/>
              <a:defRPr sz="21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57250" y="2834640"/>
            <a:ext cx="2834640" cy="2880360"/>
          </a:xfrm>
        </p:spPr>
        <p:txBody>
          <a:bodyPr>
            <a:normAutofit/>
          </a:bodyPr>
          <a:lstStyle>
            <a:lvl1pPr marL="0" indent="0">
              <a:lnSpc>
                <a:spcPct val="100000"/>
              </a:lnSpc>
              <a:spcBef>
                <a:spcPts val="800"/>
              </a:spcBef>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2C164C15-4537-4185-98E7-10CBA0F9316A}" type="datetimeFigureOut">
              <a:rPr lang="en-US" smtClean="0"/>
              <a:t>9/18/2016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42E431-178E-4F17-BCA8-8A9B6D0C0C47}" type="slidenum">
              <a:rPr lang="en-US" smtClean="0"/>
              <a:t>‹#›</a:t>
            </a:fld>
            <a:endParaRPr lang="en-US"/>
          </a:p>
        </p:txBody>
      </p:sp>
    </p:spTree>
    <p:extLst>
      <p:ext uri="{BB962C8B-B14F-4D97-AF65-F5344CB8AC3E}">
        <p14:creationId xmlns:p14="http://schemas.microsoft.com/office/powerpoint/2010/main" val="23789576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p:nvPr/>
        </p:nvSpPr>
        <p:spPr>
          <a:xfrm>
            <a:off x="182880" y="182880"/>
            <a:ext cx="8778240" cy="6492240"/>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57250" y="609600"/>
            <a:ext cx="740664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57251" y="2057400"/>
            <a:ext cx="7404653"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7247" y="6223829"/>
            <a:ext cx="1746806" cy="365125"/>
          </a:xfrm>
          <a:prstGeom prst="rect">
            <a:avLst/>
          </a:prstGeom>
        </p:spPr>
        <p:txBody>
          <a:bodyPr vert="horz" lIns="91440" tIns="45720" rIns="91440" bIns="45720" rtlCol="0" anchor="ctr"/>
          <a:lstStyle>
            <a:lvl1pPr algn="l">
              <a:defRPr sz="1000">
                <a:solidFill>
                  <a:schemeClr val="accent1"/>
                </a:solidFill>
              </a:defRPr>
            </a:lvl1pPr>
          </a:lstStyle>
          <a:p>
            <a:fld id="{2C164C15-4537-4185-98E7-10CBA0F9316A}" type="datetimeFigureOut">
              <a:rPr lang="en-US" smtClean="0"/>
              <a:t>9/18/2016</a:t>
            </a:fld>
            <a:endParaRPr lang="en-US"/>
          </a:p>
        </p:txBody>
      </p:sp>
      <p:sp>
        <p:nvSpPr>
          <p:cNvPr id="5" name="Footer Placeholder 4"/>
          <p:cNvSpPr>
            <a:spLocks noGrp="1"/>
          </p:cNvSpPr>
          <p:nvPr>
            <p:ph type="ftr" sz="quarter" idx="3"/>
          </p:nvPr>
        </p:nvSpPr>
        <p:spPr>
          <a:xfrm>
            <a:off x="2961861" y="6223829"/>
            <a:ext cx="3538331" cy="365125"/>
          </a:xfrm>
          <a:prstGeom prst="rect">
            <a:avLst/>
          </a:prstGeom>
        </p:spPr>
        <p:txBody>
          <a:bodyPr vert="horz" lIns="91440" tIns="45720" rIns="91440" bIns="45720" rtlCol="0" anchor="ctr"/>
          <a:lstStyle>
            <a:lvl1pPr algn="ctr">
              <a:defRPr sz="1000">
                <a:solidFill>
                  <a:schemeClr val="accent1"/>
                </a:solidFill>
              </a:defRPr>
            </a:lvl1pPr>
          </a:lstStyle>
          <a:p>
            <a:endParaRPr lang="en-US"/>
          </a:p>
        </p:txBody>
      </p:sp>
      <p:sp>
        <p:nvSpPr>
          <p:cNvPr id="6" name="Slide Number Placeholder 5"/>
          <p:cNvSpPr>
            <a:spLocks noGrp="1"/>
          </p:cNvSpPr>
          <p:nvPr>
            <p:ph type="sldNum" sz="quarter" idx="4"/>
          </p:nvPr>
        </p:nvSpPr>
        <p:spPr>
          <a:xfrm>
            <a:off x="6997148" y="6223829"/>
            <a:ext cx="1279663" cy="365125"/>
          </a:xfrm>
          <a:prstGeom prst="rect">
            <a:avLst/>
          </a:prstGeom>
        </p:spPr>
        <p:txBody>
          <a:bodyPr vert="horz" lIns="91440" tIns="45720" rIns="91440" bIns="45720" rtlCol="0" anchor="ctr"/>
          <a:lstStyle>
            <a:lvl1pPr algn="r">
              <a:defRPr sz="1000">
                <a:solidFill>
                  <a:schemeClr val="accent1"/>
                </a:solidFill>
              </a:defRPr>
            </a:lvl1pPr>
          </a:lstStyle>
          <a:p>
            <a:fld id="{6B42E431-178E-4F17-BCA8-8A9B6D0C0C47}" type="slidenum">
              <a:rPr lang="en-US" smtClean="0"/>
              <a:t>‹#›</a:t>
            </a:fld>
            <a:endParaRPr lang="en-US"/>
          </a:p>
        </p:txBody>
      </p:sp>
    </p:spTree>
    <p:extLst>
      <p:ext uri="{BB962C8B-B14F-4D97-AF65-F5344CB8AC3E}">
        <p14:creationId xmlns:p14="http://schemas.microsoft.com/office/powerpoint/2010/main" val="899986922"/>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685800" rtl="0" eaLnBrk="1" latinLnBrk="0" hangingPunct="1">
        <a:lnSpc>
          <a:spcPct val="90000"/>
        </a:lnSpc>
        <a:spcBef>
          <a:spcPct val="0"/>
        </a:spcBef>
        <a:buNone/>
        <a:defRPr sz="4000" kern="1200">
          <a:solidFill>
            <a:schemeClr val="accent1"/>
          </a:solidFill>
          <a:latin typeface="+mj-lt"/>
          <a:ea typeface="+mj-ea"/>
          <a:cs typeface="+mj-cs"/>
        </a:defRPr>
      </a:lvl1pPr>
    </p:titleStyle>
    <p:bodyStyle>
      <a:lvl1pPr marL="171450" indent="-137160" algn="l" defTabSz="685800" rtl="0" eaLnBrk="1" latinLnBrk="0" hangingPunct="1">
        <a:lnSpc>
          <a:spcPct val="90000"/>
        </a:lnSpc>
        <a:spcBef>
          <a:spcPts val="1000"/>
        </a:spcBef>
        <a:buClr>
          <a:schemeClr val="accent1"/>
        </a:buClr>
        <a:buSzPct val="80000"/>
        <a:buFont typeface="Corbel" pitchFamily="34" charset="0"/>
        <a:buChar char="•"/>
        <a:defRPr sz="2000" kern="1200">
          <a:solidFill>
            <a:schemeClr val="accent1"/>
          </a:solidFill>
          <a:latin typeface="+mn-lt"/>
          <a:ea typeface="+mn-ea"/>
          <a:cs typeface="+mn-cs"/>
        </a:defRPr>
      </a:lvl1pPr>
      <a:lvl2pPr marL="34290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800" kern="1200">
          <a:solidFill>
            <a:schemeClr val="accent1"/>
          </a:solidFill>
          <a:latin typeface="+mn-lt"/>
          <a:ea typeface="+mn-ea"/>
          <a:cs typeface="+mn-cs"/>
        </a:defRPr>
      </a:lvl2pPr>
      <a:lvl3pPr marL="54864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600" kern="1200">
          <a:solidFill>
            <a:schemeClr val="accent1"/>
          </a:solidFill>
          <a:latin typeface="+mn-lt"/>
          <a:ea typeface="+mn-ea"/>
          <a:cs typeface="+mn-cs"/>
        </a:defRPr>
      </a:lvl3pPr>
      <a:lvl4pPr marL="75438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4pPr>
      <a:lvl5pPr marL="92012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5pPr>
      <a:lvl6pPr marL="11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6pPr>
      <a:lvl7pPr marL="13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7pPr>
      <a:lvl8pPr marL="15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8pPr>
      <a:lvl9pPr marL="17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Lessons from the lawn mower </a:t>
            </a:r>
          </a:p>
        </p:txBody>
      </p:sp>
      <p:sp>
        <p:nvSpPr>
          <p:cNvPr id="3" name="Subtitle 2"/>
          <p:cNvSpPr>
            <a:spLocks noGrp="1"/>
          </p:cNvSpPr>
          <p:nvPr>
            <p:ph type="subTitle" idx="1"/>
          </p:nvPr>
        </p:nvSpPr>
        <p:spPr>
          <a:xfrm>
            <a:off x="477672" y="3869635"/>
            <a:ext cx="8065828" cy="1388165"/>
          </a:xfrm>
        </p:spPr>
        <p:txBody>
          <a:bodyPr>
            <a:noAutofit/>
          </a:bodyPr>
          <a:lstStyle/>
          <a:p>
            <a:endParaRPr lang="en-US" sz="5400" dirty="0"/>
          </a:p>
          <a:p>
            <a:r>
              <a:rPr lang="en-US" sz="5400" dirty="0"/>
              <a:t>What is your quiet place?</a:t>
            </a:r>
          </a:p>
        </p:txBody>
      </p:sp>
      <p:cxnSp>
        <p:nvCxnSpPr>
          <p:cNvPr id="4" name="Straight Connector 3"/>
          <p:cNvCxnSpPr/>
          <p:nvPr/>
        </p:nvCxnSpPr>
        <p:spPr>
          <a:xfrm flipV="1">
            <a:off x="4680811" y="5550568"/>
            <a:ext cx="1495400" cy="6460"/>
          </a:xfrm>
          <a:prstGeom prst="line">
            <a:avLst/>
          </a:prstGeom>
          <a:noFill/>
          <a:ln w="127000" cap="flat" cmpd="sng" algn="ctr">
            <a:solidFill>
              <a:srgbClr val="FFFF00"/>
            </a:solidFill>
            <a:prstDash val="solid"/>
            <a:miter lim="800000"/>
          </a:ln>
          <a:effectLst/>
        </p:spPr>
      </p:cxnSp>
      <p:pic>
        <p:nvPicPr>
          <p:cNvPr id="5" name="Picture 3"/>
          <p:cNvPicPr>
            <a:picLocks noChangeAspect="1" noChangeArrowheads="1"/>
          </p:cNvPicPr>
          <p:nvPr/>
        </p:nvPicPr>
        <p:blipFill>
          <a:blip r:embed="rId2" cstate="print">
            <a:clrChange>
              <a:clrFrom>
                <a:srgbClr val="ED1C24"/>
              </a:clrFrom>
              <a:clrTo>
                <a:srgbClr val="ED1C24">
                  <a:alpha val="0"/>
                </a:srgbClr>
              </a:clrTo>
            </a:clrChange>
          </a:blip>
          <a:srcRect/>
          <a:stretch>
            <a:fillRect/>
          </a:stretch>
        </p:blipFill>
        <p:spPr bwMode="auto">
          <a:xfrm>
            <a:off x="4604611" y="3575827"/>
            <a:ext cx="890587" cy="2064400"/>
          </a:xfrm>
          <a:prstGeom prst="rect">
            <a:avLst/>
          </a:prstGeom>
          <a:noFill/>
          <a:ln w="9525">
            <a:noFill/>
            <a:miter lim="800000"/>
            <a:headEnd/>
            <a:tailEnd/>
          </a:ln>
        </p:spPr>
      </p:pic>
    </p:spTree>
    <p:extLst>
      <p:ext uri="{BB962C8B-B14F-4D97-AF65-F5344CB8AC3E}">
        <p14:creationId xmlns:p14="http://schemas.microsoft.com/office/powerpoint/2010/main" val="2030074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3000"/>
                                        <p:tgtEl>
                                          <p:spTgt spid="3">
                                            <p:txEl>
                                              <p:pRg st="1" end="1"/>
                                            </p:txEl>
                                          </p:spTgt>
                                        </p:tgtEl>
                                      </p:cBhvr>
                                    </p:animEffect>
                                  </p:childTnLst>
                                </p:cTn>
                              </p:par>
                            </p:childTnLst>
                          </p:cTn>
                        </p:par>
                        <p:par>
                          <p:cTn id="8" fill="hold">
                            <p:stCondLst>
                              <p:cond delay="3000"/>
                            </p:stCondLst>
                            <p:childTnLst>
                              <p:par>
                                <p:cTn id="9" presetID="1" presetClass="entr" presetSubtype="0" fill="hold" nodeType="afterEffect">
                                  <p:stCondLst>
                                    <p:cond delay="250"/>
                                  </p:stCondLst>
                                  <p:childTnLst>
                                    <p:set>
                                      <p:cBhvr>
                                        <p:cTn id="10" dur="1" fill="hold">
                                          <p:stCondLst>
                                            <p:cond delay="0"/>
                                          </p:stCondLst>
                                        </p:cTn>
                                        <p:tgtEl>
                                          <p:spTgt spid="5"/>
                                        </p:tgtEl>
                                        <p:attrNameLst>
                                          <p:attrName>style.visibility</p:attrName>
                                        </p:attrNameLst>
                                      </p:cBhvr>
                                      <p:to>
                                        <p:strVal val="visible"/>
                                      </p:to>
                                    </p:set>
                                  </p:childTnLst>
                                </p:cTn>
                              </p:par>
                            </p:childTnLst>
                          </p:cTn>
                        </p:par>
                        <p:par>
                          <p:cTn id="11" fill="hold">
                            <p:stCondLst>
                              <p:cond delay="3250"/>
                            </p:stCondLst>
                            <p:childTnLst>
                              <p:par>
                                <p:cTn id="12" presetID="22" presetClass="entr" presetSubtype="8" fill="hold" nodeType="after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ipe(left)">
                                      <p:cBhvr>
                                        <p:cTn id="14" dur="1000"/>
                                        <p:tgtEl>
                                          <p:spTgt spid="4"/>
                                        </p:tgtEl>
                                      </p:cBhvr>
                                    </p:animEffect>
                                  </p:childTnLst>
                                </p:cTn>
                              </p:par>
                              <p:par>
                                <p:cTn id="15" presetID="0" presetClass="path" presetSubtype="0" fill="hold" nodeType="withEffect">
                                  <p:stCondLst>
                                    <p:cond delay="0"/>
                                  </p:stCondLst>
                                  <p:childTnLst>
                                    <p:animMotion origin="layout" path="M 3.05556E-6 7.40741E-7 L 0.15833 0.00185 " pathEditMode="relative" rAng="0" ptsTypes="AA">
                                      <p:cBhvr>
                                        <p:cTn id="16" dur="1000" fill="hold"/>
                                        <p:tgtEl>
                                          <p:spTgt spid="5"/>
                                        </p:tgtEl>
                                        <p:attrNameLst>
                                          <p:attrName>ppt_x</p:attrName>
                                          <p:attrName>ppt_y</p:attrName>
                                        </p:attrNameLst>
                                      </p:cBhvr>
                                      <p:rCtr x="7917" y="93"/>
                                    </p:animMotion>
                                  </p:childTnLst>
                                </p:cTn>
                              </p:par>
                            </p:childTnLst>
                          </p:cTn>
                        </p:par>
                        <p:par>
                          <p:cTn id="17" fill="hold">
                            <p:stCondLst>
                              <p:cond delay="4250"/>
                            </p:stCondLst>
                            <p:childTnLst>
                              <p:par>
                                <p:cTn id="18" presetID="1" presetClass="exit" presetSubtype="0" fill="hold" nodeType="afterEffect">
                                  <p:stCondLst>
                                    <p:cond delay="0"/>
                                  </p:stCondLst>
                                  <p:childTnLst>
                                    <p:set>
                                      <p:cBhvr>
                                        <p:cTn id="19" dur="1" fill="hold">
                                          <p:stCondLst>
                                            <p:cond delay="0"/>
                                          </p:stCondLst>
                                        </p:cTn>
                                        <p:tgtEl>
                                          <p:spTgt spid="5"/>
                                        </p:tgtEl>
                                        <p:attrNameLst>
                                          <p:attrName>style.visibility</p:attrName>
                                        </p:attrNameLst>
                                      </p:cBhvr>
                                      <p:to>
                                        <p:strVal val="hidden"/>
                                      </p:to>
                                    </p:set>
                                  </p:childTnLst>
                                </p:cTn>
                              </p:par>
                            </p:childTnLst>
                          </p:cTn>
                        </p:par>
                      </p:childTnLst>
                    </p:cTn>
                  </p:par>
                  <p:par>
                    <p:cTn id="20" fill="hold">
                      <p:stCondLst>
                        <p:cond delay="indefinite"/>
                      </p:stCondLst>
                      <p:childTnLst>
                        <p:par>
                          <p:cTn id="21" fill="hold">
                            <p:stCondLst>
                              <p:cond delay="0"/>
                            </p:stCondLst>
                            <p:childTnLst>
                              <p:par>
                                <p:cTn id="22" presetID="22" presetClass="entr" presetSubtype="1" fill="hold" grpId="0" nodeType="clickEffect">
                                  <p:stCondLst>
                                    <p:cond delay="0"/>
                                  </p:stCondLst>
                                  <p:childTnLst>
                                    <p:set>
                                      <p:cBhvr>
                                        <p:cTn id="23" dur="1" fill="hold">
                                          <p:stCondLst>
                                            <p:cond delay="0"/>
                                          </p:stCondLst>
                                        </p:cTn>
                                        <p:tgtEl>
                                          <p:spTgt spid="2"/>
                                        </p:tgtEl>
                                        <p:attrNameLst>
                                          <p:attrName>style.visibility</p:attrName>
                                        </p:attrNameLst>
                                      </p:cBhvr>
                                      <p:to>
                                        <p:strVal val="visible"/>
                                      </p:to>
                                    </p:set>
                                    <p:animEffect transition="in" filter="wipe(up)">
                                      <p:cBhvr>
                                        <p:cTn id="24"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547" y="609600"/>
            <a:ext cx="7824865" cy="1356360"/>
          </a:xfrm>
        </p:spPr>
        <p:txBody>
          <a:bodyPr/>
          <a:lstStyle/>
          <a:p>
            <a:r>
              <a:rPr lang="en-US" dirty="0">
                <a:solidFill>
                  <a:srgbClr val="A6B727"/>
                </a:solidFill>
              </a:rPr>
              <a:t>We worry about the neighbor’s yard</a:t>
            </a:r>
            <a:endParaRPr lang="en-US" dirty="0"/>
          </a:p>
        </p:txBody>
      </p:sp>
      <p:sp>
        <p:nvSpPr>
          <p:cNvPr id="3" name="Content Placeholder 2"/>
          <p:cNvSpPr>
            <a:spLocks noGrp="1"/>
          </p:cNvSpPr>
          <p:nvPr>
            <p:ph idx="1"/>
          </p:nvPr>
        </p:nvSpPr>
        <p:spPr/>
        <p:txBody>
          <a:bodyPr/>
          <a:lstStyle/>
          <a:p>
            <a:r>
              <a:rPr lang="en-US" sz="2800" dirty="0"/>
              <a:t>Philippians 2:10-11 (NKJV)</a:t>
            </a:r>
          </a:p>
          <a:p>
            <a:r>
              <a:rPr lang="en-US" sz="2800" dirty="0"/>
              <a:t>10 that at the name of Jesus every knee should bow, of those in heaven, and of those on earth, and of those under the earth,  11 and that every tongue should confess that Jesus Christ is Lord, to the glory of God the Father.</a:t>
            </a:r>
          </a:p>
          <a:p>
            <a:endParaRPr lang="en-US" dirty="0"/>
          </a:p>
        </p:txBody>
      </p:sp>
    </p:spTree>
    <p:extLst>
      <p:ext uri="{BB962C8B-B14F-4D97-AF65-F5344CB8AC3E}">
        <p14:creationId xmlns:p14="http://schemas.microsoft.com/office/powerpoint/2010/main" val="34474071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250"/>
                                        <p:tgtEl>
                                          <p:spTgt spid="3">
                                            <p:txEl>
                                              <p:pRg st="0" end="0"/>
                                            </p:txEl>
                                          </p:spTgt>
                                        </p:tgtEl>
                                      </p:cBhvr>
                                    </p:animEffect>
                                  </p:childTnLst>
                                </p:cTn>
                              </p:par>
                            </p:childTnLst>
                          </p:cTn>
                        </p:par>
                        <p:par>
                          <p:cTn id="8" fill="hold">
                            <p:stCondLst>
                              <p:cond delay="1250"/>
                            </p:stCondLst>
                            <p:childTnLst>
                              <p:par>
                                <p:cTn id="9" presetID="22" presetClass="entr" presetSubtype="1" fill="hold" nodeType="afterEffect">
                                  <p:stCondLst>
                                    <p:cond delay="25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25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Sometimes it turns out great</a:t>
            </a:r>
          </a:p>
        </p:txBody>
      </p:sp>
      <p:sp>
        <p:nvSpPr>
          <p:cNvPr id="3" name="Content Placeholder 2"/>
          <p:cNvSpPr>
            <a:spLocks noGrp="1"/>
          </p:cNvSpPr>
          <p:nvPr>
            <p:ph idx="1"/>
          </p:nvPr>
        </p:nvSpPr>
        <p:spPr/>
        <p:txBody>
          <a:bodyPr>
            <a:normAutofit/>
          </a:bodyPr>
          <a:lstStyle/>
          <a:p>
            <a:r>
              <a:rPr lang="en-US" sz="2800" dirty="0"/>
              <a:t>Matthew 25:23 (NKJV)</a:t>
            </a:r>
          </a:p>
          <a:p>
            <a:r>
              <a:rPr lang="en-US" sz="2800" dirty="0"/>
              <a:t>23 His lord said to him, ‘Well done, good and faithful servant; you have been faithful over a few things, I will make you ruler over many things. Enter into the joy of your lord.’</a:t>
            </a:r>
          </a:p>
        </p:txBody>
      </p:sp>
      <p:cxnSp>
        <p:nvCxnSpPr>
          <p:cNvPr id="4" name="Straight Connector 3"/>
          <p:cNvCxnSpPr/>
          <p:nvPr/>
        </p:nvCxnSpPr>
        <p:spPr>
          <a:xfrm flipV="1">
            <a:off x="4568516" y="2983832"/>
            <a:ext cx="1511442" cy="6526"/>
          </a:xfrm>
          <a:prstGeom prst="line">
            <a:avLst/>
          </a:prstGeom>
          <a:noFill/>
          <a:ln w="88900" cap="flat" cmpd="sng" algn="ctr">
            <a:solidFill>
              <a:srgbClr val="00B050"/>
            </a:solidFill>
            <a:prstDash val="solid"/>
            <a:miter lim="800000"/>
          </a:ln>
          <a:effectLst/>
        </p:spPr>
      </p:cxnSp>
      <p:pic>
        <p:nvPicPr>
          <p:cNvPr id="5" name="Picture 3"/>
          <p:cNvPicPr>
            <a:picLocks noChangeAspect="1" noChangeArrowheads="1"/>
          </p:cNvPicPr>
          <p:nvPr/>
        </p:nvPicPr>
        <p:blipFill>
          <a:blip r:embed="rId2" cstate="print">
            <a:clrChange>
              <a:clrFrom>
                <a:srgbClr val="ED1C24"/>
              </a:clrFrom>
              <a:clrTo>
                <a:srgbClr val="ED1C24">
                  <a:alpha val="0"/>
                </a:srgbClr>
              </a:clrTo>
            </a:clrChange>
          </a:blip>
          <a:srcRect/>
          <a:stretch>
            <a:fillRect/>
          </a:stretch>
        </p:blipFill>
        <p:spPr bwMode="auto">
          <a:xfrm>
            <a:off x="4492316" y="1025200"/>
            <a:ext cx="890587" cy="2064400"/>
          </a:xfrm>
          <a:prstGeom prst="rect">
            <a:avLst/>
          </a:prstGeom>
          <a:noFill/>
          <a:ln w="9525">
            <a:noFill/>
            <a:miter lim="800000"/>
            <a:headEnd/>
            <a:tailEnd/>
          </a:ln>
        </p:spPr>
      </p:pic>
    </p:spTree>
    <p:extLst>
      <p:ext uri="{BB962C8B-B14F-4D97-AF65-F5344CB8AC3E}">
        <p14:creationId xmlns:p14="http://schemas.microsoft.com/office/powerpoint/2010/main" val="16101857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1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left)">
                                      <p:cBhvr>
                                        <p:cTn id="12" dur="1250"/>
                                        <p:tgtEl>
                                          <p:spTgt spid="3">
                                            <p:txEl>
                                              <p:pRg st="0" end="0"/>
                                            </p:txEl>
                                          </p:spTgt>
                                        </p:tgtEl>
                                      </p:cBhvr>
                                    </p:animEffect>
                                  </p:childTnLst>
                                </p:cTn>
                              </p:par>
                            </p:childTnLst>
                          </p:cTn>
                        </p:par>
                        <p:par>
                          <p:cTn id="13" fill="hold">
                            <p:stCondLst>
                              <p:cond delay="1250"/>
                            </p:stCondLst>
                            <p:childTnLst>
                              <p:par>
                                <p:cTn id="14" presetID="22" presetClass="entr" presetSubtype="1" fill="hold" nodeType="afterEffect">
                                  <p:stCondLst>
                                    <p:cond delay="25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wipe(up)">
                                      <p:cBhvr>
                                        <p:cTn id="16" dur="1000"/>
                                        <p:tgtEl>
                                          <p:spTgt spid="3">
                                            <p:txEl>
                                              <p:pRg st="1" end="1"/>
                                            </p:txEl>
                                          </p:spTgt>
                                        </p:tgtEl>
                                      </p:cBhvr>
                                    </p:animEffect>
                                  </p:childTnLst>
                                </p:cTn>
                              </p:par>
                            </p:childTnLst>
                          </p:cTn>
                        </p:par>
                        <p:par>
                          <p:cTn id="17" fill="hold">
                            <p:stCondLst>
                              <p:cond delay="2500"/>
                            </p:stCondLst>
                            <p:childTnLst>
                              <p:par>
                                <p:cTn id="18" presetID="1" presetClass="entr" presetSubtype="0" fill="hold" nodeType="afterEffect">
                                  <p:stCondLst>
                                    <p:cond delay="500"/>
                                  </p:stCondLst>
                                  <p:childTnLst>
                                    <p:set>
                                      <p:cBhvr>
                                        <p:cTn id="19" dur="1" fill="hold">
                                          <p:stCondLst>
                                            <p:cond delay="0"/>
                                          </p:stCondLst>
                                        </p:cTn>
                                        <p:tgtEl>
                                          <p:spTgt spid="5"/>
                                        </p:tgtEl>
                                        <p:attrNameLst>
                                          <p:attrName>style.visibility</p:attrName>
                                        </p:attrNameLst>
                                      </p:cBhvr>
                                      <p:to>
                                        <p:strVal val="visible"/>
                                      </p:to>
                                    </p:set>
                                  </p:childTnLst>
                                </p:cTn>
                              </p:par>
                            </p:childTnLst>
                          </p:cTn>
                        </p:par>
                        <p:par>
                          <p:cTn id="20" fill="hold">
                            <p:stCondLst>
                              <p:cond delay="3000"/>
                            </p:stCondLst>
                            <p:childTnLst>
                              <p:par>
                                <p:cTn id="21" presetID="22" presetClass="entr" presetSubtype="8" fill="hold" nodeType="after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wipe(left)">
                                      <p:cBhvr>
                                        <p:cTn id="23" dur="1000"/>
                                        <p:tgtEl>
                                          <p:spTgt spid="4"/>
                                        </p:tgtEl>
                                      </p:cBhvr>
                                    </p:animEffect>
                                  </p:childTnLst>
                                </p:cTn>
                              </p:par>
                              <p:par>
                                <p:cTn id="24" presetID="0" presetClass="path" presetSubtype="0" fill="hold" nodeType="withEffect">
                                  <p:stCondLst>
                                    <p:cond delay="0"/>
                                  </p:stCondLst>
                                  <p:childTnLst>
                                    <p:animMotion origin="layout" path="M -5.55556E-7 5.55112E-17 L 0.15313 5.55112E-17 " pathEditMode="relative" rAng="0" ptsTypes="AA">
                                      <p:cBhvr>
                                        <p:cTn id="25" dur="1000" fill="hold"/>
                                        <p:tgtEl>
                                          <p:spTgt spid="5"/>
                                        </p:tgtEl>
                                        <p:attrNameLst>
                                          <p:attrName>ppt_x</p:attrName>
                                          <p:attrName>ppt_y</p:attrName>
                                        </p:attrNameLst>
                                      </p:cBhvr>
                                      <p:rCtr x="7656" y="0"/>
                                    </p:animMotion>
                                  </p:childTnLst>
                                </p:cTn>
                              </p:par>
                            </p:childTnLst>
                          </p:cTn>
                        </p:par>
                        <p:par>
                          <p:cTn id="26" fill="hold">
                            <p:stCondLst>
                              <p:cond delay="4000"/>
                            </p:stCondLst>
                            <p:childTnLst>
                              <p:par>
                                <p:cTn id="27" presetID="1" presetClass="exit" presetSubtype="0" fill="hold" nodeType="afterEffect">
                                  <p:stCondLst>
                                    <p:cond delay="0"/>
                                  </p:stCondLst>
                                  <p:childTnLst>
                                    <p:set>
                                      <p:cBhvr>
                                        <p:cTn id="28" dur="1" fill="hold">
                                          <p:stCondLst>
                                            <p:cond delay="0"/>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rgbClr val="A6B727"/>
                </a:solidFill>
              </a:rPr>
              <a:t>Sometimes it turns out great</a:t>
            </a:r>
            <a:endParaRPr lang="en-US" dirty="0"/>
          </a:p>
        </p:txBody>
      </p:sp>
      <p:sp>
        <p:nvSpPr>
          <p:cNvPr id="3" name="Content Placeholder 2"/>
          <p:cNvSpPr>
            <a:spLocks noGrp="1"/>
          </p:cNvSpPr>
          <p:nvPr>
            <p:ph idx="1"/>
          </p:nvPr>
        </p:nvSpPr>
        <p:spPr/>
        <p:txBody>
          <a:bodyPr>
            <a:normAutofit/>
          </a:bodyPr>
          <a:lstStyle/>
          <a:p>
            <a:r>
              <a:rPr lang="en-US" sz="2800" dirty="0"/>
              <a:t>John 14:1-3 (NKJV)</a:t>
            </a:r>
          </a:p>
          <a:p>
            <a:r>
              <a:rPr lang="en-US" sz="2800" dirty="0"/>
              <a:t>14 “Let not your heart be troubled; you believe in God, believe also in Me.  2 In My Father’s house are many mansions; if it were not so, I would have told you. I go to prepare a place for you.  3 And if I go and prepare a place for you, I will come again and receive you to Myself; that where I am, there you may be also. </a:t>
            </a:r>
          </a:p>
        </p:txBody>
      </p:sp>
    </p:spTree>
    <p:extLst>
      <p:ext uri="{BB962C8B-B14F-4D97-AF65-F5344CB8AC3E}">
        <p14:creationId xmlns:p14="http://schemas.microsoft.com/office/powerpoint/2010/main" val="17181316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250"/>
                                        <p:tgtEl>
                                          <p:spTgt spid="3">
                                            <p:txEl>
                                              <p:pRg st="0" end="0"/>
                                            </p:txEl>
                                          </p:spTgt>
                                        </p:tgtEl>
                                      </p:cBhvr>
                                    </p:animEffect>
                                  </p:childTnLst>
                                </p:cTn>
                              </p:par>
                            </p:childTnLst>
                          </p:cTn>
                        </p:par>
                        <p:par>
                          <p:cTn id="8" fill="hold">
                            <p:stCondLst>
                              <p:cond delay="1250"/>
                            </p:stCondLst>
                            <p:childTnLst>
                              <p:par>
                                <p:cTn id="9" presetID="22" presetClass="entr" presetSubtype="1" fill="hold" nodeType="afterEffect">
                                  <p:stCondLst>
                                    <p:cond delay="25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9626" y="609600"/>
            <a:ext cx="8034728" cy="1356360"/>
          </a:xfrm>
        </p:spPr>
        <p:txBody>
          <a:bodyPr>
            <a:normAutofit/>
          </a:bodyPr>
          <a:lstStyle/>
          <a:p>
            <a:pPr algn="ctr"/>
            <a:r>
              <a:rPr lang="en-US" dirty="0"/>
              <a:t>Sometimes it doesn't look as good </a:t>
            </a:r>
            <a:br>
              <a:rPr lang="en-US" dirty="0"/>
            </a:br>
            <a:r>
              <a:rPr lang="en-US" dirty="0"/>
              <a:t>as we thought it would </a:t>
            </a:r>
          </a:p>
        </p:txBody>
      </p:sp>
      <p:sp>
        <p:nvSpPr>
          <p:cNvPr id="3" name="Content Placeholder 2"/>
          <p:cNvSpPr>
            <a:spLocks noGrp="1"/>
          </p:cNvSpPr>
          <p:nvPr>
            <p:ph idx="1"/>
          </p:nvPr>
        </p:nvSpPr>
        <p:spPr/>
        <p:txBody>
          <a:bodyPr>
            <a:noAutofit/>
          </a:bodyPr>
          <a:lstStyle/>
          <a:p>
            <a:r>
              <a:rPr lang="en-US" sz="2800" dirty="0"/>
              <a:t>Matthew 7:21-23 (NKJV)</a:t>
            </a:r>
          </a:p>
          <a:p>
            <a:r>
              <a:rPr lang="en-US" sz="2800" dirty="0"/>
              <a:t>21 “Not everyone who says to Me, ‘Lord, Lord,’ shall enter the kingdom of heaven, but he who does the will of My Father in heaven.  22 Many will say to Me in that day, ‘Lord, Lord, have we not prophesied in Your name, cast out demons in Your name, and done many wonders in Your name?’  23 And then I will declare to them, ‘I never knew you; depart from Me, you who practice lawlessness!’</a:t>
            </a:r>
          </a:p>
        </p:txBody>
      </p:sp>
      <p:cxnSp>
        <p:nvCxnSpPr>
          <p:cNvPr id="4" name="Straight Connector 3"/>
          <p:cNvCxnSpPr/>
          <p:nvPr/>
        </p:nvCxnSpPr>
        <p:spPr>
          <a:xfrm flipV="1">
            <a:off x="3253062" y="3384884"/>
            <a:ext cx="1367064" cy="6459"/>
          </a:xfrm>
          <a:prstGeom prst="line">
            <a:avLst/>
          </a:prstGeom>
          <a:noFill/>
          <a:ln w="88900" cap="flat" cmpd="sng" algn="ctr">
            <a:solidFill>
              <a:srgbClr val="00B050"/>
            </a:solidFill>
            <a:prstDash val="solid"/>
            <a:miter lim="800000"/>
          </a:ln>
          <a:effectLst/>
        </p:spPr>
      </p:cxnSp>
      <p:pic>
        <p:nvPicPr>
          <p:cNvPr id="5" name="Picture 3"/>
          <p:cNvPicPr>
            <a:picLocks noChangeAspect="1" noChangeArrowheads="1"/>
          </p:cNvPicPr>
          <p:nvPr/>
        </p:nvPicPr>
        <p:blipFill>
          <a:blip r:embed="rId2" cstate="print">
            <a:clrChange>
              <a:clrFrom>
                <a:srgbClr val="ED1C24"/>
              </a:clrFrom>
              <a:clrTo>
                <a:srgbClr val="ED1C24">
                  <a:alpha val="0"/>
                </a:srgbClr>
              </a:clrTo>
            </a:clrChange>
          </a:blip>
          <a:srcRect/>
          <a:stretch>
            <a:fillRect/>
          </a:stretch>
        </p:blipFill>
        <p:spPr bwMode="auto">
          <a:xfrm>
            <a:off x="3176862" y="1426185"/>
            <a:ext cx="890587" cy="2064400"/>
          </a:xfrm>
          <a:prstGeom prst="rect">
            <a:avLst/>
          </a:prstGeom>
          <a:noFill/>
          <a:ln w="9525">
            <a:noFill/>
            <a:miter lim="800000"/>
            <a:headEnd/>
            <a:tailEnd/>
          </a:ln>
        </p:spPr>
      </p:pic>
    </p:spTree>
    <p:extLst>
      <p:ext uri="{BB962C8B-B14F-4D97-AF65-F5344CB8AC3E}">
        <p14:creationId xmlns:p14="http://schemas.microsoft.com/office/powerpoint/2010/main" val="31083870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175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left)">
                                      <p:cBhvr>
                                        <p:cTn id="12" dur="1250"/>
                                        <p:tgtEl>
                                          <p:spTgt spid="3">
                                            <p:txEl>
                                              <p:pRg st="0" end="0"/>
                                            </p:txEl>
                                          </p:spTgt>
                                        </p:tgtEl>
                                      </p:cBhvr>
                                    </p:animEffect>
                                  </p:childTnLst>
                                </p:cTn>
                              </p:par>
                            </p:childTnLst>
                          </p:cTn>
                        </p:par>
                        <p:par>
                          <p:cTn id="13" fill="hold">
                            <p:stCondLst>
                              <p:cond delay="1250"/>
                            </p:stCondLst>
                            <p:childTnLst>
                              <p:par>
                                <p:cTn id="14" presetID="22" presetClass="entr" presetSubtype="1" fill="hold" nodeType="afterEffect">
                                  <p:stCondLst>
                                    <p:cond delay="25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wipe(up)">
                                      <p:cBhvr>
                                        <p:cTn id="16" dur="1750"/>
                                        <p:tgtEl>
                                          <p:spTgt spid="3">
                                            <p:txEl>
                                              <p:pRg st="1" end="1"/>
                                            </p:txEl>
                                          </p:spTgt>
                                        </p:tgtEl>
                                      </p:cBhvr>
                                    </p:animEffect>
                                  </p:childTnLst>
                                </p:cTn>
                              </p:par>
                            </p:childTnLst>
                          </p:cTn>
                        </p:par>
                        <p:par>
                          <p:cTn id="17" fill="hold">
                            <p:stCondLst>
                              <p:cond delay="3250"/>
                            </p:stCondLst>
                            <p:childTnLst>
                              <p:par>
                                <p:cTn id="18" presetID="1" presetClass="entr" presetSubtype="0" fill="hold" nodeType="afterEffect">
                                  <p:stCondLst>
                                    <p:cond delay="500"/>
                                  </p:stCondLst>
                                  <p:childTnLst>
                                    <p:set>
                                      <p:cBhvr>
                                        <p:cTn id="19" dur="1" fill="hold">
                                          <p:stCondLst>
                                            <p:cond delay="0"/>
                                          </p:stCondLst>
                                        </p:cTn>
                                        <p:tgtEl>
                                          <p:spTgt spid="5"/>
                                        </p:tgtEl>
                                        <p:attrNameLst>
                                          <p:attrName>style.visibility</p:attrName>
                                        </p:attrNameLst>
                                      </p:cBhvr>
                                      <p:to>
                                        <p:strVal val="visible"/>
                                      </p:to>
                                    </p:set>
                                  </p:childTnLst>
                                </p:cTn>
                              </p:par>
                            </p:childTnLst>
                          </p:cTn>
                        </p:par>
                        <p:par>
                          <p:cTn id="20" fill="hold">
                            <p:stCondLst>
                              <p:cond delay="3750"/>
                            </p:stCondLst>
                            <p:childTnLst>
                              <p:par>
                                <p:cTn id="21" presetID="22" presetClass="entr" presetSubtype="8" fill="hold" nodeType="after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wipe(left)">
                                      <p:cBhvr>
                                        <p:cTn id="23" dur="1000"/>
                                        <p:tgtEl>
                                          <p:spTgt spid="4"/>
                                        </p:tgtEl>
                                      </p:cBhvr>
                                    </p:animEffect>
                                  </p:childTnLst>
                                </p:cTn>
                              </p:par>
                              <p:par>
                                <p:cTn id="24" presetID="0" presetClass="path" presetSubtype="0" fill="hold" nodeType="withEffect">
                                  <p:stCondLst>
                                    <p:cond delay="0"/>
                                  </p:stCondLst>
                                  <p:childTnLst>
                                    <p:animMotion origin="layout" path="M 3.05556E-6 -3.33333E-6 L 0.14618 0.00417 " pathEditMode="relative" rAng="0" ptsTypes="AA">
                                      <p:cBhvr>
                                        <p:cTn id="25" dur="1000" fill="hold"/>
                                        <p:tgtEl>
                                          <p:spTgt spid="5"/>
                                        </p:tgtEl>
                                        <p:attrNameLst>
                                          <p:attrName>ppt_x</p:attrName>
                                          <p:attrName>ppt_y</p:attrName>
                                        </p:attrNameLst>
                                      </p:cBhvr>
                                      <p:rCtr x="7309" y="208"/>
                                    </p:animMotion>
                                  </p:childTnLst>
                                </p:cTn>
                              </p:par>
                            </p:childTnLst>
                          </p:cTn>
                        </p:par>
                        <p:par>
                          <p:cTn id="26" fill="hold">
                            <p:stCondLst>
                              <p:cond delay="4750"/>
                            </p:stCondLst>
                            <p:childTnLst>
                              <p:par>
                                <p:cTn id="27" presetID="1" presetClass="exit" presetSubtype="0" fill="hold" nodeType="afterEffect">
                                  <p:stCondLst>
                                    <p:cond delay="0"/>
                                  </p:stCondLst>
                                  <p:childTnLst>
                                    <p:set>
                                      <p:cBhvr>
                                        <p:cTn id="28" dur="1" fill="hold">
                                          <p:stCondLst>
                                            <p:cond delay="0"/>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rgbClr val="A6B727"/>
                </a:solidFill>
              </a:rPr>
              <a:t>Sometimes it doesn't look as good </a:t>
            </a:r>
            <a:br>
              <a:rPr lang="en-US" dirty="0">
                <a:solidFill>
                  <a:srgbClr val="A6B727"/>
                </a:solidFill>
              </a:rPr>
            </a:br>
            <a:r>
              <a:rPr lang="en-US" dirty="0">
                <a:solidFill>
                  <a:srgbClr val="A6B727"/>
                </a:solidFill>
              </a:rPr>
              <a:t>as we thought it would </a:t>
            </a:r>
            <a:endParaRPr lang="en-US" dirty="0"/>
          </a:p>
        </p:txBody>
      </p:sp>
      <p:sp>
        <p:nvSpPr>
          <p:cNvPr id="3" name="Content Placeholder 2"/>
          <p:cNvSpPr>
            <a:spLocks noGrp="1"/>
          </p:cNvSpPr>
          <p:nvPr>
            <p:ph idx="1"/>
          </p:nvPr>
        </p:nvSpPr>
        <p:spPr/>
        <p:txBody>
          <a:bodyPr>
            <a:normAutofit/>
          </a:bodyPr>
          <a:lstStyle/>
          <a:p>
            <a:r>
              <a:rPr lang="en-US" sz="2800" dirty="0"/>
              <a:t>Acts 17:22 (NKJV)</a:t>
            </a:r>
          </a:p>
          <a:p>
            <a:r>
              <a:rPr lang="en-US" sz="2800" dirty="0"/>
              <a:t>22 Then Paul stood in the midst of the Areopagus and said, “Men of Athens, I perceive that in all things you are very religious;</a:t>
            </a:r>
          </a:p>
          <a:p>
            <a:endParaRPr lang="en-US" sz="2800" dirty="0"/>
          </a:p>
          <a:p>
            <a:pPr lvl="0">
              <a:buClr>
                <a:srgbClr val="A6B727"/>
              </a:buClr>
            </a:pPr>
            <a:r>
              <a:rPr lang="en-US" sz="2800" dirty="0">
                <a:solidFill>
                  <a:srgbClr val="A6B727"/>
                </a:solidFill>
              </a:rPr>
              <a:t>Acts 11:14 (NKJV)</a:t>
            </a:r>
          </a:p>
          <a:p>
            <a:pPr lvl="0">
              <a:buClr>
                <a:srgbClr val="A6B727"/>
              </a:buClr>
            </a:pPr>
            <a:r>
              <a:rPr lang="en-US" sz="2800" dirty="0">
                <a:solidFill>
                  <a:srgbClr val="A6B727"/>
                </a:solidFill>
              </a:rPr>
              <a:t>14 who will tell you words by which you and all your household will be saved.’ </a:t>
            </a:r>
          </a:p>
          <a:p>
            <a:endParaRPr lang="en-US" sz="2800" dirty="0"/>
          </a:p>
        </p:txBody>
      </p:sp>
      <p:cxnSp>
        <p:nvCxnSpPr>
          <p:cNvPr id="4" name="Straight Connector 3"/>
          <p:cNvCxnSpPr/>
          <p:nvPr/>
        </p:nvCxnSpPr>
        <p:spPr>
          <a:xfrm>
            <a:off x="5390147" y="3769895"/>
            <a:ext cx="1299411" cy="0"/>
          </a:xfrm>
          <a:prstGeom prst="line">
            <a:avLst/>
          </a:prstGeom>
          <a:noFill/>
          <a:ln w="88900" cap="flat" cmpd="sng" algn="ctr">
            <a:solidFill>
              <a:srgbClr val="00B050"/>
            </a:solidFill>
            <a:prstDash val="solid"/>
            <a:miter lim="800000"/>
          </a:ln>
          <a:effectLst/>
        </p:spPr>
      </p:cxnSp>
      <p:pic>
        <p:nvPicPr>
          <p:cNvPr id="5" name="Picture 3"/>
          <p:cNvPicPr>
            <a:picLocks noChangeAspect="1" noChangeArrowheads="1"/>
          </p:cNvPicPr>
          <p:nvPr/>
        </p:nvPicPr>
        <p:blipFill>
          <a:blip r:embed="rId2" cstate="print">
            <a:clrChange>
              <a:clrFrom>
                <a:srgbClr val="ED1C24"/>
              </a:clrFrom>
              <a:clrTo>
                <a:srgbClr val="ED1C24">
                  <a:alpha val="0"/>
                </a:srgbClr>
              </a:clrTo>
            </a:clrChange>
          </a:blip>
          <a:srcRect/>
          <a:stretch>
            <a:fillRect/>
          </a:stretch>
        </p:blipFill>
        <p:spPr bwMode="auto">
          <a:xfrm>
            <a:off x="5262337" y="1795153"/>
            <a:ext cx="890587" cy="2064400"/>
          </a:xfrm>
          <a:prstGeom prst="rect">
            <a:avLst/>
          </a:prstGeom>
          <a:noFill/>
          <a:ln w="9525">
            <a:noFill/>
            <a:miter lim="800000"/>
            <a:headEnd/>
            <a:tailEnd/>
          </a:ln>
        </p:spPr>
      </p:pic>
      <p:sp>
        <p:nvSpPr>
          <p:cNvPr id="6" name="Rectangle 5"/>
          <p:cNvSpPr/>
          <p:nvPr/>
        </p:nvSpPr>
        <p:spPr>
          <a:xfrm>
            <a:off x="-224589" y="0"/>
            <a:ext cx="9561094" cy="7090611"/>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430391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000"/>
                                        <p:tgtEl>
                                          <p:spTgt spid="3">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25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250"/>
                                        <p:tgtEl>
                                          <p:spTgt spid="3">
                                            <p:txEl>
                                              <p:pRg st="1" end="1"/>
                                            </p:txEl>
                                          </p:spTgt>
                                        </p:tgtEl>
                                      </p:cBhvr>
                                    </p:animEffect>
                                  </p:childTnLst>
                                </p:cTn>
                              </p:par>
                            </p:childTnLst>
                          </p:cTn>
                        </p:par>
                        <p:par>
                          <p:cTn id="12" fill="hold">
                            <p:stCondLst>
                              <p:cond delay="2500"/>
                            </p:stCondLst>
                            <p:childTnLst>
                              <p:par>
                                <p:cTn id="13" presetID="1" presetClass="entr" presetSubtype="0" fill="hold" nodeType="afterEffect">
                                  <p:stCondLst>
                                    <p:cond delay="250"/>
                                  </p:stCondLst>
                                  <p:childTnLst>
                                    <p:set>
                                      <p:cBhvr>
                                        <p:cTn id="14" dur="1" fill="hold">
                                          <p:stCondLst>
                                            <p:cond delay="0"/>
                                          </p:stCondLst>
                                        </p:cTn>
                                        <p:tgtEl>
                                          <p:spTgt spid="5"/>
                                        </p:tgtEl>
                                        <p:attrNameLst>
                                          <p:attrName>style.visibility</p:attrName>
                                        </p:attrNameLst>
                                      </p:cBhvr>
                                      <p:to>
                                        <p:strVal val="visible"/>
                                      </p:to>
                                    </p:set>
                                  </p:childTnLst>
                                </p:cTn>
                              </p:par>
                            </p:childTnLst>
                          </p:cTn>
                        </p:par>
                        <p:par>
                          <p:cTn id="15" fill="hold">
                            <p:stCondLst>
                              <p:cond delay="2750"/>
                            </p:stCondLst>
                            <p:childTnLst>
                              <p:par>
                                <p:cTn id="16" presetID="22" presetClass="entr" presetSubtype="8" fill="hold" nodeType="after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wipe(left)">
                                      <p:cBhvr>
                                        <p:cTn id="18" dur="1000"/>
                                        <p:tgtEl>
                                          <p:spTgt spid="4"/>
                                        </p:tgtEl>
                                      </p:cBhvr>
                                    </p:animEffect>
                                  </p:childTnLst>
                                </p:cTn>
                              </p:par>
                              <p:par>
                                <p:cTn id="19" presetID="0" presetClass="path" presetSubtype="0" fill="hold" nodeType="withEffect">
                                  <p:stCondLst>
                                    <p:cond delay="0"/>
                                  </p:stCondLst>
                                  <p:childTnLst>
                                    <p:animMotion origin="layout" path="M -1.94444E-6 1.48148E-6 L 0.24167 1.48148E-6 " pathEditMode="relative" rAng="0" ptsTypes="AA">
                                      <p:cBhvr>
                                        <p:cTn id="20" dur="1000" fill="hold"/>
                                        <p:tgtEl>
                                          <p:spTgt spid="5"/>
                                        </p:tgtEl>
                                        <p:attrNameLst>
                                          <p:attrName>ppt_x</p:attrName>
                                          <p:attrName>ppt_y</p:attrName>
                                        </p:attrNameLst>
                                      </p:cBhvr>
                                      <p:rCtr x="12083" y="0"/>
                                    </p:animMotion>
                                  </p:childTnLst>
                                </p:cTn>
                              </p:par>
                            </p:childTnLst>
                          </p:cTn>
                        </p:par>
                        <p:par>
                          <p:cTn id="21" fill="hold">
                            <p:stCondLst>
                              <p:cond delay="3750"/>
                            </p:stCondLst>
                            <p:childTnLst>
                              <p:par>
                                <p:cTn id="22" presetID="1" presetClass="exit" presetSubtype="0" fill="hold" nodeType="afterEffect">
                                  <p:stCondLst>
                                    <p:cond delay="0"/>
                                  </p:stCondLst>
                                  <p:childTnLst>
                                    <p:set>
                                      <p:cBhvr>
                                        <p:cTn id="23" dur="1" fill="hold">
                                          <p:stCondLst>
                                            <p:cond delay="0"/>
                                          </p:stCondLst>
                                        </p:cTn>
                                        <p:tgtEl>
                                          <p:spTgt spid="5"/>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22" presetClass="entr" presetSubtype="1"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wipe(up)">
                                      <p:cBhvr>
                                        <p:cTn id="28" dur="1250"/>
                                        <p:tgtEl>
                                          <p:spTgt spid="3">
                                            <p:txEl>
                                              <p:pRg st="3" end="3"/>
                                            </p:txEl>
                                          </p:spTgt>
                                        </p:tgtEl>
                                      </p:cBhvr>
                                    </p:animEffect>
                                  </p:childTnLst>
                                </p:cTn>
                              </p:par>
                            </p:childTnLst>
                          </p:cTn>
                        </p:par>
                        <p:par>
                          <p:cTn id="29" fill="hold">
                            <p:stCondLst>
                              <p:cond delay="1250"/>
                            </p:stCondLst>
                            <p:childTnLst>
                              <p:par>
                                <p:cTn id="30" presetID="22" presetClass="entr" presetSubtype="1" fill="hold" nodeType="after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wipe(up)">
                                      <p:cBhvr>
                                        <p:cTn id="32" dur="125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circle(in)">
                                      <p:cBhvr>
                                        <p:cTn id="3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rgbClr val="A6B727"/>
                </a:solidFill>
              </a:rPr>
              <a:t>You’ve got to be prepared.</a:t>
            </a:r>
            <a:endParaRPr lang="en-US" dirty="0"/>
          </a:p>
        </p:txBody>
      </p:sp>
      <p:sp>
        <p:nvSpPr>
          <p:cNvPr id="3" name="Content Placeholder 2"/>
          <p:cNvSpPr>
            <a:spLocks noGrp="1"/>
          </p:cNvSpPr>
          <p:nvPr>
            <p:ph idx="1"/>
          </p:nvPr>
        </p:nvSpPr>
        <p:spPr/>
        <p:txBody>
          <a:bodyPr>
            <a:normAutofit/>
          </a:bodyPr>
          <a:lstStyle/>
          <a:p>
            <a:r>
              <a:rPr lang="en-US" sz="2800" dirty="0"/>
              <a:t>Ephesians 2:10 (NKJV)</a:t>
            </a:r>
          </a:p>
          <a:p>
            <a:r>
              <a:rPr lang="en-US" sz="2800" dirty="0"/>
              <a:t>10 For we are His workmanship, created in Christ Jesus for good works, which God prepared beforehand that we should walk in them.</a:t>
            </a:r>
          </a:p>
        </p:txBody>
      </p:sp>
    </p:spTree>
    <p:extLst>
      <p:ext uri="{BB962C8B-B14F-4D97-AF65-F5344CB8AC3E}">
        <p14:creationId xmlns:p14="http://schemas.microsoft.com/office/powerpoint/2010/main" val="34043741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175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left)">
                                      <p:cBhvr>
                                        <p:cTn id="12" dur="1250"/>
                                        <p:tgtEl>
                                          <p:spTgt spid="3">
                                            <p:txEl>
                                              <p:pRg st="0" end="0"/>
                                            </p:txEl>
                                          </p:spTgt>
                                        </p:tgtEl>
                                      </p:cBhvr>
                                    </p:animEffect>
                                  </p:childTnLst>
                                </p:cTn>
                              </p:par>
                            </p:childTnLst>
                          </p:cTn>
                        </p:par>
                        <p:par>
                          <p:cTn id="13" fill="hold">
                            <p:stCondLst>
                              <p:cond delay="1250"/>
                            </p:stCondLst>
                            <p:childTnLst>
                              <p:par>
                                <p:cTn id="14" presetID="22" presetClass="entr" presetSubtype="1" fill="hold" nodeType="afterEffect">
                                  <p:stCondLst>
                                    <p:cond delay="25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wipe(up)">
                                      <p:cBhvr>
                                        <p:cTn id="16"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You’ve got to be prepared.</a:t>
            </a:r>
          </a:p>
        </p:txBody>
      </p:sp>
      <p:sp>
        <p:nvSpPr>
          <p:cNvPr id="3" name="Content Placeholder 2"/>
          <p:cNvSpPr>
            <a:spLocks noGrp="1"/>
          </p:cNvSpPr>
          <p:nvPr>
            <p:ph idx="1"/>
          </p:nvPr>
        </p:nvSpPr>
        <p:spPr/>
        <p:txBody>
          <a:bodyPr/>
          <a:lstStyle/>
          <a:p>
            <a:r>
              <a:rPr lang="en-US" sz="2800" dirty="0"/>
              <a:t>2 Timothy 2:20-21 (NKJV)</a:t>
            </a:r>
          </a:p>
          <a:p>
            <a:r>
              <a:rPr lang="en-US" sz="2800" dirty="0"/>
              <a:t>20 But in a great house there are not only vessels of gold and silver, but also of wood and clay, some for honor and some for dishonor.  21 Therefore if anyone cleanses himself from the latter, he will be a vessel for honor, sanctified and useful for the Master, prepared for every good work.</a:t>
            </a:r>
          </a:p>
          <a:p>
            <a:endParaRPr lang="en-US" dirty="0"/>
          </a:p>
        </p:txBody>
      </p:sp>
      <p:cxnSp>
        <p:nvCxnSpPr>
          <p:cNvPr id="4" name="Straight Connector 3"/>
          <p:cNvCxnSpPr/>
          <p:nvPr/>
        </p:nvCxnSpPr>
        <p:spPr>
          <a:xfrm flipV="1">
            <a:off x="3750368" y="4989095"/>
            <a:ext cx="1046221" cy="6458"/>
          </a:xfrm>
          <a:prstGeom prst="line">
            <a:avLst/>
          </a:prstGeom>
          <a:noFill/>
          <a:ln w="127000" cap="flat" cmpd="sng" algn="ctr">
            <a:solidFill>
              <a:srgbClr val="00B050"/>
            </a:solidFill>
            <a:prstDash val="solid"/>
            <a:miter lim="800000"/>
          </a:ln>
          <a:effectLst/>
        </p:spPr>
      </p:cxnSp>
      <p:pic>
        <p:nvPicPr>
          <p:cNvPr id="5" name="Picture 3"/>
          <p:cNvPicPr>
            <a:picLocks noChangeAspect="1" noChangeArrowheads="1"/>
          </p:cNvPicPr>
          <p:nvPr/>
        </p:nvPicPr>
        <p:blipFill>
          <a:blip r:embed="rId2" cstate="print">
            <a:clrChange>
              <a:clrFrom>
                <a:srgbClr val="ED1C24"/>
              </a:clrFrom>
              <a:clrTo>
                <a:srgbClr val="ED1C24">
                  <a:alpha val="0"/>
                </a:srgbClr>
              </a:clrTo>
            </a:clrChange>
          </a:blip>
          <a:srcRect/>
          <a:stretch>
            <a:fillRect/>
          </a:stretch>
        </p:blipFill>
        <p:spPr bwMode="auto">
          <a:xfrm>
            <a:off x="3674168" y="3014353"/>
            <a:ext cx="890587" cy="2064400"/>
          </a:xfrm>
          <a:prstGeom prst="rect">
            <a:avLst/>
          </a:prstGeom>
          <a:noFill/>
          <a:ln w="9525">
            <a:noFill/>
            <a:miter lim="800000"/>
            <a:headEnd/>
            <a:tailEnd/>
          </a:ln>
        </p:spPr>
      </p:pic>
    </p:spTree>
    <p:extLst>
      <p:ext uri="{BB962C8B-B14F-4D97-AF65-F5344CB8AC3E}">
        <p14:creationId xmlns:p14="http://schemas.microsoft.com/office/powerpoint/2010/main" val="928130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250"/>
                                        <p:tgtEl>
                                          <p:spTgt spid="3">
                                            <p:txEl>
                                              <p:pRg st="0" end="0"/>
                                            </p:txEl>
                                          </p:spTgt>
                                        </p:tgtEl>
                                      </p:cBhvr>
                                    </p:animEffect>
                                  </p:childTnLst>
                                </p:cTn>
                              </p:par>
                            </p:childTnLst>
                          </p:cTn>
                        </p:par>
                        <p:par>
                          <p:cTn id="8" fill="hold">
                            <p:stCondLst>
                              <p:cond delay="1250"/>
                            </p:stCondLst>
                            <p:childTnLst>
                              <p:par>
                                <p:cTn id="9" presetID="22" presetClass="entr" presetSubtype="1" fill="hold" nodeType="afterEffect">
                                  <p:stCondLst>
                                    <p:cond delay="25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500"/>
                                        <p:tgtEl>
                                          <p:spTgt spid="3">
                                            <p:txEl>
                                              <p:pRg st="1" end="1"/>
                                            </p:txEl>
                                          </p:spTgt>
                                        </p:tgtEl>
                                      </p:cBhvr>
                                    </p:animEffect>
                                  </p:childTnLst>
                                </p:cTn>
                              </p:par>
                            </p:childTnLst>
                          </p:cTn>
                        </p:par>
                        <p:par>
                          <p:cTn id="12" fill="hold">
                            <p:stCondLst>
                              <p:cond delay="3000"/>
                            </p:stCondLst>
                            <p:childTnLst>
                              <p:par>
                                <p:cTn id="13" presetID="1" presetClass="entr" presetSubtype="0" fill="hold" nodeType="afterEffect">
                                  <p:stCondLst>
                                    <p:cond delay="500"/>
                                  </p:stCondLst>
                                  <p:childTnLst>
                                    <p:set>
                                      <p:cBhvr>
                                        <p:cTn id="14" dur="1" fill="hold">
                                          <p:stCondLst>
                                            <p:cond delay="0"/>
                                          </p:stCondLst>
                                        </p:cTn>
                                        <p:tgtEl>
                                          <p:spTgt spid="5"/>
                                        </p:tgtEl>
                                        <p:attrNameLst>
                                          <p:attrName>style.visibility</p:attrName>
                                        </p:attrNameLst>
                                      </p:cBhvr>
                                      <p:to>
                                        <p:strVal val="visible"/>
                                      </p:to>
                                    </p:set>
                                  </p:childTnLst>
                                </p:cTn>
                              </p:par>
                            </p:childTnLst>
                          </p:cTn>
                        </p:par>
                        <p:par>
                          <p:cTn id="15" fill="hold">
                            <p:stCondLst>
                              <p:cond delay="3500"/>
                            </p:stCondLst>
                            <p:childTnLst>
                              <p:par>
                                <p:cTn id="16" presetID="22" presetClass="entr" presetSubtype="8" fill="hold" nodeType="after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wipe(left)">
                                      <p:cBhvr>
                                        <p:cTn id="18" dur="1000"/>
                                        <p:tgtEl>
                                          <p:spTgt spid="4"/>
                                        </p:tgtEl>
                                      </p:cBhvr>
                                    </p:animEffect>
                                  </p:childTnLst>
                                </p:cTn>
                              </p:par>
                              <p:par>
                                <p:cTn id="19" presetID="0" presetClass="path" presetSubtype="0" fill="hold" nodeType="withEffect">
                                  <p:stCondLst>
                                    <p:cond delay="0"/>
                                  </p:stCondLst>
                                  <p:childTnLst>
                                    <p:animMotion origin="layout" path="M 2.77778E-6 3.7037E-6 L 0.11111 -0.00047 " pathEditMode="relative" rAng="0" ptsTypes="AA">
                                      <p:cBhvr>
                                        <p:cTn id="20" dur="1000" fill="hold"/>
                                        <p:tgtEl>
                                          <p:spTgt spid="5"/>
                                        </p:tgtEl>
                                        <p:attrNameLst>
                                          <p:attrName>ppt_x</p:attrName>
                                          <p:attrName>ppt_y</p:attrName>
                                        </p:attrNameLst>
                                      </p:cBhvr>
                                      <p:rCtr x="5556" y="-23"/>
                                    </p:animMotion>
                                  </p:childTnLst>
                                </p:cTn>
                              </p:par>
                            </p:childTnLst>
                          </p:cTn>
                        </p:par>
                        <p:par>
                          <p:cTn id="21" fill="hold">
                            <p:stCondLst>
                              <p:cond delay="4500"/>
                            </p:stCondLst>
                            <p:childTnLst>
                              <p:par>
                                <p:cTn id="22" presetID="1" presetClass="exit" presetSubtype="0" fill="hold" nodeType="afterEffect">
                                  <p:stCondLst>
                                    <p:cond delay="0"/>
                                  </p:stCondLst>
                                  <p:childTnLst>
                                    <p:set>
                                      <p:cBhvr>
                                        <p:cTn id="23" dur="1" fill="hold">
                                          <p:stCondLst>
                                            <p:cond delay="0"/>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There are hidden dangers</a:t>
            </a:r>
          </a:p>
        </p:txBody>
      </p:sp>
      <p:sp>
        <p:nvSpPr>
          <p:cNvPr id="3" name="Content Placeholder 2"/>
          <p:cNvSpPr>
            <a:spLocks noGrp="1"/>
          </p:cNvSpPr>
          <p:nvPr>
            <p:ph idx="1"/>
          </p:nvPr>
        </p:nvSpPr>
        <p:spPr/>
        <p:txBody>
          <a:bodyPr>
            <a:normAutofit/>
          </a:bodyPr>
          <a:lstStyle/>
          <a:p>
            <a:r>
              <a:rPr lang="en-US" sz="2800" dirty="0"/>
              <a:t>1 Peter 5:8-9 (NKJV)</a:t>
            </a:r>
          </a:p>
          <a:p>
            <a:r>
              <a:rPr lang="en-US" sz="2800" dirty="0"/>
              <a:t>8 Be sober, be vigilant; because your adversary the devil walks about like a roaring lion, seeking whom he may devour.  9 Resist him, steadfast in the faith, knowing that the same sufferings are experienced by your brotherhood in the world. </a:t>
            </a:r>
            <a:endParaRPr lang="en-US" sz="2100" dirty="0"/>
          </a:p>
        </p:txBody>
      </p:sp>
      <p:cxnSp>
        <p:nvCxnSpPr>
          <p:cNvPr id="4" name="Straight Connector 3"/>
          <p:cNvCxnSpPr/>
          <p:nvPr/>
        </p:nvCxnSpPr>
        <p:spPr>
          <a:xfrm flipV="1">
            <a:off x="4744979" y="3753853"/>
            <a:ext cx="901842" cy="6458"/>
          </a:xfrm>
          <a:prstGeom prst="line">
            <a:avLst/>
          </a:prstGeom>
          <a:noFill/>
          <a:ln w="85725" cap="flat" cmpd="sng" algn="ctr">
            <a:solidFill>
              <a:srgbClr val="00B050"/>
            </a:solidFill>
            <a:prstDash val="solid"/>
            <a:miter lim="800000"/>
          </a:ln>
          <a:effectLst/>
        </p:spPr>
      </p:cxnSp>
      <p:pic>
        <p:nvPicPr>
          <p:cNvPr id="5" name="Picture 3"/>
          <p:cNvPicPr>
            <a:picLocks noChangeAspect="1" noChangeArrowheads="1"/>
          </p:cNvPicPr>
          <p:nvPr/>
        </p:nvPicPr>
        <p:blipFill>
          <a:blip r:embed="rId2" cstate="print">
            <a:clrChange>
              <a:clrFrom>
                <a:srgbClr val="ED1C24"/>
              </a:clrFrom>
              <a:clrTo>
                <a:srgbClr val="ED1C24">
                  <a:alpha val="0"/>
                </a:srgbClr>
              </a:clrTo>
            </a:clrChange>
          </a:blip>
          <a:srcRect/>
          <a:stretch>
            <a:fillRect/>
          </a:stretch>
        </p:blipFill>
        <p:spPr bwMode="auto">
          <a:xfrm>
            <a:off x="4684821" y="1795153"/>
            <a:ext cx="890587" cy="2064400"/>
          </a:xfrm>
          <a:prstGeom prst="rect">
            <a:avLst/>
          </a:prstGeom>
          <a:noFill/>
          <a:ln w="9525">
            <a:noFill/>
            <a:miter lim="800000"/>
            <a:headEnd/>
            <a:tailEnd/>
          </a:ln>
        </p:spPr>
      </p:pic>
    </p:spTree>
    <p:extLst>
      <p:ext uri="{BB962C8B-B14F-4D97-AF65-F5344CB8AC3E}">
        <p14:creationId xmlns:p14="http://schemas.microsoft.com/office/powerpoint/2010/main" val="668424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175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left)">
                                      <p:cBhvr>
                                        <p:cTn id="12" dur="1000"/>
                                        <p:tgtEl>
                                          <p:spTgt spid="3">
                                            <p:txEl>
                                              <p:pRg st="0" end="0"/>
                                            </p:txEl>
                                          </p:spTgt>
                                        </p:tgtEl>
                                      </p:cBhvr>
                                    </p:animEffect>
                                  </p:childTnLst>
                                </p:cTn>
                              </p:par>
                            </p:childTnLst>
                          </p:cTn>
                        </p:par>
                        <p:par>
                          <p:cTn id="13" fill="hold">
                            <p:stCondLst>
                              <p:cond delay="1000"/>
                            </p:stCondLst>
                            <p:childTnLst>
                              <p:par>
                                <p:cTn id="14" presetID="22" presetClass="entr" presetSubtype="1" fill="hold" nodeType="afterEffect">
                                  <p:stCondLst>
                                    <p:cond delay="25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wipe(up)">
                                      <p:cBhvr>
                                        <p:cTn id="16" dur="1250"/>
                                        <p:tgtEl>
                                          <p:spTgt spid="3">
                                            <p:txEl>
                                              <p:pRg st="1" end="1"/>
                                            </p:txEl>
                                          </p:spTgt>
                                        </p:tgtEl>
                                      </p:cBhvr>
                                    </p:animEffect>
                                  </p:childTnLst>
                                </p:cTn>
                              </p:par>
                            </p:childTnLst>
                          </p:cTn>
                        </p:par>
                        <p:par>
                          <p:cTn id="17" fill="hold">
                            <p:stCondLst>
                              <p:cond delay="2500"/>
                            </p:stCondLst>
                            <p:childTnLst>
                              <p:par>
                                <p:cTn id="18" presetID="1" presetClass="entr" presetSubtype="0" fill="hold" nodeType="afterEffect">
                                  <p:stCondLst>
                                    <p:cond delay="250"/>
                                  </p:stCondLst>
                                  <p:childTnLst>
                                    <p:set>
                                      <p:cBhvr>
                                        <p:cTn id="19" dur="1" fill="hold">
                                          <p:stCondLst>
                                            <p:cond delay="0"/>
                                          </p:stCondLst>
                                        </p:cTn>
                                        <p:tgtEl>
                                          <p:spTgt spid="5"/>
                                        </p:tgtEl>
                                        <p:attrNameLst>
                                          <p:attrName>style.visibility</p:attrName>
                                        </p:attrNameLst>
                                      </p:cBhvr>
                                      <p:to>
                                        <p:strVal val="visible"/>
                                      </p:to>
                                    </p:set>
                                  </p:childTnLst>
                                </p:cTn>
                              </p:par>
                            </p:childTnLst>
                          </p:cTn>
                        </p:par>
                        <p:par>
                          <p:cTn id="20" fill="hold">
                            <p:stCondLst>
                              <p:cond delay="2750"/>
                            </p:stCondLst>
                            <p:childTnLst>
                              <p:par>
                                <p:cTn id="21" presetID="22" presetClass="entr" presetSubtype="8" fill="hold" nodeType="after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wipe(left)">
                                      <p:cBhvr>
                                        <p:cTn id="23" dur="1000"/>
                                        <p:tgtEl>
                                          <p:spTgt spid="4"/>
                                        </p:tgtEl>
                                      </p:cBhvr>
                                    </p:animEffect>
                                  </p:childTnLst>
                                </p:cTn>
                              </p:par>
                              <p:par>
                                <p:cTn id="24" presetID="0" presetClass="path" presetSubtype="0" fill="hold" nodeType="withEffect">
                                  <p:stCondLst>
                                    <p:cond delay="0"/>
                                  </p:stCondLst>
                                  <p:childTnLst>
                                    <p:animMotion origin="layout" path="M 2.5E-6 1.48148E-6 L 0.09878 -0.00533 " pathEditMode="relative" rAng="0" ptsTypes="AA">
                                      <p:cBhvr>
                                        <p:cTn id="25" dur="1000" fill="hold"/>
                                        <p:tgtEl>
                                          <p:spTgt spid="5"/>
                                        </p:tgtEl>
                                        <p:attrNameLst>
                                          <p:attrName>ppt_x</p:attrName>
                                          <p:attrName>ppt_y</p:attrName>
                                        </p:attrNameLst>
                                      </p:cBhvr>
                                      <p:rCtr x="4931" y="-278"/>
                                    </p:animMotion>
                                  </p:childTnLst>
                                </p:cTn>
                              </p:par>
                            </p:childTnLst>
                          </p:cTn>
                        </p:par>
                        <p:par>
                          <p:cTn id="26" fill="hold">
                            <p:stCondLst>
                              <p:cond delay="3750"/>
                            </p:stCondLst>
                            <p:childTnLst>
                              <p:par>
                                <p:cTn id="27" presetID="1" presetClass="exit" presetSubtype="0" fill="hold" nodeType="afterEffect">
                                  <p:stCondLst>
                                    <p:cond delay="0"/>
                                  </p:stCondLst>
                                  <p:childTnLst>
                                    <p:set>
                                      <p:cBhvr>
                                        <p:cTn id="28" dur="1" fill="hold">
                                          <p:stCondLst>
                                            <p:cond delay="0"/>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rgbClr val="A6B727"/>
                </a:solidFill>
              </a:rPr>
              <a:t>There are hidden dangers</a:t>
            </a:r>
            <a:endParaRPr lang="en-US" dirty="0"/>
          </a:p>
        </p:txBody>
      </p:sp>
      <p:sp>
        <p:nvSpPr>
          <p:cNvPr id="3" name="Content Placeholder 2"/>
          <p:cNvSpPr>
            <a:spLocks noGrp="1"/>
          </p:cNvSpPr>
          <p:nvPr>
            <p:ph idx="1"/>
          </p:nvPr>
        </p:nvSpPr>
        <p:spPr>
          <a:xfrm>
            <a:off x="857250" y="1965960"/>
            <a:ext cx="7404653" cy="4038600"/>
          </a:xfrm>
        </p:spPr>
        <p:txBody>
          <a:bodyPr/>
          <a:lstStyle/>
          <a:p>
            <a:r>
              <a:rPr lang="en-US" sz="2800" dirty="0"/>
              <a:t>1 Peter 1:5-6 (NKJV)</a:t>
            </a:r>
          </a:p>
          <a:p>
            <a:r>
              <a:rPr lang="en-US" sz="2800" dirty="0"/>
              <a:t>5 who are kept by the power of God through faith for salvation ready to be revealed in the last time. 6 In this you greatly rejoice, though now for a little while, if need be, you have been grieved by various trials,</a:t>
            </a:r>
          </a:p>
          <a:p>
            <a:endParaRPr lang="en-US" dirty="0"/>
          </a:p>
        </p:txBody>
      </p:sp>
    </p:spTree>
    <p:extLst>
      <p:ext uri="{BB962C8B-B14F-4D97-AF65-F5344CB8AC3E}">
        <p14:creationId xmlns:p14="http://schemas.microsoft.com/office/powerpoint/2010/main" val="16385918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250"/>
                                        <p:tgtEl>
                                          <p:spTgt spid="3">
                                            <p:txEl>
                                              <p:pRg st="0" end="0"/>
                                            </p:txEl>
                                          </p:spTgt>
                                        </p:tgtEl>
                                      </p:cBhvr>
                                    </p:animEffect>
                                  </p:childTnLst>
                                </p:cTn>
                              </p:par>
                            </p:childTnLst>
                          </p:cTn>
                        </p:par>
                        <p:par>
                          <p:cTn id="8" fill="hold">
                            <p:stCondLst>
                              <p:cond delay="1250"/>
                            </p:stCondLst>
                            <p:childTnLst>
                              <p:par>
                                <p:cTn id="9" presetID="22" presetClass="entr" presetSubtype="1" fill="hold" nodeType="afterEffect">
                                  <p:stCondLst>
                                    <p:cond delay="25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25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 It can get away from us</a:t>
            </a:r>
          </a:p>
        </p:txBody>
      </p:sp>
      <p:sp>
        <p:nvSpPr>
          <p:cNvPr id="3" name="Content Placeholder 2"/>
          <p:cNvSpPr>
            <a:spLocks noGrp="1"/>
          </p:cNvSpPr>
          <p:nvPr>
            <p:ph idx="1"/>
          </p:nvPr>
        </p:nvSpPr>
        <p:spPr/>
        <p:txBody>
          <a:bodyPr/>
          <a:lstStyle/>
          <a:p>
            <a:r>
              <a:rPr lang="en-US" sz="2800" dirty="0"/>
              <a:t>Jude 3 (NKJV)</a:t>
            </a:r>
          </a:p>
          <a:p>
            <a:r>
              <a:rPr lang="en-US" sz="2800" dirty="0"/>
              <a:t>3 Beloved, while I was very diligent to write to you concerning our common salvation, I found it necessary to write to you exhorting you to contend earnestly for the faith which was once for all delivered to the saints. </a:t>
            </a:r>
          </a:p>
          <a:p>
            <a:endParaRPr lang="en-US" dirty="0"/>
          </a:p>
        </p:txBody>
      </p:sp>
      <p:cxnSp>
        <p:nvCxnSpPr>
          <p:cNvPr id="4" name="Straight Connector 3"/>
          <p:cNvCxnSpPr/>
          <p:nvPr/>
        </p:nvCxnSpPr>
        <p:spPr>
          <a:xfrm>
            <a:off x="4780547" y="4154905"/>
            <a:ext cx="866274" cy="1"/>
          </a:xfrm>
          <a:prstGeom prst="line">
            <a:avLst/>
          </a:prstGeom>
          <a:noFill/>
          <a:ln w="88900" cap="flat" cmpd="sng" algn="ctr">
            <a:solidFill>
              <a:srgbClr val="00B050"/>
            </a:solidFill>
            <a:prstDash val="solid"/>
            <a:miter lim="800000"/>
          </a:ln>
          <a:effectLst/>
        </p:spPr>
      </p:cxnSp>
      <p:pic>
        <p:nvPicPr>
          <p:cNvPr id="5" name="Picture 3"/>
          <p:cNvPicPr>
            <a:picLocks noChangeAspect="1" noChangeArrowheads="1"/>
          </p:cNvPicPr>
          <p:nvPr/>
        </p:nvPicPr>
        <p:blipFill>
          <a:blip r:embed="rId2" cstate="print">
            <a:clrChange>
              <a:clrFrom>
                <a:srgbClr val="ED1C24"/>
              </a:clrFrom>
              <a:clrTo>
                <a:srgbClr val="ED1C24">
                  <a:alpha val="0"/>
                </a:srgbClr>
              </a:clrTo>
            </a:clrChange>
          </a:blip>
          <a:srcRect/>
          <a:stretch>
            <a:fillRect/>
          </a:stretch>
        </p:blipFill>
        <p:spPr bwMode="auto">
          <a:xfrm>
            <a:off x="4732948" y="2057400"/>
            <a:ext cx="913873" cy="2118379"/>
          </a:xfrm>
          <a:prstGeom prst="rect">
            <a:avLst/>
          </a:prstGeom>
          <a:noFill/>
          <a:ln w="9525">
            <a:noFill/>
            <a:miter lim="800000"/>
            <a:headEnd/>
            <a:tailEnd/>
          </a:ln>
        </p:spPr>
      </p:pic>
    </p:spTree>
    <p:extLst>
      <p:ext uri="{BB962C8B-B14F-4D97-AF65-F5344CB8AC3E}">
        <p14:creationId xmlns:p14="http://schemas.microsoft.com/office/powerpoint/2010/main" val="4185816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175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left)">
                                      <p:cBhvr>
                                        <p:cTn id="12" dur="1000"/>
                                        <p:tgtEl>
                                          <p:spTgt spid="3">
                                            <p:txEl>
                                              <p:pRg st="0" end="0"/>
                                            </p:txEl>
                                          </p:spTgt>
                                        </p:tgtEl>
                                      </p:cBhvr>
                                    </p:animEffect>
                                  </p:childTnLst>
                                </p:cTn>
                              </p:par>
                            </p:childTnLst>
                          </p:cTn>
                        </p:par>
                        <p:par>
                          <p:cTn id="13" fill="hold">
                            <p:stCondLst>
                              <p:cond delay="1000"/>
                            </p:stCondLst>
                            <p:childTnLst>
                              <p:par>
                                <p:cTn id="14" presetID="22" presetClass="entr" presetSubtype="1" fill="hold" nodeType="afterEffect">
                                  <p:stCondLst>
                                    <p:cond delay="25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wipe(up)">
                                      <p:cBhvr>
                                        <p:cTn id="16" dur="1500"/>
                                        <p:tgtEl>
                                          <p:spTgt spid="3">
                                            <p:txEl>
                                              <p:pRg st="1" end="1"/>
                                            </p:txEl>
                                          </p:spTgt>
                                        </p:tgtEl>
                                      </p:cBhvr>
                                    </p:animEffect>
                                  </p:childTnLst>
                                </p:cTn>
                              </p:par>
                            </p:childTnLst>
                          </p:cTn>
                        </p:par>
                        <p:par>
                          <p:cTn id="17" fill="hold">
                            <p:stCondLst>
                              <p:cond delay="2750"/>
                            </p:stCondLst>
                            <p:childTnLst>
                              <p:par>
                                <p:cTn id="18" presetID="1" presetClass="entr" presetSubtype="0" fill="hold" nodeType="afterEffect">
                                  <p:stCondLst>
                                    <p:cond delay="500"/>
                                  </p:stCondLst>
                                  <p:childTnLst>
                                    <p:set>
                                      <p:cBhvr>
                                        <p:cTn id="19" dur="1" fill="hold">
                                          <p:stCondLst>
                                            <p:cond delay="0"/>
                                          </p:stCondLst>
                                        </p:cTn>
                                        <p:tgtEl>
                                          <p:spTgt spid="5"/>
                                        </p:tgtEl>
                                        <p:attrNameLst>
                                          <p:attrName>style.visibility</p:attrName>
                                        </p:attrNameLst>
                                      </p:cBhvr>
                                      <p:to>
                                        <p:strVal val="visible"/>
                                      </p:to>
                                    </p:set>
                                  </p:childTnLst>
                                </p:cTn>
                              </p:par>
                            </p:childTnLst>
                          </p:cTn>
                        </p:par>
                        <p:par>
                          <p:cTn id="20" fill="hold">
                            <p:stCondLst>
                              <p:cond delay="3250"/>
                            </p:stCondLst>
                            <p:childTnLst>
                              <p:par>
                                <p:cTn id="21" presetID="22" presetClass="entr" presetSubtype="8" fill="hold" nodeType="after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wipe(left)">
                                      <p:cBhvr>
                                        <p:cTn id="23" dur="1000"/>
                                        <p:tgtEl>
                                          <p:spTgt spid="4"/>
                                        </p:tgtEl>
                                      </p:cBhvr>
                                    </p:animEffect>
                                  </p:childTnLst>
                                </p:cTn>
                              </p:par>
                              <p:par>
                                <p:cTn id="24" presetID="0" presetClass="path" presetSubtype="0" fill="hold" nodeType="withEffect">
                                  <p:stCondLst>
                                    <p:cond delay="0"/>
                                  </p:stCondLst>
                                  <p:childTnLst>
                                    <p:animMotion origin="layout" path="M -4.72222E-6 1.85185E-6 L 0.09028 0.00185 " pathEditMode="relative" rAng="0" ptsTypes="AA">
                                      <p:cBhvr>
                                        <p:cTn id="25" dur="1000" fill="hold"/>
                                        <p:tgtEl>
                                          <p:spTgt spid="5"/>
                                        </p:tgtEl>
                                        <p:attrNameLst>
                                          <p:attrName>ppt_x</p:attrName>
                                          <p:attrName>ppt_y</p:attrName>
                                        </p:attrNameLst>
                                      </p:cBhvr>
                                      <p:rCtr x="4514" y="93"/>
                                    </p:animMotion>
                                  </p:childTnLst>
                                </p:cTn>
                              </p:par>
                            </p:childTnLst>
                          </p:cTn>
                        </p:par>
                        <p:par>
                          <p:cTn id="26" fill="hold">
                            <p:stCondLst>
                              <p:cond delay="4250"/>
                            </p:stCondLst>
                            <p:childTnLst>
                              <p:par>
                                <p:cTn id="27" presetID="1" presetClass="exit" presetSubtype="0" fill="hold" nodeType="afterEffect">
                                  <p:stCondLst>
                                    <p:cond delay="0"/>
                                  </p:stCondLst>
                                  <p:childTnLst>
                                    <p:set>
                                      <p:cBhvr>
                                        <p:cTn id="28" dur="1" fill="hold">
                                          <p:stCondLst>
                                            <p:cond delay="0"/>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rgbClr val="A6B727"/>
                </a:solidFill>
              </a:rPr>
              <a:t> It can get away from us</a:t>
            </a:r>
            <a:endParaRPr lang="en-US" dirty="0"/>
          </a:p>
        </p:txBody>
      </p:sp>
      <p:sp>
        <p:nvSpPr>
          <p:cNvPr id="3" name="Content Placeholder 2"/>
          <p:cNvSpPr>
            <a:spLocks noGrp="1"/>
          </p:cNvSpPr>
          <p:nvPr>
            <p:ph idx="1"/>
          </p:nvPr>
        </p:nvSpPr>
        <p:spPr/>
        <p:txBody>
          <a:bodyPr>
            <a:normAutofit/>
          </a:bodyPr>
          <a:lstStyle/>
          <a:p>
            <a:r>
              <a:rPr lang="en-US" sz="2800" dirty="0"/>
              <a:t>1 Corinthians 15:1 (NKJV)</a:t>
            </a:r>
          </a:p>
          <a:p>
            <a:r>
              <a:rPr lang="en-US" sz="2800" dirty="0"/>
              <a:t>15 Moreover, brethren, I declare to you the gospel which I preached to you, which also you received and in which you stand, </a:t>
            </a:r>
          </a:p>
          <a:p>
            <a:endParaRPr lang="en-US" sz="2800" dirty="0"/>
          </a:p>
          <a:p>
            <a:pPr lvl="0">
              <a:buClr>
                <a:srgbClr val="A6B727"/>
              </a:buClr>
            </a:pPr>
            <a:r>
              <a:rPr lang="en-US" sz="2800" dirty="0">
                <a:solidFill>
                  <a:srgbClr val="A6B727"/>
                </a:solidFill>
              </a:rPr>
              <a:t>Ephesians 6:11  (NKJV)</a:t>
            </a:r>
          </a:p>
          <a:p>
            <a:pPr lvl="0">
              <a:buClr>
                <a:srgbClr val="A6B727"/>
              </a:buClr>
            </a:pPr>
            <a:r>
              <a:rPr lang="en-US" sz="2800" dirty="0">
                <a:solidFill>
                  <a:srgbClr val="A6B727"/>
                </a:solidFill>
              </a:rPr>
              <a:t>11 Put on the whole armor of God, that you may be able to stand against the wiles of the devil. </a:t>
            </a:r>
          </a:p>
          <a:p>
            <a:endParaRPr lang="en-US" sz="2800" dirty="0"/>
          </a:p>
        </p:txBody>
      </p:sp>
      <p:cxnSp>
        <p:nvCxnSpPr>
          <p:cNvPr id="4" name="Straight Connector 3"/>
          <p:cNvCxnSpPr/>
          <p:nvPr/>
        </p:nvCxnSpPr>
        <p:spPr>
          <a:xfrm flipV="1">
            <a:off x="988595" y="3416968"/>
            <a:ext cx="1112921" cy="6459"/>
          </a:xfrm>
          <a:prstGeom prst="line">
            <a:avLst/>
          </a:prstGeom>
          <a:noFill/>
          <a:ln w="88900" cap="flat" cmpd="sng" algn="ctr">
            <a:solidFill>
              <a:srgbClr val="00B050"/>
            </a:solidFill>
            <a:prstDash val="solid"/>
            <a:miter lim="800000"/>
          </a:ln>
          <a:effectLst/>
        </p:spPr>
      </p:cxnSp>
      <p:pic>
        <p:nvPicPr>
          <p:cNvPr id="5" name="Picture 3"/>
          <p:cNvPicPr>
            <a:picLocks noChangeAspect="1" noChangeArrowheads="1"/>
          </p:cNvPicPr>
          <p:nvPr/>
        </p:nvPicPr>
        <p:blipFill>
          <a:blip r:embed="rId2" cstate="print">
            <a:clrChange>
              <a:clrFrom>
                <a:srgbClr val="ED1C24"/>
              </a:clrFrom>
              <a:clrTo>
                <a:srgbClr val="ED1C24">
                  <a:alpha val="0"/>
                </a:srgbClr>
              </a:clrTo>
            </a:clrChange>
          </a:blip>
          <a:srcRect/>
          <a:stretch>
            <a:fillRect/>
          </a:stretch>
        </p:blipFill>
        <p:spPr bwMode="auto">
          <a:xfrm>
            <a:off x="912395" y="1442227"/>
            <a:ext cx="890587" cy="2064400"/>
          </a:xfrm>
          <a:prstGeom prst="rect">
            <a:avLst/>
          </a:prstGeom>
          <a:noFill/>
          <a:ln w="9525">
            <a:noFill/>
            <a:miter lim="800000"/>
            <a:headEnd/>
            <a:tailEnd/>
          </a:ln>
        </p:spPr>
      </p:pic>
    </p:spTree>
    <p:extLst>
      <p:ext uri="{BB962C8B-B14F-4D97-AF65-F5344CB8AC3E}">
        <p14:creationId xmlns:p14="http://schemas.microsoft.com/office/powerpoint/2010/main" val="18961888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250"/>
                                        <p:tgtEl>
                                          <p:spTgt spid="3">
                                            <p:txEl>
                                              <p:pRg st="0" end="0"/>
                                            </p:txEl>
                                          </p:spTgt>
                                        </p:tgtEl>
                                      </p:cBhvr>
                                    </p:animEffect>
                                  </p:childTnLst>
                                </p:cTn>
                              </p:par>
                            </p:childTnLst>
                          </p:cTn>
                        </p:par>
                        <p:par>
                          <p:cTn id="8" fill="hold">
                            <p:stCondLst>
                              <p:cond delay="1250"/>
                            </p:stCondLst>
                            <p:childTnLst>
                              <p:par>
                                <p:cTn id="9" presetID="22" presetClass="entr" presetSubtype="1" fill="hold" nodeType="afterEffect">
                                  <p:stCondLst>
                                    <p:cond delay="25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250"/>
                                        <p:tgtEl>
                                          <p:spTgt spid="3">
                                            <p:txEl>
                                              <p:pRg st="1" end="1"/>
                                            </p:txEl>
                                          </p:spTgt>
                                        </p:tgtEl>
                                      </p:cBhvr>
                                    </p:animEffect>
                                  </p:childTnLst>
                                </p:cTn>
                              </p:par>
                            </p:childTnLst>
                          </p:cTn>
                        </p:par>
                        <p:par>
                          <p:cTn id="12" fill="hold">
                            <p:stCondLst>
                              <p:cond delay="2750"/>
                            </p:stCondLst>
                            <p:childTnLst>
                              <p:par>
                                <p:cTn id="13" presetID="1" presetClass="entr" presetSubtype="0" fill="hold" nodeType="afterEffect">
                                  <p:stCondLst>
                                    <p:cond delay="250"/>
                                  </p:stCondLst>
                                  <p:childTnLst>
                                    <p:set>
                                      <p:cBhvr>
                                        <p:cTn id="14" dur="1" fill="hold">
                                          <p:stCondLst>
                                            <p:cond delay="0"/>
                                          </p:stCondLst>
                                        </p:cTn>
                                        <p:tgtEl>
                                          <p:spTgt spid="5"/>
                                        </p:tgtEl>
                                        <p:attrNameLst>
                                          <p:attrName>style.visibility</p:attrName>
                                        </p:attrNameLst>
                                      </p:cBhvr>
                                      <p:to>
                                        <p:strVal val="visible"/>
                                      </p:to>
                                    </p:set>
                                  </p:childTnLst>
                                </p:cTn>
                              </p:par>
                            </p:childTnLst>
                          </p:cTn>
                        </p:par>
                        <p:par>
                          <p:cTn id="15" fill="hold">
                            <p:stCondLst>
                              <p:cond delay="3000"/>
                            </p:stCondLst>
                            <p:childTnLst>
                              <p:par>
                                <p:cTn id="16" presetID="22" presetClass="entr" presetSubtype="8" fill="hold" nodeType="after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wipe(left)">
                                      <p:cBhvr>
                                        <p:cTn id="18" dur="1000"/>
                                        <p:tgtEl>
                                          <p:spTgt spid="4"/>
                                        </p:tgtEl>
                                      </p:cBhvr>
                                    </p:animEffect>
                                  </p:childTnLst>
                                </p:cTn>
                              </p:par>
                              <p:par>
                                <p:cTn id="19" presetID="0" presetClass="path" presetSubtype="0" fill="hold" nodeType="withEffect">
                                  <p:stCondLst>
                                    <p:cond delay="0"/>
                                  </p:stCondLst>
                                  <p:childTnLst>
                                    <p:animMotion origin="layout" path="M 2.5E-6 1.85185E-6 L 0.12344 -0.00278 " pathEditMode="relative" rAng="0" ptsTypes="AA">
                                      <p:cBhvr>
                                        <p:cTn id="20" dur="1000" fill="hold"/>
                                        <p:tgtEl>
                                          <p:spTgt spid="5"/>
                                        </p:tgtEl>
                                        <p:attrNameLst>
                                          <p:attrName>ppt_x</p:attrName>
                                          <p:attrName>ppt_y</p:attrName>
                                        </p:attrNameLst>
                                      </p:cBhvr>
                                      <p:rCtr x="6163" y="-139"/>
                                    </p:animMotion>
                                  </p:childTnLst>
                                </p:cTn>
                              </p:par>
                            </p:childTnLst>
                          </p:cTn>
                        </p:par>
                        <p:par>
                          <p:cTn id="21" fill="hold">
                            <p:stCondLst>
                              <p:cond delay="4000"/>
                            </p:stCondLst>
                            <p:childTnLst>
                              <p:par>
                                <p:cTn id="22" presetID="1" presetClass="exit" presetSubtype="0" fill="hold" nodeType="afterEffect">
                                  <p:stCondLst>
                                    <p:cond delay="0"/>
                                  </p:stCondLst>
                                  <p:childTnLst>
                                    <p:set>
                                      <p:cBhvr>
                                        <p:cTn id="23" dur="1" fill="hold">
                                          <p:stCondLst>
                                            <p:cond delay="0"/>
                                          </p:stCondLst>
                                        </p:cTn>
                                        <p:tgtEl>
                                          <p:spTgt spid="5"/>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22" presetClass="entr" presetSubtype="1"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wipe(up)">
                                      <p:cBhvr>
                                        <p:cTn id="28" dur="1250"/>
                                        <p:tgtEl>
                                          <p:spTgt spid="3">
                                            <p:txEl>
                                              <p:pRg st="3" end="3"/>
                                            </p:txEl>
                                          </p:spTgt>
                                        </p:tgtEl>
                                      </p:cBhvr>
                                    </p:animEffect>
                                  </p:childTnLst>
                                </p:cTn>
                              </p:par>
                            </p:childTnLst>
                          </p:cTn>
                        </p:par>
                        <p:par>
                          <p:cTn id="29" fill="hold">
                            <p:stCondLst>
                              <p:cond delay="1250"/>
                            </p:stCondLst>
                            <p:childTnLst>
                              <p:par>
                                <p:cTn id="30" presetID="22" presetClass="entr" presetSubtype="1" fill="hold" nodeType="after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wipe(up)">
                                      <p:cBhvr>
                                        <p:cTn id="32" dur="125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4557" y="609600"/>
            <a:ext cx="7854846" cy="1356360"/>
          </a:xfrm>
        </p:spPr>
        <p:txBody>
          <a:bodyPr/>
          <a:lstStyle/>
          <a:p>
            <a:pPr algn="ctr"/>
            <a:r>
              <a:rPr lang="en-US" dirty="0"/>
              <a:t>We worry about the neighbor’s yard</a:t>
            </a:r>
          </a:p>
        </p:txBody>
      </p:sp>
      <p:sp>
        <p:nvSpPr>
          <p:cNvPr id="3" name="Content Placeholder 2"/>
          <p:cNvSpPr>
            <a:spLocks noGrp="1"/>
          </p:cNvSpPr>
          <p:nvPr>
            <p:ph idx="1"/>
          </p:nvPr>
        </p:nvSpPr>
        <p:spPr/>
        <p:txBody>
          <a:bodyPr/>
          <a:lstStyle/>
          <a:p>
            <a:r>
              <a:rPr lang="en-US" sz="2800" dirty="0"/>
              <a:t>2 Corinthians 10:12 (NKJV)</a:t>
            </a:r>
          </a:p>
          <a:p>
            <a:pPr marL="34290" indent="0">
              <a:buNone/>
            </a:pPr>
            <a:r>
              <a:rPr lang="en-US" sz="2800" dirty="0"/>
              <a:t>12 For we dare not class ourselves or compare ourselves with those who commend themselves. But they, measuring themselves by themselves, and comparing themselves among themselves, are not wise. </a:t>
            </a:r>
          </a:p>
          <a:p>
            <a:endParaRPr lang="en-US" dirty="0"/>
          </a:p>
        </p:txBody>
      </p:sp>
    </p:spTree>
    <p:extLst>
      <p:ext uri="{BB962C8B-B14F-4D97-AF65-F5344CB8AC3E}">
        <p14:creationId xmlns:p14="http://schemas.microsoft.com/office/powerpoint/2010/main" val="12292351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left)">
                                      <p:cBhvr>
                                        <p:cTn id="12" dur="1250"/>
                                        <p:tgtEl>
                                          <p:spTgt spid="3">
                                            <p:txEl>
                                              <p:pRg st="0" end="0"/>
                                            </p:txEl>
                                          </p:spTgt>
                                        </p:tgtEl>
                                      </p:cBhvr>
                                    </p:animEffect>
                                  </p:childTnLst>
                                </p:cTn>
                              </p:par>
                            </p:childTnLst>
                          </p:cTn>
                        </p:par>
                        <p:par>
                          <p:cTn id="13" fill="hold">
                            <p:stCondLst>
                              <p:cond delay="1250"/>
                            </p:stCondLst>
                            <p:childTnLst>
                              <p:par>
                                <p:cTn id="14" presetID="22" presetClass="entr" presetSubtype="1" fill="hold" nodeType="afterEffect">
                                  <p:stCondLst>
                                    <p:cond delay="25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wipe(up)">
                                      <p:cBhvr>
                                        <p:cTn id="16" dur="1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548" y="609600"/>
            <a:ext cx="7764904" cy="1356360"/>
          </a:xfrm>
        </p:spPr>
        <p:txBody>
          <a:bodyPr/>
          <a:lstStyle/>
          <a:p>
            <a:r>
              <a:rPr lang="en-US" dirty="0">
                <a:solidFill>
                  <a:srgbClr val="A6B727"/>
                </a:solidFill>
              </a:rPr>
              <a:t>We worry about the neighbor’s yard</a:t>
            </a:r>
            <a:endParaRPr lang="en-US" dirty="0"/>
          </a:p>
        </p:txBody>
      </p:sp>
      <p:sp>
        <p:nvSpPr>
          <p:cNvPr id="3" name="Content Placeholder 2"/>
          <p:cNvSpPr>
            <a:spLocks noGrp="1"/>
          </p:cNvSpPr>
          <p:nvPr>
            <p:ph idx="1"/>
          </p:nvPr>
        </p:nvSpPr>
        <p:spPr/>
        <p:txBody>
          <a:bodyPr>
            <a:normAutofit/>
          </a:bodyPr>
          <a:lstStyle/>
          <a:p>
            <a:r>
              <a:rPr lang="en-US" sz="2800" dirty="0"/>
              <a:t>Philippians 2:12-13 (NKJV)</a:t>
            </a:r>
          </a:p>
          <a:p>
            <a:r>
              <a:rPr lang="en-US" sz="2800" dirty="0"/>
              <a:t>12 Therefore, my beloved, as you have always obeyed, not as in my presence only, but now much more in my absence, work out your own salvation with fear and trembling;  13 for it is God who works in you both to will and to do for His good pleasure.</a:t>
            </a:r>
          </a:p>
        </p:txBody>
      </p:sp>
      <p:cxnSp>
        <p:nvCxnSpPr>
          <p:cNvPr id="4" name="Straight Connector 3"/>
          <p:cNvCxnSpPr/>
          <p:nvPr/>
        </p:nvCxnSpPr>
        <p:spPr>
          <a:xfrm flipV="1">
            <a:off x="1103417" y="3384884"/>
            <a:ext cx="1126436" cy="6459"/>
          </a:xfrm>
          <a:prstGeom prst="line">
            <a:avLst/>
          </a:prstGeom>
          <a:noFill/>
          <a:ln w="88900" cap="flat" cmpd="sng" algn="ctr">
            <a:solidFill>
              <a:srgbClr val="00B050"/>
            </a:solidFill>
            <a:prstDash val="solid"/>
            <a:miter lim="800000"/>
          </a:ln>
          <a:effectLst/>
        </p:spPr>
      </p:cxnSp>
      <p:pic>
        <p:nvPicPr>
          <p:cNvPr id="5" name="Picture 3"/>
          <p:cNvPicPr>
            <a:picLocks noChangeAspect="1" noChangeArrowheads="1"/>
          </p:cNvPicPr>
          <p:nvPr/>
        </p:nvPicPr>
        <p:blipFill>
          <a:blip r:embed="rId2" cstate="print">
            <a:clrChange>
              <a:clrFrom>
                <a:srgbClr val="ED1C24"/>
              </a:clrFrom>
              <a:clrTo>
                <a:srgbClr val="ED1C24">
                  <a:alpha val="0"/>
                </a:srgbClr>
              </a:clrTo>
            </a:clrChange>
          </a:blip>
          <a:srcRect/>
          <a:stretch>
            <a:fillRect/>
          </a:stretch>
        </p:blipFill>
        <p:spPr bwMode="auto">
          <a:xfrm>
            <a:off x="1027217" y="1410143"/>
            <a:ext cx="890587" cy="2064400"/>
          </a:xfrm>
          <a:prstGeom prst="rect">
            <a:avLst/>
          </a:prstGeom>
          <a:noFill/>
          <a:ln w="9525">
            <a:noFill/>
            <a:miter lim="800000"/>
            <a:headEnd/>
            <a:tailEnd/>
          </a:ln>
        </p:spPr>
      </p:pic>
    </p:spTree>
    <p:extLst>
      <p:ext uri="{BB962C8B-B14F-4D97-AF65-F5344CB8AC3E}">
        <p14:creationId xmlns:p14="http://schemas.microsoft.com/office/powerpoint/2010/main" val="2193676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250"/>
                                        <p:tgtEl>
                                          <p:spTgt spid="3">
                                            <p:txEl>
                                              <p:pRg st="0" end="0"/>
                                            </p:txEl>
                                          </p:spTgt>
                                        </p:tgtEl>
                                      </p:cBhvr>
                                    </p:animEffect>
                                  </p:childTnLst>
                                </p:cTn>
                              </p:par>
                            </p:childTnLst>
                          </p:cTn>
                        </p:par>
                        <p:par>
                          <p:cTn id="8" fill="hold">
                            <p:stCondLst>
                              <p:cond delay="1250"/>
                            </p:stCondLst>
                            <p:childTnLst>
                              <p:par>
                                <p:cTn id="9" presetID="22" presetClass="entr" presetSubtype="1" fill="hold" nodeType="afterEffect">
                                  <p:stCondLst>
                                    <p:cond delay="25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250"/>
                                        <p:tgtEl>
                                          <p:spTgt spid="3">
                                            <p:txEl>
                                              <p:pRg st="1" end="1"/>
                                            </p:txEl>
                                          </p:spTgt>
                                        </p:tgtEl>
                                      </p:cBhvr>
                                    </p:animEffect>
                                  </p:childTnLst>
                                </p:cTn>
                              </p:par>
                            </p:childTnLst>
                          </p:cTn>
                        </p:par>
                        <p:par>
                          <p:cTn id="12" fill="hold">
                            <p:stCondLst>
                              <p:cond delay="2750"/>
                            </p:stCondLst>
                            <p:childTnLst>
                              <p:par>
                                <p:cTn id="13" presetID="1" presetClass="entr" presetSubtype="0" fill="hold" nodeType="afterEffect">
                                  <p:stCondLst>
                                    <p:cond delay="500"/>
                                  </p:stCondLst>
                                  <p:childTnLst>
                                    <p:set>
                                      <p:cBhvr>
                                        <p:cTn id="14" dur="1" fill="hold">
                                          <p:stCondLst>
                                            <p:cond delay="0"/>
                                          </p:stCondLst>
                                        </p:cTn>
                                        <p:tgtEl>
                                          <p:spTgt spid="5"/>
                                        </p:tgtEl>
                                        <p:attrNameLst>
                                          <p:attrName>style.visibility</p:attrName>
                                        </p:attrNameLst>
                                      </p:cBhvr>
                                      <p:to>
                                        <p:strVal val="visible"/>
                                      </p:to>
                                    </p:set>
                                  </p:childTnLst>
                                </p:cTn>
                              </p:par>
                            </p:childTnLst>
                          </p:cTn>
                        </p:par>
                        <p:par>
                          <p:cTn id="15" fill="hold">
                            <p:stCondLst>
                              <p:cond delay="3250"/>
                            </p:stCondLst>
                            <p:childTnLst>
                              <p:par>
                                <p:cTn id="16" presetID="22" presetClass="entr" presetSubtype="8" fill="hold" nodeType="after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wipe(left)">
                                      <p:cBhvr>
                                        <p:cTn id="18" dur="1000"/>
                                        <p:tgtEl>
                                          <p:spTgt spid="4"/>
                                        </p:tgtEl>
                                      </p:cBhvr>
                                    </p:animEffect>
                                  </p:childTnLst>
                                </p:cTn>
                              </p:par>
                              <p:par>
                                <p:cTn id="19" presetID="0" presetClass="path" presetSubtype="0" fill="hold" nodeType="withEffect">
                                  <p:stCondLst>
                                    <p:cond delay="0"/>
                                  </p:stCondLst>
                                  <p:childTnLst>
                                    <p:animMotion origin="layout" path="M 2.5E-6 1.48148E-6 L 0.11267 0.00417 " pathEditMode="relative" rAng="0" ptsTypes="AA">
                                      <p:cBhvr>
                                        <p:cTn id="20" dur="1000" fill="hold"/>
                                        <p:tgtEl>
                                          <p:spTgt spid="5"/>
                                        </p:tgtEl>
                                        <p:attrNameLst>
                                          <p:attrName>ppt_x</p:attrName>
                                          <p:attrName>ppt_y</p:attrName>
                                        </p:attrNameLst>
                                      </p:cBhvr>
                                      <p:rCtr x="5625" y="208"/>
                                    </p:animMotion>
                                  </p:childTnLst>
                                </p:cTn>
                              </p:par>
                            </p:childTnLst>
                          </p:cTn>
                        </p:par>
                        <p:par>
                          <p:cTn id="21" fill="hold">
                            <p:stCondLst>
                              <p:cond delay="4250"/>
                            </p:stCondLst>
                            <p:childTnLst>
                              <p:par>
                                <p:cTn id="22" presetID="1" presetClass="exit" presetSubtype="0" fill="hold" nodeType="afterEffect">
                                  <p:stCondLst>
                                    <p:cond delay="0"/>
                                  </p:stCondLst>
                                  <p:childTnLst>
                                    <p:set>
                                      <p:cBhvr>
                                        <p:cTn id="23" dur="1" fill="hold">
                                          <p:stCondLst>
                                            <p:cond delay="0"/>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Basis">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docProps/app.xml><?xml version="1.0" encoding="utf-8"?>
<Properties xmlns="http://schemas.openxmlformats.org/officeDocument/2006/extended-properties" xmlns:vt="http://schemas.openxmlformats.org/officeDocument/2006/docPropsVTypes">
  <Template>Basis</Template>
  <TotalTime>1107</TotalTime>
  <Words>849</Words>
  <Application>Microsoft Office PowerPoint</Application>
  <PresentationFormat>On-screen Show (4:3)</PresentationFormat>
  <Paragraphs>48</Paragraphs>
  <Slides>14</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14</vt:i4>
      </vt:variant>
    </vt:vector>
  </HeadingPairs>
  <TitlesOfParts>
    <vt:vector size="16" baseType="lpstr">
      <vt:lpstr>Corbel</vt:lpstr>
      <vt:lpstr>Basis</vt:lpstr>
      <vt:lpstr>Lessons from the lawn mower </vt:lpstr>
      <vt:lpstr>You’ve got to be prepared.</vt:lpstr>
      <vt:lpstr>You’ve got to be prepared.</vt:lpstr>
      <vt:lpstr>There are hidden dangers</vt:lpstr>
      <vt:lpstr>There are hidden dangers</vt:lpstr>
      <vt:lpstr> It can get away from us</vt:lpstr>
      <vt:lpstr> It can get away from us</vt:lpstr>
      <vt:lpstr>We worry about the neighbor’s yard</vt:lpstr>
      <vt:lpstr>We worry about the neighbor’s yard</vt:lpstr>
      <vt:lpstr>We worry about the neighbor’s yard</vt:lpstr>
      <vt:lpstr>Sometimes it turns out great</vt:lpstr>
      <vt:lpstr>Sometimes it turns out great</vt:lpstr>
      <vt:lpstr>Sometimes it doesn't look as good  as we thought it would </vt:lpstr>
      <vt:lpstr>Sometimes it doesn't look as good  as we thought it would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Lessons from the lawn mower</dc:title>
  <dc:creator>Microsoft account</dc:creator>
  <cp:lastModifiedBy>oneal</cp:lastModifiedBy>
  <cp:revision>24</cp:revision>
  <dcterms:created xsi:type="dcterms:W3CDTF">2016-09-17T21:05:50Z</dcterms:created>
  <dcterms:modified xsi:type="dcterms:W3CDTF">2016-09-18T21:19:53Z</dcterms:modified>
</cp:coreProperties>
</file>