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64" r:id="rId3"/>
    <p:sldId id="280" r:id="rId4"/>
    <p:sldId id="281" r:id="rId5"/>
    <p:sldId id="282" r:id="rId6"/>
    <p:sldId id="294" r:id="rId7"/>
    <p:sldId id="284" r:id="rId8"/>
    <p:sldId id="285" r:id="rId9"/>
    <p:sldId id="314" r:id="rId10"/>
    <p:sldId id="315" r:id="rId11"/>
    <p:sldId id="317" r:id="rId12"/>
    <p:sldId id="275" r:id="rId13"/>
    <p:sldId id="292" r:id="rId14"/>
    <p:sldId id="295" r:id="rId15"/>
    <p:sldId id="318" r:id="rId16"/>
    <p:sldId id="276" r:id="rId17"/>
    <p:sldId id="296" r:id="rId18"/>
    <p:sldId id="319" r:id="rId19"/>
    <p:sldId id="293" r:id="rId20"/>
    <p:sldId id="320" r:id="rId21"/>
    <p:sldId id="321" r:id="rId22"/>
    <p:sldId id="322" r:id="rId23"/>
    <p:sldId id="297" r:id="rId24"/>
    <p:sldId id="298" r:id="rId25"/>
    <p:sldId id="299" r:id="rId26"/>
    <p:sldId id="316" r:id="rId27"/>
    <p:sldId id="323" r:id="rId28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F0C48-13A8-4B66-9880-5B38055A147D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8A802-DB25-4EEC-91D1-94605214C5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940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A220DC-F3AD-4A78-9408-D333C9352722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0263" y="1128713"/>
            <a:ext cx="5416550" cy="3046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344988"/>
            <a:ext cx="5661025" cy="3554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8A23B8-0C6E-45C0-BA69-881C9C0545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41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8A23B8-0C6E-45C0-BA69-881C9C054568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901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1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787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4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7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59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14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5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6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8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60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82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5E453-A3D1-4F65-BC12-1BC070E0C84C}" type="datetimeFigureOut">
              <a:rPr lang="en-US" smtClean="0"/>
              <a:t>3/11/2017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4DBA7-58FD-4963-8127-4801DA7A5D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7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FF0000"/>
                </a:solidFill>
              </a:rPr>
              <a:t>Have you read the letter?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u="sng" dirty="0" smtClean="0">
                <a:solidFill>
                  <a:srgbClr val="00B0F0"/>
                </a:solidFill>
              </a:rPr>
              <a:t>3 John 1-8</a:t>
            </a:r>
            <a:endParaRPr lang="en-US" sz="4400" b="1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38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174" y="0"/>
            <a:ext cx="10515600" cy="6789906"/>
          </a:xfrm>
        </p:spPr>
        <p:txBody>
          <a:bodyPr>
            <a:normAutofit lnSpcReduction="10000"/>
          </a:bodyPr>
          <a:lstStyle/>
          <a:p>
            <a:r>
              <a:rPr lang="en-US" sz="3600" b="1" i="1" u="sng" dirty="0" smtClean="0"/>
              <a:t>Who was Gaius?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Gaius was a rather common Roman name, and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appears 5 times in the New Testament.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Acts 19:29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Acts 20:4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Acts 16:23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I Cor. 1:14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3 John 1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Thus, both </a:t>
            </a:r>
            <a:r>
              <a:rPr lang="en-US" sz="3600" dirty="0" smtClean="0"/>
              <a:t>Luke and Paul </a:t>
            </a:r>
            <a:r>
              <a:rPr lang="en-US" sz="3600" dirty="0" smtClean="0"/>
              <a:t>mentions </a:t>
            </a:r>
            <a:r>
              <a:rPr lang="en-US" sz="3600" dirty="0" smtClean="0"/>
              <a:t>a </a:t>
            </a:r>
            <a:r>
              <a:rPr lang="en-US" sz="3600" b="1" u="sng" dirty="0" smtClean="0">
                <a:solidFill>
                  <a:srgbClr val="FF0000"/>
                </a:solidFill>
              </a:rPr>
              <a:t>Gaius</a:t>
            </a:r>
            <a:r>
              <a:rPr lang="en-US" sz="3600" dirty="0" smtClean="0"/>
              <a:t>, it is not</a:t>
            </a:r>
          </a:p>
          <a:p>
            <a:r>
              <a:rPr lang="en-US" sz="3600" dirty="0"/>
              <a:t>p</a:t>
            </a:r>
            <a:r>
              <a:rPr lang="en-US" sz="3600" dirty="0" smtClean="0"/>
              <a:t>ossible </a:t>
            </a:r>
            <a:r>
              <a:rPr lang="en-US" sz="3600" dirty="0" smtClean="0"/>
              <a:t>to determined if he was the same Gaius that</a:t>
            </a:r>
          </a:p>
          <a:p>
            <a:r>
              <a:rPr lang="en-US" sz="3600" dirty="0" smtClean="0"/>
              <a:t>John now writes about.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59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119" y="252919"/>
            <a:ext cx="11023059" cy="6478521"/>
          </a:xfrm>
        </p:spPr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000" dirty="0" smtClean="0">
                <a:solidFill>
                  <a:srgbClr val="7030A0"/>
                </a:solidFill>
              </a:rPr>
              <a:t> </a:t>
            </a:r>
            <a:r>
              <a:rPr lang="en-US" sz="4000" u="sng" dirty="0">
                <a:solidFill>
                  <a:srgbClr val="7030A0"/>
                </a:solidFill>
              </a:rPr>
              <a:t>There are 3 things we know about this Gaius:</a:t>
            </a:r>
          </a:p>
          <a:p>
            <a:r>
              <a:rPr lang="en-US" sz="4000" dirty="0"/>
              <a:t>       1. A dear friend of </a:t>
            </a:r>
            <a:r>
              <a:rPr lang="en-US" sz="4000" dirty="0" smtClean="0"/>
              <a:t>John</a:t>
            </a:r>
          </a:p>
          <a:p>
            <a:endParaRPr lang="en-US" sz="4000" dirty="0"/>
          </a:p>
          <a:p>
            <a:r>
              <a:rPr lang="en-US" sz="4000" dirty="0"/>
              <a:t>       2. He was faithful.  He was an example of hospitality</a:t>
            </a:r>
            <a:r>
              <a:rPr lang="en-US" sz="4000" dirty="0" smtClean="0"/>
              <a:t>.</a:t>
            </a:r>
          </a:p>
          <a:p>
            <a:endParaRPr lang="en-US" sz="4000" dirty="0"/>
          </a:p>
          <a:p>
            <a:r>
              <a:rPr lang="en-US" sz="4000" dirty="0"/>
              <a:t>       3. He was a </a:t>
            </a:r>
            <a:r>
              <a:rPr lang="en-US" sz="4000" dirty="0" err="1"/>
              <a:t>fellowhelper</a:t>
            </a:r>
            <a:r>
              <a:rPr lang="en-US" sz="4000" dirty="0"/>
              <a:t> of the truth.</a:t>
            </a:r>
          </a:p>
        </p:txBody>
      </p:sp>
    </p:spTree>
    <p:extLst>
      <p:ext uri="{BB962C8B-B14F-4D97-AF65-F5344CB8AC3E}">
        <p14:creationId xmlns:p14="http://schemas.microsoft.com/office/powerpoint/2010/main" val="83026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281" y="301556"/>
            <a:ext cx="11877472" cy="6429983"/>
          </a:xfrm>
        </p:spPr>
        <p:txBody>
          <a:bodyPr/>
          <a:lstStyle/>
          <a:p>
            <a:r>
              <a:rPr lang="en-US" sz="4000" b="1" dirty="0" smtClean="0"/>
              <a:t>3 John</a:t>
            </a:r>
          </a:p>
          <a:p>
            <a:r>
              <a:rPr lang="en-US" sz="4000" b="1" u="sng" baseline="30000" dirty="0" smtClean="0"/>
              <a:t>1 </a:t>
            </a:r>
            <a:r>
              <a:rPr lang="en-US" sz="4000" b="1" u="sng" dirty="0" smtClean="0"/>
              <a:t>The elder </a:t>
            </a:r>
            <a:r>
              <a:rPr lang="en-US" sz="4000" dirty="0" smtClean="0"/>
              <a:t>unto the well beloved </a:t>
            </a:r>
            <a:r>
              <a:rPr lang="en-US" sz="4000" b="1" u="sng" dirty="0" smtClean="0"/>
              <a:t>Gaius</a:t>
            </a:r>
            <a:r>
              <a:rPr lang="en-US" sz="4000" dirty="0" smtClean="0"/>
              <a:t>, whom I love in the truth.</a:t>
            </a:r>
          </a:p>
          <a:p>
            <a:r>
              <a:rPr lang="en-US" sz="4000" baseline="30000" dirty="0" smtClean="0"/>
              <a:t>2 </a:t>
            </a:r>
            <a:r>
              <a:rPr lang="en-US" sz="4000" dirty="0" smtClean="0"/>
              <a:t>Beloved, I wish above all things that thou </a:t>
            </a:r>
            <a:r>
              <a:rPr lang="en-US" sz="4000" dirty="0" err="1" smtClean="0"/>
              <a:t>mayest</a:t>
            </a:r>
            <a:r>
              <a:rPr lang="en-US" sz="4000" dirty="0" smtClean="0"/>
              <a:t> prosper and be in health, even as thy soul </a:t>
            </a:r>
            <a:r>
              <a:rPr lang="en-US" sz="4000" dirty="0" err="1" smtClean="0"/>
              <a:t>prospereth</a:t>
            </a:r>
            <a:r>
              <a:rPr lang="en-US" sz="4000" dirty="0" smtClean="0"/>
              <a:t>.</a:t>
            </a:r>
          </a:p>
          <a:p>
            <a:r>
              <a:rPr lang="en-US" sz="4000" baseline="30000" dirty="0" smtClean="0"/>
              <a:t>3 </a:t>
            </a:r>
            <a:r>
              <a:rPr lang="en-US" sz="4000" dirty="0" smtClean="0"/>
              <a:t>For I rejoiced greatly, when the brethren came and testified of the truth that is in thee, even as thou </a:t>
            </a:r>
            <a:r>
              <a:rPr lang="en-US" sz="4000" dirty="0" err="1" smtClean="0"/>
              <a:t>walkest</a:t>
            </a:r>
            <a:r>
              <a:rPr lang="en-US" sz="4000" dirty="0" smtClean="0"/>
              <a:t> in the truth.</a:t>
            </a:r>
          </a:p>
          <a:p>
            <a:r>
              <a:rPr lang="en-US" sz="4000" baseline="30000" dirty="0" smtClean="0"/>
              <a:t>4 </a:t>
            </a:r>
            <a:r>
              <a:rPr lang="en-US" sz="4000" dirty="0" smtClean="0"/>
              <a:t>I have no greater joy than to hear that my children walk in truth.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5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460" y="214008"/>
            <a:ext cx="11926110" cy="6527259"/>
          </a:xfrm>
        </p:spPr>
        <p:txBody>
          <a:bodyPr/>
          <a:lstStyle/>
          <a:p>
            <a:r>
              <a:rPr lang="en-US" sz="4000" dirty="0" smtClean="0"/>
              <a:t>#1</a:t>
            </a:r>
          </a:p>
          <a:p>
            <a:endParaRPr lang="en-US" sz="4000" dirty="0"/>
          </a:p>
          <a:p>
            <a:r>
              <a:rPr lang="en-US" sz="4400" b="1" u="sng" dirty="0" smtClean="0"/>
              <a:t>John desired Gaius to be healthy physically</a:t>
            </a:r>
          </a:p>
          <a:p>
            <a:r>
              <a:rPr lang="en-US" sz="4400" b="1" u="sng" dirty="0" smtClean="0"/>
              <a:t>As he was matured spiritually!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What a wonderful characteristic of a man!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To wish for another person to be as well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  off physically as he was spiritually!.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Gaius was a man well off in the kingdom of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Heaven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05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53" y="214008"/>
            <a:ext cx="11858017" cy="664399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John said that he had heard from the brethren</a:t>
            </a:r>
          </a:p>
          <a:p>
            <a:r>
              <a:rPr lang="en-US" sz="3600" dirty="0"/>
              <a:t>a</a:t>
            </a:r>
            <a:r>
              <a:rPr lang="en-US" sz="3600" dirty="0" smtClean="0"/>
              <a:t>bout Gaius who was living in the truth and was</a:t>
            </a:r>
          </a:p>
          <a:p>
            <a:r>
              <a:rPr lang="en-US" sz="3600" dirty="0" smtClean="0"/>
              <a:t>Walking in the truth.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The truth was a major part of the life of Gaius.</a:t>
            </a:r>
          </a:p>
          <a:p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dirty="0" smtClean="0">
                <a:solidFill>
                  <a:srgbClr val="7030A0"/>
                </a:solidFill>
              </a:rPr>
              <a:t>   </a:t>
            </a:r>
            <a:r>
              <a:rPr lang="en-US" sz="3600" b="1" dirty="0" smtClean="0">
                <a:solidFill>
                  <a:srgbClr val="7030A0"/>
                </a:solidFill>
              </a:rPr>
              <a:t>Are you walking in the truth?</a:t>
            </a:r>
          </a:p>
          <a:p>
            <a:endParaRPr lang="en-US" sz="3600" dirty="0"/>
          </a:p>
          <a:p>
            <a:r>
              <a:rPr lang="en-US" sz="3600" dirty="0" smtClean="0"/>
              <a:t>John says that he has no greater joy than to hear</a:t>
            </a:r>
          </a:p>
          <a:p>
            <a:r>
              <a:rPr lang="en-US" sz="3600" dirty="0" smtClean="0"/>
              <a:t>That Gaius (and those like him)  are walking in the</a:t>
            </a:r>
          </a:p>
          <a:p>
            <a:r>
              <a:rPr lang="en-US" sz="3600" dirty="0" smtClean="0"/>
              <a:t>Truth.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66628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Why Truth?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77" y="1825625"/>
            <a:ext cx="11994204" cy="4351338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solidFill>
                  <a:schemeClr val="accent2">
                    <a:lumMod val="75000"/>
                  </a:schemeClr>
                </a:solidFill>
              </a:rPr>
              <a:t>1.  It makes you free.  John 8:32</a:t>
            </a:r>
          </a:p>
          <a:p>
            <a:endParaRPr lang="en-US" sz="3600" b="1" dirty="0"/>
          </a:p>
          <a:p>
            <a:r>
              <a:rPr lang="en-US" sz="3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2.  It is something to get and not let go of it.  Prov. 23:23</a:t>
            </a:r>
          </a:p>
          <a:p>
            <a:endParaRPr lang="en-US" sz="3600" b="1" dirty="0"/>
          </a:p>
          <a:p>
            <a:r>
              <a:rPr lang="en-US" sz="3600" b="1" u="sng" dirty="0" smtClean="0">
                <a:solidFill>
                  <a:schemeClr val="accent5">
                    <a:lumMod val="50000"/>
                  </a:schemeClr>
                </a:solidFill>
              </a:rPr>
              <a:t>3.  It is the Word of God.  John 17:17  </a:t>
            </a:r>
          </a:p>
          <a:p>
            <a:endParaRPr lang="en-US" sz="3600" b="1" dirty="0"/>
          </a:p>
          <a:p>
            <a:r>
              <a:rPr lang="en-US" sz="3600" b="1" u="sng" dirty="0" smtClean="0"/>
              <a:t>4.  It  is God’s power to save.  Rom.1:16 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297027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6719" y="171922"/>
            <a:ext cx="10515600" cy="6569345"/>
          </a:xfrm>
        </p:spPr>
        <p:txBody>
          <a:bodyPr/>
          <a:lstStyle/>
          <a:p>
            <a:r>
              <a:rPr lang="en-US" sz="5400" u="sng" dirty="0" smtClean="0">
                <a:solidFill>
                  <a:srgbClr val="00B050"/>
                </a:solidFill>
              </a:rPr>
              <a:t>#2    John said in his letter to Gaius </a:t>
            </a:r>
          </a:p>
          <a:p>
            <a:r>
              <a:rPr lang="en-US" sz="5400" u="sng" dirty="0" smtClean="0">
                <a:solidFill>
                  <a:srgbClr val="00B050"/>
                </a:solidFill>
              </a:rPr>
              <a:t>That Gaius was</a:t>
            </a:r>
            <a:r>
              <a:rPr lang="en-US" sz="5400" b="1" u="sng" dirty="0" smtClean="0">
                <a:solidFill>
                  <a:srgbClr val="00B050"/>
                </a:solidFill>
              </a:rPr>
              <a:t> Faithful </a:t>
            </a:r>
            <a:r>
              <a:rPr lang="en-US" sz="5400" u="sng" dirty="0" smtClean="0">
                <a:solidFill>
                  <a:srgbClr val="00B050"/>
                </a:solidFill>
              </a:rPr>
              <a:t>in his living the Christian</a:t>
            </a:r>
          </a:p>
          <a:p>
            <a:r>
              <a:rPr lang="en-US" sz="5400" u="sng" dirty="0" smtClean="0">
                <a:solidFill>
                  <a:srgbClr val="00B050"/>
                </a:solidFill>
              </a:rPr>
              <a:t>Life.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63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23284"/>
            <a:ext cx="11859638" cy="6559617"/>
          </a:xfrm>
        </p:spPr>
        <p:txBody>
          <a:bodyPr>
            <a:normAutofit lnSpcReduction="10000"/>
          </a:bodyPr>
          <a:lstStyle/>
          <a:p>
            <a:endParaRPr lang="en-US" baseline="30000" dirty="0" smtClean="0"/>
          </a:p>
          <a:p>
            <a:r>
              <a:rPr lang="en-US" sz="6000" b="1" u="sng" baseline="30000" dirty="0" smtClean="0">
                <a:solidFill>
                  <a:srgbClr val="FF0000"/>
                </a:solidFill>
              </a:rPr>
              <a:t>John wrote Gaius and commended</a:t>
            </a:r>
            <a:r>
              <a:rPr lang="en-US" sz="6000" b="1" u="sng" dirty="0" smtClean="0">
                <a:solidFill>
                  <a:srgbClr val="FF0000"/>
                </a:solidFill>
              </a:rPr>
              <a:t> </a:t>
            </a:r>
            <a:r>
              <a:rPr lang="en-US" sz="4400" b="1" u="sng" dirty="0" smtClean="0">
                <a:solidFill>
                  <a:srgbClr val="FF0000"/>
                </a:solidFill>
              </a:rPr>
              <a:t>him for his faithfulness</a:t>
            </a:r>
            <a:r>
              <a:rPr lang="en-US" sz="4400" dirty="0" smtClean="0"/>
              <a:t>.</a:t>
            </a:r>
          </a:p>
          <a:p>
            <a:r>
              <a:rPr lang="en-US" sz="4400" baseline="30000" dirty="0"/>
              <a:t> </a:t>
            </a:r>
            <a:r>
              <a:rPr lang="en-US" sz="4400" baseline="30000" dirty="0" smtClean="0"/>
              <a:t> </a:t>
            </a:r>
            <a:r>
              <a:rPr lang="en-US" sz="3800" baseline="30000" dirty="0" smtClean="0"/>
              <a:t>5 </a:t>
            </a:r>
            <a:r>
              <a:rPr lang="en-US" sz="3800" dirty="0" smtClean="0"/>
              <a:t>Beloved, thou </a:t>
            </a:r>
            <a:r>
              <a:rPr lang="en-US" sz="3800" dirty="0" err="1" smtClean="0"/>
              <a:t>doest</a:t>
            </a:r>
            <a:r>
              <a:rPr lang="en-US" sz="3800" dirty="0" smtClean="0"/>
              <a:t> faithfully whatsoever thou </a:t>
            </a:r>
            <a:r>
              <a:rPr lang="en-US" sz="3800" dirty="0" err="1" smtClean="0"/>
              <a:t>doest</a:t>
            </a:r>
            <a:r>
              <a:rPr lang="en-US" sz="3800" dirty="0" smtClean="0"/>
              <a:t> to the brethren, and to strangers;</a:t>
            </a:r>
          </a:p>
          <a:p>
            <a:r>
              <a:rPr lang="en-US" sz="3800" baseline="30000" dirty="0" smtClean="0"/>
              <a:t>6 </a:t>
            </a:r>
            <a:r>
              <a:rPr lang="en-US" sz="3800" dirty="0" smtClean="0"/>
              <a:t>Which have borne witness of thy charity before the church: whom if thou bring forward on their journey after a godly sort, thou shalt do well:</a:t>
            </a:r>
          </a:p>
          <a:p>
            <a:r>
              <a:rPr lang="en-US" sz="3800" baseline="30000" dirty="0" smtClean="0"/>
              <a:t>7 </a:t>
            </a:r>
            <a:r>
              <a:rPr lang="en-US" sz="3800" dirty="0" smtClean="0"/>
              <a:t>Because that for his name's sake they went forth, taking nothing of the Gentiles</a:t>
            </a:r>
          </a:p>
          <a:p>
            <a:r>
              <a:rPr lang="en-US" sz="3800" dirty="0"/>
              <a:t> </a:t>
            </a:r>
            <a:r>
              <a:rPr lang="en-US" sz="3800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3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00B050"/>
                </a:solidFill>
              </a:rPr>
              <a:t>Who is faithful today?</a:t>
            </a:r>
            <a:endParaRPr lang="en-US" sz="48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1. Those who are desiring to live in Heaven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When they die.  Rev. 14:13 </a:t>
            </a:r>
          </a:p>
          <a:p>
            <a:endParaRPr lang="en-US" sz="3600" b="1" dirty="0"/>
          </a:p>
          <a:p>
            <a:r>
              <a:rPr lang="en-US" sz="3600" b="1" u="sng" dirty="0" smtClean="0">
                <a:solidFill>
                  <a:srgbClr val="7030A0"/>
                </a:solidFill>
              </a:rPr>
              <a:t>2. Those who want to please God.  Heb. 11:6</a:t>
            </a:r>
          </a:p>
          <a:p>
            <a:endParaRPr lang="en-US" sz="3600" b="1" u="sng" dirty="0">
              <a:solidFill>
                <a:srgbClr val="00B050"/>
              </a:solidFill>
            </a:endParaRPr>
          </a:p>
          <a:p>
            <a:r>
              <a:rPr lang="en-US" sz="3600" b="1" u="sng" dirty="0" smtClean="0">
                <a:solidFill>
                  <a:srgbClr val="00B050"/>
                </a:solidFill>
              </a:rPr>
              <a:t>3. Those who want to be  in life what they want</a:t>
            </a:r>
          </a:p>
          <a:p>
            <a:r>
              <a:rPr lang="en-US" sz="3600" b="1" u="sng" dirty="0" smtClean="0">
                <a:solidFill>
                  <a:srgbClr val="00B050"/>
                </a:solidFill>
              </a:rPr>
              <a:t>To be after death.  Gal.2:20</a:t>
            </a:r>
            <a:endParaRPr lang="en-US" sz="3600" b="1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28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187" y="194553"/>
            <a:ext cx="11926111" cy="6527260"/>
          </a:xfrm>
        </p:spPr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7030A0"/>
                </a:solidFill>
              </a:rPr>
              <a:t>#3  </a:t>
            </a:r>
            <a:r>
              <a:rPr lang="en-US" sz="5400" b="1" u="sng" dirty="0" err="1" smtClean="0">
                <a:solidFill>
                  <a:srgbClr val="7030A0"/>
                </a:solidFill>
              </a:rPr>
              <a:t>Fellowhelpers</a:t>
            </a:r>
            <a:endParaRPr lang="en-US" sz="5400" b="1" u="sng" dirty="0" smtClean="0">
              <a:solidFill>
                <a:srgbClr val="7030A0"/>
              </a:solidFill>
            </a:endParaRPr>
          </a:p>
          <a:p>
            <a:r>
              <a:rPr lang="en-US" sz="4000" dirty="0"/>
              <a:t> </a:t>
            </a:r>
            <a:r>
              <a:rPr lang="en-US" sz="4000" dirty="0" smtClean="0"/>
              <a:t>   </a:t>
            </a:r>
            <a:r>
              <a:rPr lang="en-US" sz="4000" b="1" u="sng" baseline="30000" dirty="0" smtClean="0"/>
              <a:t>8  </a:t>
            </a:r>
            <a:r>
              <a:rPr lang="en-US" sz="4000" b="1" u="sng" dirty="0" smtClean="0"/>
              <a:t>We therefore ought to receive such</a:t>
            </a:r>
            <a:r>
              <a:rPr lang="en-US" sz="4000" b="1" u="sng" dirty="0" smtClean="0"/>
              <a:t>,</a:t>
            </a:r>
          </a:p>
          <a:p>
            <a:r>
              <a:rPr lang="en-US" sz="4000" b="1" u="sng" dirty="0" smtClean="0"/>
              <a:t> </a:t>
            </a:r>
            <a:r>
              <a:rPr lang="en-US" sz="4000" b="1" u="sng" dirty="0" smtClean="0"/>
              <a:t>that we might be </a:t>
            </a:r>
            <a:r>
              <a:rPr lang="en-US" sz="4000" b="1" u="sng" dirty="0" err="1" smtClean="0"/>
              <a:t>fellowhelpers</a:t>
            </a:r>
            <a:r>
              <a:rPr lang="en-US" sz="4000" b="1" u="sng" dirty="0" smtClean="0"/>
              <a:t> to the truth.</a:t>
            </a:r>
          </a:p>
          <a:p>
            <a:endParaRPr lang="en-US" dirty="0"/>
          </a:p>
          <a:p>
            <a:endParaRPr lang="en-US" sz="3900" dirty="0"/>
          </a:p>
          <a:p>
            <a:r>
              <a:rPr lang="en-US" sz="3900" dirty="0" smtClean="0"/>
              <a:t>Can God depend upon you to work with others to </a:t>
            </a:r>
          </a:p>
          <a:p>
            <a:r>
              <a:rPr lang="en-US" sz="3900" dirty="0" smtClean="0"/>
              <a:t>Do his </a:t>
            </a:r>
            <a:r>
              <a:rPr lang="en-US" sz="3900" dirty="0" smtClean="0"/>
              <a:t>work?. </a:t>
            </a:r>
            <a:endParaRPr lang="en-US" sz="39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1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F0"/>
                </a:solidFill>
              </a:rPr>
              <a:t>Letters, Letters, Letters</a:t>
            </a:r>
            <a:endParaRPr lang="en-US" b="1" u="sng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Much is said in the </a:t>
            </a:r>
            <a:r>
              <a:rPr lang="en-US" sz="4400" dirty="0" smtClean="0"/>
              <a:t>Bible </a:t>
            </a:r>
            <a:r>
              <a:rPr lang="en-US" sz="4400" dirty="0" smtClean="0"/>
              <a:t>about letters.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91984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178" y="162194"/>
            <a:ext cx="11710481" cy="6530435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        </a:t>
            </a:r>
            <a:r>
              <a:rPr lang="en-US" sz="4000" b="1" dirty="0" smtClean="0">
                <a:solidFill>
                  <a:srgbClr val="7030A0"/>
                </a:solidFill>
              </a:rPr>
              <a:t>Christ Has No Hands but our hands..</a:t>
            </a:r>
          </a:p>
          <a:p>
            <a:endParaRPr lang="en-US" sz="3600" u="sng" dirty="0"/>
          </a:p>
          <a:p>
            <a:r>
              <a:rPr lang="en-US" sz="3600" dirty="0" smtClean="0"/>
              <a:t>Christ </a:t>
            </a:r>
            <a:r>
              <a:rPr lang="en-US" sz="3600" dirty="0"/>
              <a:t>has no hands but our hands to do His work today</a:t>
            </a:r>
          </a:p>
          <a:p>
            <a:r>
              <a:rPr lang="en-US" sz="3600" dirty="0"/>
              <a:t>He has no feet but our feet to lead men in the way</a:t>
            </a:r>
          </a:p>
          <a:p>
            <a:r>
              <a:rPr lang="en-US" sz="3600" dirty="0"/>
              <a:t>He has no tongue but our tongue to tell men how He died</a:t>
            </a:r>
          </a:p>
          <a:p>
            <a:r>
              <a:rPr lang="en-US" sz="3600" dirty="0"/>
              <a:t>He has no help but our help to bring them to His side.</a:t>
            </a:r>
          </a:p>
          <a:p>
            <a:r>
              <a:rPr lang="en-US" sz="3600" dirty="0"/>
              <a:t>We are the only Bible the careless world will read,</a:t>
            </a:r>
          </a:p>
          <a:p>
            <a:r>
              <a:rPr lang="en-US" sz="3600" dirty="0"/>
              <a:t>We are the sinner’s gospel; we are the scoffer’s creed;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4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62195"/>
            <a:ext cx="11700753" cy="654989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sz="3600" dirty="0" smtClean="0"/>
              <a:t>We </a:t>
            </a:r>
            <a:r>
              <a:rPr lang="en-US" sz="3600" dirty="0"/>
              <a:t>are the Lord’s last message, given in word and deed;</a:t>
            </a:r>
          </a:p>
          <a:p>
            <a:r>
              <a:rPr lang="en-US" sz="3600" dirty="0"/>
              <a:t>What if the type is crooked? What if the print is blurred?</a:t>
            </a:r>
          </a:p>
          <a:p>
            <a:r>
              <a:rPr lang="en-US" sz="3600" dirty="0"/>
              <a:t>What if our hands are busy with other work than His?</a:t>
            </a:r>
          </a:p>
          <a:p>
            <a:r>
              <a:rPr lang="en-US" sz="3600" dirty="0"/>
              <a:t>What if our feet are walking where sin’s allurement is?</a:t>
            </a:r>
          </a:p>
          <a:p>
            <a:r>
              <a:rPr lang="en-US" sz="3600" dirty="0"/>
              <a:t>What if our tongue is speaking of things His lips would spurn?</a:t>
            </a:r>
          </a:p>
          <a:p>
            <a:r>
              <a:rPr lang="en-US" sz="3600" dirty="0"/>
              <a:t>How can we hope to help Him or welcome His return?</a:t>
            </a:r>
          </a:p>
          <a:p>
            <a:r>
              <a:rPr lang="en-US" sz="3600" dirty="0"/>
              <a:t>—Annie Johnston Flint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1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rgbClr val="0070C0"/>
                </a:solidFill>
              </a:rPr>
              <a:t>A Helper I will be…</a:t>
            </a:r>
            <a:endParaRPr lang="en-US" sz="6000" b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102" y="1439694"/>
            <a:ext cx="11770468" cy="530157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Daddy, I’ll help you.</a:t>
            </a:r>
          </a:p>
          <a:p>
            <a:endParaRPr lang="en-US" sz="3200" b="1" dirty="0"/>
          </a:p>
          <a:p>
            <a:r>
              <a:rPr lang="en-US" sz="3600" b="1" dirty="0" smtClean="0"/>
              <a:t>Even </a:t>
            </a:r>
            <a:r>
              <a:rPr lang="en-US" sz="3600" b="1" dirty="0"/>
              <a:t>though I am quite small,</a:t>
            </a:r>
            <a:br>
              <a:rPr lang="en-US" sz="3600" b="1" dirty="0"/>
            </a:br>
            <a:r>
              <a:rPr lang="en-US" sz="3600" b="1" dirty="0"/>
              <a:t>I can be of help to all;</a:t>
            </a:r>
            <a:br>
              <a:rPr lang="en-US" sz="3600" b="1" dirty="0"/>
            </a:br>
            <a:r>
              <a:rPr lang="en-US" sz="3600" b="1" dirty="0"/>
              <a:t>I can use my hands and feet </a:t>
            </a:r>
            <a:br>
              <a:rPr lang="en-US" sz="3600" b="1" dirty="0"/>
            </a:br>
            <a:r>
              <a:rPr lang="en-US" sz="3600" b="1" dirty="0"/>
              <a:t>And my mouth to sweetly speak.</a:t>
            </a:r>
            <a:br>
              <a:rPr lang="en-US" sz="3600" b="1" dirty="0"/>
            </a:br>
            <a:r>
              <a:rPr lang="en-US" sz="3600" b="1" dirty="0"/>
              <a:t>I'll be a helper;</a:t>
            </a:r>
            <a:br>
              <a:rPr lang="en-US" sz="3600" b="1" dirty="0"/>
            </a:br>
            <a:r>
              <a:rPr lang="en-US" sz="3600" b="1" dirty="0"/>
              <a:t>I'll be a helper;</a:t>
            </a:r>
            <a:br>
              <a:rPr lang="en-US" sz="3600" b="1" dirty="0"/>
            </a:br>
            <a:r>
              <a:rPr lang="en-US" sz="3600" b="1" dirty="0"/>
              <a:t>I'll be a helper;</a:t>
            </a:r>
            <a:br>
              <a:rPr lang="en-US" sz="3600" b="1" dirty="0"/>
            </a:br>
            <a:r>
              <a:rPr lang="en-US" sz="3600" b="1" dirty="0"/>
              <a:t>And I will please the Lord.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65388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32" y="291830"/>
            <a:ext cx="11955294" cy="6498076"/>
          </a:xfrm>
        </p:spPr>
        <p:txBody>
          <a:bodyPr/>
          <a:lstStyle/>
          <a:p>
            <a:endParaRPr lang="en-US" sz="4000" b="1" u="sng" dirty="0" smtClean="0"/>
          </a:p>
          <a:p>
            <a:r>
              <a:rPr lang="en-US" sz="4400" b="1" u="sng" dirty="0" smtClean="0"/>
              <a:t>Passages that Propel us upward and onward!..</a:t>
            </a:r>
            <a:endParaRPr lang="en-US" sz="4400" b="1" u="sng" dirty="0"/>
          </a:p>
          <a:p>
            <a:r>
              <a:rPr lang="en-US" sz="4000" u="sng" dirty="0" smtClean="0">
                <a:solidFill>
                  <a:srgbClr val="00B050"/>
                </a:solidFill>
              </a:rPr>
              <a:t>Gal. </a:t>
            </a:r>
            <a:r>
              <a:rPr lang="en-US" sz="4000" u="sng" dirty="0" smtClean="0">
                <a:solidFill>
                  <a:srgbClr val="00B050"/>
                </a:solidFill>
              </a:rPr>
              <a:t>6:10  </a:t>
            </a:r>
            <a:r>
              <a:rPr lang="en-US" sz="4000" dirty="0" smtClean="0"/>
              <a:t>As </a:t>
            </a:r>
            <a:r>
              <a:rPr lang="en-US" sz="4000" dirty="0" smtClean="0"/>
              <a:t>we have opportunity, let us do </a:t>
            </a:r>
            <a:r>
              <a:rPr lang="en-US" sz="4000" dirty="0" smtClean="0"/>
              <a:t> </a:t>
            </a:r>
            <a:endParaRPr lang="en-US" sz="4000" dirty="0" smtClean="0"/>
          </a:p>
          <a:p>
            <a:r>
              <a:rPr lang="en-US" sz="4000" b="1" u="sng" dirty="0" smtClean="0">
                <a:solidFill>
                  <a:srgbClr val="7030A0"/>
                </a:solidFill>
              </a:rPr>
              <a:t>Matt</a:t>
            </a:r>
            <a:r>
              <a:rPr lang="en-US" sz="4000" b="1" u="sng" dirty="0" smtClean="0">
                <a:solidFill>
                  <a:srgbClr val="7030A0"/>
                </a:solidFill>
              </a:rPr>
              <a:t>. 25:31-46  </a:t>
            </a:r>
            <a:r>
              <a:rPr lang="en-US" sz="4000" dirty="0" smtClean="0"/>
              <a:t>On the Right Hand or on the Left Hand</a:t>
            </a:r>
            <a:r>
              <a:rPr lang="en-US" sz="4000" dirty="0" smtClean="0"/>
              <a:t>…?</a:t>
            </a:r>
          </a:p>
          <a:p>
            <a:r>
              <a:rPr lang="en-US" sz="4000" b="1" u="sng" dirty="0" smtClean="0">
                <a:solidFill>
                  <a:srgbClr val="0070C0"/>
                </a:solidFill>
              </a:rPr>
              <a:t> </a:t>
            </a:r>
            <a:r>
              <a:rPr lang="en-US" sz="4400" b="1" u="sng" dirty="0">
                <a:solidFill>
                  <a:srgbClr val="0070C0"/>
                </a:solidFill>
              </a:rPr>
              <a:t>Eph. 2:10 </a:t>
            </a:r>
            <a:r>
              <a:rPr lang="en-US" sz="4400" dirty="0"/>
              <a:t> </a:t>
            </a:r>
            <a:r>
              <a:rPr lang="en-US" sz="4400" dirty="0" smtClean="0"/>
              <a:t>We </a:t>
            </a:r>
            <a:r>
              <a:rPr lang="en-US" sz="4400" dirty="0" smtClean="0"/>
              <a:t>are his workmanship,  what are we showing to  the world.  </a:t>
            </a:r>
            <a:endParaRPr lang="en-US" sz="4000" dirty="0" smtClean="0"/>
          </a:p>
          <a:p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b="1" u="sng" dirty="0" smtClean="0">
                <a:solidFill>
                  <a:srgbClr val="C00000"/>
                </a:solidFill>
              </a:rPr>
              <a:t>Matt. 5:16 </a:t>
            </a:r>
            <a:r>
              <a:rPr lang="en-US" sz="4000" dirty="0" smtClean="0"/>
              <a:t>Let your light shine, and glorify your Father in Heaven.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5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71922"/>
            <a:ext cx="11266251" cy="6686077"/>
          </a:xfrm>
        </p:spPr>
        <p:txBody>
          <a:bodyPr/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Be a Doer of the Word to reflect the</a:t>
            </a:r>
          </a:p>
          <a:p>
            <a:r>
              <a:rPr lang="en-US" sz="4000" b="1" u="sng" dirty="0" smtClean="0">
                <a:solidFill>
                  <a:srgbClr val="FF0000"/>
                </a:solidFill>
              </a:rPr>
              <a:t>Glory and Majesty of  the Son of God!</a:t>
            </a:r>
          </a:p>
          <a:p>
            <a:endParaRPr lang="en-US" sz="4000" dirty="0"/>
          </a:p>
          <a:p>
            <a:r>
              <a:rPr lang="en-US" sz="4000" u="sng" dirty="0" smtClean="0">
                <a:solidFill>
                  <a:srgbClr val="00B050"/>
                </a:solidFill>
              </a:rPr>
              <a:t>Christians are a reflection of He who lives</a:t>
            </a:r>
          </a:p>
          <a:p>
            <a:r>
              <a:rPr lang="en-US" sz="4000" u="sng" dirty="0" smtClean="0">
                <a:solidFill>
                  <a:srgbClr val="00B050"/>
                </a:solidFill>
              </a:rPr>
              <a:t>Within them.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Gal. 2:20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Gal. 6:14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I Cor.  2:2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7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340468"/>
            <a:ext cx="12091481" cy="6429983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00000"/>
                </a:solidFill>
              </a:rPr>
              <a:t>I was listening to President John F. Kennedy when in his</a:t>
            </a:r>
          </a:p>
          <a:p>
            <a:r>
              <a:rPr lang="en-US" sz="4000" b="1" u="sng" dirty="0" smtClean="0">
                <a:solidFill>
                  <a:srgbClr val="C00000"/>
                </a:solidFill>
              </a:rPr>
              <a:t>Inaugural address on Jan. 20, 1961 he said:</a:t>
            </a:r>
          </a:p>
          <a:p>
            <a:endParaRPr lang="en-US" sz="4000" dirty="0"/>
          </a:p>
          <a:p>
            <a:r>
              <a:rPr lang="en-US" sz="4000" dirty="0" smtClean="0">
                <a:solidFill>
                  <a:srgbClr val="7030A0"/>
                </a:solidFill>
              </a:rPr>
              <a:t>“Ask not what your country can do for you,</a:t>
            </a:r>
          </a:p>
          <a:p>
            <a:r>
              <a:rPr lang="en-US" sz="4000" dirty="0">
                <a:solidFill>
                  <a:srgbClr val="7030A0"/>
                </a:solidFill>
              </a:rPr>
              <a:t>a</a:t>
            </a:r>
            <a:r>
              <a:rPr lang="en-US" sz="4000" dirty="0" smtClean="0">
                <a:solidFill>
                  <a:srgbClr val="7030A0"/>
                </a:solidFill>
              </a:rPr>
              <a:t>sk what you can do for your country”</a:t>
            </a:r>
          </a:p>
          <a:p>
            <a:endParaRPr lang="en-US" sz="4000" b="1" dirty="0">
              <a:solidFill>
                <a:srgbClr val="00B0F0"/>
              </a:solidFill>
            </a:endParaRPr>
          </a:p>
          <a:p>
            <a:r>
              <a:rPr lang="en-US" sz="4000" b="1" u="sng" dirty="0" smtClean="0">
                <a:solidFill>
                  <a:srgbClr val="00B0F0"/>
                </a:solidFill>
              </a:rPr>
              <a:t>Ask not what the church can do for you, ask</a:t>
            </a:r>
          </a:p>
          <a:p>
            <a:r>
              <a:rPr lang="en-US" sz="4000" b="1" u="sng" dirty="0">
                <a:solidFill>
                  <a:srgbClr val="00B0F0"/>
                </a:solidFill>
              </a:rPr>
              <a:t>w</a:t>
            </a:r>
            <a:r>
              <a:rPr lang="en-US" sz="4000" b="1" u="sng" dirty="0" smtClean="0">
                <a:solidFill>
                  <a:srgbClr val="00B0F0"/>
                </a:solidFill>
              </a:rPr>
              <a:t>hat you can do for the church!</a:t>
            </a:r>
          </a:p>
        </p:txBody>
      </p:sp>
    </p:spTree>
    <p:extLst>
      <p:ext uri="{BB962C8B-B14F-4D97-AF65-F5344CB8AC3E}">
        <p14:creationId xmlns:p14="http://schemas.microsoft.com/office/powerpoint/2010/main" val="373590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374" y="220561"/>
            <a:ext cx="11538625" cy="6549889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00B050"/>
                </a:solidFill>
              </a:rPr>
              <a:t>Are we like Gaius?</a:t>
            </a:r>
          </a:p>
          <a:p>
            <a:endParaRPr lang="en-US" sz="3600" b="1" dirty="0"/>
          </a:p>
          <a:p>
            <a:r>
              <a:rPr lang="en-US" sz="3600" b="1" u="sng" dirty="0" smtClean="0"/>
              <a:t>1. Are we strong spiritually…stronger than we are physically?</a:t>
            </a:r>
          </a:p>
          <a:p>
            <a:endParaRPr lang="en-US" sz="3600" b="1" dirty="0"/>
          </a:p>
          <a:p>
            <a:r>
              <a:rPr lang="en-US" sz="3600" b="1" dirty="0" smtClean="0"/>
              <a:t>2. Are we faithful…do we show concern for those who </a:t>
            </a:r>
          </a:p>
          <a:p>
            <a:r>
              <a:rPr lang="en-US" sz="3600" b="1" dirty="0"/>
              <a:t>a</a:t>
            </a:r>
            <a:r>
              <a:rPr lang="en-US" sz="3600" b="1" dirty="0" smtClean="0"/>
              <a:t>re </a:t>
            </a:r>
            <a:r>
              <a:rPr lang="en-US" sz="3600" b="1" dirty="0" smtClean="0"/>
              <a:t>lost?</a:t>
            </a:r>
          </a:p>
          <a:p>
            <a:endParaRPr lang="en-US" sz="3600" b="1" dirty="0"/>
          </a:p>
          <a:p>
            <a:r>
              <a:rPr lang="en-US" sz="3600" b="1" dirty="0" smtClean="0"/>
              <a:t>3. Are we </a:t>
            </a:r>
            <a:r>
              <a:rPr lang="en-US" sz="3600" b="1" dirty="0" err="1" smtClean="0"/>
              <a:t>fellowhelpers</a:t>
            </a:r>
            <a:r>
              <a:rPr lang="en-US" sz="3600" b="1" dirty="0" smtClean="0"/>
              <a:t>..?  Do we pitch in and do all that we </a:t>
            </a:r>
            <a:r>
              <a:rPr lang="en-US" sz="3600" b="1" dirty="0" smtClean="0"/>
              <a:t> can </a:t>
            </a:r>
            <a:r>
              <a:rPr lang="en-US" sz="3600" b="1" dirty="0" smtClean="0"/>
              <a:t>to advance the cause of Jesus Christ? </a:t>
            </a:r>
            <a:r>
              <a:rPr lang="en-US" sz="3600" b="1" dirty="0" smtClean="0"/>
              <a:t>  Do </a:t>
            </a:r>
          </a:p>
          <a:p>
            <a:r>
              <a:rPr lang="en-US" sz="3600" b="1" dirty="0"/>
              <a:t>w</a:t>
            </a:r>
            <a:r>
              <a:rPr lang="en-US" sz="3600" b="1" dirty="0" smtClean="0"/>
              <a:t>e cooperate with each other as workers for the Lord?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455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9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53" y="107004"/>
            <a:ext cx="11924489" cy="6643891"/>
          </a:xfrm>
        </p:spPr>
        <p:txBody>
          <a:bodyPr>
            <a:normAutofit/>
          </a:bodyPr>
          <a:lstStyle/>
          <a:p>
            <a:endParaRPr lang="en-US" sz="4400" dirty="0" smtClean="0"/>
          </a:p>
          <a:p>
            <a:r>
              <a:rPr lang="en-US" sz="4000" dirty="0" smtClean="0"/>
              <a:t>Acts 9:1-2  Before Paul’s conversion, on his trip to Damascus</a:t>
            </a:r>
          </a:p>
          <a:p>
            <a:r>
              <a:rPr lang="en-US" sz="4000" dirty="0" smtClean="0"/>
              <a:t>He carried </a:t>
            </a:r>
            <a:r>
              <a:rPr lang="en-US" sz="4000" u="sng" dirty="0" smtClean="0"/>
              <a:t>letters </a:t>
            </a:r>
            <a:r>
              <a:rPr lang="en-US" sz="4000" dirty="0" smtClean="0"/>
              <a:t>from the high priest demonstrating</a:t>
            </a:r>
          </a:p>
          <a:p>
            <a:r>
              <a:rPr lang="en-US" sz="4000" dirty="0" smtClean="0"/>
              <a:t>His authority to imprison Christians. 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66817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633" y="492935"/>
            <a:ext cx="11759119" cy="6121873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In Acts 18:27, it is evident that something similar</a:t>
            </a:r>
          </a:p>
          <a:p>
            <a:r>
              <a:rPr lang="en-US" sz="3600" dirty="0"/>
              <a:t>w</a:t>
            </a:r>
            <a:r>
              <a:rPr lang="en-US" sz="3600" dirty="0" smtClean="0"/>
              <a:t>as done in the church  When Apollos left Ephesus</a:t>
            </a:r>
          </a:p>
          <a:p>
            <a:r>
              <a:rPr lang="en-US" sz="3600" dirty="0"/>
              <a:t>a</a:t>
            </a:r>
            <a:r>
              <a:rPr lang="en-US" sz="3600" dirty="0" smtClean="0"/>
              <a:t>nd went into Achaia, the </a:t>
            </a:r>
            <a:r>
              <a:rPr lang="en-US" sz="3600" b="1" u="sng" dirty="0" smtClean="0">
                <a:solidFill>
                  <a:srgbClr val="00B0F0"/>
                </a:solidFill>
              </a:rPr>
              <a:t>Ephesians wrote letters </a:t>
            </a:r>
            <a:r>
              <a:rPr lang="en-US" sz="3600" dirty="0" smtClean="0"/>
              <a:t>to the </a:t>
            </a:r>
          </a:p>
          <a:p>
            <a:r>
              <a:rPr lang="en-US" sz="3600" dirty="0" err="1" smtClean="0"/>
              <a:t>Achaians</a:t>
            </a:r>
            <a:r>
              <a:rPr lang="en-US" sz="3600" dirty="0" smtClean="0"/>
              <a:t> encouraging them to accept Apollos.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173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04" y="418289"/>
            <a:ext cx="11935838" cy="624515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 I Cor.16:3  Paul declared he would send whomsoever the</a:t>
            </a:r>
          </a:p>
          <a:p>
            <a:r>
              <a:rPr lang="en-US" sz="3600" dirty="0" smtClean="0"/>
              <a:t>Corinthians chose with </a:t>
            </a:r>
            <a:r>
              <a:rPr lang="en-US" sz="3600" b="1" u="sng" dirty="0" smtClean="0"/>
              <a:t>letters</a:t>
            </a:r>
            <a:r>
              <a:rPr lang="en-US" sz="3600" dirty="0" smtClean="0"/>
              <a:t> to Jerusalem carrying their</a:t>
            </a:r>
          </a:p>
          <a:p>
            <a:r>
              <a:rPr lang="en-US" sz="3600" dirty="0" smtClean="0"/>
              <a:t>Gift to them.  </a:t>
            </a:r>
          </a:p>
          <a:p>
            <a:endParaRPr lang="en-US" sz="3600" dirty="0"/>
          </a:p>
          <a:p>
            <a:r>
              <a:rPr lang="en-US" sz="3600" dirty="0" smtClean="0"/>
              <a:t>These letters were essentially the same thing we do when</a:t>
            </a:r>
          </a:p>
          <a:p>
            <a:r>
              <a:rPr lang="en-US" sz="3600" dirty="0"/>
              <a:t>a</a:t>
            </a:r>
            <a:r>
              <a:rPr lang="en-US" sz="3600" dirty="0" smtClean="0"/>
              <a:t>n employer asks for references to call on an application.</a:t>
            </a:r>
          </a:p>
        </p:txBody>
      </p:sp>
    </p:spTree>
    <p:extLst>
      <p:ext uri="{BB962C8B-B14F-4D97-AF65-F5344CB8AC3E}">
        <p14:creationId xmlns:p14="http://schemas.microsoft.com/office/powerpoint/2010/main" val="213717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9924"/>
            <a:ext cx="11441349" cy="6391072"/>
          </a:xfrm>
        </p:spPr>
        <p:txBody>
          <a:bodyPr/>
          <a:lstStyle/>
          <a:p>
            <a:endParaRPr lang="en-US" sz="4000" dirty="0" smtClean="0"/>
          </a:p>
          <a:p>
            <a:r>
              <a:rPr lang="en-US" sz="4000" b="1" u="sng" dirty="0" smtClean="0">
                <a:solidFill>
                  <a:srgbClr val="7030A0"/>
                </a:solidFill>
              </a:rPr>
              <a:t>Acts 15:20    </a:t>
            </a:r>
            <a:r>
              <a:rPr lang="en-US" sz="4000" dirty="0" smtClean="0"/>
              <a:t>The conference of the brethren</a:t>
            </a:r>
          </a:p>
          <a:p>
            <a:r>
              <a:rPr lang="en-US" sz="4000" dirty="0" smtClean="0"/>
              <a:t>In Jerusalem to settle the question of whether</a:t>
            </a:r>
          </a:p>
          <a:p>
            <a:r>
              <a:rPr lang="en-US" sz="4000" dirty="0" smtClean="0"/>
              <a:t>Christians had to be circumcised to be acceptable</a:t>
            </a:r>
          </a:p>
          <a:p>
            <a:r>
              <a:rPr lang="en-US" sz="4000" dirty="0" smtClean="0"/>
              <a:t>To God was resolved and the brethren wrote</a:t>
            </a:r>
          </a:p>
          <a:p>
            <a:r>
              <a:rPr lang="en-US" sz="4000" dirty="0" smtClean="0"/>
              <a:t>     In </a:t>
            </a:r>
            <a:r>
              <a:rPr lang="en-US" sz="4000" dirty="0" smtClean="0"/>
              <a:t>verse 23 And they wrote </a:t>
            </a:r>
            <a:r>
              <a:rPr lang="en-US" sz="4000" b="1" u="sng" dirty="0" smtClean="0"/>
              <a:t>letters</a:t>
            </a:r>
            <a:r>
              <a:rPr lang="en-US" sz="4000" dirty="0" smtClean="0"/>
              <a:t> by them after this</a:t>
            </a:r>
          </a:p>
          <a:p>
            <a:r>
              <a:rPr lang="en-US" sz="4000" dirty="0" smtClean="0"/>
              <a:t>Manner.”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26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191" y="97277"/>
            <a:ext cx="11110609" cy="6079686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Our Elders get letters – from the people that we</a:t>
            </a:r>
          </a:p>
          <a:p>
            <a:r>
              <a:rPr lang="en-US" sz="4000" b="1" dirty="0" smtClean="0"/>
              <a:t>Support.    </a:t>
            </a:r>
            <a:endParaRPr lang="en-US" sz="4000" b="1" dirty="0" smtClean="0"/>
          </a:p>
          <a:p>
            <a:r>
              <a:rPr lang="en-US" sz="4000" b="1" dirty="0" smtClean="0"/>
              <a:t>They </a:t>
            </a:r>
            <a:r>
              <a:rPr lang="en-US" sz="4000" b="1" dirty="0" smtClean="0"/>
              <a:t>get letters from people wanting</a:t>
            </a:r>
          </a:p>
          <a:p>
            <a:r>
              <a:rPr lang="en-US" sz="4000" b="1" dirty="0" smtClean="0"/>
              <a:t>Support.  </a:t>
            </a:r>
          </a:p>
          <a:p>
            <a:endParaRPr lang="en-US" sz="4800" b="1" dirty="0"/>
          </a:p>
          <a:p>
            <a:r>
              <a:rPr lang="en-US" sz="4800" b="1" dirty="0" smtClean="0"/>
              <a:t>Letters.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08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826" y="252919"/>
            <a:ext cx="11168974" cy="6507804"/>
          </a:xfrm>
        </p:spPr>
        <p:txBody>
          <a:bodyPr>
            <a:normAutofit fontScale="85000" lnSpcReduction="20000"/>
          </a:bodyPr>
          <a:lstStyle/>
          <a:p>
            <a:r>
              <a:rPr lang="en-US" sz="4700" b="1" u="sng" dirty="0" smtClean="0">
                <a:solidFill>
                  <a:srgbClr val="7030A0"/>
                </a:solidFill>
              </a:rPr>
              <a:t>The Apostle John wrote a letter to Gaius.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We are interested in what the early church</a:t>
            </a:r>
          </a:p>
          <a:p>
            <a:r>
              <a:rPr lang="en-US" sz="4400" dirty="0" smtClean="0"/>
              <a:t>Was like:  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a) We know a lot about its early leaders,</a:t>
            </a:r>
          </a:p>
          <a:p>
            <a:r>
              <a:rPr lang="en-US" sz="4400" dirty="0"/>
              <a:t>s</a:t>
            </a:r>
            <a:r>
              <a:rPr lang="en-US" sz="4400" dirty="0" smtClean="0"/>
              <a:t>uch </a:t>
            </a:r>
            <a:r>
              <a:rPr lang="en-US" sz="4400" dirty="0" smtClean="0"/>
              <a:t>as Paul and Peter, but what about the</a:t>
            </a:r>
          </a:p>
          <a:p>
            <a:r>
              <a:rPr lang="en-US" sz="4400" dirty="0"/>
              <a:t>a</a:t>
            </a:r>
            <a:r>
              <a:rPr lang="en-US" sz="4400" dirty="0" smtClean="0"/>
              <a:t>verage </a:t>
            </a:r>
            <a:r>
              <a:rPr lang="en-US" sz="4400" dirty="0" smtClean="0"/>
              <a:t>church members.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b) Were they more spiritual than we are today,</a:t>
            </a:r>
          </a:p>
          <a:p>
            <a:r>
              <a:rPr lang="en-US" sz="4400" dirty="0"/>
              <a:t>a</a:t>
            </a:r>
            <a:r>
              <a:rPr lang="en-US" sz="4400" dirty="0" smtClean="0"/>
              <a:t>nd did they have the same kind of problems seen</a:t>
            </a:r>
          </a:p>
          <a:p>
            <a:r>
              <a:rPr lang="en-US" sz="4400" dirty="0" smtClean="0"/>
              <a:t>among our members today?  </a:t>
            </a:r>
          </a:p>
          <a:p>
            <a:endParaRPr lang="en-US" sz="4400" dirty="0"/>
          </a:p>
          <a:p>
            <a:r>
              <a:rPr lang="en-US" sz="4400" dirty="0" smtClean="0"/>
              <a:t>I want us to consider the first 8 verses of that letter</a:t>
            </a:r>
          </a:p>
          <a:p>
            <a:r>
              <a:rPr lang="en-US" sz="4400" dirty="0" smtClean="0"/>
              <a:t>his </a:t>
            </a:r>
            <a:r>
              <a:rPr lang="en-US" sz="4400" dirty="0" smtClean="0"/>
              <a:t>morning.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6504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96" y="554477"/>
            <a:ext cx="11729936" cy="6147880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3 John </a:t>
            </a:r>
            <a:r>
              <a:rPr lang="en-US" sz="4000" dirty="0" smtClean="0"/>
              <a:t>is a private letter to a Christian named </a:t>
            </a:r>
            <a:r>
              <a:rPr lang="en-US" sz="4000" b="1" dirty="0" smtClean="0"/>
              <a:t>Gaius. </a:t>
            </a:r>
          </a:p>
          <a:p>
            <a:r>
              <a:rPr lang="en-US" sz="4000" dirty="0" smtClean="0"/>
              <a:t>3 John tells us about 3 different men.  Through these </a:t>
            </a:r>
            <a:r>
              <a:rPr lang="en-US" sz="4000" dirty="0" smtClean="0"/>
              <a:t>men we </a:t>
            </a:r>
            <a:r>
              <a:rPr lang="en-US" sz="4000" dirty="0" smtClean="0"/>
              <a:t>can learn something about the brethren of our Lord.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003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2958</TotalTime>
  <Words>1121</Words>
  <Application>Microsoft Office PowerPoint</Application>
  <PresentationFormat>Widescreen</PresentationFormat>
  <Paragraphs>176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Have you read the letter?</vt:lpstr>
      <vt:lpstr>Letters, Letters, Letters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Why Truth?</vt:lpstr>
      <vt:lpstr>PowerPoint Presentation</vt:lpstr>
      <vt:lpstr>PowerPoint Presentation</vt:lpstr>
      <vt:lpstr>Who is faithful today?</vt:lpstr>
      <vt:lpstr>PowerPoint Presentation</vt:lpstr>
      <vt:lpstr>PowerPoint Presentation</vt:lpstr>
      <vt:lpstr>PowerPoint Presentation</vt:lpstr>
      <vt:lpstr>A Helper I will be…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37</cp:revision>
  <cp:lastPrinted>2017-03-12T02:26:42Z</cp:lastPrinted>
  <dcterms:created xsi:type="dcterms:W3CDTF">2017-03-09T10:39:52Z</dcterms:created>
  <dcterms:modified xsi:type="dcterms:W3CDTF">2017-03-12T02:29:24Z</dcterms:modified>
</cp:coreProperties>
</file>