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7"/>
  </p:notesMasterIdLst>
  <p:handoutMasterIdLst>
    <p:handoutMasterId r:id="rId18"/>
  </p:handoutMasterIdLst>
  <p:sldIdLst>
    <p:sldId id="267" r:id="rId3"/>
    <p:sldId id="278" r:id="rId4"/>
    <p:sldId id="279" r:id="rId5"/>
    <p:sldId id="281" r:id="rId6"/>
    <p:sldId id="282" r:id="rId7"/>
    <p:sldId id="283" r:id="rId8"/>
    <p:sldId id="284" r:id="rId9"/>
    <p:sldId id="285" r:id="rId10"/>
    <p:sldId id="286" r:id="rId11"/>
    <p:sldId id="287" r:id="rId12"/>
    <p:sldId id="288" r:id="rId13"/>
    <p:sldId id="289" r:id="rId14"/>
    <p:sldId id="280"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67" d="100"/>
          <a:sy n="67" d="100"/>
        </p:scale>
        <p:origin x="456" y="72"/>
      </p:cViewPr>
      <p:guideLst>
        <p:guide pos="2880"/>
        <p:guide orient="horz" pos="2160"/>
      </p:guideLst>
    </p:cSldViewPr>
  </p:slideViewPr>
  <p:notesTextViewPr>
    <p:cViewPr>
      <p:scale>
        <a:sx n="3" d="2"/>
        <a:sy n="3" d="2"/>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6/12/2016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6/12/2016</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32863" y="1905004"/>
            <a:ext cx="7078274" cy="1625599"/>
          </a:xfrm>
        </p:spPr>
        <p:txBody>
          <a:bodyPr>
            <a:normAutofit/>
          </a:bodyPr>
          <a:lstStyle>
            <a:lvl1pPr algn="ctr">
              <a:lnSpc>
                <a:spcPct val="90000"/>
              </a:lnSpc>
              <a:defRPr sz="3601">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036847" y="3657124"/>
            <a:ext cx="7074291" cy="991077"/>
          </a:xfrm>
        </p:spPr>
        <p:txBody>
          <a:bodyPr>
            <a:normAutofit/>
          </a:bodyPr>
          <a:lstStyle>
            <a:lvl1pPr marL="0" indent="0" algn="ctr">
              <a:spcBef>
                <a:spcPts val="0"/>
              </a:spcBef>
              <a:buNone/>
              <a:defRPr sz="1500" cap="all"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6/12/2016</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914400" y="1600200"/>
            <a:ext cx="7306712"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914400" y="4851400"/>
            <a:ext cx="7306712"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7844" y="434976"/>
            <a:ext cx="876528"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3448" y="434976"/>
            <a:ext cx="6311956"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990600"/>
            <a:ext cx="7010399" cy="2235203"/>
          </a:xfrm>
        </p:spPr>
        <p:txBody>
          <a:bodyPr anchor="b">
            <a:normAutofit/>
          </a:bodyPr>
          <a:lstStyle>
            <a:lvl1pPr algn="ctr">
              <a:lnSpc>
                <a:spcPct val="90000"/>
              </a:lnSpc>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1066801" y="3733800"/>
            <a:ext cx="7010399" cy="1219200"/>
          </a:xfrm>
        </p:spPr>
        <p:txBody>
          <a:bodyPr anchor="t"/>
          <a:lstStyle>
            <a:lvl1pPr marL="0" indent="0" algn="ctr">
              <a:spcBef>
                <a:spcPts val="0"/>
              </a:spcBef>
              <a:buNone/>
              <a:defRPr sz="1500" cap="all" baseline="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6/12/2016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2455976" y="3475736"/>
            <a:ext cx="4232051"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803400"/>
            <a:ext cx="3581400"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803400"/>
            <a:ext cx="3581400"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baseline="0"/>
            </a:lvl8pPr>
            <a:lvl9pPr>
              <a:defRPr sz="135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6/12/2016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7448" y="1803400"/>
            <a:ext cx="357828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14400" y="2514600"/>
            <a:ext cx="3581400"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1248" y="1803400"/>
            <a:ext cx="357828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8200" y="2514600"/>
            <a:ext cx="3581400"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6/12/2016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6/12/2016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6/12/2016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401" b="0"/>
            </a:lvl1pPr>
          </a:lstStyle>
          <a:p>
            <a:r>
              <a:rPr lang="en-US" smtClean="0"/>
              <a:t>Click to edit Master title style</a:t>
            </a:r>
            <a:endParaRPr/>
          </a:p>
        </p:txBody>
      </p:sp>
      <p:sp>
        <p:nvSpPr>
          <p:cNvPr id="3" name="Content Placeholder 2"/>
          <p:cNvSpPr>
            <a:spLocks noGrp="1"/>
          </p:cNvSpPr>
          <p:nvPr>
            <p:ph idx="1"/>
          </p:nvPr>
        </p:nvSpPr>
        <p:spPr>
          <a:xfrm>
            <a:off x="914401" y="1803401"/>
            <a:ext cx="4953001" cy="426720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6000" y="1803401"/>
            <a:ext cx="2133601" cy="4267201"/>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6/12/2016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p:txBody>
          <a:bodyPr anchor="b">
            <a:normAutofit/>
          </a:bodyPr>
          <a:lstStyle>
            <a:lvl1pPr algn="l">
              <a:defRPr sz="2401" b="0"/>
            </a:lvl1pPr>
          </a:lstStyle>
          <a:p>
            <a:r>
              <a:rPr lang="en-US" smtClean="0"/>
              <a:t>Click to edit Master title style</a:t>
            </a:r>
            <a:endParaRPr/>
          </a:p>
        </p:txBody>
      </p:sp>
      <p:sp>
        <p:nvSpPr>
          <p:cNvPr id="3" name="Picture Placeholder 2"/>
          <p:cNvSpPr>
            <a:spLocks noGrp="1"/>
          </p:cNvSpPr>
          <p:nvPr>
            <p:ph type="pic" idx="1"/>
          </p:nvPr>
        </p:nvSpPr>
        <p:spPr>
          <a:xfrm>
            <a:off x="1004316" y="1925320"/>
            <a:ext cx="4773168" cy="4023360"/>
          </a:xfrm>
          <a:solidFill>
            <a:schemeClr val="bg2"/>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6096000" y="1803401"/>
            <a:ext cx="2133601" cy="4165600"/>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6/12/2016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1800"/>
          </a:p>
        </p:txBody>
      </p:sp>
      <p:sp>
        <p:nvSpPr>
          <p:cNvPr id="8" name="Rounded Rectangle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Placeholder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r">
              <a:defRPr sz="825">
                <a:solidFill>
                  <a:schemeClr val="tx1"/>
                </a:solidFill>
              </a:defRPr>
            </a:lvl1pPr>
          </a:lstStyle>
          <a:p>
            <a:fld id="{8E36636D-D922-432D-A958-524484B5923D}" type="datetimeFigureOut">
              <a:rPr lang="en-US"/>
              <a:pPr/>
              <a:t>6/12/2016</a:t>
            </a:fld>
            <a:endParaRPr/>
          </a:p>
        </p:txBody>
      </p:sp>
      <p:sp>
        <p:nvSpPr>
          <p:cNvPr id="5" name="Footer Placeholder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a:defRPr sz="825">
                <a:solidFill>
                  <a:schemeClr val="tx1"/>
                </a:solidFill>
              </a:defRPr>
            </a:lvl1pPr>
          </a:lstStyle>
          <a:p>
            <a:endParaRPr/>
          </a:p>
        </p:txBody>
      </p:sp>
      <p:sp>
        <p:nvSpPr>
          <p:cNvPr id="6" name="Slide Number Placeholder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r">
              <a:defRPr sz="825">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spcBef>
          <a:spcPct val="0"/>
        </a:spcBef>
        <a:buNone/>
        <a:defRPr sz="2401" kern="1200">
          <a:solidFill>
            <a:schemeClr val="tx1"/>
          </a:solidFill>
          <a:latin typeface="+mj-lt"/>
          <a:ea typeface="+mj-ea"/>
          <a:cs typeface="+mj-cs"/>
        </a:defRPr>
      </a:lvl1pPr>
    </p:titleStyle>
    <p:bodyStyle>
      <a:lvl1pPr marL="185215" indent="-185215" algn="l" defTabSz="685983"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590" indent="-185215" algn="l" defTabSz="685983"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964" indent="-185215" algn="l" defTabSz="685983"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338"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713"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7087"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461"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836"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6210"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895600"/>
            <a:ext cx="7078274" cy="1219517"/>
          </a:xfrm>
        </p:spPr>
        <p:txBody>
          <a:bodyPr>
            <a:noAutofit/>
          </a:bodyPr>
          <a:lstStyle/>
          <a:p>
            <a:r>
              <a:rPr lang="en-US" sz="6000" dirty="0"/>
              <a:t>Lies Christians Believe</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pPr algn="ctr"/>
            <a:r>
              <a:rPr lang="en-US" sz="5400" b="1" dirty="0" smtClean="0"/>
              <a:t>Just say a Prayer</a:t>
            </a:r>
            <a:endParaRPr lang="en-US" sz="5400" b="1" dirty="0"/>
          </a:p>
        </p:txBody>
      </p:sp>
      <p:sp>
        <p:nvSpPr>
          <p:cNvPr id="14" name="Content Placeholder 13"/>
          <p:cNvSpPr>
            <a:spLocks noGrp="1"/>
          </p:cNvSpPr>
          <p:nvPr>
            <p:ph idx="1"/>
          </p:nvPr>
        </p:nvSpPr>
        <p:spPr>
          <a:xfrm>
            <a:off x="838201" y="2133600"/>
            <a:ext cx="7467600" cy="3657600"/>
          </a:xfrm>
        </p:spPr>
        <p:txBody>
          <a:bodyPr>
            <a:noAutofit/>
          </a:bodyPr>
          <a:lstStyle/>
          <a:p>
            <a:pPr lvl="1"/>
            <a:r>
              <a:rPr lang="en-US" sz="2800" dirty="0"/>
              <a:t>1 Peter 3:21 - </a:t>
            </a:r>
            <a:r>
              <a:rPr lang="en-US" sz="2800" dirty="0" smtClean="0"/>
              <a:t>and </a:t>
            </a:r>
            <a:r>
              <a:rPr lang="en-US" sz="2800" dirty="0"/>
              <a:t>this water symbolizes baptism that now saves you also—not the removal of dirt from the body but the pledge of a clear conscience toward God. It saves you by the resurrection of Jesus Christ</a:t>
            </a:r>
            <a:r>
              <a:rPr lang="en-US" sz="2800" dirty="0" smtClean="0"/>
              <a:t>,</a:t>
            </a:r>
          </a:p>
          <a:p>
            <a:pPr lvl="1"/>
            <a:endParaRPr lang="en-US" sz="2800" dirty="0" smtClean="0"/>
          </a:p>
          <a:p>
            <a:pPr lvl="1"/>
            <a:r>
              <a:rPr lang="en-US" sz="2800" dirty="0"/>
              <a:t>Galatians 3:27 - </a:t>
            </a:r>
            <a:r>
              <a:rPr lang="en-US" sz="2800" dirty="0" smtClean="0"/>
              <a:t>for </a:t>
            </a:r>
            <a:r>
              <a:rPr lang="en-US" sz="2800" dirty="0"/>
              <a:t>all of you who were baptized into Christ have clothed yourselves with Christ. </a:t>
            </a:r>
            <a:endParaRPr lang="en-US" sz="2800" dirty="0" smtClean="0"/>
          </a:p>
          <a:p>
            <a:pPr marL="226375" lvl="1" indent="0">
              <a:buNone/>
            </a:pPr>
            <a:endParaRPr lang="en-US" sz="2800" dirty="0">
              <a:solidFill>
                <a:srgbClr val="FF0000"/>
              </a:solidFill>
            </a:endParaRPr>
          </a:p>
          <a:p>
            <a:pPr lvl="1"/>
            <a:endParaRPr lang="en-US" sz="2400" dirty="0" smtClean="0"/>
          </a:p>
          <a:p>
            <a:pPr lvl="1"/>
            <a:endParaRPr lang="en-US" sz="2400" dirty="0">
              <a:solidFill>
                <a:srgbClr val="FF0000"/>
              </a:solidFill>
            </a:endParaRPr>
          </a:p>
          <a:p>
            <a:pPr lvl="1"/>
            <a:endParaRPr lang="en-US" sz="2100" dirty="0"/>
          </a:p>
        </p:txBody>
      </p:sp>
    </p:spTree>
    <p:extLst>
      <p:ext uri="{BB962C8B-B14F-4D97-AF65-F5344CB8AC3E}">
        <p14:creationId xmlns:p14="http://schemas.microsoft.com/office/powerpoint/2010/main" val="7765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1066800"/>
            <a:ext cx="7315200" cy="1028968"/>
          </a:xfrm>
        </p:spPr>
        <p:txBody>
          <a:bodyPr>
            <a:normAutofit fontScale="90000"/>
          </a:bodyPr>
          <a:lstStyle/>
          <a:p>
            <a:pPr algn="ctr"/>
            <a:r>
              <a:rPr lang="en-US" sz="5400" b="1" dirty="0" smtClean="0"/>
              <a:t>Being a Christian Solves all Life’s Problems</a:t>
            </a:r>
            <a:endParaRPr lang="en-US" sz="5400" b="1" dirty="0"/>
          </a:p>
        </p:txBody>
      </p:sp>
      <p:sp>
        <p:nvSpPr>
          <p:cNvPr id="14" name="Content Placeholder 13"/>
          <p:cNvSpPr>
            <a:spLocks noGrp="1"/>
          </p:cNvSpPr>
          <p:nvPr>
            <p:ph idx="1"/>
          </p:nvPr>
        </p:nvSpPr>
        <p:spPr>
          <a:xfrm>
            <a:off x="838201" y="2209800"/>
            <a:ext cx="7467600" cy="3581400"/>
          </a:xfrm>
        </p:spPr>
        <p:txBody>
          <a:bodyPr>
            <a:noAutofit/>
          </a:bodyPr>
          <a:lstStyle/>
          <a:p>
            <a:pPr lvl="1"/>
            <a:r>
              <a:rPr lang="en-US" sz="2600" dirty="0" smtClean="0"/>
              <a:t>2 Cor. </a:t>
            </a:r>
            <a:r>
              <a:rPr lang="en-US" sz="2600" dirty="0"/>
              <a:t>4:8-12 - We are hard pressed on every side, but not crushed; perplexed, but not in despair</a:t>
            </a:r>
            <a:r>
              <a:rPr lang="en-US" sz="2600" dirty="0" smtClean="0"/>
              <a:t>; </a:t>
            </a:r>
            <a:r>
              <a:rPr lang="en-US" sz="2600" dirty="0"/>
              <a:t>persecuted, but not abandoned; struck down, but not destroyed. </a:t>
            </a:r>
            <a:r>
              <a:rPr lang="en-US" sz="2600" dirty="0" smtClean="0"/>
              <a:t>We </a:t>
            </a:r>
            <a:r>
              <a:rPr lang="en-US" sz="2600" dirty="0"/>
              <a:t>always carry around in our body the death of Jesus, so that the life of Jesus may also be revealed in our body. </a:t>
            </a:r>
            <a:r>
              <a:rPr lang="en-US" sz="2600" dirty="0" smtClean="0"/>
              <a:t>For </a:t>
            </a:r>
            <a:r>
              <a:rPr lang="en-US" sz="2600" dirty="0"/>
              <a:t>we who are alive are always being given over to death for Jesus’ sake, so that his life may also be revealed in our mortal body. </a:t>
            </a:r>
            <a:r>
              <a:rPr lang="en-US" sz="2600" dirty="0" smtClean="0"/>
              <a:t>So </a:t>
            </a:r>
            <a:r>
              <a:rPr lang="en-US" sz="2600" dirty="0"/>
              <a:t>then, death is at work in us, but life is at work in you.</a:t>
            </a:r>
          </a:p>
          <a:p>
            <a:pPr lvl="1"/>
            <a:endParaRPr lang="en-US" sz="2400" dirty="0" smtClean="0"/>
          </a:p>
          <a:p>
            <a:pPr lvl="1"/>
            <a:endParaRPr lang="en-US" sz="2400" dirty="0">
              <a:solidFill>
                <a:srgbClr val="FF0000"/>
              </a:solidFill>
            </a:endParaRPr>
          </a:p>
          <a:p>
            <a:pPr lvl="1"/>
            <a:endParaRPr lang="en-US" sz="2100" dirty="0"/>
          </a:p>
        </p:txBody>
      </p:sp>
    </p:spTree>
    <p:extLst>
      <p:ext uri="{BB962C8B-B14F-4D97-AF65-F5344CB8AC3E}">
        <p14:creationId xmlns:p14="http://schemas.microsoft.com/office/powerpoint/2010/main" val="19781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out)">
                                      <p:cBhvr>
                                        <p:cTn id="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1066800"/>
            <a:ext cx="7315200" cy="1028968"/>
          </a:xfrm>
        </p:spPr>
        <p:txBody>
          <a:bodyPr>
            <a:normAutofit fontScale="90000"/>
          </a:bodyPr>
          <a:lstStyle/>
          <a:p>
            <a:pPr algn="ctr"/>
            <a:r>
              <a:rPr lang="en-US" sz="5400" b="1" dirty="0" smtClean="0"/>
              <a:t>Being a Christian Solves all Life’s Problems</a:t>
            </a:r>
            <a:endParaRPr lang="en-US" sz="5400" b="1" dirty="0"/>
          </a:p>
        </p:txBody>
      </p:sp>
      <p:sp>
        <p:nvSpPr>
          <p:cNvPr id="14" name="Content Placeholder 13"/>
          <p:cNvSpPr>
            <a:spLocks noGrp="1"/>
          </p:cNvSpPr>
          <p:nvPr>
            <p:ph idx="1"/>
          </p:nvPr>
        </p:nvSpPr>
        <p:spPr>
          <a:xfrm>
            <a:off x="838201" y="1981200"/>
            <a:ext cx="7467600" cy="3581400"/>
          </a:xfrm>
        </p:spPr>
        <p:txBody>
          <a:bodyPr>
            <a:noAutofit/>
          </a:bodyPr>
          <a:lstStyle/>
          <a:p>
            <a:pPr lvl="1"/>
            <a:endParaRPr lang="en-US" sz="2400" dirty="0" smtClean="0"/>
          </a:p>
          <a:p>
            <a:pPr lvl="1"/>
            <a:r>
              <a:rPr lang="en-US" sz="2800" dirty="0" smtClean="0"/>
              <a:t>2 Cor. </a:t>
            </a:r>
            <a:r>
              <a:rPr lang="en-US" sz="2800" dirty="0"/>
              <a:t>4:16-18 - Therefore we do not lose heart. Though outwardly we are wasting away, yet inwardly we are being renewed day by day. </a:t>
            </a:r>
            <a:r>
              <a:rPr lang="en-US" sz="2800" dirty="0" smtClean="0"/>
              <a:t>For </a:t>
            </a:r>
            <a:r>
              <a:rPr lang="en-US" sz="2800" dirty="0"/>
              <a:t>our light and momentary troubles are </a:t>
            </a:r>
            <a:r>
              <a:rPr lang="en-US" sz="2800" dirty="0" smtClean="0"/>
              <a:t>achieving </a:t>
            </a:r>
            <a:r>
              <a:rPr lang="en-US" sz="2800" dirty="0"/>
              <a:t>for us an eternal glory that far outweighs them all. </a:t>
            </a:r>
            <a:r>
              <a:rPr lang="en-US" sz="2800" dirty="0" smtClean="0"/>
              <a:t>So </a:t>
            </a:r>
            <a:r>
              <a:rPr lang="en-US" sz="2800" dirty="0"/>
              <a:t>we fix our eyes not on what is seen, but on what is unseen, since what is seen is temporary, but what is unseen is eternal.</a:t>
            </a:r>
            <a:endParaRPr lang="en-US" sz="2800" dirty="0" smtClean="0"/>
          </a:p>
          <a:p>
            <a:pPr lvl="1"/>
            <a:endParaRPr lang="en-US" sz="2400" dirty="0">
              <a:solidFill>
                <a:srgbClr val="FF0000"/>
              </a:solidFill>
            </a:endParaRPr>
          </a:p>
          <a:p>
            <a:pPr lvl="1"/>
            <a:endParaRPr lang="en-US" sz="2100" dirty="0"/>
          </a:p>
        </p:txBody>
      </p:sp>
    </p:spTree>
    <p:extLst>
      <p:ext uri="{BB962C8B-B14F-4D97-AF65-F5344CB8AC3E}">
        <p14:creationId xmlns:p14="http://schemas.microsoft.com/office/powerpoint/2010/main" val="220320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circle(out)">
                                      <p:cBhvr>
                                        <p:cTn id="7"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pPr algn="ctr"/>
            <a:r>
              <a:rPr lang="en-US" sz="5400" b="1" dirty="0" smtClean="0"/>
              <a:t>Judgement Day</a:t>
            </a:r>
            <a:endParaRPr lang="en-US" sz="5400" b="1" dirty="0"/>
          </a:p>
        </p:txBody>
      </p:sp>
      <p:sp>
        <p:nvSpPr>
          <p:cNvPr id="14" name="Content Placeholder 13"/>
          <p:cNvSpPr>
            <a:spLocks noGrp="1"/>
          </p:cNvSpPr>
          <p:nvPr>
            <p:ph idx="1"/>
          </p:nvPr>
        </p:nvSpPr>
        <p:spPr>
          <a:xfrm>
            <a:off x="838201" y="2133600"/>
            <a:ext cx="7467600" cy="3733800"/>
          </a:xfrm>
        </p:spPr>
        <p:txBody>
          <a:bodyPr>
            <a:normAutofit/>
          </a:bodyPr>
          <a:lstStyle/>
          <a:p>
            <a:r>
              <a:rPr lang="en-US" sz="2800" dirty="0"/>
              <a:t>2 Peter 3:10 - But the day of the Lord will come like a </a:t>
            </a:r>
            <a:r>
              <a:rPr lang="en-US" sz="2800" dirty="0" smtClean="0"/>
              <a:t>thief in the night. </a:t>
            </a:r>
            <a:r>
              <a:rPr lang="en-US" sz="2800" dirty="0"/>
              <a:t>The heavens will disappear with a roar; the elements will be destroyed by fire, and the earth and everything done in it will be laid bare</a:t>
            </a:r>
            <a:r>
              <a:rPr lang="en-US" sz="2800" dirty="0" smtClean="0"/>
              <a:t>.</a:t>
            </a:r>
          </a:p>
          <a:p>
            <a:endParaRPr lang="en-US" sz="2800" dirty="0" smtClean="0"/>
          </a:p>
          <a:p>
            <a:r>
              <a:rPr lang="en-US" sz="2800" dirty="0" smtClean="0"/>
              <a:t>Matthew 25:31-46</a:t>
            </a:r>
          </a:p>
          <a:p>
            <a:endParaRPr lang="en-US" sz="2101" dirty="0"/>
          </a:p>
        </p:txBody>
      </p:sp>
    </p:spTree>
    <p:extLst>
      <p:ext uri="{BB962C8B-B14F-4D97-AF65-F5344CB8AC3E}">
        <p14:creationId xmlns:p14="http://schemas.microsoft.com/office/powerpoint/2010/main" val="5653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815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r>
              <a:rPr lang="en-US" sz="5400" b="1" dirty="0"/>
              <a:t>The Greatness of God</a:t>
            </a:r>
          </a:p>
        </p:txBody>
      </p:sp>
      <p:sp>
        <p:nvSpPr>
          <p:cNvPr id="14" name="Content Placeholder 13"/>
          <p:cNvSpPr>
            <a:spLocks noGrp="1"/>
          </p:cNvSpPr>
          <p:nvPr>
            <p:ph idx="1"/>
          </p:nvPr>
        </p:nvSpPr>
        <p:spPr>
          <a:xfrm>
            <a:off x="838200" y="1905000"/>
            <a:ext cx="7467600" cy="4267200"/>
          </a:xfrm>
        </p:spPr>
        <p:txBody>
          <a:bodyPr>
            <a:normAutofit fontScale="70000" lnSpcReduction="20000"/>
          </a:bodyPr>
          <a:lstStyle/>
          <a:p>
            <a:pPr>
              <a:spcBef>
                <a:spcPts val="1200"/>
              </a:spcBef>
            </a:pPr>
            <a:r>
              <a:rPr lang="en-US" sz="3400" dirty="0"/>
              <a:t>Psalms 8</a:t>
            </a:r>
            <a:r>
              <a:rPr lang="en-US" sz="3400" dirty="0" smtClean="0"/>
              <a:t>:  </a:t>
            </a:r>
            <a:r>
              <a:rPr lang="en-US" sz="3400" cap="small" dirty="0" smtClean="0"/>
              <a:t>Lord</a:t>
            </a:r>
            <a:r>
              <a:rPr lang="en-US" sz="3400" dirty="0"/>
              <a:t>, our </a:t>
            </a:r>
            <a:r>
              <a:rPr lang="en-US" sz="3400" dirty="0" smtClean="0"/>
              <a:t>Lord how </a:t>
            </a:r>
            <a:r>
              <a:rPr lang="en-US" sz="3400" dirty="0"/>
              <a:t>majestic is your name in all the </a:t>
            </a:r>
            <a:r>
              <a:rPr lang="en-US" sz="3400" dirty="0" smtClean="0"/>
              <a:t>earth! You </a:t>
            </a:r>
            <a:r>
              <a:rPr lang="en-US" sz="3400" dirty="0"/>
              <a:t>have set your </a:t>
            </a:r>
            <a:r>
              <a:rPr lang="en-US" sz="3400" dirty="0" smtClean="0"/>
              <a:t>glory in </a:t>
            </a:r>
            <a:r>
              <a:rPr lang="en-US" sz="3400" dirty="0"/>
              <a:t>the </a:t>
            </a:r>
            <a:r>
              <a:rPr lang="en-US" sz="3400" dirty="0" smtClean="0"/>
              <a:t>heavens. </a:t>
            </a:r>
            <a:r>
              <a:rPr lang="en-US" sz="3400" dirty="0" smtClean="0"/>
              <a:t>Through </a:t>
            </a:r>
            <a:r>
              <a:rPr lang="en-US" sz="3400" dirty="0"/>
              <a:t>the praise of children and </a:t>
            </a:r>
            <a:r>
              <a:rPr lang="en-US" sz="3400" dirty="0" smtClean="0"/>
              <a:t>infants</a:t>
            </a:r>
            <a:r>
              <a:rPr lang="en-US" sz="3400" dirty="0"/>
              <a:t> </a:t>
            </a:r>
            <a:r>
              <a:rPr lang="en-US" sz="3400" dirty="0" smtClean="0"/>
              <a:t>you </a:t>
            </a:r>
            <a:r>
              <a:rPr lang="en-US" sz="3400" dirty="0"/>
              <a:t>have established a stronghold against your </a:t>
            </a:r>
            <a:r>
              <a:rPr lang="en-US" sz="3400" dirty="0" smtClean="0"/>
              <a:t>enemies, to </a:t>
            </a:r>
            <a:r>
              <a:rPr lang="en-US" sz="3400" dirty="0"/>
              <a:t>silence the foe and the </a:t>
            </a:r>
            <a:r>
              <a:rPr lang="en-US" sz="3400" dirty="0" smtClean="0"/>
              <a:t>avenger.</a:t>
            </a:r>
            <a:r>
              <a:rPr lang="en-US" sz="3400" baseline="30000" dirty="0" smtClean="0"/>
              <a:t> </a:t>
            </a:r>
            <a:r>
              <a:rPr lang="en-US" sz="3400" dirty="0" smtClean="0"/>
              <a:t>When </a:t>
            </a:r>
            <a:r>
              <a:rPr lang="en-US" sz="3400" dirty="0"/>
              <a:t>I consider your </a:t>
            </a:r>
            <a:r>
              <a:rPr lang="en-US" sz="3400" dirty="0" smtClean="0"/>
              <a:t>heavens, the </a:t>
            </a:r>
            <a:r>
              <a:rPr lang="en-US" sz="3400" dirty="0"/>
              <a:t>work of your </a:t>
            </a:r>
            <a:r>
              <a:rPr lang="en-US" sz="3400" dirty="0" smtClean="0"/>
              <a:t>fingers, the </a:t>
            </a:r>
            <a:r>
              <a:rPr lang="en-US" sz="3400" dirty="0"/>
              <a:t>moon and the </a:t>
            </a:r>
            <a:r>
              <a:rPr lang="en-US" sz="3400" dirty="0" smtClean="0"/>
              <a:t>stars, which </a:t>
            </a:r>
            <a:r>
              <a:rPr lang="en-US" sz="3400" dirty="0"/>
              <a:t>you have set in </a:t>
            </a:r>
            <a:r>
              <a:rPr lang="en-US" sz="3400" dirty="0" smtClean="0"/>
              <a:t>place, what </a:t>
            </a:r>
            <a:r>
              <a:rPr lang="en-US" sz="3400" dirty="0"/>
              <a:t>is mankind that you are mindful of </a:t>
            </a:r>
            <a:r>
              <a:rPr lang="en-US" sz="3400" dirty="0" smtClean="0"/>
              <a:t>them, human </a:t>
            </a:r>
            <a:r>
              <a:rPr lang="en-US" sz="3400" dirty="0"/>
              <a:t>beings that you care for </a:t>
            </a:r>
            <a:r>
              <a:rPr lang="en-US" sz="3400" dirty="0" smtClean="0"/>
              <a:t>them?</a:t>
            </a:r>
            <a:r>
              <a:rPr lang="en-US" sz="3400" baseline="30000" dirty="0"/>
              <a:t> </a:t>
            </a:r>
            <a:r>
              <a:rPr lang="en-US" sz="3400" dirty="0" smtClean="0"/>
              <a:t>You </a:t>
            </a:r>
            <a:r>
              <a:rPr lang="en-US" sz="3400" dirty="0"/>
              <a:t>have made </a:t>
            </a:r>
            <a:r>
              <a:rPr lang="en-US" sz="3400" dirty="0" smtClean="0"/>
              <a:t>them</a:t>
            </a:r>
            <a:r>
              <a:rPr lang="en-US" sz="3400" baseline="30000" dirty="0"/>
              <a:t> </a:t>
            </a:r>
            <a:r>
              <a:rPr lang="en-US" sz="3400" dirty="0" smtClean="0"/>
              <a:t>a </a:t>
            </a:r>
            <a:r>
              <a:rPr lang="en-US" sz="3400" dirty="0"/>
              <a:t>little lower than the </a:t>
            </a:r>
            <a:r>
              <a:rPr lang="en-US" sz="3400" dirty="0" smtClean="0"/>
              <a:t>angels</a:t>
            </a:r>
            <a:r>
              <a:rPr lang="en-US" sz="3400" baseline="30000" dirty="0"/>
              <a:t> </a:t>
            </a:r>
            <a:r>
              <a:rPr lang="en-US" sz="3400" dirty="0" smtClean="0"/>
              <a:t>and </a:t>
            </a:r>
            <a:r>
              <a:rPr lang="en-US" sz="3400" dirty="0"/>
              <a:t>crowned </a:t>
            </a:r>
            <a:r>
              <a:rPr lang="en-US" sz="3400" dirty="0" smtClean="0"/>
              <a:t>them</a:t>
            </a:r>
            <a:r>
              <a:rPr lang="en-US" sz="3400" baseline="30000" dirty="0"/>
              <a:t> </a:t>
            </a:r>
            <a:r>
              <a:rPr lang="en-US" sz="3400" dirty="0" smtClean="0"/>
              <a:t>with </a:t>
            </a:r>
            <a:r>
              <a:rPr lang="en-US" sz="3400" dirty="0"/>
              <a:t>glory and </a:t>
            </a:r>
            <a:r>
              <a:rPr lang="en-US" sz="3400" dirty="0" smtClean="0"/>
              <a:t>honor. </a:t>
            </a:r>
            <a:r>
              <a:rPr lang="en-US" sz="3400" dirty="0" smtClean="0"/>
              <a:t>You </a:t>
            </a:r>
            <a:r>
              <a:rPr lang="en-US" sz="3400" dirty="0"/>
              <a:t>made them rulers over the works of your </a:t>
            </a:r>
            <a:r>
              <a:rPr lang="en-US" sz="3400" dirty="0" smtClean="0"/>
              <a:t>hands; you </a:t>
            </a:r>
            <a:r>
              <a:rPr lang="en-US" sz="3400" dirty="0"/>
              <a:t>put everything under </a:t>
            </a:r>
            <a:r>
              <a:rPr lang="en-US" sz="3400" dirty="0" smtClean="0"/>
              <a:t>their</a:t>
            </a:r>
            <a:r>
              <a:rPr lang="en-US" sz="3400" baseline="30000" dirty="0"/>
              <a:t> </a:t>
            </a:r>
            <a:r>
              <a:rPr lang="en-US" sz="3400" dirty="0" smtClean="0"/>
              <a:t>feet: </a:t>
            </a:r>
            <a:r>
              <a:rPr lang="en-US" sz="3400" dirty="0" smtClean="0"/>
              <a:t>all </a:t>
            </a:r>
            <a:r>
              <a:rPr lang="en-US" sz="3400" dirty="0"/>
              <a:t>flocks and </a:t>
            </a:r>
            <a:r>
              <a:rPr lang="en-US" sz="3400" dirty="0" smtClean="0"/>
              <a:t>herds, and </a:t>
            </a:r>
            <a:r>
              <a:rPr lang="en-US" sz="3400" dirty="0"/>
              <a:t>the animals of the </a:t>
            </a:r>
            <a:r>
              <a:rPr lang="en-US" sz="3400" dirty="0" smtClean="0"/>
              <a:t>wild, the </a:t>
            </a:r>
            <a:r>
              <a:rPr lang="en-US" sz="3400" dirty="0"/>
              <a:t>birds in the </a:t>
            </a:r>
            <a:r>
              <a:rPr lang="en-US" sz="3400" dirty="0" smtClean="0"/>
              <a:t>sky, and </a:t>
            </a:r>
            <a:r>
              <a:rPr lang="en-US" sz="3400" dirty="0"/>
              <a:t>the fish in the </a:t>
            </a:r>
            <a:r>
              <a:rPr lang="en-US" sz="3400" dirty="0" smtClean="0"/>
              <a:t>sea,</a:t>
            </a:r>
            <a:r>
              <a:rPr lang="en-US" sz="3400" dirty="0"/>
              <a:t> </a:t>
            </a:r>
            <a:r>
              <a:rPr lang="en-US" sz="3400" dirty="0" smtClean="0"/>
              <a:t>all </a:t>
            </a:r>
            <a:r>
              <a:rPr lang="en-US" sz="3400" dirty="0"/>
              <a:t>that swim the paths of the </a:t>
            </a:r>
            <a:r>
              <a:rPr lang="en-US" sz="3400" dirty="0" smtClean="0"/>
              <a:t>seas</a:t>
            </a:r>
            <a:r>
              <a:rPr lang="en-US" sz="3400" dirty="0" smtClean="0"/>
              <a:t>.</a:t>
            </a:r>
            <a:r>
              <a:rPr lang="en-US" sz="3400" baseline="30000" dirty="0"/>
              <a:t> </a:t>
            </a:r>
            <a:r>
              <a:rPr lang="en-US" sz="3400" cap="small" dirty="0"/>
              <a:t>Lord</a:t>
            </a:r>
            <a:r>
              <a:rPr lang="en-US" sz="3400" dirty="0"/>
              <a:t>, our </a:t>
            </a:r>
            <a:r>
              <a:rPr lang="en-US" sz="3400" dirty="0" smtClean="0"/>
              <a:t>Lord, how </a:t>
            </a:r>
            <a:r>
              <a:rPr lang="en-US" sz="3400" dirty="0"/>
              <a:t>majestic is your name in all the earth!</a:t>
            </a:r>
          </a:p>
          <a:p>
            <a:endParaRPr lang="en-US" sz="2101"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out)">
                                      <p:cBhvr>
                                        <p:cTn id="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r>
              <a:rPr lang="en-US" sz="5400" b="1" dirty="0"/>
              <a:t>The Greatness of God</a:t>
            </a:r>
          </a:p>
        </p:txBody>
      </p:sp>
      <p:sp>
        <p:nvSpPr>
          <p:cNvPr id="14" name="Content Placeholder 13"/>
          <p:cNvSpPr>
            <a:spLocks noGrp="1"/>
          </p:cNvSpPr>
          <p:nvPr>
            <p:ph idx="1"/>
          </p:nvPr>
        </p:nvSpPr>
        <p:spPr>
          <a:xfrm>
            <a:off x="838200" y="1905000"/>
            <a:ext cx="7467600" cy="4267200"/>
          </a:xfrm>
        </p:spPr>
        <p:txBody>
          <a:bodyPr>
            <a:normAutofit lnSpcReduction="10000"/>
          </a:bodyPr>
          <a:lstStyle/>
          <a:p>
            <a:r>
              <a:rPr lang="en-US" sz="2400" dirty="0" smtClean="0"/>
              <a:t>Exodus 33:18-23 </a:t>
            </a:r>
            <a:r>
              <a:rPr lang="en-US" sz="2101" dirty="0" smtClean="0"/>
              <a:t>- </a:t>
            </a:r>
            <a:r>
              <a:rPr lang="en-US" sz="2400" dirty="0" smtClean="0"/>
              <a:t>Then </a:t>
            </a:r>
            <a:r>
              <a:rPr lang="en-US" sz="2400" dirty="0"/>
              <a:t>Moses said, “Now show me your glory</a:t>
            </a:r>
            <a:r>
              <a:rPr lang="en-US" sz="2400" dirty="0" smtClean="0"/>
              <a:t>.” And </a:t>
            </a:r>
            <a:r>
              <a:rPr lang="en-US" sz="2400" dirty="0"/>
              <a:t>the </a:t>
            </a:r>
            <a:r>
              <a:rPr lang="en-US" sz="2400" cap="small" dirty="0"/>
              <a:t>Lord</a:t>
            </a:r>
            <a:r>
              <a:rPr lang="en-US" sz="2400" dirty="0"/>
              <a:t> said, “I will cause all my goodness to pass in front of you, and I will proclaim my name, the </a:t>
            </a:r>
            <a:r>
              <a:rPr lang="en-US" sz="2400" cap="small" dirty="0"/>
              <a:t>Lord</a:t>
            </a:r>
            <a:r>
              <a:rPr lang="en-US" sz="2400" dirty="0"/>
              <a:t>, in your presence. I will have mercy on whom I will have mercy, and I will have compassion on whom I will have compassion. </a:t>
            </a:r>
            <a:r>
              <a:rPr lang="en-US" sz="2400" dirty="0" smtClean="0"/>
              <a:t>But</a:t>
            </a:r>
            <a:r>
              <a:rPr lang="en-US" sz="2400" dirty="0"/>
              <a:t>,” he said, “you cannot see my face, for no one may see me and live</a:t>
            </a:r>
            <a:r>
              <a:rPr lang="en-US" sz="2400" dirty="0" smtClean="0"/>
              <a:t>.” Then </a:t>
            </a:r>
            <a:r>
              <a:rPr lang="en-US" sz="2400" dirty="0"/>
              <a:t>the </a:t>
            </a:r>
            <a:r>
              <a:rPr lang="en-US" sz="2400" cap="small" dirty="0"/>
              <a:t>Lord</a:t>
            </a:r>
            <a:r>
              <a:rPr lang="en-US" sz="2400" dirty="0"/>
              <a:t> said, “There is a place near me where you may stand on a </a:t>
            </a:r>
            <a:r>
              <a:rPr lang="en-US" sz="2400" dirty="0" smtClean="0"/>
              <a:t>rock. When </a:t>
            </a:r>
            <a:r>
              <a:rPr lang="en-US" sz="2400" dirty="0"/>
              <a:t>my glory passes by, I will put you in a cleft in the rock and cover you with my hand until I have passed by</a:t>
            </a:r>
            <a:r>
              <a:rPr lang="en-US" sz="2400" dirty="0" smtClean="0"/>
              <a:t>.</a:t>
            </a:r>
            <a:r>
              <a:rPr lang="en-US" sz="2400" baseline="30000" dirty="0"/>
              <a:t> </a:t>
            </a:r>
            <a:r>
              <a:rPr lang="en-US" sz="2400" dirty="0"/>
              <a:t>Then I will remove my hand and you will see my back; but my face must not be seen.”</a:t>
            </a:r>
          </a:p>
          <a:p>
            <a:endParaRPr lang="en-US" sz="2101" dirty="0"/>
          </a:p>
        </p:txBody>
      </p:sp>
    </p:spTree>
    <p:extLst>
      <p:ext uri="{BB962C8B-B14F-4D97-AF65-F5344CB8AC3E}">
        <p14:creationId xmlns:p14="http://schemas.microsoft.com/office/powerpoint/2010/main" val="351689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out)">
                                      <p:cBhvr>
                                        <p:cTn id="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pPr algn="ctr"/>
            <a:r>
              <a:rPr lang="en-US" sz="5400" b="1" dirty="0" smtClean="0"/>
              <a:t>You are a good person</a:t>
            </a:r>
            <a:endParaRPr lang="en-US" sz="5400" b="1" dirty="0"/>
          </a:p>
        </p:txBody>
      </p:sp>
      <p:sp>
        <p:nvSpPr>
          <p:cNvPr id="14" name="Content Placeholder 13"/>
          <p:cNvSpPr>
            <a:spLocks noGrp="1"/>
          </p:cNvSpPr>
          <p:nvPr>
            <p:ph idx="1"/>
          </p:nvPr>
        </p:nvSpPr>
        <p:spPr>
          <a:xfrm>
            <a:off x="838201" y="2133600"/>
            <a:ext cx="7467600" cy="3886200"/>
          </a:xfrm>
        </p:spPr>
        <p:txBody>
          <a:bodyPr>
            <a:noAutofit/>
          </a:bodyPr>
          <a:lstStyle/>
          <a:p>
            <a:r>
              <a:rPr lang="en-US" sz="2400" dirty="0" smtClean="0"/>
              <a:t>Romans 3:10 – As it is written: “There is </a:t>
            </a:r>
            <a:r>
              <a:rPr lang="en-US" sz="2400" dirty="0" smtClean="0">
                <a:solidFill>
                  <a:srgbClr val="FF0000"/>
                </a:solidFill>
              </a:rPr>
              <a:t>no one </a:t>
            </a:r>
            <a:r>
              <a:rPr lang="en-US" sz="2400" dirty="0" smtClean="0"/>
              <a:t>righteous</a:t>
            </a:r>
            <a:r>
              <a:rPr lang="en-US" sz="2400" dirty="0" smtClean="0"/>
              <a:t>, </a:t>
            </a:r>
            <a:r>
              <a:rPr lang="en-US" sz="2400" dirty="0" smtClean="0">
                <a:solidFill>
                  <a:srgbClr val="FF0000"/>
                </a:solidFill>
              </a:rPr>
              <a:t>not even one</a:t>
            </a:r>
            <a:r>
              <a:rPr lang="en-US" sz="2400" dirty="0" smtClean="0"/>
              <a:t>; </a:t>
            </a:r>
          </a:p>
          <a:p>
            <a:endParaRPr lang="en-US" sz="2400" dirty="0" smtClean="0"/>
          </a:p>
          <a:p>
            <a:r>
              <a:rPr lang="en-US" sz="2400" dirty="0" smtClean="0"/>
              <a:t>Romans 3:23-26 - for </a:t>
            </a:r>
            <a:r>
              <a:rPr lang="en-US" sz="2400" dirty="0">
                <a:solidFill>
                  <a:srgbClr val="FF0000"/>
                </a:solidFill>
              </a:rPr>
              <a:t>all</a:t>
            </a:r>
            <a:r>
              <a:rPr lang="en-US" sz="2400" dirty="0"/>
              <a:t> have sinned and fall short of the glory of God, </a:t>
            </a:r>
            <a:r>
              <a:rPr lang="en-US" sz="2400" dirty="0" smtClean="0"/>
              <a:t>and </a:t>
            </a:r>
            <a:r>
              <a:rPr lang="en-US" sz="2400" dirty="0"/>
              <a:t>all are justified freely by his grace through the redemption that came by Christ Jesus. </a:t>
            </a:r>
            <a:r>
              <a:rPr lang="en-US" sz="2400" dirty="0" smtClean="0"/>
              <a:t>God </a:t>
            </a:r>
            <a:r>
              <a:rPr lang="en-US" sz="2400" dirty="0"/>
              <a:t>presented Christ as a sacrifice of atonement</a:t>
            </a:r>
            <a:r>
              <a:rPr lang="en-US" sz="2400" dirty="0" smtClean="0"/>
              <a:t>, </a:t>
            </a:r>
            <a:r>
              <a:rPr lang="en-US" sz="2400" dirty="0"/>
              <a:t>through the shedding of his blood—to be received by faith. </a:t>
            </a:r>
          </a:p>
        </p:txBody>
      </p:sp>
    </p:spTree>
    <p:extLst>
      <p:ext uri="{BB962C8B-B14F-4D97-AF65-F5344CB8AC3E}">
        <p14:creationId xmlns:p14="http://schemas.microsoft.com/office/powerpoint/2010/main" val="12874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pPr algn="ctr"/>
            <a:r>
              <a:rPr lang="en-US" sz="5400" b="1" dirty="0" smtClean="0"/>
              <a:t>God does not Punish</a:t>
            </a:r>
            <a:endParaRPr lang="en-US" sz="5400" b="1" dirty="0"/>
          </a:p>
        </p:txBody>
      </p:sp>
      <p:sp>
        <p:nvSpPr>
          <p:cNvPr id="14" name="Content Placeholder 13"/>
          <p:cNvSpPr>
            <a:spLocks noGrp="1"/>
          </p:cNvSpPr>
          <p:nvPr>
            <p:ph idx="1"/>
          </p:nvPr>
        </p:nvSpPr>
        <p:spPr>
          <a:xfrm>
            <a:off x="838200" y="1752600"/>
            <a:ext cx="7467600" cy="4572000"/>
          </a:xfrm>
        </p:spPr>
        <p:txBody>
          <a:bodyPr>
            <a:noAutofit/>
          </a:bodyPr>
          <a:lstStyle/>
          <a:p>
            <a:r>
              <a:rPr lang="en-US" sz="2400" dirty="0" smtClean="0"/>
              <a:t>Adam &amp; Eve – Genesis 3</a:t>
            </a:r>
          </a:p>
          <a:p>
            <a:r>
              <a:rPr lang="en-US" sz="2400" dirty="0" smtClean="0"/>
              <a:t>The Flood – Genesis 6</a:t>
            </a:r>
          </a:p>
          <a:p>
            <a:r>
              <a:rPr lang="en-US" sz="2400" dirty="0" smtClean="0"/>
              <a:t>The 10 Plagues – Exodus 7-11</a:t>
            </a:r>
          </a:p>
          <a:p>
            <a:r>
              <a:rPr lang="en-US" sz="2400" dirty="0" smtClean="0"/>
              <a:t>Description of Hell</a:t>
            </a:r>
          </a:p>
          <a:p>
            <a:pPr lvl="1"/>
            <a:r>
              <a:rPr lang="en-US" sz="2400" dirty="0" smtClean="0"/>
              <a:t>Blazing Furnace where there will be weeping and gnashing of teeth – Matt. 13:42, Matt. 13:50</a:t>
            </a:r>
          </a:p>
          <a:p>
            <a:pPr lvl="1"/>
            <a:r>
              <a:rPr lang="en-US" sz="2400" dirty="0" smtClean="0"/>
              <a:t>Fiery lake of burning sulfur – Rev. 21:8</a:t>
            </a:r>
          </a:p>
          <a:p>
            <a:pPr lvl="1"/>
            <a:r>
              <a:rPr lang="en-US" sz="2400" dirty="0" smtClean="0"/>
              <a:t>Eternal fire prepared for the devil and his angels – Matt. 25:41</a:t>
            </a:r>
          </a:p>
          <a:p>
            <a:pPr lvl="1"/>
            <a:endParaRPr lang="en-US" sz="2100" dirty="0"/>
          </a:p>
        </p:txBody>
      </p:sp>
    </p:spTree>
    <p:extLst>
      <p:ext uri="{BB962C8B-B14F-4D97-AF65-F5344CB8AC3E}">
        <p14:creationId xmlns:p14="http://schemas.microsoft.com/office/powerpoint/2010/main" val="11951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pPr algn="ctr"/>
            <a:r>
              <a:rPr lang="en-US" sz="5400" b="1" dirty="0" smtClean="0"/>
              <a:t>God does not Punish</a:t>
            </a:r>
            <a:endParaRPr lang="en-US" sz="5400" b="1" dirty="0"/>
          </a:p>
        </p:txBody>
      </p:sp>
      <p:sp>
        <p:nvSpPr>
          <p:cNvPr id="14" name="Content Placeholder 13"/>
          <p:cNvSpPr>
            <a:spLocks noGrp="1"/>
          </p:cNvSpPr>
          <p:nvPr>
            <p:ph idx="1"/>
          </p:nvPr>
        </p:nvSpPr>
        <p:spPr>
          <a:xfrm>
            <a:off x="838200" y="1752600"/>
            <a:ext cx="7467600" cy="4572000"/>
          </a:xfrm>
        </p:spPr>
        <p:txBody>
          <a:bodyPr>
            <a:noAutofit/>
          </a:bodyPr>
          <a:lstStyle/>
          <a:p>
            <a:pPr lvl="1"/>
            <a:r>
              <a:rPr lang="en-US" sz="2600" dirty="0"/>
              <a:t>Romans 3:23-26 - for all have sinned and fall short of the glory of God, and all are justified freely by his grace through the redemption that came by Christ Jesus. God presented Christ as a sacrifice of atonement, through the shedding of his blood—to be received by faith. </a:t>
            </a:r>
            <a:r>
              <a:rPr lang="en-US" sz="2600" dirty="0">
                <a:solidFill>
                  <a:srgbClr val="FF0000"/>
                </a:solidFill>
              </a:rPr>
              <a:t>He did this to demonstrate his righteousness, because in his forbearance he had left the sins committed beforehand unpunished— he did it to demonstrate his righteousness at the present time, so as to be just and the one who justifies those who have faith in Jesus.</a:t>
            </a:r>
          </a:p>
          <a:p>
            <a:pPr lvl="1"/>
            <a:endParaRPr lang="en-US" sz="2100" dirty="0"/>
          </a:p>
        </p:txBody>
      </p:sp>
    </p:spTree>
    <p:extLst>
      <p:ext uri="{BB962C8B-B14F-4D97-AF65-F5344CB8AC3E}">
        <p14:creationId xmlns:p14="http://schemas.microsoft.com/office/powerpoint/2010/main" val="210911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out)">
                                      <p:cBhvr>
                                        <p:cTn id="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pPr algn="ctr"/>
            <a:r>
              <a:rPr lang="en-US" sz="5400" b="1" dirty="0" smtClean="0"/>
              <a:t>God does not Punish</a:t>
            </a:r>
            <a:endParaRPr lang="en-US" sz="5400" b="1" dirty="0"/>
          </a:p>
        </p:txBody>
      </p:sp>
      <p:sp>
        <p:nvSpPr>
          <p:cNvPr id="14" name="Content Placeholder 13"/>
          <p:cNvSpPr>
            <a:spLocks noGrp="1"/>
          </p:cNvSpPr>
          <p:nvPr>
            <p:ph idx="1"/>
          </p:nvPr>
        </p:nvSpPr>
        <p:spPr>
          <a:xfrm>
            <a:off x="838200" y="1752600"/>
            <a:ext cx="7467600" cy="4572000"/>
          </a:xfrm>
        </p:spPr>
        <p:txBody>
          <a:bodyPr>
            <a:noAutofit/>
          </a:bodyPr>
          <a:lstStyle/>
          <a:p>
            <a:pPr lvl="1"/>
            <a:r>
              <a:rPr lang="en-US" sz="2400" dirty="0" smtClean="0"/>
              <a:t>To many </a:t>
            </a:r>
            <a:r>
              <a:rPr lang="en-US" sz="2400" dirty="0" smtClean="0"/>
              <a:t>people think God’s </a:t>
            </a:r>
            <a:r>
              <a:rPr lang="en-US" sz="2400" dirty="0" smtClean="0"/>
              <a:t>punishment doesn’t make sense. Many refuse to believe that a God of love can also punish. </a:t>
            </a:r>
          </a:p>
          <a:p>
            <a:pPr lvl="1"/>
            <a:r>
              <a:rPr lang="en-US" sz="2400" dirty="0"/>
              <a:t>Romans 5:8-10 - But God demonstrates his own love for us in this: While we were still sinners, Christ died for </a:t>
            </a:r>
            <a:r>
              <a:rPr lang="en-US" sz="2400" dirty="0" smtClean="0"/>
              <a:t>us. Since </a:t>
            </a:r>
            <a:r>
              <a:rPr lang="en-US" sz="2400" dirty="0"/>
              <a:t>we have now been justified by his blood, how much more shall we be saved from God’s wrath through him! </a:t>
            </a:r>
            <a:r>
              <a:rPr lang="en-US" sz="2400" dirty="0" smtClean="0"/>
              <a:t>For </a:t>
            </a:r>
            <a:r>
              <a:rPr lang="en-US" sz="2400" dirty="0"/>
              <a:t>if, while we were God’s enemies, we were reconciled to him through the death of his Son, how much more, having been reconciled, shall we be saved through his life!</a:t>
            </a:r>
          </a:p>
          <a:p>
            <a:pPr lvl="1"/>
            <a:endParaRPr lang="en-US" sz="2400" dirty="0" smtClean="0"/>
          </a:p>
          <a:p>
            <a:pPr lvl="1"/>
            <a:endParaRPr lang="en-US" sz="2400" dirty="0">
              <a:solidFill>
                <a:srgbClr val="FF0000"/>
              </a:solidFill>
            </a:endParaRPr>
          </a:p>
          <a:p>
            <a:pPr lvl="1"/>
            <a:endParaRPr lang="en-US" sz="2100" dirty="0"/>
          </a:p>
        </p:txBody>
      </p:sp>
    </p:spTree>
    <p:extLst>
      <p:ext uri="{BB962C8B-B14F-4D97-AF65-F5344CB8AC3E}">
        <p14:creationId xmlns:p14="http://schemas.microsoft.com/office/powerpoint/2010/main" val="293006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1" y="762000"/>
            <a:ext cx="7315200" cy="1486168"/>
          </a:xfrm>
        </p:spPr>
        <p:txBody>
          <a:bodyPr>
            <a:noAutofit/>
          </a:bodyPr>
          <a:lstStyle/>
          <a:p>
            <a:pPr algn="ctr"/>
            <a:r>
              <a:rPr lang="en-US" sz="4800" b="1" dirty="0" smtClean="0"/>
              <a:t>There are many ways to Heaven</a:t>
            </a:r>
            <a:endParaRPr lang="en-US" sz="4800" b="1" dirty="0"/>
          </a:p>
        </p:txBody>
      </p:sp>
      <p:sp>
        <p:nvSpPr>
          <p:cNvPr id="14" name="Content Placeholder 13"/>
          <p:cNvSpPr>
            <a:spLocks noGrp="1"/>
          </p:cNvSpPr>
          <p:nvPr>
            <p:ph idx="1"/>
          </p:nvPr>
        </p:nvSpPr>
        <p:spPr>
          <a:xfrm>
            <a:off x="762001" y="2590800"/>
            <a:ext cx="7467600" cy="3429000"/>
          </a:xfrm>
        </p:spPr>
        <p:txBody>
          <a:bodyPr>
            <a:noAutofit/>
          </a:bodyPr>
          <a:lstStyle/>
          <a:p>
            <a:pPr lvl="1"/>
            <a:r>
              <a:rPr lang="en-US" sz="2800" dirty="0"/>
              <a:t>Acts 4:12 - Salvation is found in no one else, for there is no other name under heaven given to mankind by which we must be saved</a:t>
            </a:r>
            <a:r>
              <a:rPr lang="en-US" sz="2800" dirty="0" smtClean="0"/>
              <a:t>.”</a:t>
            </a:r>
          </a:p>
          <a:p>
            <a:pPr lvl="1"/>
            <a:endParaRPr lang="en-US" sz="2800" dirty="0" smtClean="0"/>
          </a:p>
          <a:p>
            <a:pPr lvl="1"/>
            <a:r>
              <a:rPr lang="en-US" sz="2800" dirty="0" smtClean="0"/>
              <a:t>John 14:6 – Jesus answered, I am the way and the truth and the life. No one comes to the Father except through me.</a:t>
            </a:r>
          </a:p>
          <a:p>
            <a:pPr lvl="1"/>
            <a:endParaRPr lang="en-US" sz="2400" dirty="0" smtClean="0"/>
          </a:p>
          <a:p>
            <a:pPr lvl="1"/>
            <a:endParaRPr lang="en-US" sz="2400" dirty="0" smtClean="0"/>
          </a:p>
          <a:p>
            <a:pPr lvl="1"/>
            <a:endParaRPr lang="en-US" sz="2400" dirty="0">
              <a:solidFill>
                <a:srgbClr val="FF0000"/>
              </a:solidFill>
            </a:endParaRPr>
          </a:p>
          <a:p>
            <a:pPr lvl="1"/>
            <a:endParaRPr lang="en-US" sz="2100" dirty="0"/>
          </a:p>
        </p:txBody>
      </p:sp>
    </p:spTree>
    <p:extLst>
      <p:ext uri="{BB962C8B-B14F-4D97-AF65-F5344CB8AC3E}">
        <p14:creationId xmlns:p14="http://schemas.microsoft.com/office/powerpoint/2010/main" val="351654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wipe(down)">
                                      <p:cBhvr>
                                        <p:cTn id="14" dur="580">
                                          <p:stCondLst>
                                            <p:cond delay="0"/>
                                          </p:stCondLst>
                                        </p:cTn>
                                        <p:tgtEl>
                                          <p:spTgt spid="14">
                                            <p:txEl>
                                              <p:pRg st="2" end="2"/>
                                            </p:txEl>
                                          </p:spTgt>
                                        </p:tgtEl>
                                      </p:cBhvr>
                                    </p:animEffect>
                                    <p:anim calcmode="lin" valueType="num">
                                      <p:cBhvr>
                                        <p:cTn id="15"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xEl>
                                              <p:pRg st="2" end="2"/>
                                            </p:txEl>
                                          </p:spTgt>
                                        </p:tgtEl>
                                      </p:cBhvr>
                                      <p:to x="100000" y="60000"/>
                                    </p:animScale>
                                    <p:animScale>
                                      <p:cBhvr>
                                        <p:cTn id="21" dur="166" decel="50000">
                                          <p:stCondLst>
                                            <p:cond delay="676"/>
                                          </p:stCondLst>
                                        </p:cTn>
                                        <p:tgtEl>
                                          <p:spTgt spid="14">
                                            <p:txEl>
                                              <p:pRg st="2" end="2"/>
                                            </p:txEl>
                                          </p:spTgt>
                                        </p:tgtEl>
                                      </p:cBhvr>
                                      <p:to x="100000" y="100000"/>
                                    </p:animScale>
                                    <p:animScale>
                                      <p:cBhvr>
                                        <p:cTn id="22" dur="26">
                                          <p:stCondLst>
                                            <p:cond delay="1312"/>
                                          </p:stCondLst>
                                        </p:cTn>
                                        <p:tgtEl>
                                          <p:spTgt spid="14">
                                            <p:txEl>
                                              <p:pRg st="2" end="2"/>
                                            </p:txEl>
                                          </p:spTgt>
                                        </p:tgtEl>
                                      </p:cBhvr>
                                      <p:to x="100000" y="80000"/>
                                    </p:animScale>
                                    <p:animScale>
                                      <p:cBhvr>
                                        <p:cTn id="23" dur="166" decel="50000">
                                          <p:stCondLst>
                                            <p:cond delay="1338"/>
                                          </p:stCondLst>
                                        </p:cTn>
                                        <p:tgtEl>
                                          <p:spTgt spid="14">
                                            <p:txEl>
                                              <p:pRg st="2" end="2"/>
                                            </p:txEl>
                                          </p:spTgt>
                                        </p:tgtEl>
                                      </p:cBhvr>
                                      <p:to x="100000" y="100000"/>
                                    </p:animScale>
                                    <p:animScale>
                                      <p:cBhvr>
                                        <p:cTn id="24" dur="26">
                                          <p:stCondLst>
                                            <p:cond delay="1642"/>
                                          </p:stCondLst>
                                        </p:cTn>
                                        <p:tgtEl>
                                          <p:spTgt spid="14">
                                            <p:txEl>
                                              <p:pRg st="2" end="2"/>
                                            </p:txEl>
                                          </p:spTgt>
                                        </p:tgtEl>
                                      </p:cBhvr>
                                      <p:to x="100000" y="90000"/>
                                    </p:animScale>
                                    <p:animScale>
                                      <p:cBhvr>
                                        <p:cTn id="25" dur="166" decel="50000">
                                          <p:stCondLst>
                                            <p:cond delay="1668"/>
                                          </p:stCondLst>
                                        </p:cTn>
                                        <p:tgtEl>
                                          <p:spTgt spid="14">
                                            <p:txEl>
                                              <p:pRg st="2" end="2"/>
                                            </p:txEl>
                                          </p:spTgt>
                                        </p:tgtEl>
                                      </p:cBhvr>
                                      <p:to x="100000" y="100000"/>
                                    </p:animScale>
                                    <p:animScale>
                                      <p:cBhvr>
                                        <p:cTn id="26" dur="26">
                                          <p:stCondLst>
                                            <p:cond delay="1808"/>
                                          </p:stCondLst>
                                        </p:cTn>
                                        <p:tgtEl>
                                          <p:spTgt spid="14">
                                            <p:txEl>
                                              <p:pRg st="2" end="2"/>
                                            </p:txEl>
                                          </p:spTgt>
                                        </p:tgtEl>
                                      </p:cBhvr>
                                      <p:to x="100000" y="95000"/>
                                    </p:animScale>
                                    <p:animScale>
                                      <p:cBhvr>
                                        <p:cTn id="27" dur="166" decel="50000">
                                          <p:stCondLst>
                                            <p:cond delay="1834"/>
                                          </p:stCondLst>
                                        </p:cTn>
                                        <p:tgtEl>
                                          <p:spTgt spid="1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609600"/>
            <a:ext cx="7315200" cy="1028968"/>
          </a:xfrm>
        </p:spPr>
        <p:txBody>
          <a:bodyPr>
            <a:normAutofit/>
          </a:bodyPr>
          <a:lstStyle/>
          <a:p>
            <a:pPr algn="ctr"/>
            <a:r>
              <a:rPr lang="en-US" sz="5400" b="1" dirty="0" smtClean="0"/>
              <a:t>Just say a Prayer</a:t>
            </a:r>
            <a:endParaRPr lang="en-US" sz="5400" b="1" dirty="0"/>
          </a:p>
        </p:txBody>
      </p:sp>
      <p:sp>
        <p:nvSpPr>
          <p:cNvPr id="14" name="Content Placeholder 13"/>
          <p:cNvSpPr>
            <a:spLocks noGrp="1"/>
          </p:cNvSpPr>
          <p:nvPr>
            <p:ph idx="1"/>
          </p:nvPr>
        </p:nvSpPr>
        <p:spPr>
          <a:xfrm>
            <a:off x="838201" y="1905000"/>
            <a:ext cx="7467600" cy="3886200"/>
          </a:xfrm>
        </p:spPr>
        <p:txBody>
          <a:bodyPr>
            <a:noAutofit/>
          </a:bodyPr>
          <a:lstStyle/>
          <a:p>
            <a:pPr lvl="1"/>
            <a:r>
              <a:rPr lang="en-US" sz="2600" dirty="0"/>
              <a:t>Acts 2:37-38 - When the people heard this, they were cut to the heart and said to Peter and the other apostles, “Brothers, what shall we do</a:t>
            </a:r>
            <a:r>
              <a:rPr lang="en-US" sz="2600" dirty="0" smtClean="0"/>
              <a:t>?” Peter </a:t>
            </a:r>
            <a:r>
              <a:rPr lang="en-US" sz="2600" dirty="0"/>
              <a:t>replied, “</a:t>
            </a:r>
            <a:r>
              <a:rPr lang="en-US" sz="2600" dirty="0">
                <a:solidFill>
                  <a:srgbClr val="FF0000"/>
                </a:solidFill>
              </a:rPr>
              <a:t>Repent and be baptized, every one of you, in the name of Jesus Christ for the forgiveness of your sins. And you will receive the gift of the Holy </a:t>
            </a:r>
            <a:r>
              <a:rPr lang="en-US" sz="2600" dirty="0" smtClean="0">
                <a:solidFill>
                  <a:srgbClr val="FF0000"/>
                </a:solidFill>
              </a:rPr>
              <a:t>Spirit.</a:t>
            </a:r>
          </a:p>
          <a:p>
            <a:pPr lvl="1"/>
            <a:r>
              <a:rPr lang="en-US" sz="2600" dirty="0" smtClean="0"/>
              <a:t>Acts</a:t>
            </a:r>
            <a:r>
              <a:rPr lang="en-US" sz="2600" dirty="0" smtClean="0">
                <a:solidFill>
                  <a:srgbClr val="FF0000"/>
                </a:solidFill>
              </a:rPr>
              <a:t> </a:t>
            </a:r>
            <a:r>
              <a:rPr lang="en-US" sz="2600" dirty="0"/>
              <a:t>3:19 - Repent, then, and turn to God, so that your sins may be wiped out, that times of refreshing may come from the Lord, </a:t>
            </a:r>
            <a:endParaRPr lang="en-US" sz="2600" dirty="0" smtClean="0"/>
          </a:p>
          <a:p>
            <a:pPr lvl="1"/>
            <a:endParaRPr lang="en-US" sz="2400" dirty="0" smtClean="0">
              <a:solidFill>
                <a:srgbClr val="FF0000"/>
              </a:solidFill>
            </a:endParaRPr>
          </a:p>
          <a:p>
            <a:pPr marL="226375" lvl="1" indent="0">
              <a:buNone/>
            </a:pPr>
            <a:endParaRPr lang="en-US" sz="2400" dirty="0">
              <a:solidFill>
                <a:srgbClr val="FF0000"/>
              </a:solidFill>
            </a:endParaRPr>
          </a:p>
          <a:p>
            <a:pPr lvl="1"/>
            <a:endParaRPr lang="en-US" sz="2400" dirty="0" smtClean="0"/>
          </a:p>
          <a:p>
            <a:pPr lvl="1"/>
            <a:endParaRPr lang="en-US" sz="2400" dirty="0">
              <a:solidFill>
                <a:srgbClr val="FF0000"/>
              </a:solidFill>
            </a:endParaRPr>
          </a:p>
          <a:p>
            <a:pPr lvl="1"/>
            <a:endParaRPr lang="en-US" sz="2100" dirty="0"/>
          </a:p>
        </p:txBody>
      </p:sp>
    </p:spTree>
    <p:extLst>
      <p:ext uri="{BB962C8B-B14F-4D97-AF65-F5344CB8AC3E}">
        <p14:creationId xmlns:p14="http://schemas.microsoft.com/office/powerpoint/2010/main" val="340035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1160</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Constantia</vt:lpstr>
      <vt:lpstr>Books Classic 16x9</vt:lpstr>
      <vt:lpstr>Lies Christians Believe</vt:lpstr>
      <vt:lpstr>The Greatness of God</vt:lpstr>
      <vt:lpstr>The Greatness of God</vt:lpstr>
      <vt:lpstr>You are a good person</vt:lpstr>
      <vt:lpstr>God does not Punish</vt:lpstr>
      <vt:lpstr>God does not Punish</vt:lpstr>
      <vt:lpstr>God does not Punish</vt:lpstr>
      <vt:lpstr>There are many ways to Heaven</vt:lpstr>
      <vt:lpstr>Just say a Prayer</vt:lpstr>
      <vt:lpstr>Just say a Prayer</vt:lpstr>
      <vt:lpstr>Being a Christian Solves all Life’s Problems</vt:lpstr>
      <vt:lpstr>Being a Christian Solves all Life’s Problems</vt:lpstr>
      <vt:lpstr>Judgement Day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2016-06-12T04:54:02Z</dcterms:created>
  <dcterms:modified xsi:type="dcterms:W3CDTF">2016-06-12T21:43:17Z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