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5"/>
  </p:handoutMasterIdLst>
  <p:sldIdLst>
    <p:sldId id="307" r:id="rId2"/>
    <p:sldId id="305" r:id="rId3"/>
    <p:sldId id="306" r:id="rId4"/>
    <p:sldId id="308" r:id="rId5"/>
    <p:sldId id="273" r:id="rId6"/>
    <p:sldId id="310" r:id="rId7"/>
    <p:sldId id="274" r:id="rId8"/>
    <p:sldId id="256" r:id="rId9"/>
    <p:sldId id="312" r:id="rId10"/>
    <p:sldId id="311" r:id="rId11"/>
    <p:sldId id="320" r:id="rId12"/>
    <p:sldId id="318" r:id="rId13"/>
    <p:sldId id="313" r:id="rId14"/>
    <p:sldId id="298" r:id="rId15"/>
    <p:sldId id="299" r:id="rId16"/>
    <p:sldId id="300" r:id="rId17"/>
    <p:sldId id="301" r:id="rId18"/>
    <p:sldId id="275" r:id="rId19"/>
    <p:sldId id="303" r:id="rId20"/>
    <p:sldId id="276" r:id="rId21"/>
    <p:sldId id="280" r:id="rId22"/>
    <p:sldId id="281" r:id="rId23"/>
    <p:sldId id="282" r:id="rId24"/>
    <p:sldId id="283" r:id="rId25"/>
    <p:sldId id="285" r:id="rId26"/>
    <p:sldId id="284" r:id="rId27"/>
    <p:sldId id="304" r:id="rId28"/>
    <p:sldId id="286" r:id="rId29"/>
    <p:sldId id="287" r:id="rId30"/>
    <p:sldId id="314" r:id="rId31"/>
    <p:sldId id="288" r:id="rId32"/>
    <p:sldId id="289" r:id="rId33"/>
    <p:sldId id="290" r:id="rId34"/>
    <p:sldId id="291" r:id="rId35"/>
    <p:sldId id="292" r:id="rId36"/>
    <p:sldId id="296" r:id="rId37"/>
    <p:sldId id="293" r:id="rId38"/>
    <p:sldId id="294" r:id="rId39"/>
    <p:sldId id="295" r:id="rId40"/>
    <p:sldId id="297" r:id="rId41"/>
    <p:sldId id="271" r:id="rId42"/>
    <p:sldId id="322" r:id="rId43"/>
    <p:sldId id="321" r:id="rId44"/>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F4ACBA6A-3D72-43A7-94CF-D3FC034C399E}" type="datetimeFigureOut">
              <a:rPr lang="en-US" smtClean="0"/>
              <a:t>8/10/2018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FF5A2D8B-027C-450D-AC4D-BF03F9E6CA0B}" type="slidenum">
              <a:rPr lang="en-US" smtClean="0"/>
              <a:t>‹#›</a:t>
            </a:fld>
            <a:endParaRPr lang="en-US"/>
          </a:p>
        </p:txBody>
      </p:sp>
    </p:spTree>
    <p:extLst>
      <p:ext uri="{BB962C8B-B14F-4D97-AF65-F5344CB8AC3E}">
        <p14:creationId xmlns:p14="http://schemas.microsoft.com/office/powerpoint/2010/main" val="30513530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F884B6-9D38-4A1A-A138-146149A130C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1313786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884B6-9D38-4A1A-A138-146149A130C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3424002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884B6-9D38-4A1A-A138-146149A130C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415846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F884B6-9D38-4A1A-A138-146149A130C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2852442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F884B6-9D38-4A1A-A138-146149A130C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3506031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F884B6-9D38-4A1A-A138-146149A130C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2398048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F884B6-9D38-4A1A-A138-146149A130C2}" type="datetimeFigureOut">
              <a:rPr lang="en-US" smtClean="0"/>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1896706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884B6-9D38-4A1A-A138-146149A130C2}" type="datetimeFigureOut">
              <a:rPr lang="en-US" smtClean="0"/>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3444445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F884B6-9D38-4A1A-A138-146149A130C2}" type="datetimeFigureOut">
              <a:rPr lang="en-US" smtClean="0"/>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5218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884B6-9D38-4A1A-A138-146149A130C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3459415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884B6-9D38-4A1A-A138-146149A130C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5AF84-78FF-4EEF-953E-7A1C480B8B61}" type="slidenum">
              <a:rPr lang="en-US" smtClean="0"/>
              <a:t>‹#›</a:t>
            </a:fld>
            <a:endParaRPr lang="en-US"/>
          </a:p>
        </p:txBody>
      </p:sp>
    </p:spTree>
    <p:extLst>
      <p:ext uri="{BB962C8B-B14F-4D97-AF65-F5344CB8AC3E}">
        <p14:creationId xmlns:p14="http://schemas.microsoft.com/office/powerpoint/2010/main" val="3492446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F884B6-9D38-4A1A-A138-146149A130C2}" type="datetimeFigureOut">
              <a:rPr lang="en-US" smtClean="0"/>
              <a:t>8/10/2018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5AF84-78FF-4EEF-953E-7A1C480B8B61}" type="slidenum">
              <a:rPr lang="en-US" smtClean="0"/>
              <a:t>‹#›</a:t>
            </a:fld>
            <a:endParaRPr lang="en-US"/>
          </a:p>
        </p:txBody>
      </p:sp>
    </p:spTree>
    <p:extLst>
      <p:ext uri="{BB962C8B-B14F-4D97-AF65-F5344CB8AC3E}">
        <p14:creationId xmlns:p14="http://schemas.microsoft.com/office/powerpoint/2010/main" val="2949747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biblia.com/bible/nkjv/I%20John%205.11-1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biblia.com/bible/nkjv/I%20Corinthians%2015.42-44" TargetMode="External"/><Relationship Id="rId2" Type="http://schemas.openxmlformats.org/officeDocument/2006/relationships/hyperlink" Target="http://biblia.com/bible/nkjv/I%20Corinthians%2015.20-2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biblia.com/bible/nkjv/Hebrews%209.27"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biblia.com/bible/nkjv/II%20Peter%203.11-1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biblia.com/bible/nkjv/II%20Corinthians%205.14-17"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biblia.com/bible/nkjv/Luke%2012.1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biblia.com/bible/nkjv/Matthew%206.2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biblia.com/bible/nkjv/Philippians%201.21-2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biblia.com/bible/nkjv/Hebrews%2011.24-26"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biblia.com/bible/nkjv/I%20John%203.2-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biblia.com/bible/nkjv/Colossians%201.3-5"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biblia.com/bible/nkjv/I%20Thessalonians%204.1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biblia.com/bible/nkjv/Romans%2012.12"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biblia.com/bible/nkjv/Philippians%202.14-16"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biblia.com/bible/nkjv/Romans%208.23-25"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biblia.com/bible/nkjv/I%20Peter%201.3-5"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biblia.com/bible/nkjv/Hebrews%206.9-12"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biblia.com/bible/nkjv/I%20Corinthians%2015.54-5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biblia.com/bible/nkjv/I%20Peter%202.21-25"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biblia.com/bible/nkjv/Mark%2010.29-3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6600" b="1" dirty="0" smtClean="0">
                <a:solidFill>
                  <a:srgbClr val="7030A0"/>
                </a:solidFill>
              </a:rPr>
              <a:t>Peter   :     What does one get by believing and following JESUS?</a:t>
            </a:r>
            <a:endParaRPr lang="en-US" sz="6600" b="1" dirty="0">
              <a:solidFill>
                <a:srgbClr val="7030A0"/>
              </a:solidFill>
            </a:endParaRPr>
          </a:p>
        </p:txBody>
      </p:sp>
    </p:spTree>
    <p:extLst>
      <p:ext uri="{BB962C8B-B14F-4D97-AF65-F5344CB8AC3E}">
        <p14:creationId xmlns:p14="http://schemas.microsoft.com/office/powerpoint/2010/main" val="87259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lstStyle/>
          <a:p>
            <a:endParaRPr lang="en-US" sz="3600" dirty="0" smtClean="0"/>
          </a:p>
          <a:p>
            <a:r>
              <a:rPr lang="en-US" sz="3600" dirty="0" smtClean="0"/>
              <a:t>Gen. 9:29  Noah </a:t>
            </a:r>
            <a:r>
              <a:rPr lang="en-US" sz="3600" dirty="0"/>
              <a:t>died at 950 years of age.</a:t>
            </a:r>
          </a:p>
          <a:p>
            <a:r>
              <a:rPr lang="en-US" sz="3600" dirty="0" smtClean="0"/>
              <a:t>Gen.11:10-11 Shem </a:t>
            </a:r>
            <a:r>
              <a:rPr lang="en-US" sz="3600" dirty="0"/>
              <a:t>died at 600 years of age.</a:t>
            </a:r>
          </a:p>
          <a:p>
            <a:r>
              <a:rPr lang="en-US" sz="3600" dirty="0" smtClean="0"/>
              <a:t>Gen. </a:t>
            </a:r>
            <a:r>
              <a:rPr lang="en-US" sz="3600" dirty="0" smtClean="0"/>
              <a:t>11:32  </a:t>
            </a:r>
            <a:r>
              <a:rPr lang="en-US" sz="3600" dirty="0" err="1" smtClean="0"/>
              <a:t>Terah</a:t>
            </a:r>
            <a:r>
              <a:rPr lang="en-US" sz="3600" dirty="0" smtClean="0"/>
              <a:t> </a:t>
            </a:r>
            <a:r>
              <a:rPr lang="en-US" sz="3600" dirty="0"/>
              <a:t>died at 205 years of age.</a:t>
            </a:r>
          </a:p>
          <a:p>
            <a:r>
              <a:rPr lang="en-US" sz="3600" dirty="0" smtClean="0"/>
              <a:t>Gen. 25:7  Abraham </a:t>
            </a:r>
            <a:r>
              <a:rPr lang="en-US" sz="3600" dirty="0"/>
              <a:t>died at 175 years of age.</a:t>
            </a:r>
          </a:p>
          <a:p>
            <a:r>
              <a:rPr lang="en-US" sz="3600" dirty="0" smtClean="0"/>
              <a:t>Gen. 35: 28 Isaac </a:t>
            </a:r>
            <a:r>
              <a:rPr lang="en-US" sz="3600" dirty="0"/>
              <a:t>died at 180 years of age.</a:t>
            </a:r>
          </a:p>
          <a:p>
            <a:r>
              <a:rPr lang="en-US" sz="3600" dirty="0" smtClean="0"/>
              <a:t>Gen.49:33 Jacob </a:t>
            </a:r>
            <a:r>
              <a:rPr lang="en-US" sz="3600" dirty="0"/>
              <a:t>died at 147 years of age.</a:t>
            </a:r>
          </a:p>
          <a:p>
            <a:r>
              <a:rPr lang="en-US" sz="3600" dirty="0" smtClean="0"/>
              <a:t>Deut. 34:7  Moses </a:t>
            </a:r>
            <a:r>
              <a:rPr lang="en-US" sz="3600" dirty="0"/>
              <a:t>died at 120 years of age</a:t>
            </a:r>
            <a:r>
              <a:rPr lang="en-US" sz="3600" dirty="0" smtClean="0"/>
              <a:t>.</a:t>
            </a:r>
          </a:p>
          <a:p>
            <a:r>
              <a:rPr lang="en-US" sz="3600" dirty="0"/>
              <a:t> </a:t>
            </a:r>
            <a:r>
              <a:rPr lang="en-US" sz="3600" dirty="0" smtClean="0"/>
              <a:t>  </a:t>
            </a:r>
            <a:endParaRPr lang="en-US" sz="3600" dirty="0"/>
          </a:p>
          <a:p>
            <a:endParaRPr lang="en-US" dirty="0"/>
          </a:p>
        </p:txBody>
      </p:sp>
    </p:spTree>
    <p:extLst>
      <p:ext uri="{BB962C8B-B14F-4D97-AF65-F5344CB8AC3E}">
        <p14:creationId xmlns:p14="http://schemas.microsoft.com/office/powerpoint/2010/main" val="2605819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83126"/>
            <a:ext cx="11959936" cy="6774873"/>
          </a:xfrm>
        </p:spPr>
        <p:txBody>
          <a:bodyPr/>
          <a:lstStyle/>
          <a:p>
            <a:endParaRPr lang="en-US" sz="3600" dirty="0" smtClean="0"/>
          </a:p>
          <a:p>
            <a:r>
              <a:rPr lang="en-US" sz="3600" dirty="0" smtClean="0"/>
              <a:t>By </a:t>
            </a:r>
            <a:r>
              <a:rPr lang="en-US" sz="3600" dirty="0"/>
              <a:t>the time the Psalms were being written, the lifespan of mankind had shrunk closer to what they are today, </a:t>
            </a:r>
            <a:endParaRPr lang="en-US" sz="3600" dirty="0" smtClean="0"/>
          </a:p>
          <a:p>
            <a:r>
              <a:rPr lang="en-US" sz="3600" dirty="0"/>
              <a:t> </a:t>
            </a:r>
            <a:r>
              <a:rPr lang="en-US" sz="3600" dirty="0" smtClean="0"/>
              <a:t> as </a:t>
            </a:r>
            <a:r>
              <a:rPr lang="en-US" sz="3600" dirty="0"/>
              <a:t>testified in </a:t>
            </a:r>
            <a:endParaRPr lang="en-US" sz="3600" dirty="0" smtClean="0"/>
          </a:p>
          <a:p>
            <a:r>
              <a:rPr lang="en-US" sz="3600" dirty="0"/>
              <a:t> </a:t>
            </a:r>
            <a:r>
              <a:rPr lang="en-US" sz="3600" dirty="0" smtClean="0"/>
              <a:t>   Psalm </a:t>
            </a:r>
            <a:r>
              <a:rPr lang="en-US" sz="3600" dirty="0"/>
              <a:t>90:10, “The length of our days is seventy years–or eighty, if we have the strength; </a:t>
            </a:r>
            <a:r>
              <a:rPr lang="en-US" sz="3600" b="1" u="sng" dirty="0"/>
              <a:t>yet their span is but trouble and sorrow</a:t>
            </a:r>
            <a:r>
              <a:rPr lang="en-US" sz="3600" dirty="0"/>
              <a:t>, for they quickly pass, and we fly away.”</a:t>
            </a:r>
            <a:r>
              <a:rPr lang="en-US" dirty="0"/>
              <a:t/>
            </a:r>
            <a:br>
              <a:rPr lang="en-US" dirty="0"/>
            </a:b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778650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2737"/>
            <a:ext cx="12011891" cy="7055427"/>
          </a:xfrm>
        </p:spPr>
        <p:txBody>
          <a:bodyPr>
            <a:normAutofit/>
          </a:bodyPr>
          <a:lstStyle/>
          <a:p>
            <a:r>
              <a:rPr lang="en-US" sz="3600" b="1" u="sng" dirty="0" smtClean="0"/>
              <a:t>Enoch</a:t>
            </a:r>
            <a:r>
              <a:rPr lang="en-US" sz="3600" b="1" dirty="0" smtClean="0"/>
              <a:t> ..was 365 years </a:t>
            </a:r>
            <a:r>
              <a:rPr lang="en-US" sz="3600" b="1" dirty="0"/>
              <a:t>old Genesis 5:22-24 </a:t>
            </a:r>
            <a:r>
              <a:rPr lang="en-US" sz="3600" baseline="30000" dirty="0" smtClean="0"/>
              <a:t>22</a:t>
            </a:r>
            <a:r>
              <a:rPr lang="en-US" sz="3600" baseline="30000" dirty="0"/>
              <a:t> </a:t>
            </a:r>
            <a:r>
              <a:rPr lang="en-US" sz="3600" dirty="0"/>
              <a:t>And Enoch walked with God after he begat Methuselah three hundred years, and begat sons and </a:t>
            </a:r>
            <a:r>
              <a:rPr lang="en-US" sz="3600" dirty="0" smtClean="0"/>
              <a:t>daughters:</a:t>
            </a:r>
            <a:r>
              <a:rPr lang="en-US" sz="3600" baseline="30000" dirty="0" smtClean="0"/>
              <a:t>23</a:t>
            </a:r>
            <a:r>
              <a:rPr lang="en-US" sz="3600" baseline="30000" dirty="0"/>
              <a:t> </a:t>
            </a:r>
            <a:r>
              <a:rPr lang="en-US" sz="3600" dirty="0"/>
              <a:t>And all the days of Enoch were </a:t>
            </a:r>
            <a:r>
              <a:rPr lang="en-US" sz="3600" dirty="0" smtClean="0"/>
              <a:t>365 years:</a:t>
            </a:r>
            <a:r>
              <a:rPr lang="en-US" sz="3600" baseline="30000" dirty="0" smtClean="0"/>
              <a:t>24</a:t>
            </a:r>
            <a:r>
              <a:rPr lang="en-US" sz="3600" baseline="30000" dirty="0"/>
              <a:t> </a:t>
            </a:r>
            <a:r>
              <a:rPr lang="en-US" sz="3600" dirty="0"/>
              <a:t>And Enoch walked with God: and he was not; for God took </a:t>
            </a:r>
            <a:r>
              <a:rPr lang="en-US" sz="3600" dirty="0" smtClean="0"/>
              <a:t>him.</a:t>
            </a:r>
          </a:p>
          <a:p>
            <a:r>
              <a:rPr lang="en-US" sz="3600" dirty="0"/>
              <a:t> </a:t>
            </a:r>
            <a:r>
              <a:rPr lang="en-US" sz="3600" dirty="0" smtClean="0"/>
              <a:t>  Heb. 11:5  </a:t>
            </a:r>
            <a:r>
              <a:rPr lang="en-US" sz="3600" baseline="30000" dirty="0" smtClean="0"/>
              <a:t>5</a:t>
            </a:r>
            <a:r>
              <a:rPr lang="en-US" sz="3600" baseline="30000" dirty="0"/>
              <a:t> </a:t>
            </a:r>
            <a:r>
              <a:rPr lang="en-US" sz="3600" dirty="0"/>
              <a:t>By faith Enoch was translated that </a:t>
            </a:r>
            <a:r>
              <a:rPr lang="en-US" sz="3600" b="1" u="sng" dirty="0">
                <a:solidFill>
                  <a:srgbClr val="0070C0"/>
                </a:solidFill>
              </a:rPr>
              <a:t>he should not see death; </a:t>
            </a:r>
            <a:r>
              <a:rPr lang="en-US" sz="3600" dirty="0"/>
              <a:t>and was not found, because God had translated him: for before his translation he had this testimony, that he pleased God.</a:t>
            </a:r>
          </a:p>
          <a:p>
            <a:pPr marL="0" indent="0">
              <a:buNone/>
            </a:pPr>
            <a:r>
              <a:rPr lang="en-US" sz="3600" b="1" dirty="0" smtClean="0"/>
              <a:t>.</a:t>
            </a:r>
            <a:r>
              <a:rPr lang="en-US" sz="3600" b="1" u="sng" dirty="0" smtClean="0"/>
              <a:t>Elijah</a:t>
            </a:r>
            <a:r>
              <a:rPr lang="en-US" sz="3600" b="1" dirty="0" smtClean="0"/>
              <a:t> .  2 </a:t>
            </a:r>
            <a:r>
              <a:rPr lang="en-US" sz="3600" b="1" dirty="0"/>
              <a:t>Kings 2:11 </a:t>
            </a:r>
            <a:r>
              <a:rPr lang="en-US" sz="3600" baseline="30000" dirty="0" smtClean="0"/>
              <a:t>11</a:t>
            </a:r>
            <a:r>
              <a:rPr lang="en-US" sz="3600" baseline="30000" dirty="0"/>
              <a:t> </a:t>
            </a:r>
            <a:r>
              <a:rPr lang="en-US" sz="3600" dirty="0"/>
              <a:t>And it came to pass, as they </a:t>
            </a:r>
            <a:r>
              <a:rPr lang="en-US" sz="3600" dirty="0" smtClean="0"/>
              <a:t>(Elijah and Elisha) still </a:t>
            </a:r>
            <a:r>
              <a:rPr lang="en-US" sz="3600" dirty="0"/>
              <a:t>went on, and talked, that, behold, there appeared a chariot of fire, and horses of fire, and parted them both asunder; and Elijah went up by a whirlwind into heaven</a:t>
            </a:r>
          </a:p>
          <a:p>
            <a:endParaRPr lang="en-US" sz="2000" dirty="0"/>
          </a:p>
        </p:txBody>
      </p:sp>
    </p:spTree>
    <p:extLst>
      <p:ext uri="{BB962C8B-B14F-4D97-AF65-F5344CB8AC3E}">
        <p14:creationId xmlns:p14="http://schemas.microsoft.com/office/powerpoint/2010/main" val="3132770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6600" dirty="0" smtClean="0"/>
              <a:t>There is Eternal Life after death---Do you want it?</a:t>
            </a:r>
          </a:p>
          <a:p>
            <a:r>
              <a:rPr lang="en-US" dirty="0" smtClean="0"/>
              <a:t>     </a:t>
            </a:r>
            <a:endParaRPr lang="en-US" dirty="0"/>
          </a:p>
        </p:txBody>
      </p:sp>
    </p:spTree>
    <p:extLst>
      <p:ext uri="{BB962C8B-B14F-4D97-AF65-F5344CB8AC3E}">
        <p14:creationId xmlns:p14="http://schemas.microsoft.com/office/powerpoint/2010/main" val="40358598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lstStyle/>
          <a:p>
            <a:r>
              <a:rPr lang="en-US" sz="4000" b="1" dirty="0"/>
              <a:t>       </a:t>
            </a:r>
            <a:r>
              <a:rPr lang="en-US" sz="4000" b="1" u="sng" dirty="0">
                <a:solidFill>
                  <a:srgbClr val="FF0000"/>
                </a:solidFill>
              </a:rPr>
              <a:t>Jesus’ audience understood that there was life after death </a:t>
            </a:r>
            <a:r>
              <a:rPr lang="en-US" sz="4000" b="1" u="sng" dirty="0" smtClean="0">
                <a:solidFill>
                  <a:srgbClr val="FF0000"/>
                </a:solidFill>
              </a:rPr>
              <a:t>–</a:t>
            </a:r>
          </a:p>
          <a:p>
            <a:endParaRPr lang="en-US" sz="4000" dirty="0"/>
          </a:p>
          <a:p>
            <a:r>
              <a:rPr lang="en-US" sz="4000" dirty="0"/>
              <a:t>Matthew 19:16 </a:t>
            </a:r>
            <a:r>
              <a:rPr lang="en-US" sz="4000" baseline="30000" dirty="0" smtClean="0"/>
              <a:t>16</a:t>
            </a:r>
            <a:r>
              <a:rPr lang="en-US" sz="4000" baseline="30000" dirty="0"/>
              <a:t> </a:t>
            </a:r>
            <a:r>
              <a:rPr lang="en-US" sz="4000" dirty="0"/>
              <a:t>And, behold, one came and said unto him, Good Master, what good thing shall I do, </a:t>
            </a:r>
            <a:r>
              <a:rPr lang="en-US" sz="4000" b="1" u="sng" dirty="0"/>
              <a:t>that I may have eternal life?</a:t>
            </a:r>
          </a:p>
          <a:p>
            <a:endParaRPr lang="en-US" dirty="0"/>
          </a:p>
        </p:txBody>
      </p:sp>
    </p:spTree>
    <p:extLst>
      <p:ext uri="{BB962C8B-B14F-4D97-AF65-F5344CB8AC3E}">
        <p14:creationId xmlns:p14="http://schemas.microsoft.com/office/powerpoint/2010/main" val="2094541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r>
              <a:rPr lang="en-US" sz="3600" dirty="0"/>
              <a:t> </a:t>
            </a:r>
            <a:r>
              <a:rPr lang="en-US" sz="4800" b="1" dirty="0">
                <a:solidFill>
                  <a:srgbClr val="FF0000"/>
                </a:solidFill>
                <a:effectLst>
                  <a:outerShdw blurRad="38100" dist="38100" dir="2700000" algn="tl">
                    <a:srgbClr val="000000">
                      <a:alpha val="43137"/>
                    </a:srgbClr>
                  </a:outerShdw>
                </a:effectLst>
              </a:rPr>
              <a:t>       </a:t>
            </a:r>
            <a:r>
              <a:rPr lang="en-US" sz="4800" b="1" u="sng" dirty="0">
                <a:solidFill>
                  <a:srgbClr val="FF0000"/>
                </a:solidFill>
                <a:effectLst>
                  <a:outerShdw blurRad="38100" dist="38100" dir="2700000" algn="tl">
                    <a:srgbClr val="000000">
                      <a:alpha val="43137"/>
                    </a:srgbClr>
                  </a:outerShdw>
                </a:effectLst>
              </a:rPr>
              <a:t>The apostles spoke of eternal life </a:t>
            </a:r>
            <a:r>
              <a:rPr lang="en-US" sz="4800" b="1" u="sng" dirty="0" smtClean="0">
                <a:solidFill>
                  <a:srgbClr val="FF0000"/>
                </a:solidFill>
                <a:effectLst>
                  <a:outerShdw blurRad="38100" dist="38100" dir="2700000" algn="tl">
                    <a:srgbClr val="000000">
                      <a:alpha val="43137"/>
                    </a:srgbClr>
                  </a:outerShdw>
                </a:effectLst>
              </a:rPr>
              <a:t>– </a:t>
            </a:r>
            <a:endParaRPr lang="en-US" sz="3600" b="1" u="sng" dirty="0" smtClean="0">
              <a:solidFill>
                <a:srgbClr val="FF0000"/>
              </a:solidFill>
              <a:effectLst>
                <a:outerShdw blurRad="38100" dist="38100" dir="2700000" algn="tl">
                  <a:srgbClr val="000000">
                    <a:alpha val="43137"/>
                  </a:srgbClr>
                </a:outerShdw>
              </a:effectLst>
            </a:endParaRPr>
          </a:p>
          <a:p>
            <a:r>
              <a:rPr lang="en-US" sz="4400" b="1" u="sng" dirty="0">
                <a:solidFill>
                  <a:srgbClr val="002060"/>
                </a:solidFill>
              </a:rPr>
              <a:t> </a:t>
            </a:r>
            <a:r>
              <a:rPr lang="en-US" sz="4400" b="1" u="sng" dirty="0" smtClean="0">
                <a:solidFill>
                  <a:srgbClr val="002060"/>
                </a:solidFill>
              </a:rPr>
              <a:t>          Paul:   </a:t>
            </a:r>
            <a:r>
              <a:rPr lang="en-US" sz="4400" dirty="0" smtClean="0"/>
              <a:t>Roman </a:t>
            </a:r>
            <a:r>
              <a:rPr lang="en-US" sz="4400" dirty="0"/>
              <a:t>6:22-23</a:t>
            </a:r>
            <a:r>
              <a:rPr lang="en-US" sz="4400" dirty="0" smtClean="0"/>
              <a:t>;</a:t>
            </a:r>
            <a:r>
              <a:rPr lang="en-US" sz="4400" baseline="30000" dirty="0"/>
              <a:t> </a:t>
            </a:r>
            <a:endParaRPr lang="en-US" sz="4400" baseline="30000" dirty="0" smtClean="0"/>
          </a:p>
          <a:p>
            <a:r>
              <a:rPr lang="en-US" sz="4400" baseline="30000" dirty="0"/>
              <a:t> </a:t>
            </a:r>
            <a:r>
              <a:rPr lang="en-US" sz="4400" baseline="30000" dirty="0" smtClean="0"/>
              <a:t> 22</a:t>
            </a:r>
            <a:r>
              <a:rPr lang="en-US" sz="4400" baseline="30000" dirty="0"/>
              <a:t> </a:t>
            </a:r>
            <a:r>
              <a:rPr lang="en-US" sz="4400" dirty="0"/>
              <a:t>But now being made free from sin, and become servants to God, ye have your fruit unto holiness, and the end everlasting life.</a:t>
            </a:r>
          </a:p>
          <a:p>
            <a:r>
              <a:rPr lang="en-US" sz="4400" baseline="30000" dirty="0"/>
              <a:t>23 </a:t>
            </a:r>
            <a:r>
              <a:rPr lang="en-US" sz="4400" dirty="0"/>
              <a:t>For the wages of sin is death; but the gift of God is eternal life through Jesus Christ our Lord.</a:t>
            </a:r>
          </a:p>
          <a:p>
            <a:endParaRPr lang="en-US" dirty="0" smtClean="0"/>
          </a:p>
          <a:p>
            <a:endParaRPr lang="en-US" dirty="0"/>
          </a:p>
          <a:p>
            <a:endParaRPr lang="en-US" dirty="0"/>
          </a:p>
        </p:txBody>
      </p:sp>
    </p:spTree>
    <p:extLst>
      <p:ext uri="{BB962C8B-B14F-4D97-AF65-F5344CB8AC3E}">
        <p14:creationId xmlns:p14="http://schemas.microsoft.com/office/powerpoint/2010/main" val="27232887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74236" cy="6619009"/>
          </a:xfrm>
        </p:spPr>
        <p:txBody>
          <a:bodyPr/>
          <a:lstStyle/>
          <a:p>
            <a:endParaRPr lang="en-US" dirty="0"/>
          </a:p>
          <a:p>
            <a:r>
              <a:rPr lang="en-US" sz="3600" dirty="0"/>
              <a:t>          </a:t>
            </a:r>
            <a:r>
              <a:rPr lang="en-US" sz="3600" b="1" u="sng" dirty="0"/>
              <a:t> </a:t>
            </a:r>
            <a:r>
              <a:rPr lang="en-US" sz="4400" b="1" u="sng" dirty="0" smtClean="0">
                <a:solidFill>
                  <a:srgbClr val="FF0000"/>
                </a:solidFill>
              </a:rPr>
              <a:t>John</a:t>
            </a:r>
            <a:r>
              <a:rPr lang="en-US" sz="3600" b="1" u="sng" dirty="0" smtClean="0"/>
              <a:t> the apostle! </a:t>
            </a:r>
          </a:p>
          <a:p>
            <a:r>
              <a:rPr lang="en-US" sz="3600" b="1" u="sng" dirty="0"/>
              <a:t> </a:t>
            </a:r>
            <a:r>
              <a:rPr lang="en-US" sz="3600" b="1" u="sng" dirty="0" smtClean="0"/>
              <a:t>      </a:t>
            </a:r>
            <a:r>
              <a:rPr lang="en-US" sz="3600" dirty="0" smtClean="0">
                <a:hlinkClick r:id="rId2"/>
              </a:rPr>
              <a:t>I </a:t>
            </a:r>
            <a:r>
              <a:rPr lang="en-US" sz="3600" dirty="0">
                <a:hlinkClick r:id="rId2"/>
              </a:rPr>
              <a:t>John 5:11-13</a:t>
            </a:r>
            <a:r>
              <a:rPr lang="en-US" sz="3600" baseline="30000" dirty="0"/>
              <a:t>11 </a:t>
            </a:r>
            <a:r>
              <a:rPr lang="en-US" sz="3600" dirty="0"/>
              <a:t>And this is the record, that God hath given to us eternal life, and this life is in his Son.</a:t>
            </a:r>
          </a:p>
          <a:p>
            <a:r>
              <a:rPr lang="en-US" sz="3600" baseline="30000" dirty="0"/>
              <a:t>12 </a:t>
            </a:r>
            <a:r>
              <a:rPr lang="en-US" sz="3600" dirty="0"/>
              <a:t>He that hath the Son hath life; and he that hath not the Son of God hath not life.</a:t>
            </a:r>
          </a:p>
          <a:p>
            <a:r>
              <a:rPr lang="en-US" sz="3600" baseline="30000" dirty="0"/>
              <a:t>13 </a:t>
            </a:r>
            <a:r>
              <a:rPr lang="en-US" sz="3600" dirty="0"/>
              <a:t>These things have I written unto you that believe on the name of the Son of God; that ye may know that ye have eternal life, and that ye may believe on the name of the Son of God.</a:t>
            </a:r>
          </a:p>
          <a:p>
            <a:endParaRPr lang="en-US" dirty="0"/>
          </a:p>
        </p:txBody>
      </p:sp>
    </p:spTree>
    <p:extLst>
      <p:ext uri="{BB962C8B-B14F-4D97-AF65-F5344CB8AC3E}">
        <p14:creationId xmlns:p14="http://schemas.microsoft.com/office/powerpoint/2010/main" val="1515096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930736"/>
          </a:xfrm>
        </p:spPr>
        <p:txBody>
          <a:bodyPr>
            <a:normAutofit fontScale="92500" lnSpcReduction="10000"/>
          </a:bodyPr>
          <a:lstStyle/>
          <a:p>
            <a:r>
              <a:rPr lang="en-US" sz="3900" dirty="0"/>
              <a:t>      </a:t>
            </a:r>
            <a:r>
              <a:rPr lang="en-US" sz="3900" b="1" u="sng" dirty="0"/>
              <a:t>  </a:t>
            </a:r>
            <a:r>
              <a:rPr lang="en-US" sz="3900" b="1" u="sng" dirty="0" smtClean="0">
                <a:solidFill>
                  <a:srgbClr val="FF0000"/>
                </a:solidFill>
                <a:effectLst>
                  <a:outerShdw blurRad="38100" dist="38100" dir="2700000" algn="tl">
                    <a:srgbClr val="000000">
                      <a:alpha val="43137"/>
                    </a:srgbClr>
                  </a:outerShdw>
                </a:effectLst>
              </a:rPr>
              <a:t>Eternal Life </a:t>
            </a:r>
            <a:r>
              <a:rPr lang="en-US" sz="3900" b="1" u="sng" dirty="0" smtClean="0">
                <a:solidFill>
                  <a:srgbClr val="FF0000"/>
                </a:solidFill>
                <a:effectLst>
                  <a:outerShdw blurRad="38100" dist="38100" dir="2700000" algn="tl">
                    <a:srgbClr val="000000">
                      <a:alpha val="43137"/>
                    </a:srgbClr>
                  </a:outerShdw>
                </a:effectLst>
              </a:rPr>
              <a:t> spoken </a:t>
            </a:r>
            <a:r>
              <a:rPr lang="en-US" sz="3900" b="1" u="sng" dirty="0">
                <a:solidFill>
                  <a:srgbClr val="FF0000"/>
                </a:solidFill>
                <a:effectLst>
                  <a:outerShdw blurRad="38100" dist="38100" dir="2700000" algn="tl">
                    <a:srgbClr val="000000">
                      <a:alpha val="43137"/>
                    </a:srgbClr>
                  </a:outerShdw>
                </a:effectLst>
              </a:rPr>
              <a:t>of as a fact </a:t>
            </a:r>
            <a:r>
              <a:rPr lang="en-US" sz="3900" b="1" u="sng" dirty="0" smtClean="0">
                <a:solidFill>
                  <a:srgbClr val="FF0000"/>
                </a:solidFill>
                <a:effectLst>
                  <a:outerShdw blurRad="38100" dist="38100" dir="2700000" algn="tl">
                    <a:srgbClr val="000000">
                      <a:alpha val="43137"/>
                    </a:srgbClr>
                  </a:outerShdw>
                </a:effectLst>
              </a:rPr>
              <a:t> in the Bible:</a:t>
            </a:r>
            <a:r>
              <a:rPr lang="en-US" sz="3900" b="1" u="sng" dirty="0" smtClean="0">
                <a:solidFill>
                  <a:srgbClr val="FF0000"/>
                </a:solidFill>
                <a:hlinkClick r:id="rId2"/>
              </a:rPr>
              <a:t>–</a:t>
            </a:r>
            <a:r>
              <a:rPr lang="en-US" sz="3900" b="1" u="sng" dirty="0" smtClean="0">
                <a:solidFill>
                  <a:srgbClr val="FF0000"/>
                </a:solidFill>
              </a:rPr>
              <a:t> </a:t>
            </a:r>
            <a:endParaRPr lang="en-US" sz="3900" b="1" u="sng" dirty="0" smtClean="0">
              <a:solidFill>
                <a:srgbClr val="FF0000"/>
              </a:solidFill>
            </a:endParaRPr>
          </a:p>
          <a:p>
            <a:r>
              <a:rPr lang="en-US" sz="3900" dirty="0" smtClean="0">
                <a:hlinkClick r:id="rId2"/>
              </a:rPr>
              <a:t>I </a:t>
            </a:r>
            <a:r>
              <a:rPr lang="en-US" sz="3900" dirty="0">
                <a:hlinkClick r:id="rId2"/>
              </a:rPr>
              <a:t>Corinthians 15:20-22</a:t>
            </a:r>
            <a:r>
              <a:rPr lang="en-US" sz="3900" dirty="0"/>
              <a:t>, </a:t>
            </a:r>
            <a:r>
              <a:rPr lang="en-US" sz="3900" baseline="30000" dirty="0" smtClean="0"/>
              <a:t>20</a:t>
            </a:r>
            <a:r>
              <a:rPr lang="en-US" sz="3900" baseline="30000" dirty="0"/>
              <a:t> </a:t>
            </a:r>
            <a:r>
              <a:rPr lang="en-US" sz="3900" dirty="0"/>
              <a:t>But now is Christ risen from the dead, and become the </a:t>
            </a:r>
            <a:r>
              <a:rPr lang="en-US" sz="3900" dirty="0" err="1"/>
              <a:t>firstfruits</a:t>
            </a:r>
            <a:r>
              <a:rPr lang="en-US" sz="3900" dirty="0"/>
              <a:t> of them that slept.</a:t>
            </a:r>
          </a:p>
          <a:p>
            <a:r>
              <a:rPr lang="en-US" sz="3900" baseline="30000" dirty="0"/>
              <a:t>21 </a:t>
            </a:r>
            <a:r>
              <a:rPr lang="en-US" sz="3900" dirty="0"/>
              <a:t>For since by man came death, by man came also the resurrection of the </a:t>
            </a:r>
            <a:r>
              <a:rPr lang="en-US" sz="3900" dirty="0" smtClean="0"/>
              <a:t>dead.</a:t>
            </a:r>
            <a:r>
              <a:rPr lang="en-US" sz="3900" baseline="30000" dirty="0" smtClean="0"/>
              <a:t>22</a:t>
            </a:r>
            <a:r>
              <a:rPr lang="en-US" sz="3900" baseline="30000" dirty="0"/>
              <a:t> </a:t>
            </a:r>
            <a:r>
              <a:rPr lang="en-US" sz="3900" dirty="0"/>
              <a:t>For as in Adam all die,</a:t>
            </a:r>
            <a:r>
              <a:rPr lang="en-US" sz="3900" b="1" u="sng" dirty="0">
                <a:solidFill>
                  <a:srgbClr val="92D050"/>
                </a:solidFill>
              </a:rPr>
              <a:t> </a:t>
            </a:r>
            <a:r>
              <a:rPr lang="en-US" sz="3900" b="1" u="sng" dirty="0">
                <a:solidFill>
                  <a:srgbClr val="00B050"/>
                </a:solidFill>
              </a:rPr>
              <a:t>even so in Christ shall all be made alive</a:t>
            </a:r>
            <a:r>
              <a:rPr lang="en-US" sz="3900" b="1" u="sng" dirty="0" smtClean="0">
                <a:solidFill>
                  <a:srgbClr val="00B050"/>
                </a:solidFill>
              </a:rPr>
              <a:t>.</a:t>
            </a:r>
          </a:p>
          <a:p>
            <a:endParaRPr lang="en-US" sz="3900" dirty="0"/>
          </a:p>
          <a:p>
            <a:r>
              <a:rPr lang="en-US" sz="3900" dirty="0" smtClean="0">
                <a:hlinkClick r:id="rId3"/>
              </a:rPr>
              <a:t>I Corinthians 15: 42-44</a:t>
            </a:r>
            <a:r>
              <a:rPr lang="en-US" sz="3900" baseline="30000" dirty="0"/>
              <a:t>42 </a:t>
            </a:r>
            <a:r>
              <a:rPr lang="en-US" sz="3900" dirty="0"/>
              <a:t>So also is the resurrection of the dead. It is sown in corruption; it is raised in incorruption:</a:t>
            </a:r>
          </a:p>
          <a:p>
            <a:r>
              <a:rPr lang="en-US" sz="3900" baseline="30000" dirty="0"/>
              <a:t>43 </a:t>
            </a:r>
            <a:r>
              <a:rPr lang="en-US" sz="3900" dirty="0"/>
              <a:t>It is sown in </a:t>
            </a:r>
            <a:r>
              <a:rPr lang="en-US" sz="3900" dirty="0" err="1"/>
              <a:t>dishonour</a:t>
            </a:r>
            <a:r>
              <a:rPr lang="en-US" sz="3900" dirty="0"/>
              <a:t>; it is raised in glory: it is sown in weakness; it is raised in power:</a:t>
            </a:r>
          </a:p>
          <a:p>
            <a:r>
              <a:rPr lang="en-US" sz="3900" baseline="30000" dirty="0"/>
              <a:t>44 </a:t>
            </a:r>
            <a:r>
              <a:rPr lang="en-US" sz="3900" dirty="0"/>
              <a:t>It is sown a natural body; it is raised a spiritual body. There is a natural body, and there is a spiritual body.</a:t>
            </a:r>
          </a:p>
          <a:p>
            <a:pPr marL="0" indent="0">
              <a:buNone/>
            </a:pPr>
            <a:endParaRPr lang="en-US" dirty="0"/>
          </a:p>
          <a:p>
            <a:endParaRPr lang="en-US" dirty="0"/>
          </a:p>
        </p:txBody>
      </p:sp>
    </p:spTree>
    <p:extLst>
      <p:ext uri="{BB962C8B-B14F-4D97-AF65-F5344CB8AC3E}">
        <p14:creationId xmlns:p14="http://schemas.microsoft.com/office/powerpoint/2010/main" val="3572805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2098482" cy="6858000"/>
          </a:xfrm>
        </p:spPr>
        <p:txBody>
          <a:bodyPr/>
          <a:lstStyle/>
          <a:p>
            <a:r>
              <a:rPr lang="en-US" dirty="0"/>
              <a:t>                   </a:t>
            </a:r>
            <a:r>
              <a:rPr lang="en-US" b="1" u="sng" dirty="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Our Hope</a:t>
            </a:r>
            <a:r>
              <a:rPr lang="en-US" b="1" u="sng" dirty="0">
                <a:solidFill>
                  <a:srgbClr val="FF0000"/>
                </a:solidFill>
                <a:effectLst>
                  <a:outerShdw blurRad="38100" dist="38100" dir="2700000" algn="tl">
                    <a:srgbClr val="000000">
                      <a:alpha val="43137"/>
                    </a:srgbClr>
                  </a:outerShdw>
                </a:effectLst>
              </a:rPr>
              <a:t> </a:t>
            </a:r>
            <a:r>
              <a:rPr lang="en-US" b="1" u="sng" dirty="0" smtClean="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An </a:t>
            </a:r>
            <a:r>
              <a:rPr lang="en-US" sz="3600" b="1" u="sng" dirty="0" smtClean="0">
                <a:solidFill>
                  <a:srgbClr val="FF0000"/>
                </a:solidFill>
                <a:effectLst>
                  <a:outerShdw blurRad="38100" dist="38100" dir="2700000" algn="tl">
                    <a:srgbClr val="000000">
                      <a:alpha val="43137"/>
                    </a:srgbClr>
                  </a:outerShdw>
                </a:effectLst>
              </a:rPr>
              <a:t>Anchor that Jesus has entered into heaven. </a:t>
            </a:r>
          </a:p>
          <a:p>
            <a:r>
              <a:rPr lang="en-US" sz="3600" dirty="0"/>
              <a:t> </a:t>
            </a:r>
            <a:r>
              <a:rPr lang="en-US" sz="3600" dirty="0" smtClean="0"/>
              <a:t>                       Hebrews 6:19-20</a:t>
            </a:r>
          </a:p>
          <a:p>
            <a:r>
              <a:rPr lang="en-US" sz="3600" baseline="30000" dirty="0" smtClean="0"/>
              <a:t>19</a:t>
            </a:r>
            <a:r>
              <a:rPr lang="en-US" sz="3600" baseline="30000" dirty="0"/>
              <a:t> </a:t>
            </a:r>
            <a:r>
              <a:rPr lang="en-US" sz="3600" dirty="0"/>
              <a:t>Which hope we have as an anchor of the soul, both sure and </a:t>
            </a:r>
            <a:r>
              <a:rPr lang="en-US" sz="3600" dirty="0" err="1"/>
              <a:t>stedfast</a:t>
            </a:r>
            <a:r>
              <a:rPr lang="en-US" sz="3600" dirty="0"/>
              <a:t>, and which </a:t>
            </a:r>
            <a:r>
              <a:rPr lang="en-US" sz="3600" dirty="0" err="1"/>
              <a:t>entereth</a:t>
            </a:r>
            <a:r>
              <a:rPr lang="en-US" sz="3600" dirty="0"/>
              <a:t> into that within the veil;</a:t>
            </a:r>
          </a:p>
          <a:p>
            <a:r>
              <a:rPr lang="en-US" sz="3600" baseline="30000" dirty="0"/>
              <a:t>20 </a:t>
            </a:r>
            <a:r>
              <a:rPr lang="en-US" sz="3600" dirty="0"/>
              <a:t>Whither the forerunner is for us entered, even Jesus, made an high priest for ever after the order of </a:t>
            </a:r>
            <a:r>
              <a:rPr lang="en-US" sz="3600" dirty="0" err="1"/>
              <a:t>Melchisedec</a:t>
            </a:r>
            <a:r>
              <a:rPr lang="en-US" sz="3600" dirty="0"/>
              <a:t>.</a:t>
            </a:r>
          </a:p>
          <a:p>
            <a:endParaRPr lang="en-US" dirty="0"/>
          </a:p>
        </p:txBody>
      </p:sp>
    </p:spTree>
    <p:extLst>
      <p:ext uri="{BB962C8B-B14F-4D97-AF65-F5344CB8AC3E}">
        <p14:creationId xmlns:p14="http://schemas.microsoft.com/office/powerpoint/2010/main" val="41286382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72736"/>
            <a:ext cx="12001500" cy="6660573"/>
          </a:xfrm>
        </p:spPr>
        <p:txBody>
          <a:bodyPr/>
          <a:lstStyle/>
          <a:p>
            <a:r>
              <a:rPr lang="en-US" dirty="0"/>
              <a:t>           </a:t>
            </a:r>
            <a:r>
              <a:rPr lang="en-US" sz="3600" b="1" u="sng" dirty="0" smtClean="0">
                <a:solidFill>
                  <a:srgbClr val="00B050"/>
                </a:solidFill>
              </a:rPr>
              <a:t>Eternal Life:  </a:t>
            </a:r>
            <a:r>
              <a:rPr lang="en-US" sz="3600" b="1" u="sng" dirty="0" smtClean="0">
                <a:solidFill>
                  <a:srgbClr val="FF0000"/>
                </a:solidFill>
                <a:effectLst>
                  <a:outerShdw blurRad="38100" dist="38100" dir="2700000" algn="tl">
                    <a:srgbClr val="000000">
                      <a:alpha val="43137"/>
                    </a:srgbClr>
                  </a:outerShdw>
                </a:effectLst>
              </a:rPr>
              <a:t>That </a:t>
            </a:r>
            <a:r>
              <a:rPr lang="en-US" sz="3600" b="1" u="sng" dirty="0">
                <a:solidFill>
                  <a:srgbClr val="FF0000"/>
                </a:solidFill>
                <a:effectLst>
                  <a:outerShdw blurRad="38100" dist="38100" dir="2700000" algn="tl">
                    <a:srgbClr val="000000">
                      <a:alpha val="43137"/>
                    </a:srgbClr>
                  </a:outerShdw>
                </a:effectLst>
              </a:rPr>
              <a:t>Jesus is able to give it to us as </a:t>
            </a:r>
            <a:r>
              <a:rPr lang="en-US" sz="3600" b="1" u="sng" dirty="0" smtClean="0">
                <a:solidFill>
                  <a:srgbClr val="FF0000"/>
                </a:solidFill>
                <a:effectLst>
                  <a:outerShdw blurRad="38100" dist="38100" dir="2700000" algn="tl">
                    <a:srgbClr val="000000">
                      <a:alpha val="43137"/>
                    </a:srgbClr>
                  </a:outerShdw>
                </a:effectLst>
              </a:rPr>
              <a:t>well</a:t>
            </a:r>
          </a:p>
          <a:p>
            <a:r>
              <a:rPr lang="en-US" sz="3600" dirty="0"/>
              <a:t> </a:t>
            </a:r>
            <a:r>
              <a:rPr lang="en-US" sz="3600" dirty="0" smtClean="0"/>
              <a:t>                   Hebrews 5:8-9  </a:t>
            </a:r>
          </a:p>
          <a:p>
            <a:r>
              <a:rPr lang="en-US" sz="3600" dirty="0"/>
              <a:t> </a:t>
            </a:r>
            <a:r>
              <a:rPr lang="en-US" sz="3600" dirty="0" smtClean="0"/>
              <a:t>     </a:t>
            </a:r>
            <a:r>
              <a:rPr lang="en-US" sz="3600" baseline="30000" dirty="0"/>
              <a:t>8 </a:t>
            </a:r>
            <a:r>
              <a:rPr lang="en-US" sz="3600" dirty="0"/>
              <a:t>Though he were a Son, yet learned he obedience by the things which he suffered;</a:t>
            </a:r>
          </a:p>
          <a:p>
            <a:r>
              <a:rPr lang="en-US" sz="3600" baseline="30000" dirty="0"/>
              <a:t>9 </a:t>
            </a:r>
            <a:r>
              <a:rPr lang="en-US" sz="3600" dirty="0"/>
              <a:t>And being made perfect, he became the author of eternal salvation unto all them that obey him;</a:t>
            </a:r>
          </a:p>
          <a:p>
            <a:endParaRPr lang="en-US" dirty="0"/>
          </a:p>
          <a:p>
            <a:endParaRPr lang="en-US" dirty="0"/>
          </a:p>
        </p:txBody>
      </p:sp>
    </p:spTree>
    <p:extLst>
      <p:ext uri="{BB962C8B-B14F-4D97-AF65-F5344CB8AC3E}">
        <p14:creationId xmlns:p14="http://schemas.microsoft.com/office/powerpoint/2010/main" val="3523918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a:solidFill>
                  <a:srgbClr val="FF0000"/>
                </a:solidFill>
                <a:effectLst>
                  <a:outerShdw blurRad="38100" dist="38100" dir="2700000" algn="tl">
                    <a:srgbClr val="000000">
                      <a:alpha val="43137"/>
                    </a:srgbClr>
                  </a:outerShdw>
                </a:effectLst>
              </a:rPr>
              <a:t>Mark 10:28-31 </a:t>
            </a:r>
            <a:endParaRPr lang="en-US" sz="3600" b="1" u="sng" dirty="0" smtClean="0">
              <a:solidFill>
                <a:srgbClr val="FF0000"/>
              </a:solidFill>
              <a:effectLst>
                <a:outerShdw blurRad="38100" dist="38100" dir="2700000" algn="tl">
                  <a:srgbClr val="000000">
                    <a:alpha val="43137"/>
                  </a:srgbClr>
                </a:outerShdw>
              </a:effectLst>
            </a:endParaRPr>
          </a:p>
          <a:p>
            <a:r>
              <a:rPr lang="en-US" sz="3600" baseline="30000" dirty="0" smtClean="0"/>
              <a:t>28</a:t>
            </a:r>
            <a:r>
              <a:rPr lang="en-US" sz="3600" baseline="30000" dirty="0"/>
              <a:t> </a:t>
            </a:r>
            <a:r>
              <a:rPr lang="en-US" sz="3600" dirty="0"/>
              <a:t>Then Peter began to say unto him,</a:t>
            </a:r>
            <a:r>
              <a:rPr lang="en-US" sz="3600" b="1" u="sng" dirty="0">
                <a:solidFill>
                  <a:srgbClr val="FF0000"/>
                </a:solidFill>
              </a:rPr>
              <a:t> Lo, we have left all, and have followed thee</a:t>
            </a:r>
            <a:r>
              <a:rPr lang="en-US" sz="3600" b="1" u="sng" dirty="0" smtClean="0">
                <a:solidFill>
                  <a:srgbClr val="FF0000"/>
                </a:solidFill>
              </a:rPr>
              <a:t>.   </a:t>
            </a:r>
            <a:r>
              <a:rPr lang="en-US" sz="3600" b="1" u="sng" dirty="0" smtClean="0">
                <a:solidFill>
                  <a:srgbClr val="0070C0"/>
                </a:solidFill>
              </a:rPr>
              <a:t>(What do we get?)</a:t>
            </a:r>
            <a:endParaRPr lang="en-US" sz="3600" b="1" u="sng" dirty="0">
              <a:solidFill>
                <a:srgbClr val="0070C0"/>
              </a:solidFill>
            </a:endParaRPr>
          </a:p>
          <a:p>
            <a:r>
              <a:rPr lang="en-US" sz="3600" baseline="30000" dirty="0"/>
              <a:t>29 </a:t>
            </a:r>
            <a:r>
              <a:rPr lang="en-US" sz="3600" dirty="0"/>
              <a:t>And Jesus answered and said, Verily I say unto you, There is no man that hath left house, or brethren, or sisters, or father, or mother, or wife, or children, or lands, for my sake, and the gospel's,</a:t>
            </a:r>
          </a:p>
          <a:p>
            <a:r>
              <a:rPr lang="en-US" sz="3600" baseline="30000" dirty="0"/>
              <a:t>30 </a:t>
            </a:r>
            <a:r>
              <a:rPr lang="en-US" sz="3600" dirty="0"/>
              <a:t>But he shall receive an hundredfold </a:t>
            </a:r>
            <a:r>
              <a:rPr lang="en-US" sz="3600" b="1" u="sng" dirty="0">
                <a:solidFill>
                  <a:srgbClr val="FF0000"/>
                </a:solidFill>
              </a:rPr>
              <a:t>now in this time</a:t>
            </a:r>
            <a:r>
              <a:rPr lang="en-US" sz="3600" dirty="0"/>
              <a:t>, houses, and brethren, and sisters, and mothers, and children, and lands, with persecutions; </a:t>
            </a:r>
            <a:r>
              <a:rPr lang="en-US" sz="3600" b="1" u="sng" dirty="0">
                <a:solidFill>
                  <a:srgbClr val="FF0000"/>
                </a:solidFill>
              </a:rPr>
              <a:t>and in the world to come eternal life.</a:t>
            </a:r>
          </a:p>
          <a:p>
            <a:r>
              <a:rPr lang="en-US" sz="3600" baseline="30000" dirty="0"/>
              <a:t>31 </a:t>
            </a:r>
            <a:r>
              <a:rPr lang="en-US" sz="3600" dirty="0"/>
              <a:t>But many that are first shall be last; and the last first.</a:t>
            </a:r>
          </a:p>
          <a:p>
            <a:endParaRPr lang="en-US" dirty="0"/>
          </a:p>
        </p:txBody>
      </p:sp>
    </p:spTree>
    <p:extLst>
      <p:ext uri="{BB962C8B-B14F-4D97-AF65-F5344CB8AC3E}">
        <p14:creationId xmlns:p14="http://schemas.microsoft.com/office/powerpoint/2010/main" val="4473036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2088091" cy="6858000"/>
          </a:xfrm>
        </p:spPr>
        <p:txBody>
          <a:bodyPr/>
          <a:lstStyle/>
          <a:p>
            <a:r>
              <a:rPr lang="en-US" b="1" u="sng" dirty="0">
                <a:solidFill>
                  <a:srgbClr val="FF0000"/>
                </a:solidFill>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The knowledge of eternal life alters our view of this life</a:t>
            </a:r>
          </a:p>
          <a:p>
            <a:r>
              <a:rPr lang="en-US" sz="3600" dirty="0"/>
              <a:t>                   The worldly-minded person only lives for the here </a:t>
            </a:r>
            <a:r>
              <a:rPr lang="en-US" sz="3600" dirty="0" smtClean="0"/>
              <a:t>              and </a:t>
            </a:r>
            <a:r>
              <a:rPr lang="en-US" sz="3600" dirty="0"/>
              <a:t>now.</a:t>
            </a:r>
          </a:p>
          <a:p>
            <a:r>
              <a:rPr lang="en-US" sz="3600" dirty="0"/>
              <a:t>                        </a:t>
            </a:r>
            <a:r>
              <a:rPr lang="en-US" sz="3600" b="1" u="sng" dirty="0">
                <a:solidFill>
                  <a:srgbClr val="00B050"/>
                </a:solidFill>
              </a:rPr>
              <a:t>1.         His morality reflects this belief. </a:t>
            </a:r>
          </a:p>
          <a:p>
            <a:r>
              <a:rPr lang="en-US" sz="3600" dirty="0"/>
              <a:t>                       </a:t>
            </a:r>
            <a:r>
              <a:rPr lang="en-US" sz="3600" dirty="0">
                <a:solidFill>
                  <a:srgbClr val="00B050"/>
                </a:solidFill>
              </a:rPr>
              <a:t> </a:t>
            </a:r>
            <a:r>
              <a:rPr lang="en-US" sz="3600" b="1" u="sng" dirty="0">
                <a:solidFill>
                  <a:srgbClr val="00B050"/>
                </a:solidFill>
              </a:rPr>
              <a:t>2.         Personal comfort in this life is the primary goal, since this is all for which he hopes</a:t>
            </a:r>
            <a:r>
              <a:rPr lang="en-US" sz="3600" b="1" u="sng" dirty="0" smtClean="0">
                <a:solidFill>
                  <a:srgbClr val="00B050"/>
                </a:solidFill>
              </a:rPr>
              <a:t>.</a:t>
            </a:r>
          </a:p>
          <a:p>
            <a:endParaRPr lang="en-US" sz="3600" dirty="0"/>
          </a:p>
          <a:p>
            <a:r>
              <a:rPr lang="en-US" sz="3600" dirty="0"/>
              <a:t>            B.        If we know that one day we will face </a:t>
            </a:r>
            <a:r>
              <a:rPr lang="en-US" sz="3600" dirty="0" smtClean="0"/>
              <a:t>judgment </a:t>
            </a:r>
            <a:r>
              <a:rPr lang="en-US" sz="3600" dirty="0"/>
              <a:t>- </a:t>
            </a:r>
            <a:r>
              <a:rPr lang="en-US" sz="3600" dirty="0">
                <a:hlinkClick r:id="rId2"/>
              </a:rPr>
              <a:t>Hebrews </a:t>
            </a:r>
            <a:r>
              <a:rPr lang="en-US" sz="3600" dirty="0" smtClean="0">
                <a:hlinkClick r:id="rId2"/>
              </a:rPr>
              <a:t>9:27</a:t>
            </a:r>
            <a:r>
              <a:rPr lang="en-US" sz="3600" dirty="0" smtClean="0"/>
              <a:t> </a:t>
            </a:r>
          </a:p>
          <a:p>
            <a:r>
              <a:rPr lang="en-US" sz="3600" dirty="0"/>
              <a:t> </a:t>
            </a:r>
            <a:r>
              <a:rPr lang="en-US" sz="3600" dirty="0" smtClean="0"/>
              <a:t>                                       and</a:t>
            </a:r>
            <a:endParaRPr lang="en-US" dirty="0"/>
          </a:p>
        </p:txBody>
      </p:sp>
    </p:spTree>
    <p:extLst>
      <p:ext uri="{BB962C8B-B14F-4D97-AF65-F5344CB8AC3E}">
        <p14:creationId xmlns:p14="http://schemas.microsoft.com/office/powerpoint/2010/main" val="338146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7" y="103908"/>
            <a:ext cx="11970327" cy="6754091"/>
          </a:xfrm>
        </p:spPr>
        <p:txBody>
          <a:bodyPr>
            <a:normAutofit lnSpcReduction="10000"/>
          </a:bodyPr>
          <a:lstStyle/>
          <a:p>
            <a:r>
              <a:rPr lang="en-US" sz="3600" b="1" u="sng" dirty="0" smtClean="0">
                <a:solidFill>
                  <a:srgbClr val="FF0000"/>
                </a:solidFill>
              </a:rPr>
              <a:t>If </a:t>
            </a:r>
            <a:r>
              <a:rPr lang="en-US" sz="3600" b="1" u="sng" dirty="0">
                <a:solidFill>
                  <a:srgbClr val="FF0000"/>
                </a:solidFill>
              </a:rPr>
              <a:t>we realize that this world is temporary,</a:t>
            </a:r>
            <a:r>
              <a:rPr lang="en-US" sz="3600" b="1" u="sng" dirty="0">
                <a:solidFill>
                  <a:srgbClr val="92D050"/>
                </a:solidFill>
              </a:rPr>
              <a:t> </a:t>
            </a:r>
            <a:r>
              <a:rPr lang="en-US" sz="3600" b="1" u="sng" dirty="0">
                <a:solidFill>
                  <a:srgbClr val="00B050"/>
                </a:solidFill>
              </a:rPr>
              <a:t>how will it effect our lives? </a:t>
            </a:r>
            <a:r>
              <a:rPr lang="en-US" sz="3600" dirty="0">
                <a:solidFill>
                  <a:srgbClr val="00B050"/>
                </a:solidFill>
              </a:rPr>
              <a:t>- </a:t>
            </a:r>
            <a:r>
              <a:rPr lang="en-US" sz="3600" dirty="0" smtClean="0">
                <a:solidFill>
                  <a:srgbClr val="00B050"/>
                </a:solidFill>
              </a:rPr>
              <a:t>  </a:t>
            </a:r>
            <a:r>
              <a:rPr lang="en-US" sz="3600" dirty="0" smtClean="0"/>
              <a:t>Here is what Peter says:  </a:t>
            </a:r>
            <a:r>
              <a:rPr lang="en-US" sz="3600" dirty="0" smtClean="0">
                <a:hlinkClick r:id="rId2"/>
              </a:rPr>
              <a:t>II </a:t>
            </a:r>
            <a:r>
              <a:rPr lang="en-US" sz="3600" dirty="0">
                <a:hlinkClick r:id="rId2"/>
              </a:rPr>
              <a:t>Peter </a:t>
            </a:r>
            <a:r>
              <a:rPr lang="en-US" sz="3600" dirty="0" smtClean="0">
                <a:hlinkClick r:id="rId2"/>
              </a:rPr>
              <a:t>3:11-14</a:t>
            </a:r>
            <a:r>
              <a:rPr lang="en-US" sz="3600" dirty="0" smtClean="0"/>
              <a:t> </a:t>
            </a:r>
          </a:p>
          <a:p>
            <a:r>
              <a:rPr lang="en-US" sz="3600" baseline="30000" dirty="0"/>
              <a:t>11 </a:t>
            </a:r>
            <a:r>
              <a:rPr lang="en-US" sz="3600" dirty="0"/>
              <a:t>Seeing then that all these things shall be dissolved, what manner of persons ought ye to be in all holy conversation and godliness,</a:t>
            </a:r>
          </a:p>
          <a:p>
            <a:r>
              <a:rPr lang="en-US" sz="3600" baseline="30000" dirty="0"/>
              <a:t>12 </a:t>
            </a:r>
            <a:r>
              <a:rPr lang="en-US" sz="3600" dirty="0"/>
              <a:t>Looking for and hasting unto the coming of the day of God, wherein the heavens being on fire shall be dissolved, and the elements shall melt with fervent heat?</a:t>
            </a:r>
          </a:p>
          <a:p>
            <a:r>
              <a:rPr lang="en-US" sz="3600" baseline="30000" dirty="0"/>
              <a:t>13 </a:t>
            </a:r>
            <a:r>
              <a:rPr lang="en-US" sz="3600" dirty="0"/>
              <a:t>Nevertheless we, according to his promise, look for new heavens and a new earth, wherein </a:t>
            </a:r>
            <a:r>
              <a:rPr lang="en-US" sz="3600" dirty="0" err="1"/>
              <a:t>dwelleth</a:t>
            </a:r>
            <a:r>
              <a:rPr lang="en-US" sz="3600" dirty="0"/>
              <a:t> righteousness.</a:t>
            </a:r>
          </a:p>
          <a:p>
            <a:r>
              <a:rPr lang="en-US" sz="3600" baseline="30000" dirty="0"/>
              <a:t>14 </a:t>
            </a:r>
            <a:r>
              <a:rPr lang="en-US" sz="3600" dirty="0"/>
              <a:t>Wherefore, </a:t>
            </a:r>
            <a:r>
              <a:rPr lang="en-US" sz="3600" b="1" u="sng" dirty="0"/>
              <a:t>beloved, seeing that ye look for such things</a:t>
            </a:r>
            <a:r>
              <a:rPr lang="en-US" sz="3600" dirty="0"/>
              <a:t>, be diligent that ye may be found of him in peace, without spot, and blameless.</a:t>
            </a:r>
          </a:p>
          <a:p>
            <a:endParaRPr lang="en-US" dirty="0"/>
          </a:p>
          <a:p>
            <a:endParaRPr lang="en-US" dirty="0"/>
          </a:p>
        </p:txBody>
      </p:sp>
    </p:spTree>
    <p:extLst>
      <p:ext uri="{BB962C8B-B14F-4D97-AF65-F5344CB8AC3E}">
        <p14:creationId xmlns:p14="http://schemas.microsoft.com/office/powerpoint/2010/main" val="1799534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95018" cy="6774873"/>
          </a:xfrm>
        </p:spPr>
        <p:txBody>
          <a:bodyPr>
            <a:normAutofit/>
          </a:bodyPr>
          <a:lstStyle/>
          <a:p>
            <a:r>
              <a:rPr lang="en-US" sz="3600" b="1" u="sng" dirty="0">
                <a:solidFill>
                  <a:srgbClr val="FF0000"/>
                </a:solidFill>
                <a:effectLst>
                  <a:outerShdw blurRad="38100" dist="38100" dir="2700000" algn="tl">
                    <a:srgbClr val="000000">
                      <a:alpha val="43137"/>
                    </a:srgbClr>
                  </a:outerShdw>
                </a:effectLst>
              </a:rPr>
              <a:t>       We live for the one who died and arose for us </a:t>
            </a:r>
            <a:r>
              <a:rPr lang="en-US" sz="3600" b="1" u="sng" dirty="0" smtClean="0">
                <a:solidFill>
                  <a:srgbClr val="FF0000"/>
                </a:solidFill>
                <a:effectLst>
                  <a:outerShdw blurRad="38100" dist="38100" dir="2700000" algn="tl">
                    <a:srgbClr val="000000">
                      <a:alpha val="43137"/>
                    </a:srgbClr>
                  </a:outerShdw>
                </a:effectLst>
                <a:hlinkClick r:id="rId2"/>
              </a:rPr>
              <a:t>–</a:t>
            </a:r>
            <a:r>
              <a:rPr lang="en-US" sz="3600" b="1" u="sng" dirty="0" smtClean="0">
                <a:solidFill>
                  <a:srgbClr val="FF0000"/>
                </a:solidFill>
                <a:effectLst>
                  <a:outerShdw blurRad="38100" dist="38100" dir="2700000" algn="tl">
                    <a:srgbClr val="000000">
                      <a:alpha val="43137"/>
                    </a:srgbClr>
                  </a:outerShdw>
                </a:effectLst>
              </a:rPr>
              <a:t> </a:t>
            </a:r>
          </a:p>
          <a:p>
            <a:r>
              <a:rPr lang="en-US" sz="3600" b="1" u="sng" dirty="0">
                <a:effectLst>
                  <a:outerShdw blurRad="38100" dist="38100" dir="2700000" algn="tl">
                    <a:srgbClr val="000000">
                      <a:alpha val="43137"/>
                    </a:srgbClr>
                  </a:outerShdw>
                </a:effectLst>
                <a:hlinkClick r:id="rId2"/>
              </a:rPr>
              <a:t> </a:t>
            </a:r>
            <a:r>
              <a:rPr lang="en-US" sz="3600" b="1" u="sng" dirty="0" smtClean="0">
                <a:effectLst>
                  <a:outerShdw blurRad="38100" dist="38100" dir="2700000" algn="tl">
                    <a:srgbClr val="000000">
                      <a:alpha val="43137"/>
                    </a:srgbClr>
                  </a:outerShdw>
                </a:effectLst>
                <a:hlinkClick r:id="rId2"/>
              </a:rPr>
              <a:t>       II </a:t>
            </a:r>
            <a:r>
              <a:rPr lang="en-US" sz="3600" b="1" u="sng" dirty="0">
                <a:effectLst>
                  <a:outerShdw blurRad="38100" dist="38100" dir="2700000" algn="tl">
                    <a:srgbClr val="000000">
                      <a:alpha val="43137"/>
                    </a:srgbClr>
                  </a:outerShdw>
                </a:effectLst>
                <a:hlinkClick r:id="rId2"/>
              </a:rPr>
              <a:t>Corinthians </a:t>
            </a:r>
            <a:r>
              <a:rPr lang="en-US" sz="3600" b="1" u="sng" dirty="0" smtClean="0">
                <a:effectLst>
                  <a:outerShdw blurRad="38100" dist="38100" dir="2700000" algn="tl">
                    <a:srgbClr val="000000">
                      <a:alpha val="43137"/>
                    </a:srgbClr>
                  </a:outerShdw>
                </a:effectLst>
                <a:hlinkClick r:id="rId2"/>
              </a:rPr>
              <a:t>5:14-17</a:t>
            </a:r>
            <a:endParaRPr lang="en-US" sz="3600" b="1" u="sng" dirty="0" smtClean="0">
              <a:effectLst>
                <a:outerShdw blurRad="38100" dist="38100" dir="2700000" algn="tl">
                  <a:srgbClr val="000000">
                    <a:alpha val="43137"/>
                  </a:srgbClr>
                </a:outerShdw>
              </a:effectLst>
            </a:endParaRPr>
          </a:p>
          <a:p>
            <a:r>
              <a:rPr lang="en-US" sz="3600" baseline="30000" dirty="0" smtClean="0"/>
              <a:t>  14</a:t>
            </a:r>
            <a:r>
              <a:rPr lang="en-US" sz="3600" baseline="30000" dirty="0"/>
              <a:t> </a:t>
            </a:r>
            <a:r>
              <a:rPr lang="en-US" sz="3600" dirty="0"/>
              <a:t>For the love of Christ </a:t>
            </a:r>
            <a:r>
              <a:rPr lang="en-US" sz="3600" dirty="0" err="1"/>
              <a:t>constraineth</a:t>
            </a:r>
            <a:r>
              <a:rPr lang="en-US" sz="3600" dirty="0"/>
              <a:t> us; because we thus judge, that if one died for all, then were all dead:</a:t>
            </a:r>
          </a:p>
          <a:p>
            <a:r>
              <a:rPr lang="en-US" sz="3600" baseline="30000" dirty="0"/>
              <a:t>15 </a:t>
            </a:r>
            <a:r>
              <a:rPr lang="en-US" sz="3600" dirty="0"/>
              <a:t>And that he died for all, that they which live should not henceforth live unto themselves, but unto him which died for them, and rose again.</a:t>
            </a:r>
          </a:p>
          <a:p>
            <a:r>
              <a:rPr lang="en-US" sz="3600" baseline="30000" dirty="0"/>
              <a:t>16 </a:t>
            </a:r>
            <a:r>
              <a:rPr lang="en-US" sz="3600" dirty="0"/>
              <a:t>Wherefore henceforth know we no man after the flesh: yea, though we have known Christ after the flesh, yet now henceforth know we him no more.</a:t>
            </a:r>
          </a:p>
          <a:p>
            <a:r>
              <a:rPr lang="en-US" sz="3600" baseline="30000" dirty="0"/>
              <a:t>17 </a:t>
            </a:r>
            <a:r>
              <a:rPr lang="en-US" sz="3600" dirty="0"/>
              <a:t>Therefore if any man be in Christ, he is a new creature: old things are passed away; behold, all things are become new.</a:t>
            </a:r>
          </a:p>
          <a:p>
            <a:endParaRPr lang="en-US" dirty="0"/>
          </a:p>
          <a:p>
            <a:endParaRPr lang="en-US" dirty="0"/>
          </a:p>
        </p:txBody>
      </p:sp>
    </p:spTree>
    <p:extLst>
      <p:ext uri="{BB962C8B-B14F-4D97-AF65-F5344CB8AC3E}">
        <p14:creationId xmlns:p14="http://schemas.microsoft.com/office/powerpoint/2010/main" val="14723494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1249891" cy="6176963"/>
          </a:xfrm>
        </p:spPr>
        <p:txBody>
          <a:bodyPr>
            <a:normAutofit/>
          </a:bodyPr>
          <a:lstStyle/>
          <a:p>
            <a:r>
              <a:rPr lang="en-US" dirty="0"/>
              <a:t> </a:t>
            </a:r>
            <a:r>
              <a:rPr lang="en-US" dirty="0" smtClean="0"/>
              <a:t> </a:t>
            </a:r>
            <a:r>
              <a:rPr lang="en-US" dirty="0"/>
              <a:t>       </a:t>
            </a:r>
            <a:r>
              <a:rPr lang="en-US" sz="3600" b="1" u="sng" dirty="0">
                <a:solidFill>
                  <a:srgbClr val="FF0000"/>
                </a:solidFill>
              </a:rPr>
              <a:t>Our life does not consist of our possessions </a:t>
            </a:r>
            <a:r>
              <a:rPr lang="en-US" sz="3600" dirty="0" smtClean="0">
                <a:hlinkClick r:id="rId2"/>
              </a:rPr>
              <a:t>–</a:t>
            </a:r>
            <a:r>
              <a:rPr lang="en-US" sz="3600" dirty="0" smtClean="0"/>
              <a:t> </a:t>
            </a:r>
          </a:p>
          <a:p>
            <a:r>
              <a:rPr lang="en-US" sz="3600" b="1" dirty="0" smtClean="0"/>
              <a:t>             Luke </a:t>
            </a:r>
            <a:r>
              <a:rPr lang="en-US" sz="3600" b="1" dirty="0"/>
              <a:t>12:15 </a:t>
            </a:r>
            <a:endParaRPr lang="en-US" sz="3600" b="1" dirty="0" smtClean="0"/>
          </a:p>
          <a:p>
            <a:r>
              <a:rPr lang="en-US" sz="3600" baseline="30000" dirty="0" smtClean="0"/>
              <a:t>15</a:t>
            </a:r>
            <a:r>
              <a:rPr lang="en-US" sz="3600" baseline="30000" dirty="0"/>
              <a:t> </a:t>
            </a:r>
            <a:r>
              <a:rPr lang="en-US" sz="3600" dirty="0"/>
              <a:t>And he said unto them, Take heed, and beware of covetousness: for a man's life </a:t>
            </a:r>
            <a:r>
              <a:rPr lang="en-US" sz="3600" dirty="0" err="1"/>
              <a:t>consisteth</a:t>
            </a:r>
            <a:r>
              <a:rPr lang="en-US" sz="3600" dirty="0"/>
              <a:t> not in the abundance of the things which he </a:t>
            </a:r>
            <a:r>
              <a:rPr lang="en-US" sz="3600" dirty="0" err="1"/>
              <a:t>possesseth</a:t>
            </a:r>
            <a:endParaRPr lang="en-US" sz="3600" dirty="0"/>
          </a:p>
          <a:p>
            <a:endParaRPr lang="en-US" dirty="0" smtClean="0"/>
          </a:p>
          <a:p>
            <a:r>
              <a:rPr lang="en-US" dirty="0"/>
              <a:t> </a:t>
            </a:r>
            <a:r>
              <a:rPr lang="en-US" dirty="0" smtClean="0"/>
              <a:t>  </a:t>
            </a:r>
            <a:endParaRPr lang="en-US" dirty="0"/>
          </a:p>
          <a:p>
            <a:r>
              <a:rPr lang="en-US" dirty="0"/>
              <a:t>            </a:t>
            </a:r>
          </a:p>
        </p:txBody>
      </p:sp>
    </p:spTree>
    <p:extLst>
      <p:ext uri="{BB962C8B-B14F-4D97-AF65-F5344CB8AC3E}">
        <p14:creationId xmlns:p14="http://schemas.microsoft.com/office/powerpoint/2010/main" val="22548262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dirty="0"/>
          </a:p>
          <a:p>
            <a:r>
              <a:rPr lang="en-US" dirty="0"/>
              <a:t>                    </a:t>
            </a:r>
            <a:r>
              <a:rPr lang="en-US" sz="3600" b="1" u="sng" dirty="0">
                <a:solidFill>
                  <a:srgbClr val="FF0000"/>
                </a:solidFill>
              </a:rPr>
              <a:t>Our treasure is in heaven </a:t>
            </a:r>
            <a:r>
              <a:rPr lang="en-US" sz="3600" b="1" u="sng" dirty="0" smtClean="0">
                <a:solidFill>
                  <a:srgbClr val="FF0000"/>
                </a:solidFill>
              </a:rPr>
              <a:t>–</a:t>
            </a:r>
          </a:p>
          <a:p>
            <a:r>
              <a:rPr lang="en-US" sz="3600" dirty="0"/>
              <a:t> </a:t>
            </a:r>
            <a:r>
              <a:rPr lang="en-US" sz="3600" dirty="0" smtClean="0"/>
              <a:t>                               </a:t>
            </a:r>
            <a:r>
              <a:rPr lang="en-US" sz="3600" dirty="0">
                <a:hlinkClick r:id="rId2"/>
              </a:rPr>
              <a:t>Matthew </a:t>
            </a:r>
            <a:r>
              <a:rPr lang="en-US" sz="3600" dirty="0" smtClean="0">
                <a:hlinkClick r:id="rId2"/>
              </a:rPr>
              <a:t>6:19-21</a:t>
            </a:r>
            <a:endParaRPr lang="en-US" sz="3600" dirty="0" smtClean="0"/>
          </a:p>
          <a:p>
            <a:r>
              <a:rPr lang="en-US" sz="3600" dirty="0"/>
              <a:t> </a:t>
            </a:r>
            <a:r>
              <a:rPr lang="en-US" sz="3600" dirty="0" smtClean="0"/>
              <a:t>                </a:t>
            </a:r>
            <a:r>
              <a:rPr lang="en-US" sz="3600" baseline="30000" dirty="0"/>
              <a:t>19 </a:t>
            </a:r>
            <a:r>
              <a:rPr lang="en-US" sz="3600" dirty="0"/>
              <a:t>Lay not up for yourselves treasures upon earth, where moth and rust doth corrupt, and where thieves break through and steal:</a:t>
            </a:r>
          </a:p>
          <a:p>
            <a:r>
              <a:rPr lang="en-US" sz="3600" baseline="30000" dirty="0"/>
              <a:t>20 </a:t>
            </a:r>
            <a:r>
              <a:rPr lang="en-US" sz="3600" dirty="0"/>
              <a:t>But lay up for yourselves treasures in heaven, where neither moth nor rust doth corrupt, and where thieves do not break through nor steal:</a:t>
            </a:r>
          </a:p>
          <a:p>
            <a:r>
              <a:rPr lang="en-US" sz="3600" baseline="30000" dirty="0"/>
              <a:t>21 </a:t>
            </a:r>
            <a:r>
              <a:rPr lang="en-US" sz="3600" dirty="0"/>
              <a:t>For where your treasure is, there will your heart be also</a:t>
            </a:r>
          </a:p>
          <a:p>
            <a:endParaRPr lang="en-US" dirty="0"/>
          </a:p>
        </p:txBody>
      </p:sp>
    </p:spTree>
    <p:extLst>
      <p:ext uri="{BB962C8B-B14F-4D97-AF65-F5344CB8AC3E}">
        <p14:creationId xmlns:p14="http://schemas.microsoft.com/office/powerpoint/2010/main" val="33174544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0343"/>
            <a:ext cx="12084627" cy="6663748"/>
          </a:xfrm>
        </p:spPr>
        <p:txBody>
          <a:bodyPr/>
          <a:lstStyle/>
          <a:p>
            <a:r>
              <a:rPr lang="en-US" sz="3600" b="1" u="sng" dirty="0"/>
              <a:t>   </a:t>
            </a:r>
            <a:r>
              <a:rPr lang="en-US" sz="3600" b="1" u="sng" dirty="0">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The Christian’s life is marked by </a:t>
            </a:r>
            <a:r>
              <a:rPr lang="en-US" sz="3600" b="1" u="sng" dirty="0" smtClean="0">
                <a:solidFill>
                  <a:srgbClr val="FF0000"/>
                </a:solidFill>
                <a:effectLst>
                  <a:outerShdw blurRad="38100" dist="38100" dir="2700000" algn="tl">
                    <a:srgbClr val="000000">
                      <a:alpha val="43137"/>
                    </a:srgbClr>
                  </a:outerShdw>
                </a:effectLst>
              </a:rPr>
              <a:t>our</a:t>
            </a:r>
            <a:r>
              <a:rPr lang="en-US" sz="3600" b="1" u="sng" dirty="0" smtClean="0">
                <a:solidFill>
                  <a:srgbClr val="FF0000"/>
                </a:solidFill>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desire to be with Christ </a:t>
            </a:r>
            <a:r>
              <a:rPr lang="en-US" sz="3600" b="1" u="sng" dirty="0" smtClean="0">
                <a:solidFill>
                  <a:srgbClr val="FF0000"/>
                </a:solidFill>
                <a:effectLst>
                  <a:outerShdw blurRad="38100" dist="38100" dir="2700000" algn="tl">
                    <a:srgbClr val="000000">
                      <a:alpha val="43137"/>
                    </a:srgbClr>
                  </a:outerShdw>
                </a:effectLst>
              </a:rPr>
              <a:t>–</a:t>
            </a:r>
          </a:p>
          <a:p>
            <a:r>
              <a:rPr lang="en-US" sz="3600" b="1" u="sng" dirty="0" smtClean="0"/>
              <a:t>                     </a:t>
            </a:r>
            <a:r>
              <a:rPr lang="en-US" sz="3600" b="1" u="sng" dirty="0">
                <a:hlinkClick r:id="rId2"/>
              </a:rPr>
              <a:t>Philippians </a:t>
            </a:r>
            <a:r>
              <a:rPr lang="en-US" sz="3600" b="1" u="sng" dirty="0" smtClean="0">
                <a:hlinkClick r:id="rId2"/>
              </a:rPr>
              <a:t>1:21-23</a:t>
            </a:r>
            <a:endParaRPr lang="en-US" sz="3600" b="1" u="sng" dirty="0" smtClean="0"/>
          </a:p>
          <a:p>
            <a:r>
              <a:rPr lang="en-US" sz="3600" dirty="0"/>
              <a:t> </a:t>
            </a:r>
            <a:r>
              <a:rPr lang="en-US" sz="3600" dirty="0" smtClean="0"/>
              <a:t>  </a:t>
            </a:r>
            <a:r>
              <a:rPr lang="en-US" sz="3600" baseline="30000" dirty="0"/>
              <a:t>21 </a:t>
            </a:r>
            <a:r>
              <a:rPr lang="en-US" sz="3600" dirty="0"/>
              <a:t>For to me to live is Christ, and to die is gain.</a:t>
            </a:r>
          </a:p>
          <a:p>
            <a:r>
              <a:rPr lang="en-US" sz="3600" baseline="30000" dirty="0"/>
              <a:t>22 </a:t>
            </a:r>
            <a:r>
              <a:rPr lang="en-US" sz="3600" dirty="0"/>
              <a:t>But if I live in the flesh, this is the fruit of my </a:t>
            </a:r>
            <a:r>
              <a:rPr lang="en-US" sz="3600" dirty="0" err="1"/>
              <a:t>labour</a:t>
            </a:r>
            <a:r>
              <a:rPr lang="en-US" sz="3600" dirty="0"/>
              <a:t>: yet what I shall choose I wot not.</a:t>
            </a:r>
          </a:p>
          <a:p>
            <a:r>
              <a:rPr lang="en-US" sz="3600" baseline="30000" dirty="0"/>
              <a:t>23 </a:t>
            </a:r>
            <a:r>
              <a:rPr lang="en-US" sz="3600" dirty="0"/>
              <a:t>For I am in a strait betwixt two, having a desire to depart, and to be with Christ; which is far better:</a:t>
            </a:r>
          </a:p>
          <a:p>
            <a:endParaRPr lang="en-US" dirty="0"/>
          </a:p>
          <a:p>
            <a:endParaRPr lang="en-US" dirty="0"/>
          </a:p>
        </p:txBody>
      </p:sp>
    </p:spTree>
    <p:extLst>
      <p:ext uri="{BB962C8B-B14F-4D97-AF65-F5344CB8AC3E}">
        <p14:creationId xmlns:p14="http://schemas.microsoft.com/office/powerpoint/2010/main" val="15764189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1"/>
            <a:ext cx="11994573" cy="6733309"/>
          </a:xfrm>
        </p:spPr>
        <p:txBody>
          <a:bodyPr/>
          <a:lstStyle/>
          <a:p>
            <a:r>
              <a:rPr lang="en-US" sz="3600" b="1" u="sng" dirty="0"/>
              <a:t> </a:t>
            </a:r>
            <a:r>
              <a:rPr lang="en-US" sz="3600" b="1" u="sng" dirty="0">
                <a:solidFill>
                  <a:srgbClr val="FF0000"/>
                </a:solidFill>
                <a:effectLst>
                  <a:outerShdw blurRad="38100" dist="38100" dir="2700000" algn="tl">
                    <a:srgbClr val="000000">
                      <a:alpha val="43137"/>
                    </a:srgbClr>
                  </a:outerShdw>
                </a:effectLst>
              </a:rPr>
              <a:t>       This is what altered Moses’ </a:t>
            </a:r>
            <a:r>
              <a:rPr lang="en-US" sz="3600" b="1" u="sng" dirty="0" smtClean="0">
                <a:solidFill>
                  <a:srgbClr val="FF0000"/>
                </a:solidFill>
                <a:effectLst>
                  <a:outerShdw blurRad="38100" dist="38100" dir="2700000" algn="tl">
                    <a:srgbClr val="000000">
                      <a:alpha val="43137"/>
                    </a:srgbClr>
                  </a:outerShdw>
                </a:effectLst>
              </a:rPr>
              <a:t>life:  And it will</a:t>
            </a:r>
          </a:p>
          <a:p>
            <a:r>
              <a:rPr lang="en-US" sz="3600" b="1" u="sng" dirty="0" smtClean="0">
                <a:solidFill>
                  <a:srgbClr val="FF0000"/>
                </a:solidFill>
                <a:effectLst>
                  <a:outerShdw blurRad="38100" dist="38100" dir="2700000" algn="tl">
                    <a:srgbClr val="000000">
                      <a:alpha val="43137"/>
                    </a:srgbClr>
                  </a:outerShdw>
                </a:effectLst>
              </a:rPr>
              <a:t>Alter your life and my life!!!!</a:t>
            </a:r>
            <a:endParaRPr lang="en-US" sz="3600" b="1" u="sng" dirty="0" smtClean="0">
              <a:solidFill>
                <a:srgbClr val="FF0000"/>
              </a:solidFill>
              <a:effectLst>
                <a:outerShdw blurRad="38100" dist="38100" dir="2700000" algn="tl">
                  <a:srgbClr val="000000">
                    <a:alpha val="43137"/>
                  </a:srgbClr>
                </a:outerShdw>
              </a:effectLst>
            </a:endParaRPr>
          </a:p>
          <a:p>
            <a:r>
              <a:rPr lang="en-US" sz="3600" b="1" u="sng" dirty="0"/>
              <a:t> </a:t>
            </a:r>
            <a:r>
              <a:rPr lang="en-US" sz="3600" b="1" u="sng" dirty="0" smtClean="0"/>
              <a:t>            </a:t>
            </a:r>
            <a:r>
              <a:rPr lang="en-US" sz="3600" b="1" u="sng" dirty="0"/>
              <a:t>- </a:t>
            </a:r>
            <a:r>
              <a:rPr lang="en-US" sz="3600" b="1" u="sng" dirty="0">
                <a:hlinkClick r:id="rId2"/>
              </a:rPr>
              <a:t>Hebrews </a:t>
            </a:r>
            <a:r>
              <a:rPr lang="en-US" sz="3600" b="1" u="sng" dirty="0" smtClean="0">
                <a:hlinkClick r:id="rId2"/>
              </a:rPr>
              <a:t>11:24-26</a:t>
            </a:r>
            <a:endParaRPr lang="en-US" sz="3600" b="1" u="sng" dirty="0" smtClean="0"/>
          </a:p>
          <a:p>
            <a:r>
              <a:rPr lang="en-US" sz="3600" baseline="30000" dirty="0" smtClean="0"/>
              <a:t>   24</a:t>
            </a:r>
            <a:r>
              <a:rPr lang="en-US" sz="3600" baseline="30000" dirty="0"/>
              <a:t> </a:t>
            </a:r>
            <a:r>
              <a:rPr lang="en-US" sz="3600" dirty="0"/>
              <a:t>By faith Moses, when he was come to years, refused to be called the son of Pharaoh's daughter;</a:t>
            </a:r>
          </a:p>
          <a:p>
            <a:r>
              <a:rPr lang="en-US" sz="3600" baseline="30000" dirty="0"/>
              <a:t>25 </a:t>
            </a:r>
            <a:r>
              <a:rPr lang="en-US" sz="3600" dirty="0"/>
              <a:t>Choosing rather to suffer affliction with the people of God, than to enjoy the pleasures of sin for a season;</a:t>
            </a:r>
          </a:p>
          <a:p>
            <a:r>
              <a:rPr lang="en-US" sz="3600" baseline="30000" dirty="0"/>
              <a:t>26 </a:t>
            </a:r>
            <a:r>
              <a:rPr lang="en-US" sz="3600" dirty="0"/>
              <a:t>Esteeming the reproach of Christ greater riches than the treasures in Egypt: </a:t>
            </a:r>
            <a:r>
              <a:rPr lang="en-US" sz="3600" b="1" u="sng" dirty="0">
                <a:solidFill>
                  <a:srgbClr val="FF0000"/>
                </a:solidFill>
              </a:rPr>
              <a:t>for he had respect unto the </a:t>
            </a:r>
            <a:r>
              <a:rPr lang="en-US" sz="3600" b="1" u="sng" dirty="0" err="1">
                <a:solidFill>
                  <a:srgbClr val="FF0000"/>
                </a:solidFill>
              </a:rPr>
              <a:t>recompence</a:t>
            </a:r>
            <a:r>
              <a:rPr lang="en-US" sz="3600" b="1" u="sng" dirty="0">
                <a:solidFill>
                  <a:srgbClr val="FF0000"/>
                </a:solidFill>
              </a:rPr>
              <a:t> of the reward</a:t>
            </a:r>
          </a:p>
          <a:p>
            <a:r>
              <a:rPr lang="en-US" b="1" u="sng" dirty="0" smtClean="0"/>
              <a:t> </a:t>
            </a:r>
            <a:endParaRPr lang="en-US" b="1" u="sng" dirty="0"/>
          </a:p>
          <a:p>
            <a:endParaRPr lang="en-US" dirty="0"/>
          </a:p>
        </p:txBody>
      </p:sp>
    </p:spTree>
    <p:extLst>
      <p:ext uri="{BB962C8B-B14F-4D97-AF65-F5344CB8AC3E}">
        <p14:creationId xmlns:p14="http://schemas.microsoft.com/office/powerpoint/2010/main" val="16119506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0"/>
            <a:ext cx="11949545" cy="6858000"/>
          </a:xfrm>
        </p:spPr>
        <p:txBody>
          <a:bodyPr>
            <a:normAutofit/>
          </a:bodyPr>
          <a:lstStyle/>
          <a:p>
            <a:endParaRPr lang="en-US" sz="4800" b="1" u="sng" dirty="0" smtClean="0">
              <a:solidFill>
                <a:srgbClr val="FF0000"/>
              </a:solidFill>
            </a:endParaRPr>
          </a:p>
          <a:p>
            <a:r>
              <a:rPr lang="en-US" sz="4800" b="1" u="sng" dirty="0" smtClean="0">
                <a:solidFill>
                  <a:srgbClr val="FF0000"/>
                </a:solidFill>
              </a:rPr>
              <a:t>What does our Hope in Eternal Life</a:t>
            </a:r>
          </a:p>
          <a:p>
            <a:r>
              <a:rPr lang="en-US" sz="4800" b="1" u="sng" dirty="0" smtClean="0">
                <a:solidFill>
                  <a:srgbClr val="FF0000"/>
                </a:solidFill>
              </a:rPr>
              <a:t>Do for us in this life? </a:t>
            </a:r>
          </a:p>
          <a:p>
            <a:endParaRPr lang="en-US" sz="4800" b="1" u="sng" dirty="0"/>
          </a:p>
          <a:p>
            <a:r>
              <a:rPr lang="en-US" sz="4800" b="1" u="sng" dirty="0" smtClean="0"/>
              <a:t>Our </a:t>
            </a:r>
            <a:r>
              <a:rPr lang="en-US" sz="4800" b="1" u="sng" dirty="0" smtClean="0"/>
              <a:t>Hope Becomes Our </a:t>
            </a:r>
            <a:r>
              <a:rPr lang="en-US" sz="4800" b="1" u="sng" dirty="0" smtClean="0"/>
              <a:t>Incentive:</a:t>
            </a:r>
            <a:endParaRPr lang="en-US" sz="4800" b="1" u="sng" dirty="0" smtClean="0"/>
          </a:p>
        </p:txBody>
      </p:sp>
    </p:spTree>
    <p:extLst>
      <p:ext uri="{BB962C8B-B14F-4D97-AF65-F5344CB8AC3E}">
        <p14:creationId xmlns:p14="http://schemas.microsoft.com/office/powerpoint/2010/main" val="14889746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743700"/>
          </a:xfrm>
        </p:spPr>
        <p:txBody>
          <a:bodyPr/>
          <a:lstStyle/>
          <a:p>
            <a:r>
              <a:rPr lang="en-US" sz="3600" dirty="0"/>
              <a:t> </a:t>
            </a:r>
            <a:r>
              <a:rPr lang="en-US" sz="3600" dirty="0" smtClean="0"/>
              <a:t>  </a:t>
            </a:r>
            <a:r>
              <a:rPr lang="en-US" sz="3600" dirty="0"/>
              <a:t>        </a:t>
            </a:r>
            <a:r>
              <a:rPr lang="en-US" sz="3600" b="1" u="sng" dirty="0" smtClean="0">
                <a:solidFill>
                  <a:srgbClr val="FF0000"/>
                </a:solidFill>
                <a:effectLst>
                  <a:outerShdw blurRad="38100" dist="38100" dir="2700000" algn="tl">
                    <a:srgbClr val="000000">
                      <a:alpha val="43137"/>
                    </a:srgbClr>
                  </a:outerShdw>
                </a:effectLst>
              </a:rPr>
              <a:t>Our Hope</a:t>
            </a:r>
            <a:r>
              <a:rPr lang="en-US" sz="3600" b="1" u="sng" dirty="0" smtClean="0">
                <a:solidFill>
                  <a:srgbClr val="FF0000"/>
                </a:solidFill>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causes us to purify our </a:t>
            </a:r>
            <a:r>
              <a:rPr lang="en-US" sz="3600" b="1" u="sng" dirty="0" smtClean="0">
                <a:solidFill>
                  <a:srgbClr val="FF0000"/>
                </a:solidFill>
                <a:effectLst>
                  <a:outerShdw blurRad="38100" dist="38100" dir="2700000" algn="tl">
                    <a:srgbClr val="000000">
                      <a:alpha val="43137"/>
                    </a:srgbClr>
                  </a:outerShdw>
                </a:effectLst>
              </a:rPr>
              <a:t>lives</a:t>
            </a:r>
          </a:p>
          <a:p>
            <a:r>
              <a:rPr lang="en-US" sz="3600" b="1" u="sng" dirty="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–Be Pure in Heart</a:t>
            </a:r>
            <a:r>
              <a:rPr lang="en-US" sz="3600" b="1" u="sng" dirty="0" smtClean="0">
                <a:solidFill>
                  <a:srgbClr val="FF0000"/>
                </a:solidFill>
                <a:effectLst>
                  <a:outerShdw blurRad="38100" dist="38100" dir="2700000" algn="tl">
                    <a:srgbClr val="000000">
                      <a:alpha val="43137"/>
                    </a:srgbClr>
                  </a:outerShdw>
                </a:effectLst>
              </a:rPr>
              <a:t>!  (Matt. 5:8) </a:t>
            </a:r>
          </a:p>
          <a:p>
            <a:r>
              <a:rPr lang="en-US" sz="3600" b="1" u="sng" dirty="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                                    for they shall see God!</a:t>
            </a:r>
            <a:r>
              <a:rPr lang="en-US" sz="3600" b="1" u="sng" dirty="0" smtClean="0">
                <a:solidFill>
                  <a:srgbClr val="FF0000"/>
                </a:solidFill>
                <a:effectLst>
                  <a:outerShdw blurRad="38100" dist="38100" dir="2700000" algn="tl">
                    <a:srgbClr val="000000">
                      <a:alpha val="43137"/>
                    </a:srgbClr>
                  </a:outerShdw>
                </a:effectLst>
              </a:rPr>
              <a:t> </a:t>
            </a:r>
            <a:endParaRPr lang="en-US" sz="3600" b="1" u="sng" dirty="0" smtClean="0">
              <a:solidFill>
                <a:srgbClr val="FF0000"/>
              </a:solidFill>
              <a:effectLst>
                <a:outerShdw blurRad="38100" dist="38100" dir="2700000" algn="tl">
                  <a:srgbClr val="000000">
                    <a:alpha val="43137"/>
                  </a:srgbClr>
                </a:outerShdw>
              </a:effectLst>
            </a:endParaRPr>
          </a:p>
          <a:p>
            <a:r>
              <a:rPr lang="en-US" sz="3600" dirty="0"/>
              <a:t> </a:t>
            </a:r>
            <a:r>
              <a:rPr lang="en-US" sz="3600" dirty="0" smtClean="0"/>
              <a:t>                    </a:t>
            </a:r>
            <a:r>
              <a:rPr lang="en-US" sz="3600" dirty="0">
                <a:hlinkClick r:id="rId2"/>
              </a:rPr>
              <a:t>I John </a:t>
            </a:r>
            <a:r>
              <a:rPr lang="en-US" sz="3600" dirty="0" smtClean="0">
                <a:hlinkClick r:id="rId2"/>
              </a:rPr>
              <a:t>3:2-3</a:t>
            </a:r>
            <a:endParaRPr lang="en-US" sz="3600" dirty="0" smtClean="0"/>
          </a:p>
          <a:p>
            <a:r>
              <a:rPr lang="en-US" sz="3600" dirty="0"/>
              <a:t> </a:t>
            </a:r>
            <a:r>
              <a:rPr lang="en-US" sz="3600" dirty="0" smtClean="0"/>
              <a:t>         </a:t>
            </a:r>
            <a:r>
              <a:rPr lang="en-US" sz="3600" baseline="30000" dirty="0"/>
              <a:t>2 </a:t>
            </a:r>
            <a:r>
              <a:rPr lang="en-US" sz="3600" dirty="0"/>
              <a:t>Beloved, now are we the sons of God, and it doth not yet appear what we shall be: but we know that, when he shall appear, we shall be like him; for we shall see him as he is.</a:t>
            </a:r>
          </a:p>
          <a:p>
            <a:r>
              <a:rPr lang="en-US" sz="3600" baseline="30000" dirty="0"/>
              <a:t>3 </a:t>
            </a:r>
            <a:r>
              <a:rPr lang="en-US" sz="3600" dirty="0"/>
              <a:t>And every man that hath this hope in him </a:t>
            </a:r>
            <a:r>
              <a:rPr lang="en-US" sz="3600" dirty="0" err="1"/>
              <a:t>purifieth</a:t>
            </a:r>
            <a:r>
              <a:rPr lang="en-US" sz="3600" dirty="0"/>
              <a:t> himself, even as he is pure</a:t>
            </a:r>
            <a:r>
              <a:rPr lang="en-US" sz="3600" dirty="0" smtClean="0"/>
              <a:t>.    </a:t>
            </a:r>
            <a:endParaRPr lang="en-US" dirty="0" smtClean="0"/>
          </a:p>
          <a:p>
            <a:endParaRPr lang="en-US" dirty="0"/>
          </a:p>
          <a:p>
            <a:endParaRPr lang="en-US" dirty="0"/>
          </a:p>
        </p:txBody>
      </p:sp>
    </p:spTree>
    <p:extLst>
      <p:ext uri="{BB962C8B-B14F-4D97-AF65-F5344CB8AC3E}">
        <p14:creationId xmlns:p14="http://schemas.microsoft.com/office/powerpoint/2010/main" val="36976972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12022282" cy="6858000"/>
          </a:xfrm>
        </p:spPr>
        <p:txBody>
          <a:bodyPr>
            <a:normAutofit fontScale="92500" lnSpcReduction="20000"/>
          </a:bodyPr>
          <a:lstStyle/>
          <a:p>
            <a:r>
              <a:rPr lang="en-US" dirty="0"/>
              <a:t> </a:t>
            </a:r>
            <a:r>
              <a:rPr lang="en-US" sz="3900" dirty="0"/>
              <a:t>   </a:t>
            </a:r>
            <a:r>
              <a:rPr lang="en-US" sz="3900" u="sng" dirty="0">
                <a:effectLst>
                  <a:outerShdw blurRad="38100" dist="38100" dir="2700000" algn="tl">
                    <a:srgbClr val="000000">
                      <a:alpha val="43137"/>
                    </a:srgbClr>
                  </a:outerShdw>
                </a:effectLst>
              </a:rPr>
              <a:t> </a:t>
            </a:r>
            <a:r>
              <a:rPr lang="en-US" sz="3900" b="1" u="sng" dirty="0">
                <a:solidFill>
                  <a:srgbClr val="FF0000"/>
                </a:solidFill>
                <a:effectLst>
                  <a:outerShdw blurRad="38100" dist="38100" dir="2700000" algn="tl">
                    <a:srgbClr val="000000">
                      <a:alpha val="43137"/>
                    </a:srgbClr>
                  </a:outerShdw>
                </a:effectLst>
              </a:rPr>
              <a:t> </a:t>
            </a:r>
            <a:r>
              <a:rPr lang="en-US" sz="3900" b="1" u="sng" dirty="0" smtClean="0">
                <a:solidFill>
                  <a:srgbClr val="FF0000"/>
                </a:solidFill>
                <a:effectLst>
                  <a:outerShdw blurRad="38100" dist="38100" dir="2700000" algn="tl">
                    <a:srgbClr val="000000">
                      <a:alpha val="43137"/>
                    </a:srgbClr>
                  </a:outerShdw>
                </a:effectLst>
              </a:rPr>
              <a:t>Our Hope </a:t>
            </a:r>
            <a:r>
              <a:rPr lang="en-US" sz="3900" b="1" u="sng" dirty="0" smtClean="0">
                <a:solidFill>
                  <a:srgbClr val="FF0000"/>
                </a:solidFill>
                <a:effectLst>
                  <a:outerShdw blurRad="38100" dist="38100" dir="2700000" algn="tl">
                    <a:srgbClr val="000000">
                      <a:alpha val="43137"/>
                    </a:srgbClr>
                  </a:outerShdw>
                </a:effectLst>
              </a:rPr>
              <a:t>teaches </a:t>
            </a:r>
            <a:r>
              <a:rPr lang="en-US" sz="3900" b="1" u="sng" dirty="0">
                <a:solidFill>
                  <a:srgbClr val="FF0000"/>
                </a:solidFill>
                <a:effectLst>
                  <a:outerShdw blurRad="38100" dist="38100" dir="2700000" algn="tl">
                    <a:srgbClr val="000000">
                      <a:alpha val="43137"/>
                    </a:srgbClr>
                  </a:outerShdw>
                </a:effectLst>
              </a:rPr>
              <a:t>us to live righteously </a:t>
            </a:r>
            <a:r>
              <a:rPr lang="en-US" sz="3900" b="1" u="sng" dirty="0" smtClean="0">
                <a:solidFill>
                  <a:srgbClr val="FF0000"/>
                </a:solidFill>
                <a:effectLst>
                  <a:outerShdw blurRad="38100" dist="38100" dir="2700000" algn="tl">
                    <a:srgbClr val="000000">
                      <a:alpha val="43137"/>
                    </a:srgbClr>
                  </a:outerShdw>
                </a:effectLst>
              </a:rPr>
              <a:t>–   Live Right!</a:t>
            </a:r>
          </a:p>
          <a:p>
            <a:r>
              <a:rPr lang="en-US" sz="3900" dirty="0"/>
              <a:t> </a:t>
            </a:r>
            <a:r>
              <a:rPr lang="en-US" sz="3900" dirty="0" smtClean="0"/>
              <a:t>                    </a:t>
            </a:r>
            <a:r>
              <a:rPr lang="en-US" sz="3900" dirty="0">
                <a:solidFill>
                  <a:srgbClr val="0070C0"/>
                </a:solidFill>
              </a:rPr>
              <a:t>Titus </a:t>
            </a:r>
            <a:r>
              <a:rPr lang="en-US" sz="3900" dirty="0" smtClean="0">
                <a:solidFill>
                  <a:srgbClr val="0070C0"/>
                </a:solidFill>
              </a:rPr>
              <a:t>2:11-15</a:t>
            </a:r>
          </a:p>
          <a:p>
            <a:r>
              <a:rPr lang="en-US" sz="3900" dirty="0"/>
              <a:t> </a:t>
            </a:r>
            <a:r>
              <a:rPr lang="en-US" sz="3900" dirty="0" smtClean="0"/>
              <a:t>   </a:t>
            </a:r>
            <a:r>
              <a:rPr lang="en-US" sz="3900" baseline="30000" dirty="0"/>
              <a:t>11 </a:t>
            </a:r>
            <a:r>
              <a:rPr lang="en-US" sz="3900" dirty="0"/>
              <a:t>For the grace of God that </a:t>
            </a:r>
            <a:r>
              <a:rPr lang="en-US" sz="3900" dirty="0" err="1"/>
              <a:t>bringeth</a:t>
            </a:r>
            <a:r>
              <a:rPr lang="en-US" sz="3900" dirty="0"/>
              <a:t> salvation hath appeared to all men,</a:t>
            </a:r>
          </a:p>
          <a:p>
            <a:r>
              <a:rPr lang="en-US" sz="3900" baseline="30000" dirty="0"/>
              <a:t>12 </a:t>
            </a:r>
            <a:r>
              <a:rPr lang="en-US" sz="3900" dirty="0"/>
              <a:t>Teaching us that, denying ungodliness and worldly lusts, </a:t>
            </a:r>
            <a:r>
              <a:rPr lang="en-US" sz="3900" b="1" dirty="0"/>
              <a:t>we should live soberly, </a:t>
            </a:r>
            <a:r>
              <a:rPr lang="en-US" sz="3900" dirty="0"/>
              <a:t>righteously, and godly, </a:t>
            </a:r>
            <a:r>
              <a:rPr lang="en-US" sz="3900" b="1" u="sng" dirty="0"/>
              <a:t>in this present world</a:t>
            </a:r>
            <a:r>
              <a:rPr lang="en-US" sz="3900" dirty="0"/>
              <a:t>;</a:t>
            </a:r>
          </a:p>
          <a:p>
            <a:r>
              <a:rPr lang="en-US" sz="3900" baseline="30000" dirty="0"/>
              <a:t>13 </a:t>
            </a:r>
            <a:r>
              <a:rPr lang="en-US" sz="3900" dirty="0"/>
              <a:t>Looking for that blessed hope, and the glorious appearing of the great God and our </a:t>
            </a:r>
            <a:r>
              <a:rPr lang="en-US" sz="3900" dirty="0" err="1"/>
              <a:t>Saviour</a:t>
            </a:r>
            <a:r>
              <a:rPr lang="en-US" sz="3900" dirty="0"/>
              <a:t> Jesus Christ;</a:t>
            </a:r>
          </a:p>
          <a:p>
            <a:r>
              <a:rPr lang="en-US" sz="3900" baseline="30000" dirty="0"/>
              <a:t>14 </a:t>
            </a:r>
            <a:r>
              <a:rPr lang="en-US" sz="3900" dirty="0"/>
              <a:t>Who gave himself for us, that he might redeem us from all iniquity, and purify unto himself a peculiar people, zealous of good works.</a:t>
            </a:r>
          </a:p>
          <a:p>
            <a:r>
              <a:rPr lang="en-US" sz="3900" baseline="30000" dirty="0"/>
              <a:t>15 </a:t>
            </a:r>
            <a:r>
              <a:rPr lang="en-US" sz="3900" dirty="0"/>
              <a:t>These things speak, and exhort, and rebuke with all authority. Let no man despise thee.</a:t>
            </a:r>
          </a:p>
          <a:p>
            <a:endParaRPr lang="en-US" dirty="0"/>
          </a:p>
          <a:p>
            <a:endParaRPr lang="en-US" dirty="0"/>
          </a:p>
        </p:txBody>
      </p:sp>
    </p:spTree>
    <p:extLst>
      <p:ext uri="{BB962C8B-B14F-4D97-AF65-F5344CB8AC3E}">
        <p14:creationId xmlns:p14="http://schemas.microsoft.com/office/powerpoint/2010/main" val="33962337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3900" dirty="0" smtClean="0"/>
              <a:t>LIFE</a:t>
            </a:r>
            <a:endParaRPr lang="en-US" sz="23900" dirty="0"/>
          </a:p>
        </p:txBody>
      </p:sp>
    </p:spTree>
    <p:extLst>
      <p:ext uri="{BB962C8B-B14F-4D97-AF65-F5344CB8AC3E}">
        <p14:creationId xmlns:p14="http://schemas.microsoft.com/office/powerpoint/2010/main" val="159976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93518"/>
            <a:ext cx="11260282" cy="6764482"/>
          </a:xfrm>
        </p:spPr>
        <p:txBody>
          <a:bodyPr>
            <a:normAutofit fontScale="92500" lnSpcReduction="10000"/>
          </a:bodyPr>
          <a:lstStyle/>
          <a:p>
            <a:endParaRPr lang="en-US" dirty="0" smtClean="0"/>
          </a:p>
          <a:p>
            <a:r>
              <a:rPr lang="en-US" sz="3900" b="1" u="sng" dirty="0" smtClean="0">
                <a:solidFill>
                  <a:srgbClr val="FF0000"/>
                </a:solidFill>
              </a:rPr>
              <a:t>Live Right and Die Right!</a:t>
            </a:r>
          </a:p>
          <a:p>
            <a:pPr marL="0" indent="0">
              <a:buNone/>
            </a:pPr>
            <a:r>
              <a:rPr lang="en-US" sz="3900" dirty="0" smtClean="0"/>
              <a:t>    </a:t>
            </a:r>
            <a:r>
              <a:rPr lang="en-US" sz="3900" b="1" u="sng" dirty="0" smtClean="0"/>
              <a:t>1)Don’t love the world…I John 2:15-17</a:t>
            </a:r>
          </a:p>
          <a:p>
            <a:r>
              <a:rPr lang="en-US" sz="3900" dirty="0" smtClean="0"/>
              <a:t>  </a:t>
            </a:r>
            <a:r>
              <a:rPr lang="en-US" sz="3900" b="1" u="sng" dirty="0" smtClean="0"/>
              <a:t>2)Don’t be conformed to the </a:t>
            </a:r>
            <a:r>
              <a:rPr lang="en-US" sz="3900" b="1" u="sng" dirty="0" err="1" smtClean="0"/>
              <a:t>world..Rom</a:t>
            </a:r>
            <a:r>
              <a:rPr lang="en-US" sz="3900" b="1" u="sng" dirty="0" smtClean="0"/>
              <a:t>. 12:1-2</a:t>
            </a:r>
          </a:p>
          <a:p>
            <a:r>
              <a:rPr lang="en-US" sz="3900" b="1" dirty="0" smtClean="0"/>
              <a:t>  3)Don’t live like the world…Col. 3:1-2</a:t>
            </a:r>
            <a:endParaRPr lang="en-US" sz="3900" b="1" dirty="0"/>
          </a:p>
          <a:p>
            <a:pPr marL="0" indent="0">
              <a:buNone/>
            </a:pPr>
            <a:r>
              <a:rPr lang="en-US" sz="3900" dirty="0"/>
              <a:t> </a:t>
            </a:r>
            <a:r>
              <a:rPr lang="en-US" sz="3900" dirty="0" smtClean="0"/>
              <a:t>     Who wants to get </a:t>
            </a:r>
            <a:r>
              <a:rPr lang="en-US" sz="3900" b="1" dirty="0" smtClean="0"/>
              <a:t>drunk</a:t>
            </a:r>
            <a:r>
              <a:rPr lang="en-US" sz="3900" dirty="0" smtClean="0"/>
              <a:t>…and die in that condition?</a:t>
            </a:r>
          </a:p>
          <a:p>
            <a:r>
              <a:rPr lang="en-US" sz="3900" dirty="0" smtClean="0"/>
              <a:t>Who wants to </a:t>
            </a:r>
            <a:r>
              <a:rPr lang="en-US" sz="3900" b="1" dirty="0" smtClean="0"/>
              <a:t>curse</a:t>
            </a:r>
            <a:r>
              <a:rPr lang="en-US" sz="3900" dirty="0" smtClean="0"/>
              <a:t>…and die in that condition?</a:t>
            </a:r>
          </a:p>
          <a:p>
            <a:r>
              <a:rPr lang="en-US" sz="3900" dirty="0" smtClean="0"/>
              <a:t>Who wants to </a:t>
            </a:r>
            <a:r>
              <a:rPr lang="en-US" sz="3900" b="1" dirty="0" smtClean="0"/>
              <a:t>lie, steal, </a:t>
            </a:r>
            <a:r>
              <a:rPr lang="en-US" sz="3900" b="1" dirty="0" err="1" smtClean="0"/>
              <a:t>rob</a:t>
            </a:r>
            <a:r>
              <a:rPr lang="en-US" sz="3900" dirty="0" err="1" smtClean="0"/>
              <a:t>..and</a:t>
            </a:r>
            <a:r>
              <a:rPr lang="en-US" sz="3900" dirty="0" smtClean="0"/>
              <a:t> die in that condition?</a:t>
            </a:r>
          </a:p>
          <a:p>
            <a:r>
              <a:rPr lang="en-US" sz="3900" dirty="0" smtClean="0"/>
              <a:t>Who wants to engage in </a:t>
            </a:r>
            <a:r>
              <a:rPr lang="en-US" sz="3900" b="1" dirty="0" smtClean="0"/>
              <a:t>immoral sexual relationships </a:t>
            </a:r>
            <a:r>
              <a:rPr lang="en-US" sz="3900" dirty="0" smtClean="0"/>
              <a:t>and </a:t>
            </a:r>
          </a:p>
          <a:p>
            <a:r>
              <a:rPr lang="en-US" sz="3900" dirty="0"/>
              <a:t> </a:t>
            </a:r>
            <a:r>
              <a:rPr lang="en-US" sz="3900" dirty="0" smtClean="0"/>
              <a:t>   die in that condition?</a:t>
            </a:r>
          </a:p>
          <a:p>
            <a:r>
              <a:rPr lang="en-US" sz="3900" dirty="0" smtClean="0"/>
              <a:t>Who wants to be </a:t>
            </a:r>
            <a:r>
              <a:rPr lang="en-US" sz="3900" b="1" dirty="0" smtClean="0"/>
              <a:t>lazy</a:t>
            </a:r>
            <a:r>
              <a:rPr lang="en-US" sz="3900" dirty="0" smtClean="0"/>
              <a:t>, and not work for the Lord and die in that Condition?</a:t>
            </a:r>
            <a:endParaRPr lang="en-US" sz="3900" dirty="0"/>
          </a:p>
        </p:txBody>
      </p:sp>
    </p:spTree>
    <p:extLst>
      <p:ext uri="{BB962C8B-B14F-4D97-AF65-F5344CB8AC3E}">
        <p14:creationId xmlns:p14="http://schemas.microsoft.com/office/powerpoint/2010/main" val="49738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53455" cy="6858000"/>
          </a:xfrm>
        </p:spPr>
        <p:txBody>
          <a:bodyPr/>
          <a:lstStyle/>
          <a:p>
            <a:r>
              <a:rPr lang="en-US" sz="3600" dirty="0"/>
              <a:t> </a:t>
            </a:r>
            <a:r>
              <a:rPr lang="en-US" sz="3600" dirty="0" smtClean="0"/>
              <a:t>       </a:t>
            </a:r>
            <a:r>
              <a:rPr lang="en-US" sz="3600" dirty="0"/>
              <a:t>      </a:t>
            </a:r>
            <a:r>
              <a:rPr lang="en-US" sz="3600" dirty="0">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Our Hope </a:t>
            </a:r>
            <a:r>
              <a:rPr lang="en-US" sz="3600" b="1" u="sng" dirty="0" smtClean="0">
                <a:solidFill>
                  <a:srgbClr val="FF0000"/>
                </a:solidFill>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gives faith and love </a:t>
            </a:r>
            <a:r>
              <a:rPr lang="en-US" sz="3600" b="1" u="sng" dirty="0" smtClean="0">
                <a:solidFill>
                  <a:srgbClr val="FF0000"/>
                </a:solidFill>
                <a:effectLst>
                  <a:outerShdw blurRad="38100" dist="38100" dir="2700000" algn="tl">
                    <a:srgbClr val="000000">
                      <a:alpha val="43137"/>
                    </a:srgbClr>
                  </a:outerShdw>
                </a:effectLst>
              </a:rPr>
              <a:t>– Believe &amp; Show it!</a:t>
            </a:r>
          </a:p>
          <a:p>
            <a:r>
              <a:rPr lang="en-US" sz="3600" dirty="0"/>
              <a:t> </a:t>
            </a:r>
            <a:r>
              <a:rPr lang="en-US" sz="3600" dirty="0" smtClean="0"/>
              <a:t>                       </a:t>
            </a:r>
            <a:r>
              <a:rPr lang="en-US" sz="3600" dirty="0">
                <a:hlinkClick r:id="rId2"/>
              </a:rPr>
              <a:t>Colossians </a:t>
            </a:r>
            <a:r>
              <a:rPr lang="en-US" sz="3600" dirty="0" smtClean="0">
                <a:hlinkClick r:id="rId2"/>
              </a:rPr>
              <a:t>1:3-5</a:t>
            </a:r>
            <a:endParaRPr lang="en-US" sz="3600" dirty="0" smtClean="0"/>
          </a:p>
          <a:p>
            <a:r>
              <a:rPr lang="en-US" sz="3600" baseline="30000" dirty="0"/>
              <a:t>3 </a:t>
            </a:r>
            <a:r>
              <a:rPr lang="en-US" sz="3600" dirty="0"/>
              <a:t>We give thanks to God and the Father of our Lord Jesus Christ, praying always for you,</a:t>
            </a:r>
          </a:p>
          <a:p>
            <a:r>
              <a:rPr lang="en-US" sz="3600" baseline="30000" dirty="0"/>
              <a:t>4 </a:t>
            </a:r>
            <a:r>
              <a:rPr lang="en-US" sz="3600" dirty="0"/>
              <a:t>Since we </a:t>
            </a:r>
            <a:r>
              <a:rPr lang="en-US" sz="3600" b="1" i="1" u="sng" dirty="0">
                <a:solidFill>
                  <a:srgbClr val="00B050"/>
                </a:solidFill>
              </a:rPr>
              <a:t>heard </a:t>
            </a:r>
            <a:r>
              <a:rPr lang="en-US" sz="3600" dirty="0"/>
              <a:t>of your faith in Christ Jesus, and of the </a:t>
            </a:r>
            <a:r>
              <a:rPr lang="en-US" sz="3600" b="1" i="1" u="sng" dirty="0">
                <a:solidFill>
                  <a:srgbClr val="00B050"/>
                </a:solidFill>
              </a:rPr>
              <a:t>love </a:t>
            </a:r>
            <a:r>
              <a:rPr lang="en-US" sz="3600" dirty="0"/>
              <a:t>which ye have to all the saints,</a:t>
            </a:r>
          </a:p>
          <a:p>
            <a:r>
              <a:rPr lang="en-US" sz="3600" baseline="30000" dirty="0"/>
              <a:t>5 </a:t>
            </a:r>
            <a:r>
              <a:rPr lang="en-US" sz="3600" b="1" u="sng" dirty="0">
                <a:solidFill>
                  <a:srgbClr val="00B050"/>
                </a:solidFill>
              </a:rPr>
              <a:t>For the hope </a:t>
            </a:r>
            <a:r>
              <a:rPr lang="en-US" sz="3600" dirty="0"/>
              <a:t>which is laid up for you in heaven, whereof ye heard before in the word of the truth of the gospel</a:t>
            </a:r>
          </a:p>
          <a:p>
            <a:endParaRPr lang="en-US" dirty="0"/>
          </a:p>
        </p:txBody>
      </p:sp>
    </p:spTree>
    <p:extLst>
      <p:ext uri="{BB962C8B-B14F-4D97-AF65-F5344CB8AC3E}">
        <p14:creationId xmlns:p14="http://schemas.microsoft.com/office/powerpoint/2010/main" val="36893634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15800" cy="6504709"/>
          </a:xfrm>
        </p:spPr>
        <p:txBody>
          <a:bodyPr/>
          <a:lstStyle/>
          <a:p>
            <a:r>
              <a:rPr lang="en-US" sz="3600" dirty="0"/>
              <a:t>   </a:t>
            </a:r>
            <a:r>
              <a:rPr lang="en-US" sz="4400" b="1" dirty="0"/>
              <a:t>   </a:t>
            </a:r>
            <a:r>
              <a:rPr lang="en-US" sz="4400" b="1" u="sng" dirty="0">
                <a:solidFill>
                  <a:srgbClr val="FF0000"/>
                </a:solidFill>
                <a:effectLst>
                  <a:outerShdw blurRad="38100" dist="38100" dir="2700000" algn="tl">
                    <a:srgbClr val="000000">
                      <a:alpha val="43137"/>
                    </a:srgbClr>
                  </a:outerShdw>
                </a:effectLst>
              </a:rPr>
              <a:t> </a:t>
            </a:r>
            <a:r>
              <a:rPr lang="en-US" sz="4400" b="1" u="sng" dirty="0" smtClean="0">
                <a:solidFill>
                  <a:srgbClr val="FF0000"/>
                </a:solidFill>
                <a:effectLst>
                  <a:outerShdw blurRad="38100" dist="38100" dir="2700000" algn="tl">
                    <a:srgbClr val="000000">
                      <a:alpha val="43137"/>
                    </a:srgbClr>
                  </a:outerShdw>
                </a:effectLst>
              </a:rPr>
              <a:t>Our</a:t>
            </a:r>
            <a:r>
              <a:rPr lang="en-US" sz="4400" b="1" u="sng" dirty="0">
                <a:solidFill>
                  <a:srgbClr val="FF0000"/>
                </a:solidFill>
                <a:effectLst>
                  <a:outerShdw blurRad="38100" dist="38100" dir="2700000" algn="tl">
                    <a:srgbClr val="000000">
                      <a:alpha val="43137"/>
                    </a:srgbClr>
                  </a:outerShdw>
                </a:effectLst>
              </a:rPr>
              <a:t> </a:t>
            </a:r>
            <a:r>
              <a:rPr lang="en-US" sz="4400" b="1" u="sng" dirty="0" smtClean="0">
                <a:solidFill>
                  <a:srgbClr val="FF0000"/>
                </a:solidFill>
                <a:effectLst>
                  <a:outerShdw blurRad="38100" dist="38100" dir="2700000" algn="tl">
                    <a:srgbClr val="000000">
                      <a:alpha val="43137"/>
                    </a:srgbClr>
                  </a:outerShdw>
                </a:effectLst>
              </a:rPr>
              <a:t>Hope </a:t>
            </a:r>
            <a:r>
              <a:rPr lang="en-US" sz="4400" b="1" u="sng" dirty="0">
                <a:solidFill>
                  <a:srgbClr val="FF0000"/>
                </a:solidFill>
                <a:effectLst>
                  <a:outerShdw blurRad="38100" dist="38100" dir="2700000" algn="tl">
                    <a:srgbClr val="000000">
                      <a:alpha val="43137"/>
                    </a:srgbClr>
                  </a:outerShdw>
                </a:effectLst>
              </a:rPr>
              <a:t>sustains us through sorrows </a:t>
            </a:r>
            <a:r>
              <a:rPr lang="en-US" sz="4400" b="1" u="sng" dirty="0" smtClean="0">
                <a:solidFill>
                  <a:srgbClr val="FF0000"/>
                </a:solidFill>
                <a:effectLst>
                  <a:outerShdw blurRad="38100" dist="38100" dir="2700000" algn="tl">
                    <a:srgbClr val="000000">
                      <a:alpha val="43137"/>
                    </a:srgbClr>
                  </a:outerShdw>
                </a:effectLst>
              </a:rPr>
              <a:t>–</a:t>
            </a:r>
          </a:p>
          <a:p>
            <a:r>
              <a:rPr lang="en-US" sz="4400" b="1" dirty="0"/>
              <a:t> </a:t>
            </a:r>
            <a:r>
              <a:rPr lang="en-US" sz="4400" b="1" dirty="0" smtClean="0"/>
              <a:t>                     </a:t>
            </a:r>
            <a:r>
              <a:rPr lang="en-US" sz="4400" b="1" dirty="0">
                <a:hlinkClick r:id="rId2"/>
              </a:rPr>
              <a:t>I Thessalonians </a:t>
            </a:r>
            <a:r>
              <a:rPr lang="en-US" sz="4400" b="1" dirty="0" smtClean="0">
                <a:hlinkClick r:id="rId2"/>
              </a:rPr>
              <a:t>4:13</a:t>
            </a:r>
            <a:endParaRPr lang="en-US" sz="4400" b="1" dirty="0" smtClean="0"/>
          </a:p>
          <a:p>
            <a:r>
              <a:rPr lang="en-US" sz="4400" baseline="30000" dirty="0" smtClean="0"/>
              <a:t>    13</a:t>
            </a:r>
            <a:r>
              <a:rPr lang="en-US" sz="4400" baseline="30000" dirty="0"/>
              <a:t> </a:t>
            </a:r>
            <a:r>
              <a:rPr lang="en-US" sz="4400" dirty="0"/>
              <a:t>But I would not have you to be ignorant, brethren, concerning them which are asleep, that ye sorrow not, even as others which have no hope</a:t>
            </a:r>
            <a:r>
              <a:rPr lang="en-US" sz="4400" dirty="0" smtClean="0"/>
              <a:t>.</a:t>
            </a:r>
          </a:p>
          <a:p>
            <a:r>
              <a:rPr lang="en-US" sz="4400" dirty="0"/>
              <a:t> </a:t>
            </a:r>
            <a:r>
              <a:rPr lang="en-US" sz="4400" dirty="0" smtClean="0"/>
              <a:t>                 </a:t>
            </a:r>
            <a:r>
              <a:rPr lang="en-US" sz="4400" dirty="0" err="1" smtClean="0"/>
              <a:t>Comfort..Help..Assistance</a:t>
            </a:r>
            <a:r>
              <a:rPr lang="en-US" sz="4400" dirty="0" smtClean="0"/>
              <a:t>!</a:t>
            </a:r>
          </a:p>
          <a:p>
            <a:r>
              <a:rPr lang="en-US" sz="4400" dirty="0"/>
              <a:t> </a:t>
            </a:r>
            <a:r>
              <a:rPr lang="en-US" sz="4400" dirty="0" smtClean="0"/>
              <a:t>                    </a:t>
            </a:r>
            <a:r>
              <a:rPr lang="en-US" sz="4400" b="1" u="sng" dirty="0" smtClean="0">
                <a:solidFill>
                  <a:srgbClr val="FF0000"/>
                </a:solidFill>
                <a:effectLst>
                  <a:outerShdw blurRad="38100" dist="38100" dir="2700000" algn="tl">
                    <a:srgbClr val="000000">
                      <a:alpha val="43137"/>
                    </a:srgbClr>
                  </a:outerShdw>
                </a:effectLst>
              </a:rPr>
              <a:t>   I Thess. 4:18  </a:t>
            </a:r>
          </a:p>
          <a:p>
            <a:r>
              <a:rPr lang="en-US" sz="4400" dirty="0" smtClean="0"/>
              <a:t>Wherefore comfort one another with these </a:t>
            </a:r>
          </a:p>
          <a:p>
            <a:r>
              <a:rPr lang="en-US" sz="4400" dirty="0"/>
              <a:t> </a:t>
            </a:r>
            <a:r>
              <a:rPr lang="en-US" sz="4400" dirty="0" smtClean="0"/>
              <a:t>     words!</a:t>
            </a:r>
            <a:endParaRPr lang="en-US" sz="4400" dirty="0"/>
          </a:p>
          <a:p>
            <a:endParaRPr lang="en-US" sz="3600" b="1" dirty="0"/>
          </a:p>
        </p:txBody>
      </p:sp>
    </p:spTree>
    <p:extLst>
      <p:ext uri="{BB962C8B-B14F-4D97-AF65-F5344CB8AC3E}">
        <p14:creationId xmlns:p14="http://schemas.microsoft.com/office/powerpoint/2010/main" val="14850786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754091"/>
          </a:xfrm>
        </p:spPr>
        <p:txBody>
          <a:bodyPr>
            <a:normAutofit/>
          </a:bodyPr>
          <a:lstStyle/>
          <a:p>
            <a:r>
              <a:rPr lang="en-US" sz="4000" dirty="0"/>
              <a:t>     </a:t>
            </a:r>
            <a:r>
              <a:rPr lang="en-US" sz="4000" dirty="0">
                <a:effectLst>
                  <a:outerShdw blurRad="38100" dist="38100" dir="2700000" algn="tl">
                    <a:srgbClr val="000000">
                      <a:alpha val="43137"/>
                    </a:srgbClr>
                  </a:outerShdw>
                </a:effectLst>
              </a:rPr>
              <a:t>   </a:t>
            </a:r>
            <a:r>
              <a:rPr lang="en-US" sz="4000" b="1" u="sng" dirty="0" smtClean="0">
                <a:solidFill>
                  <a:srgbClr val="FF0000"/>
                </a:solidFill>
                <a:effectLst>
                  <a:outerShdw blurRad="38100" dist="38100" dir="2700000" algn="tl">
                    <a:srgbClr val="000000">
                      <a:alpha val="43137"/>
                    </a:srgbClr>
                  </a:outerShdw>
                </a:effectLst>
              </a:rPr>
              <a:t>Our Hope </a:t>
            </a:r>
            <a:r>
              <a:rPr lang="en-US" sz="4000" b="1" u="sng" dirty="0" smtClean="0">
                <a:solidFill>
                  <a:srgbClr val="FF0000"/>
                </a:solidFill>
                <a:effectLst>
                  <a:outerShdw blurRad="38100" dist="38100" dir="2700000" algn="tl">
                    <a:srgbClr val="000000">
                      <a:alpha val="43137"/>
                    </a:srgbClr>
                  </a:outerShdw>
                </a:effectLst>
              </a:rPr>
              <a:t> </a:t>
            </a:r>
            <a:r>
              <a:rPr lang="en-US" sz="4000" b="1" u="sng" dirty="0">
                <a:solidFill>
                  <a:srgbClr val="FF0000"/>
                </a:solidFill>
                <a:effectLst>
                  <a:outerShdw blurRad="38100" dist="38100" dir="2700000" algn="tl">
                    <a:srgbClr val="000000">
                      <a:alpha val="43137"/>
                    </a:srgbClr>
                  </a:outerShdw>
                </a:effectLst>
              </a:rPr>
              <a:t>gives us cause to be joyful </a:t>
            </a:r>
            <a:r>
              <a:rPr lang="en-US" sz="4000" b="1" u="sng" dirty="0" smtClean="0">
                <a:solidFill>
                  <a:srgbClr val="FF0000"/>
                </a:solidFill>
                <a:effectLst>
                  <a:outerShdw blurRad="38100" dist="38100" dir="2700000" algn="tl">
                    <a:srgbClr val="000000">
                      <a:alpha val="43137"/>
                    </a:srgbClr>
                  </a:outerShdw>
                </a:effectLst>
              </a:rPr>
              <a:t>–  Be Happy!</a:t>
            </a:r>
          </a:p>
          <a:p>
            <a:r>
              <a:rPr lang="en-US" sz="4000" dirty="0"/>
              <a:t> </a:t>
            </a:r>
            <a:r>
              <a:rPr lang="en-US" sz="4000" dirty="0" smtClean="0"/>
              <a:t>                       </a:t>
            </a:r>
            <a:r>
              <a:rPr lang="en-US" sz="4000" dirty="0">
                <a:hlinkClick r:id="rId2"/>
              </a:rPr>
              <a:t>Romans </a:t>
            </a:r>
            <a:r>
              <a:rPr lang="en-US" sz="4000" dirty="0" smtClean="0">
                <a:hlinkClick r:id="rId2"/>
              </a:rPr>
              <a:t>12:12</a:t>
            </a:r>
            <a:r>
              <a:rPr lang="en-US" sz="4000" dirty="0" smtClean="0"/>
              <a:t>  Phil. 4:4</a:t>
            </a:r>
            <a:endParaRPr lang="en-US" sz="4000" dirty="0" smtClean="0"/>
          </a:p>
          <a:p>
            <a:r>
              <a:rPr lang="en-US" sz="4000" dirty="0"/>
              <a:t> </a:t>
            </a:r>
            <a:r>
              <a:rPr lang="en-US" sz="4000" dirty="0" smtClean="0"/>
              <a:t>  </a:t>
            </a:r>
            <a:r>
              <a:rPr lang="en-US" sz="4000" baseline="30000" dirty="0"/>
              <a:t>12 </a:t>
            </a:r>
            <a:r>
              <a:rPr lang="en-US" sz="4000" b="1" u="sng" dirty="0"/>
              <a:t>Rejoicing in hope</a:t>
            </a:r>
            <a:r>
              <a:rPr lang="en-US" sz="4000" b="1" u="sng" dirty="0" smtClean="0"/>
              <a:t>;</a:t>
            </a:r>
          </a:p>
          <a:p>
            <a:r>
              <a:rPr lang="en-US" sz="4000" dirty="0" smtClean="0"/>
              <a:t> </a:t>
            </a:r>
            <a:r>
              <a:rPr lang="en-US" sz="4000" dirty="0"/>
              <a:t>patient in tribulation; </a:t>
            </a:r>
            <a:endParaRPr lang="en-US" sz="4000" dirty="0" smtClean="0"/>
          </a:p>
          <a:p>
            <a:r>
              <a:rPr lang="en-US" sz="4000" dirty="0" smtClean="0"/>
              <a:t>continuing </a:t>
            </a:r>
            <a:r>
              <a:rPr lang="en-US" sz="4000" dirty="0"/>
              <a:t>instant in prayer;</a:t>
            </a:r>
          </a:p>
        </p:txBody>
      </p:sp>
    </p:spTree>
    <p:extLst>
      <p:ext uri="{BB962C8B-B14F-4D97-AF65-F5344CB8AC3E}">
        <p14:creationId xmlns:p14="http://schemas.microsoft.com/office/powerpoint/2010/main" val="19543206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12119264" cy="6754091"/>
          </a:xfrm>
        </p:spPr>
        <p:txBody>
          <a:bodyPr/>
          <a:lstStyle/>
          <a:p>
            <a:r>
              <a:rPr lang="en-US" sz="3600" dirty="0"/>
              <a:t>        </a:t>
            </a:r>
            <a:r>
              <a:rPr lang="en-US" sz="3600" b="1" u="sng" dirty="0" smtClean="0">
                <a:solidFill>
                  <a:srgbClr val="FF0000"/>
                </a:solidFill>
              </a:rPr>
              <a:t>Our hope </a:t>
            </a:r>
            <a:r>
              <a:rPr lang="en-US" sz="3600" b="1" u="sng" dirty="0" smtClean="0">
                <a:solidFill>
                  <a:srgbClr val="FF0000"/>
                </a:solidFill>
              </a:rPr>
              <a:t> </a:t>
            </a:r>
            <a:r>
              <a:rPr lang="en-US" sz="3600" b="1" u="sng" dirty="0">
                <a:solidFill>
                  <a:srgbClr val="FF0000"/>
                </a:solidFill>
              </a:rPr>
              <a:t>is motivation to teach others </a:t>
            </a:r>
            <a:r>
              <a:rPr lang="en-US" sz="3600" dirty="0" smtClean="0">
                <a:hlinkClick r:id="rId2"/>
              </a:rPr>
              <a:t>–</a:t>
            </a:r>
            <a:r>
              <a:rPr lang="en-US" sz="3600" dirty="0" smtClean="0"/>
              <a:t>     </a:t>
            </a:r>
            <a:r>
              <a:rPr lang="en-US" sz="3600" b="1" u="sng" dirty="0" smtClean="0">
                <a:solidFill>
                  <a:srgbClr val="7030A0"/>
                </a:solidFill>
                <a:effectLst>
                  <a:outerShdw blurRad="38100" dist="38100" dir="2700000" algn="tl">
                    <a:srgbClr val="000000">
                      <a:alpha val="43137"/>
                    </a:srgbClr>
                  </a:outerShdw>
                </a:effectLst>
              </a:rPr>
              <a:t>Convert</a:t>
            </a:r>
            <a:r>
              <a:rPr lang="en-US" sz="3600" b="1" u="sng" dirty="0" smtClean="0">
                <a:solidFill>
                  <a:schemeClr val="accent2">
                    <a:lumMod val="75000"/>
                  </a:schemeClr>
                </a:solidFill>
              </a:rPr>
              <a:t>/Convert</a:t>
            </a:r>
            <a:r>
              <a:rPr lang="en-US" sz="3600" b="1" u="sng" dirty="0" smtClean="0">
                <a:solidFill>
                  <a:srgbClr val="00B050"/>
                </a:solidFill>
              </a:rPr>
              <a:t>/Convert</a:t>
            </a:r>
            <a:r>
              <a:rPr lang="en-US" sz="3600" dirty="0" smtClean="0"/>
              <a:t>  (Matt. 5:16)</a:t>
            </a:r>
            <a:endParaRPr lang="en-US" sz="3600" dirty="0" smtClean="0"/>
          </a:p>
          <a:p>
            <a:r>
              <a:rPr lang="en-US" sz="3600" dirty="0" smtClean="0">
                <a:hlinkClick r:id="rId2"/>
              </a:rPr>
              <a:t>               Philippians 2:14-16</a:t>
            </a:r>
            <a:r>
              <a:rPr lang="en-US" sz="3600" dirty="0" smtClean="0"/>
              <a:t> </a:t>
            </a:r>
          </a:p>
          <a:p>
            <a:r>
              <a:rPr lang="en-US" sz="3600" dirty="0"/>
              <a:t> </a:t>
            </a:r>
            <a:r>
              <a:rPr lang="en-US" sz="3600" dirty="0" smtClean="0"/>
              <a:t>      </a:t>
            </a:r>
            <a:r>
              <a:rPr lang="en-US" sz="3600" baseline="30000" dirty="0"/>
              <a:t>14 </a:t>
            </a:r>
            <a:r>
              <a:rPr lang="en-US" sz="3600" dirty="0"/>
              <a:t>Do all things without murmurings and </a:t>
            </a:r>
            <a:r>
              <a:rPr lang="en-US" sz="3600" dirty="0" err="1"/>
              <a:t>disputings</a:t>
            </a:r>
            <a:r>
              <a:rPr lang="en-US" sz="3600" dirty="0"/>
              <a:t>:</a:t>
            </a:r>
          </a:p>
          <a:p>
            <a:r>
              <a:rPr lang="en-US" sz="3600" baseline="30000" dirty="0"/>
              <a:t>15 </a:t>
            </a:r>
            <a:r>
              <a:rPr lang="en-US" sz="3600" dirty="0"/>
              <a:t>That ye may be blameless and harmless, the sons of God, without rebuke, in the midst of a crooked and perverse nation, </a:t>
            </a:r>
            <a:r>
              <a:rPr lang="en-US" sz="3600" b="1" u="sng" dirty="0">
                <a:solidFill>
                  <a:srgbClr val="0070C0"/>
                </a:solidFill>
              </a:rPr>
              <a:t>among whom ye shine as lights in the world</a:t>
            </a:r>
            <a:r>
              <a:rPr lang="en-US" sz="3600" dirty="0"/>
              <a:t>;</a:t>
            </a:r>
          </a:p>
          <a:p>
            <a:r>
              <a:rPr lang="en-US" sz="3600" baseline="30000" dirty="0"/>
              <a:t>16 </a:t>
            </a:r>
            <a:r>
              <a:rPr lang="en-US" sz="3600" dirty="0"/>
              <a:t>Holding forth the word of life; that I may rejoice in the day of Christ, that I have not run in vain, neither </a:t>
            </a:r>
            <a:r>
              <a:rPr lang="en-US" sz="3600" dirty="0" err="1"/>
              <a:t>laboured</a:t>
            </a:r>
            <a:r>
              <a:rPr lang="en-US" sz="3600" dirty="0"/>
              <a:t> in vain</a:t>
            </a:r>
            <a:r>
              <a:rPr lang="en-US" sz="3600" dirty="0" smtClean="0"/>
              <a:t>.</a:t>
            </a:r>
          </a:p>
          <a:p>
            <a:endParaRPr lang="en-US" sz="3600" dirty="0"/>
          </a:p>
          <a:p>
            <a:r>
              <a:rPr lang="en-US" sz="3600" b="1" u="sng" dirty="0" smtClean="0">
                <a:solidFill>
                  <a:srgbClr val="7030A0"/>
                </a:solidFill>
              </a:rPr>
              <a:t>Bring the lost to Jesus!!!</a:t>
            </a:r>
            <a:endParaRPr lang="en-US" sz="3600" b="1" u="sng" dirty="0">
              <a:solidFill>
                <a:srgbClr val="7030A0"/>
              </a:solidFill>
            </a:endParaRPr>
          </a:p>
          <a:p>
            <a:endParaRPr lang="en-US" dirty="0"/>
          </a:p>
        </p:txBody>
      </p:sp>
    </p:spTree>
    <p:extLst>
      <p:ext uri="{BB962C8B-B14F-4D97-AF65-F5344CB8AC3E}">
        <p14:creationId xmlns:p14="http://schemas.microsoft.com/office/powerpoint/2010/main" val="24191171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4873"/>
          </a:xfrm>
        </p:spPr>
        <p:txBody>
          <a:bodyPr>
            <a:normAutofit/>
          </a:bodyPr>
          <a:lstStyle/>
          <a:p>
            <a:r>
              <a:rPr lang="en-US" sz="3600" dirty="0" smtClean="0"/>
              <a:t> </a:t>
            </a:r>
            <a:r>
              <a:rPr lang="en-US" sz="3600" dirty="0"/>
              <a:t>      </a:t>
            </a:r>
            <a:r>
              <a:rPr lang="en-US" sz="3600" b="1" u="sng" dirty="0">
                <a:solidFill>
                  <a:srgbClr val="FF0000"/>
                </a:solidFill>
                <a:effectLst>
                  <a:outerShdw blurRad="38100" dist="38100" dir="2700000" algn="tl">
                    <a:srgbClr val="000000">
                      <a:alpha val="43137"/>
                    </a:srgbClr>
                  </a:outerShdw>
                </a:effectLst>
              </a:rPr>
              <a:t>  </a:t>
            </a:r>
            <a:r>
              <a:rPr lang="en-US" sz="3600" b="1" u="sng" dirty="0" smtClean="0">
                <a:solidFill>
                  <a:srgbClr val="FF0000"/>
                </a:solidFill>
                <a:effectLst>
                  <a:outerShdw blurRad="38100" dist="38100" dir="2700000" algn="tl">
                    <a:srgbClr val="000000">
                      <a:alpha val="43137"/>
                    </a:srgbClr>
                  </a:outerShdw>
                </a:effectLst>
              </a:rPr>
              <a:t>Our Hope</a:t>
            </a:r>
            <a:r>
              <a:rPr lang="en-US" sz="3600" b="1" u="sng" dirty="0" smtClean="0">
                <a:solidFill>
                  <a:srgbClr val="FF0000"/>
                </a:solidFill>
                <a:effectLst>
                  <a:outerShdw blurRad="38100" dist="38100" dir="2700000" algn="tl">
                    <a:srgbClr val="000000">
                      <a:alpha val="43137"/>
                    </a:srgbClr>
                  </a:outerShdw>
                </a:effectLst>
              </a:rPr>
              <a:t> </a:t>
            </a:r>
            <a:r>
              <a:rPr lang="en-US" sz="3600" b="1" u="sng" dirty="0">
                <a:solidFill>
                  <a:srgbClr val="FF0000"/>
                </a:solidFill>
                <a:effectLst>
                  <a:outerShdw blurRad="38100" dist="38100" dir="2700000" algn="tl">
                    <a:srgbClr val="000000">
                      <a:alpha val="43137"/>
                    </a:srgbClr>
                  </a:outerShdw>
                </a:effectLst>
              </a:rPr>
              <a:t>helps us to continue on </a:t>
            </a:r>
            <a:r>
              <a:rPr lang="en-US" sz="3600" b="1" u="sng" dirty="0" smtClean="0">
                <a:solidFill>
                  <a:srgbClr val="FF0000"/>
                </a:solidFill>
                <a:effectLst>
                  <a:outerShdw blurRad="38100" dist="38100" dir="2700000" algn="tl">
                    <a:srgbClr val="000000">
                      <a:alpha val="43137"/>
                    </a:srgbClr>
                  </a:outerShdw>
                </a:effectLst>
              </a:rPr>
              <a:t>– Don’t ever give up!!</a:t>
            </a:r>
          </a:p>
          <a:p>
            <a:r>
              <a:rPr lang="en-US" sz="3600" dirty="0"/>
              <a:t> </a:t>
            </a:r>
            <a:r>
              <a:rPr lang="en-US" sz="3600" dirty="0" smtClean="0"/>
              <a:t>                  </a:t>
            </a:r>
            <a:r>
              <a:rPr lang="en-US" sz="3600" dirty="0">
                <a:hlinkClick r:id="rId2"/>
              </a:rPr>
              <a:t>Romans </a:t>
            </a:r>
            <a:r>
              <a:rPr lang="en-US" sz="3600" dirty="0" smtClean="0">
                <a:hlinkClick r:id="rId2"/>
              </a:rPr>
              <a:t>8:23-25</a:t>
            </a:r>
            <a:endParaRPr lang="en-US" sz="3600" dirty="0" smtClean="0"/>
          </a:p>
          <a:p>
            <a:r>
              <a:rPr lang="en-US" sz="3600" baseline="30000" dirty="0" smtClean="0"/>
              <a:t>23</a:t>
            </a:r>
            <a:r>
              <a:rPr lang="en-US" sz="3600" baseline="30000" dirty="0"/>
              <a:t> </a:t>
            </a:r>
            <a:r>
              <a:rPr lang="en-US" sz="3600" dirty="0"/>
              <a:t>And not only they, but ourselves also, which have the </a:t>
            </a:r>
            <a:r>
              <a:rPr lang="en-US" sz="3600" dirty="0" err="1"/>
              <a:t>firstfruits</a:t>
            </a:r>
            <a:r>
              <a:rPr lang="en-US" sz="3600" dirty="0"/>
              <a:t> of the Spirit, even we ourselves groan within ourselves, waiting for the adoption, to wit, the redemption of our body.</a:t>
            </a:r>
          </a:p>
          <a:p>
            <a:r>
              <a:rPr lang="en-US" sz="3600" baseline="30000" dirty="0"/>
              <a:t>24 </a:t>
            </a:r>
            <a:r>
              <a:rPr lang="en-US" sz="3600" dirty="0"/>
              <a:t>For we are saved by hope: but hope that is seen is not hope: for what a man </a:t>
            </a:r>
            <a:r>
              <a:rPr lang="en-US" sz="3600" dirty="0" err="1"/>
              <a:t>seeth</a:t>
            </a:r>
            <a:r>
              <a:rPr lang="en-US" sz="3600" dirty="0"/>
              <a:t>, why doth he yet hope for?</a:t>
            </a:r>
          </a:p>
          <a:p>
            <a:r>
              <a:rPr lang="en-US" sz="3600" baseline="30000" dirty="0"/>
              <a:t>25 </a:t>
            </a:r>
            <a:r>
              <a:rPr lang="en-US" sz="3600" dirty="0"/>
              <a:t>But if we hope for that we see not, then do we with patience </a:t>
            </a:r>
            <a:r>
              <a:rPr lang="en-US" sz="3600" b="1" i="1" u="sng" dirty="0">
                <a:solidFill>
                  <a:srgbClr val="7030A0"/>
                </a:solidFill>
              </a:rPr>
              <a:t>wait for it</a:t>
            </a:r>
            <a:r>
              <a:rPr lang="en-US" sz="3600" dirty="0"/>
              <a:t>.</a:t>
            </a:r>
          </a:p>
          <a:p>
            <a:endParaRPr lang="en-US" dirty="0"/>
          </a:p>
        </p:txBody>
      </p:sp>
    </p:spTree>
    <p:extLst>
      <p:ext uri="{BB962C8B-B14F-4D97-AF65-F5344CB8AC3E}">
        <p14:creationId xmlns:p14="http://schemas.microsoft.com/office/powerpoint/2010/main" val="17026050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4" y="0"/>
            <a:ext cx="12112336" cy="6785264"/>
          </a:xfrm>
        </p:spPr>
        <p:txBody>
          <a:bodyPr/>
          <a:lstStyle/>
          <a:p>
            <a:r>
              <a:rPr lang="en-US" dirty="0"/>
              <a:t>    </a:t>
            </a:r>
            <a:r>
              <a:rPr lang="en-US" sz="3600" b="1" u="sng" dirty="0">
                <a:solidFill>
                  <a:srgbClr val="FF0000"/>
                </a:solidFill>
              </a:rPr>
              <a:t>   It is the resurrection of Jesus that gives birth to this hope </a:t>
            </a:r>
            <a:r>
              <a:rPr lang="en-US" sz="3600" b="1" u="sng" dirty="0" smtClean="0">
                <a:solidFill>
                  <a:srgbClr val="FF0000"/>
                </a:solidFill>
                <a:hlinkClick r:id="rId2"/>
              </a:rPr>
              <a:t>–</a:t>
            </a:r>
            <a:r>
              <a:rPr lang="en-US" sz="3600" b="1" u="sng" dirty="0" smtClean="0">
                <a:solidFill>
                  <a:srgbClr val="FF0000"/>
                </a:solidFill>
              </a:rPr>
              <a:t>  </a:t>
            </a:r>
            <a:r>
              <a:rPr lang="en-US" sz="3600" b="1" u="sng" dirty="0" smtClean="0">
                <a:solidFill>
                  <a:srgbClr val="FF0000"/>
                </a:solidFill>
              </a:rPr>
              <a:t>              </a:t>
            </a:r>
            <a:r>
              <a:rPr lang="en-US" sz="3600" b="1" u="sng" dirty="0" smtClean="0">
                <a:solidFill>
                  <a:srgbClr val="FF0000"/>
                </a:solidFill>
              </a:rPr>
              <a:t>We truly believe in Jesus!</a:t>
            </a:r>
          </a:p>
          <a:p>
            <a:r>
              <a:rPr lang="en-US" sz="3600" dirty="0" smtClean="0">
                <a:hlinkClick r:id="rId2"/>
              </a:rPr>
              <a:t>                                          I </a:t>
            </a:r>
            <a:r>
              <a:rPr lang="en-US" sz="3600" dirty="0">
                <a:hlinkClick r:id="rId2"/>
              </a:rPr>
              <a:t>Peter </a:t>
            </a:r>
            <a:r>
              <a:rPr lang="en-US" sz="3600" dirty="0" smtClean="0">
                <a:hlinkClick r:id="rId2"/>
              </a:rPr>
              <a:t>1:3-5</a:t>
            </a:r>
            <a:r>
              <a:rPr lang="en-US" sz="3600" dirty="0" smtClean="0"/>
              <a:t> </a:t>
            </a:r>
          </a:p>
          <a:p>
            <a:r>
              <a:rPr lang="en-US" sz="3600" dirty="0" smtClean="0"/>
              <a:t> </a:t>
            </a:r>
            <a:r>
              <a:rPr lang="en-US" sz="3600" baseline="30000" dirty="0"/>
              <a:t>3 </a:t>
            </a:r>
            <a:r>
              <a:rPr lang="en-US" sz="3600" dirty="0"/>
              <a:t>Blessed be the God and Father of our Lord Jesus Christ, which according to his abundant mercy hath begotten us again unto a lively hope by the resurrection of Jesus Christ from the dead,</a:t>
            </a:r>
          </a:p>
          <a:p>
            <a:r>
              <a:rPr lang="en-US" sz="3600" baseline="30000" dirty="0"/>
              <a:t>4 </a:t>
            </a:r>
            <a:r>
              <a:rPr lang="en-US" sz="3600" dirty="0"/>
              <a:t>To an inheritance incorruptible, and undefiled, and that </a:t>
            </a:r>
            <a:r>
              <a:rPr lang="en-US" sz="3600" dirty="0" err="1"/>
              <a:t>fadeth</a:t>
            </a:r>
            <a:r>
              <a:rPr lang="en-US" sz="3600" dirty="0"/>
              <a:t> not away, reserved in heaven for you,</a:t>
            </a:r>
          </a:p>
          <a:p>
            <a:r>
              <a:rPr lang="en-US" sz="3600" baseline="30000" dirty="0"/>
              <a:t>5 </a:t>
            </a:r>
            <a:r>
              <a:rPr lang="en-US" sz="3600" dirty="0"/>
              <a:t>Who are kept by the power of God through faith unto salvation ready to be revealed in the last time.</a:t>
            </a:r>
          </a:p>
          <a:p>
            <a:endParaRPr lang="en-US" dirty="0"/>
          </a:p>
        </p:txBody>
      </p:sp>
    </p:spTree>
    <p:extLst>
      <p:ext uri="{BB962C8B-B14F-4D97-AF65-F5344CB8AC3E}">
        <p14:creationId xmlns:p14="http://schemas.microsoft.com/office/powerpoint/2010/main" val="40572893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764482"/>
          </a:xfrm>
        </p:spPr>
        <p:txBody>
          <a:bodyPr/>
          <a:lstStyle/>
          <a:p>
            <a:r>
              <a:rPr lang="en-US" sz="3600" dirty="0" smtClean="0"/>
              <a:t>.</a:t>
            </a:r>
            <a:r>
              <a:rPr lang="en-US" sz="3600" dirty="0"/>
              <a:t>       </a:t>
            </a:r>
            <a:r>
              <a:rPr lang="en-US" sz="3600" b="1" u="sng" dirty="0">
                <a:solidFill>
                  <a:srgbClr val="FF0000"/>
                </a:solidFill>
                <a:effectLst>
                  <a:outerShdw blurRad="38100" dist="38100" dir="2700000" algn="tl">
                    <a:srgbClr val="000000">
                      <a:alpha val="43137"/>
                    </a:srgbClr>
                  </a:outerShdw>
                </a:effectLst>
              </a:rPr>
              <a:t> To gain the full assurance of hope </a:t>
            </a:r>
            <a:r>
              <a:rPr lang="en-US" sz="3600" b="1" u="sng" dirty="0" smtClean="0">
                <a:solidFill>
                  <a:srgbClr val="FF0000"/>
                </a:solidFill>
                <a:effectLst>
                  <a:outerShdw blurRad="38100" dist="38100" dir="2700000" algn="tl">
                    <a:srgbClr val="000000">
                      <a:alpha val="43137"/>
                    </a:srgbClr>
                  </a:outerShdw>
                </a:effectLst>
              </a:rPr>
              <a:t>–He will save you!</a:t>
            </a:r>
          </a:p>
          <a:p>
            <a:r>
              <a:rPr lang="en-US" sz="3600" dirty="0"/>
              <a:t> </a:t>
            </a:r>
            <a:r>
              <a:rPr lang="en-US" sz="3600" dirty="0" smtClean="0"/>
              <a:t>                     </a:t>
            </a:r>
            <a:r>
              <a:rPr lang="en-US" sz="3600" dirty="0">
                <a:hlinkClick r:id="rId2"/>
              </a:rPr>
              <a:t>Hebrews </a:t>
            </a:r>
            <a:r>
              <a:rPr lang="en-US" sz="3600" dirty="0" smtClean="0">
                <a:hlinkClick r:id="rId2"/>
              </a:rPr>
              <a:t>6:9-12</a:t>
            </a:r>
            <a:endParaRPr lang="en-US" sz="3600" dirty="0" smtClean="0"/>
          </a:p>
          <a:p>
            <a:r>
              <a:rPr lang="en-US" sz="3600" dirty="0"/>
              <a:t> </a:t>
            </a:r>
            <a:r>
              <a:rPr lang="en-US" sz="3600" dirty="0" smtClean="0"/>
              <a:t>   </a:t>
            </a:r>
            <a:r>
              <a:rPr lang="en-US" sz="3600" baseline="30000" dirty="0"/>
              <a:t>9 </a:t>
            </a:r>
            <a:r>
              <a:rPr lang="en-US" sz="3600" dirty="0"/>
              <a:t>But, beloved, we are persuaded better things of you, and things that accompany salvation, though we thus speak.</a:t>
            </a:r>
          </a:p>
          <a:p>
            <a:r>
              <a:rPr lang="en-US" sz="3600" baseline="30000" dirty="0"/>
              <a:t>10 </a:t>
            </a:r>
            <a:r>
              <a:rPr lang="en-US" sz="3600" dirty="0"/>
              <a:t>For God is not unrighteous to forget your work and </a:t>
            </a:r>
            <a:r>
              <a:rPr lang="en-US" sz="3600" dirty="0" err="1"/>
              <a:t>labour</a:t>
            </a:r>
            <a:r>
              <a:rPr lang="en-US" sz="3600" dirty="0"/>
              <a:t> of love, which ye have shewed toward his name, in that ye have ministered to the saints, and do minister.</a:t>
            </a:r>
          </a:p>
          <a:p>
            <a:r>
              <a:rPr lang="en-US" sz="3600" baseline="30000" dirty="0"/>
              <a:t>11 </a:t>
            </a:r>
            <a:r>
              <a:rPr lang="en-US" sz="3600" dirty="0"/>
              <a:t>And we desire that every one of you do shew the same diligence to the </a:t>
            </a:r>
            <a:r>
              <a:rPr lang="en-US" sz="3600" b="1" u="sng" dirty="0">
                <a:solidFill>
                  <a:srgbClr val="FF0000"/>
                </a:solidFill>
              </a:rPr>
              <a:t>full assurance of hope unto the end:</a:t>
            </a:r>
          </a:p>
          <a:p>
            <a:r>
              <a:rPr lang="en-US" sz="3600" baseline="30000" dirty="0"/>
              <a:t>12 </a:t>
            </a:r>
            <a:r>
              <a:rPr lang="en-US" sz="3600" dirty="0"/>
              <a:t>That ye be not slothful, but followers of them who through faith and patience inherit the promises.</a:t>
            </a:r>
          </a:p>
          <a:p>
            <a:endParaRPr lang="en-US" dirty="0"/>
          </a:p>
        </p:txBody>
      </p:sp>
    </p:spTree>
    <p:extLst>
      <p:ext uri="{BB962C8B-B14F-4D97-AF65-F5344CB8AC3E}">
        <p14:creationId xmlns:p14="http://schemas.microsoft.com/office/powerpoint/2010/main" val="22936935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4800" dirty="0"/>
              <a:t>       </a:t>
            </a:r>
            <a:r>
              <a:rPr lang="en-US" sz="8800" b="1" u="sng" dirty="0">
                <a:solidFill>
                  <a:srgbClr val="FF0000"/>
                </a:solidFill>
              </a:rPr>
              <a:t>Eternal life is the ultimate </a:t>
            </a:r>
            <a:r>
              <a:rPr lang="en-US" sz="8800" b="1" u="sng" dirty="0" smtClean="0">
                <a:solidFill>
                  <a:srgbClr val="FF0000"/>
                </a:solidFill>
              </a:rPr>
              <a:t>victory!!</a:t>
            </a:r>
            <a:endParaRPr lang="en-US" sz="8800" b="1" u="sng" dirty="0">
              <a:solidFill>
                <a:srgbClr val="FF0000"/>
              </a:solidFill>
            </a:endParaRPr>
          </a:p>
        </p:txBody>
      </p:sp>
    </p:spTree>
    <p:extLst>
      <p:ext uri="{BB962C8B-B14F-4D97-AF65-F5344CB8AC3E}">
        <p14:creationId xmlns:p14="http://schemas.microsoft.com/office/powerpoint/2010/main" val="24186520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908"/>
            <a:ext cx="11353800" cy="6754091"/>
          </a:xfrm>
        </p:spPr>
        <p:txBody>
          <a:bodyPr>
            <a:normAutofit fontScale="85000" lnSpcReduction="10000"/>
          </a:bodyPr>
          <a:lstStyle/>
          <a:p>
            <a:r>
              <a:rPr lang="en-US" sz="3900" dirty="0"/>
              <a:t>         </a:t>
            </a:r>
            <a:r>
              <a:rPr lang="en-US" sz="3900" b="1" u="sng" dirty="0">
                <a:solidFill>
                  <a:srgbClr val="FF0000"/>
                </a:solidFill>
                <a:effectLst>
                  <a:outerShdw blurRad="38100" dist="38100" dir="2700000" algn="tl">
                    <a:srgbClr val="000000">
                      <a:alpha val="43137"/>
                    </a:srgbClr>
                  </a:outerShdw>
                </a:effectLst>
              </a:rPr>
              <a:t>Knowing there is a life here after keeps us steady </a:t>
            </a:r>
            <a:r>
              <a:rPr lang="en-US" sz="3900" b="1" u="sng" dirty="0" smtClean="0">
                <a:solidFill>
                  <a:srgbClr val="FF0000"/>
                </a:solidFill>
                <a:effectLst>
                  <a:outerShdw blurRad="38100" dist="38100" dir="2700000" algn="tl">
                    <a:srgbClr val="000000">
                      <a:alpha val="43137"/>
                    </a:srgbClr>
                  </a:outerShdw>
                </a:effectLst>
              </a:rPr>
              <a:t>–</a:t>
            </a:r>
          </a:p>
          <a:p>
            <a:r>
              <a:rPr lang="en-US" sz="3900" dirty="0" smtClean="0"/>
              <a:t>                       </a:t>
            </a:r>
            <a:r>
              <a:rPr lang="en-US" sz="3900" dirty="0">
                <a:hlinkClick r:id="rId2"/>
              </a:rPr>
              <a:t>I Corinthians </a:t>
            </a:r>
            <a:r>
              <a:rPr lang="en-US" sz="3900" dirty="0" smtClean="0">
                <a:hlinkClick r:id="rId2"/>
              </a:rPr>
              <a:t>15:54-58</a:t>
            </a:r>
            <a:endParaRPr lang="en-US" sz="3900" dirty="0" smtClean="0"/>
          </a:p>
          <a:p>
            <a:r>
              <a:rPr lang="en-US" sz="3900" baseline="30000" dirty="0" smtClean="0"/>
              <a:t>54</a:t>
            </a:r>
            <a:r>
              <a:rPr lang="en-US" sz="3900" baseline="30000" dirty="0"/>
              <a:t> </a:t>
            </a:r>
            <a:r>
              <a:rPr lang="en-US" sz="3900" dirty="0"/>
              <a:t>So when this corruptible shall have put on incorruption, and this mortal shall have put on immortality, then shall be brought to pass the saying that is written, Death is swallowed up in victory.</a:t>
            </a:r>
          </a:p>
          <a:p>
            <a:pPr marL="0" indent="0">
              <a:buNone/>
            </a:pPr>
            <a:r>
              <a:rPr lang="en-US" sz="3900" baseline="30000" dirty="0" smtClean="0"/>
              <a:t>  55</a:t>
            </a:r>
            <a:r>
              <a:rPr lang="en-US" sz="3900" baseline="30000" dirty="0"/>
              <a:t> </a:t>
            </a:r>
            <a:r>
              <a:rPr lang="en-US" sz="3900" dirty="0"/>
              <a:t>O death, where is thy sting? O grave, where is thy victory?</a:t>
            </a:r>
          </a:p>
          <a:p>
            <a:r>
              <a:rPr lang="en-US" sz="3900" baseline="30000" dirty="0"/>
              <a:t>56 </a:t>
            </a:r>
            <a:r>
              <a:rPr lang="en-US" sz="3900" dirty="0"/>
              <a:t>The sting of death is sin; and the strength of sin is the law.</a:t>
            </a:r>
          </a:p>
          <a:p>
            <a:r>
              <a:rPr lang="en-US" sz="3900" baseline="30000" dirty="0"/>
              <a:t>57 </a:t>
            </a:r>
            <a:r>
              <a:rPr lang="en-US" sz="3900" dirty="0"/>
              <a:t>But thanks be to God, which giveth us the victory through our Lord Jesus Christ.</a:t>
            </a:r>
          </a:p>
          <a:p>
            <a:r>
              <a:rPr lang="en-US" sz="3900" baseline="30000" dirty="0"/>
              <a:t>58 </a:t>
            </a:r>
            <a:r>
              <a:rPr lang="en-US" sz="3900" dirty="0"/>
              <a:t>Therefore, my beloved brethren, be ye </a:t>
            </a:r>
            <a:r>
              <a:rPr lang="en-US" sz="3900" dirty="0" err="1"/>
              <a:t>stedfast</a:t>
            </a:r>
            <a:r>
              <a:rPr lang="en-US" sz="3900" dirty="0"/>
              <a:t>, </a:t>
            </a:r>
            <a:r>
              <a:rPr lang="en-US" sz="3900" dirty="0" err="1"/>
              <a:t>unmoveable</a:t>
            </a:r>
            <a:r>
              <a:rPr lang="en-US" sz="3900" dirty="0"/>
              <a:t>, always abounding in the work of the Lord, forasmuch as ye know that your </a:t>
            </a:r>
            <a:r>
              <a:rPr lang="en-US" sz="3900" dirty="0" err="1"/>
              <a:t>labour</a:t>
            </a:r>
            <a:r>
              <a:rPr lang="en-US" sz="3900" dirty="0"/>
              <a:t> is not in vain in the Lord.</a:t>
            </a:r>
          </a:p>
          <a:p>
            <a:endParaRPr lang="en-US" dirty="0"/>
          </a:p>
        </p:txBody>
      </p:sp>
    </p:spTree>
    <p:extLst>
      <p:ext uri="{BB962C8B-B14F-4D97-AF65-F5344CB8AC3E}">
        <p14:creationId xmlns:p14="http://schemas.microsoft.com/office/powerpoint/2010/main" val="4050834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13800" dirty="0" smtClean="0"/>
              <a:t>Death</a:t>
            </a:r>
            <a:endParaRPr lang="en-US" sz="13800" dirty="0"/>
          </a:p>
        </p:txBody>
      </p:sp>
    </p:spTree>
    <p:extLst>
      <p:ext uri="{BB962C8B-B14F-4D97-AF65-F5344CB8AC3E}">
        <p14:creationId xmlns:p14="http://schemas.microsoft.com/office/powerpoint/2010/main" val="24551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5" y="0"/>
            <a:ext cx="11942619" cy="6722918"/>
          </a:xfrm>
        </p:spPr>
        <p:txBody>
          <a:bodyPr>
            <a:normAutofit fontScale="92500" lnSpcReduction="20000"/>
          </a:bodyPr>
          <a:lstStyle/>
          <a:p>
            <a:r>
              <a:rPr lang="en-US" sz="3900" dirty="0"/>
              <a:t>        </a:t>
            </a:r>
            <a:r>
              <a:rPr lang="en-US" sz="3900" b="1" u="sng" dirty="0">
                <a:solidFill>
                  <a:srgbClr val="FF0000"/>
                </a:solidFill>
                <a:effectLst>
                  <a:outerShdw blurRad="38100" dist="38100" dir="2700000" algn="tl">
                    <a:srgbClr val="000000">
                      <a:alpha val="43137"/>
                    </a:srgbClr>
                  </a:outerShdw>
                </a:effectLst>
              </a:rPr>
              <a:t>Christ has left us an example to follow in his steps </a:t>
            </a:r>
            <a:r>
              <a:rPr lang="en-US" sz="3900" b="1" u="sng" dirty="0" smtClean="0">
                <a:solidFill>
                  <a:srgbClr val="FF0000"/>
                </a:solidFill>
                <a:effectLst>
                  <a:outerShdw blurRad="38100" dist="38100" dir="2700000" algn="tl">
                    <a:srgbClr val="000000">
                      <a:alpha val="43137"/>
                    </a:srgbClr>
                  </a:outerShdw>
                </a:effectLst>
              </a:rPr>
              <a:t>–</a:t>
            </a:r>
          </a:p>
          <a:p>
            <a:r>
              <a:rPr lang="en-US" sz="3900" dirty="0" smtClean="0"/>
              <a:t>            </a:t>
            </a:r>
            <a:r>
              <a:rPr lang="en-US" sz="3900" u="sng" dirty="0" smtClean="0"/>
              <a:t>Duplicate!  Imitate Him!</a:t>
            </a:r>
            <a:r>
              <a:rPr lang="en-US" sz="3900" dirty="0" smtClean="0"/>
              <a:t>                      </a:t>
            </a:r>
            <a:r>
              <a:rPr lang="en-US" sz="3900" u="sng" dirty="0" smtClean="0"/>
              <a:t> </a:t>
            </a:r>
            <a:r>
              <a:rPr lang="en-US" sz="3900" dirty="0">
                <a:hlinkClick r:id="rId2"/>
              </a:rPr>
              <a:t>I Peter </a:t>
            </a:r>
            <a:r>
              <a:rPr lang="en-US" sz="3900" dirty="0" smtClean="0">
                <a:hlinkClick r:id="rId2"/>
              </a:rPr>
              <a:t>2:21-25</a:t>
            </a:r>
            <a:endParaRPr lang="en-US" sz="3900" dirty="0" smtClean="0"/>
          </a:p>
          <a:p>
            <a:r>
              <a:rPr lang="en-US" sz="3900" baseline="30000" dirty="0" smtClean="0"/>
              <a:t>21</a:t>
            </a:r>
            <a:r>
              <a:rPr lang="en-US" sz="3900" baseline="30000" dirty="0"/>
              <a:t> </a:t>
            </a:r>
            <a:r>
              <a:rPr lang="en-US" sz="3900" dirty="0"/>
              <a:t>For even hereunto were ye called: because Christ also suffered for us, </a:t>
            </a:r>
            <a:r>
              <a:rPr lang="en-US" sz="3900" b="1" u="sng" dirty="0"/>
              <a:t>leaving us an example</a:t>
            </a:r>
            <a:r>
              <a:rPr lang="en-US" sz="3900" dirty="0"/>
              <a:t>, that </a:t>
            </a:r>
            <a:r>
              <a:rPr lang="en-US" sz="3900" dirty="0" smtClean="0"/>
              <a:t>:</a:t>
            </a:r>
            <a:r>
              <a:rPr lang="en-US" sz="3900" b="1" u="sng" dirty="0">
                <a:solidFill>
                  <a:srgbClr val="7030A0"/>
                </a:solidFill>
              </a:rPr>
              <a:t>ye should follow his steps</a:t>
            </a:r>
            <a:endParaRPr lang="en-US" sz="3900" dirty="0"/>
          </a:p>
          <a:p>
            <a:r>
              <a:rPr lang="en-US" sz="3900" baseline="30000" dirty="0"/>
              <a:t>22 </a:t>
            </a:r>
            <a:r>
              <a:rPr lang="en-US" sz="3900" dirty="0"/>
              <a:t>Who did no sin, neither was guile found in his mouth:</a:t>
            </a:r>
          </a:p>
          <a:p>
            <a:r>
              <a:rPr lang="en-US" sz="3900" baseline="30000" dirty="0"/>
              <a:t>23 </a:t>
            </a:r>
            <a:r>
              <a:rPr lang="en-US" sz="3900" dirty="0"/>
              <a:t>Who, when he was reviled, reviled not again; when he suffered, he threatened not; but committed himself to him that </a:t>
            </a:r>
            <a:r>
              <a:rPr lang="en-US" sz="3900" dirty="0" err="1"/>
              <a:t>judgeth</a:t>
            </a:r>
            <a:r>
              <a:rPr lang="en-US" sz="3900" dirty="0"/>
              <a:t> righteously:</a:t>
            </a:r>
          </a:p>
          <a:p>
            <a:r>
              <a:rPr lang="en-US" sz="3900" baseline="30000" dirty="0"/>
              <a:t>24 </a:t>
            </a:r>
            <a:r>
              <a:rPr lang="en-US" sz="3900" dirty="0"/>
              <a:t>Who his own self bare our sins in his own body on the tree, that we, being dead to sins, should live unto righteousness: by whose stripes ye were healed.</a:t>
            </a:r>
          </a:p>
          <a:p>
            <a:r>
              <a:rPr lang="en-US" sz="3900" baseline="30000" dirty="0"/>
              <a:t>25 </a:t>
            </a:r>
            <a:r>
              <a:rPr lang="en-US" sz="3900" dirty="0"/>
              <a:t>For ye were as sheep going astray; but are now returned unto the Shepherd and Bishop of your souls.</a:t>
            </a:r>
          </a:p>
          <a:p>
            <a:endParaRPr lang="en-US" dirty="0"/>
          </a:p>
        </p:txBody>
      </p:sp>
    </p:spTree>
    <p:extLst>
      <p:ext uri="{BB962C8B-B14F-4D97-AF65-F5344CB8AC3E}">
        <p14:creationId xmlns:p14="http://schemas.microsoft.com/office/powerpoint/2010/main" val="13530050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699" y="0"/>
            <a:ext cx="11817927" cy="6858000"/>
          </a:xfrm>
        </p:spPr>
        <p:txBody>
          <a:bodyPr/>
          <a:lstStyle/>
          <a:p>
            <a:endParaRPr lang="en-US" sz="3600" baseline="30000" dirty="0" smtClean="0"/>
          </a:p>
          <a:p>
            <a:r>
              <a:rPr lang="en-US" sz="3600" baseline="30000" dirty="0" smtClean="0"/>
              <a:t>Gal</a:t>
            </a:r>
            <a:r>
              <a:rPr lang="en-US" sz="3600" baseline="30000" dirty="0" smtClean="0"/>
              <a:t>. 2: 19 </a:t>
            </a:r>
            <a:r>
              <a:rPr lang="en-US" sz="3600" dirty="0" smtClean="0"/>
              <a:t>For I through the law am dead to the law, that I might live unto God.</a:t>
            </a:r>
          </a:p>
          <a:p>
            <a:r>
              <a:rPr lang="en-US" sz="3600" b="1" u="sng" baseline="30000" dirty="0" smtClean="0">
                <a:solidFill>
                  <a:srgbClr val="FF0000"/>
                </a:solidFill>
              </a:rPr>
              <a:t>20 </a:t>
            </a:r>
            <a:r>
              <a:rPr lang="en-US" sz="3600" b="1" u="sng" dirty="0" smtClean="0">
                <a:solidFill>
                  <a:srgbClr val="FF0000"/>
                </a:solidFill>
              </a:rPr>
              <a:t>I am crucified with Christ: nevertheless I live; yet not I, but Christ </a:t>
            </a:r>
            <a:r>
              <a:rPr lang="en-US" sz="3600" b="1" u="sng" dirty="0" err="1" smtClean="0">
                <a:solidFill>
                  <a:srgbClr val="FF0000"/>
                </a:solidFill>
              </a:rPr>
              <a:t>liveth</a:t>
            </a:r>
            <a:r>
              <a:rPr lang="en-US" sz="3600" b="1" u="sng" dirty="0" smtClean="0">
                <a:solidFill>
                  <a:srgbClr val="FF0000"/>
                </a:solidFill>
              </a:rPr>
              <a:t> in me: and </a:t>
            </a:r>
            <a:r>
              <a:rPr lang="en-US" sz="3600" b="1" u="sng" dirty="0" smtClean="0">
                <a:solidFill>
                  <a:srgbClr val="0070C0"/>
                </a:solidFill>
              </a:rPr>
              <a:t>the life which I now live in the flesh </a:t>
            </a:r>
            <a:r>
              <a:rPr lang="en-US" sz="3600" b="1" u="sng" dirty="0" smtClean="0">
                <a:solidFill>
                  <a:srgbClr val="FF0000"/>
                </a:solidFill>
              </a:rPr>
              <a:t>I live by the faith of the Son of God, who loved me, and gave himself for me.</a:t>
            </a:r>
          </a:p>
          <a:p>
            <a:r>
              <a:rPr lang="en-US" sz="3600" baseline="30000" dirty="0" smtClean="0"/>
              <a:t>21 </a:t>
            </a:r>
            <a:r>
              <a:rPr lang="en-US" sz="3600" dirty="0" smtClean="0"/>
              <a:t>I do not frustrate the grace of God: for if righteousness come by the law, then Christ is dead in vain.</a:t>
            </a:r>
          </a:p>
          <a:p>
            <a:endParaRPr lang="en-US" dirty="0"/>
          </a:p>
        </p:txBody>
      </p:sp>
    </p:spTree>
    <p:extLst>
      <p:ext uri="{BB962C8B-B14F-4D97-AF65-F5344CB8AC3E}">
        <p14:creationId xmlns:p14="http://schemas.microsoft.com/office/powerpoint/2010/main" val="37944120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4627" cy="6421582"/>
          </a:xfrm>
        </p:spPr>
        <p:txBody>
          <a:bodyPr>
            <a:normAutofit/>
          </a:bodyPr>
          <a:lstStyle/>
          <a:p>
            <a:r>
              <a:rPr lang="en-US" sz="3600" u="sng" dirty="0" smtClean="0">
                <a:effectLst>
                  <a:outerShdw blurRad="38100" dist="38100" dir="2700000" algn="tl">
                    <a:srgbClr val="000000">
                      <a:alpha val="43137"/>
                    </a:srgbClr>
                  </a:outerShdw>
                </a:effectLst>
              </a:rPr>
              <a:t>There is only ONE WAY to have the longest life of all!</a:t>
            </a:r>
          </a:p>
          <a:p>
            <a:r>
              <a:rPr lang="en-US" sz="6600" dirty="0">
                <a:solidFill>
                  <a:srgbClr val="FF0000"/>
                </a:solidFill>
                <a:effectLst>
                  <a:outerShdw blurRad="38100" dist="38100" dir="2700000" algn="tl">
                    <a:srgbClr val="000000">
                      <a:alpha val="43137"/>
                    </a:srgbClr>
                  </a:outerShdw>
                </a:effectLst>
              </a:rPr>
              <a:t> </a:t>
            </a:r>
            <a:r>
              <a:rPr lang="en-US" sz="6600" dirty="0" smtClean="0">
                <a:solidFill>
                  <a:srgbClr val="FF0000"/>
                </a:solidFill>
                <a:effectLst>
                  <a:outerShdw blurRad="38100" dist="38100" dir="2700000" algn="tl">
                    <a:srgbClr val="000000">
                      <a:alpha val="43137"/>
                    </a:srgbClr>
                  </a:outerShdw>
                </a:effectLst>
              </a:rPr>
              <a:t>               </a:t>
            </a:r>
            <a:r>
              <a:rPr lang="en-US" sz="6600" b="1" u="sng" dirty="0" smtClean="0">
                <a:solidFill>
                  <a:srgbClr val="FF0000"/>
                </a:solidFill>
                <a:effectLst>
                  <a:outerShdw blurRad="38100" dist="38100" dir="2700000" algn="tl">
                    <a:srgbClr val="000000">
                      <a:alpha val="43137"/>
                    </a:srgbClr>
                  </a:outerShdw>
                </a:effectLst>
              </a:rPr>
              <a:t> JESUS.   </a:t>
            </a:r>
          </a:p>
          <a:p>
            <a:r>
              <a:rPr lang="en-US" sz="3600" dirty="0">
                <a:effectLst>
                  <a:outerShdw blurRad="38100" dist="38100" dir="2700000" algn="tl">
                    <a:srgbClr val="000000">
                      <a:alpha val="43137"/>
                    </a:srgbClr>
                  </a:outerShdw>
                </a:effectLst>
              </a:rPr>
              <a:t> </a:t>
            </a:r>
            <a:r>
              <a:rPr lang="en-US" sz="3600" dirty="0" smtClean="0">
                <a:effectLst>
                  <a:outerShdw blurRad="38100" dist="38100" dir="2700000" algn="tl">
                    <a:srgbClr val="000000">
                      <a:alpha val="43137"/>
                    </a:srgbClr>
                  </a:outerShdw>
                </a:effectLst>
              </a:rPr>
              <a:t>                         </a:t>
            </a:r>
            <a:r>
              <a:rPr lang="en-US" sz="3600" dirty="0" smtClean="0"/>
              <a:t>John 14:6;  Acts 4:12</a:t>
            </a:r>
            <a:endParaRPr lang="en-US" sz="3600" dirty="0"/>
          </a:p>
        </p:txBody>
      </p:sp>
    </p:spTree>
    <p:extLst>
      <p:ext uri="{BB962C8B-B14F-4D97-AF65-F5344CB8AC3E}">
        <p14:creationId xmlns:p14="http://schemas.microsoft.com/office/powerpoint/2010/main" val="311063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64482"/>
          </a:xfrm>
        </p:spPr>
        <p:txBody>
          <a:bodyPr>
            <a:normAutofit/>
          </a:bodyPr>
          <a:lstStyle/>
          <a:p>
            <a:r>
              <a:rPr lang="en-US" sz="3600" b="1" i="1" u="sng" dirty="0" smtClean="0">
                <a:solidFill>
                  <a:srgbClr val="7030A0"/>
                </a:solidFill>
              </a:rPr>
              <a:t>How to have the Longest Life ever!</a:t>
            </a:r>
          </a:p>
          <a:p>
            <a:r>
              <a:rPr lang="en-US" sz="3600" b="1" i="1" u="sng" dirty="0">
                <a:solidFill>
                  <a:srgbClr val="7030A0"/>
                </a:solidFill>
              </a:rPr>
              <a:t> </a:t>
            </a:r>
            <a:r>
              <a:rPr lang="en-US" sz="3600" b="1" i="1" u="sng" dirty="0" smtClean="0">
                <a:solidFill>
                  <a:srgbClr val="7030A0"/>
                </a:solidFill>
              </a:rPr>
              <a:t>    </a:t>
            </a:r>
            <a:r>
              <a:rPr lang="en-US" sz="3600" b="1" i="1" u="sng" dirty="0" smtClean="0"/>
              <a:t>Believe in         </a:t>
            </a:r>
            <a:r>
              <a:rPr lang="en-US" sz="3600" b="1" u="sng" dirty="0" smtClean="0">
                <a:solidFill>
                  <a:srgbClr val="FF0000"/>
                </a:solidFill>
              </a:rPr>
              <a:t>Jesus!</a:t>
            </a:r>
            <a:r>
              <a:rPr lang="en-US" sz="3600" b="1" i="1" u="sng" dirty="0" smtClean="0"/>
              <a:t>   Acts 4:12</a:t>
            </a:r>
          </a:p>
          <a:p>
            <a:r>
              <a:rPr lang="en-US" sz="3600" b="1" i="1" dirty="0">
                <a:solidFill>
                  <a:srgbClr val="7030A0"/>
                </a:solidFill>
              </a:rPr>
              <a:t> </a:t>
            </a:r>
            <a:r>
              <a:rPr lang="en-US" sz="3600" b="1" i="1" dirty="0" smtClean="0">
                <a:solidFill>
                  <a:srgbClr val="7030A0"/>
                </a:solidFill>
              </a:rPr>
              <a:t>    *</a:t>
            </a:r>
            <a:r>
              <a:rPr lang="en-US" sz="3600" b="1" i="1" dirty="0" smtClean="0">
                <a:solidFill>
                  <a:srgbClr val="FF0000"/>
                </a:solidFill>
              </a:rPr>
              <a:t>Hear</a:t>
            </a:r>
            <a:r>
              <a:rPr lang="en-US" sz="3600" b="1" i="1" dirty="0" smtClean="0">
                <a:solidFill>
                  <a:srgbClr val="7030A0"/>
                </a:solidFill>
              </a:rPr>
              <a:t> </a:t>
            </a:r>
            <a:r>
              <a:rPr lang="en-US" sz="3600" b="1" i="1" u="sng" dirty="0" smtClean="0">
                <a:solidFill>
                  <a:srgbClr val="7030A0"/>
                </a:solidFill>
              </a:rPr>
              <a:t>the </a:t>
            </a:r>
            <a:r>
              <a:rPr lang="en-US" sz="3600" b="1" i="1" u="sng" dirty="0" err="1" smtClean="0">
                <a:solidFill>
                  <a:srgbClr val="7030A0"/>
                </a:solidFill>
              </a:rPr>
              <a:t>Gospel..God’s</a:t>
            </a:r>
            <a:r>
              <a:rPr lang="en-US" sz="3600" b="1" i="1" u="sng" dirty="0" smtClean="0">
                <a:solidFill>
                  <a:srgbClr val="7030A0"/>
                </a:solidFill>
              </a:rPr>
              <a:t> power to save. </a:t>
            </a:r>
          </a:p>
          <a:p>
            <a:r>
              <a:rPr lang="en-US" sz="3600" b="1" i="1" dirty="0">
                <a:solidFill>
                  <a:srgbClr val="7030A0"/>
                </a:solidFill>
              </a:rPr>
              <a:t> </a:t>
            </a:r>
            <a:r>
              <a:rPr lang="en-US" sz="3600" b="1" i="1" dirty="0" smtClean="0">
                <a:solidFill>
                  <a:srgbClr val="7030A0"/>
                </a:solidFill>
              </a:rPr>
              <a:t>       </a:t>
            </a:r>
            <a:r>
              <a:rPr lang="en-US" sz="3600" b="1" i="1" u="sng" dirty="0" smtClean="0">
                <a:solidFill>
                  <a:srgbClr val="7030A0"/>
                </a:solidFill>
              </a:rPr>
              <a:t>  Rom.1:16; Rom.10:17 </a:t>
            </a:r>
          </a:p>
          <a:p>
            <a:r>
              <a:rPr lang="en-US" sz="3600" b="1" i="1" dirty="0">
                <a:solidFill>
                  <a:srgbClr val="7030A0"/>
                </a:solidFill>
              </a:rPr>
              <a:t> </a:t>
            </a:r>
            <a:r>
              <a:rPr lang="en-US" sz="3600" b="1" i="1" dirty="0" smtClean="0">
                <a:solidFill>
                  <a:srgbClr val="7030A0"/>
                </a:solidFill>
              </a:rPr>
              <a:t>    *</a:t>
            </a:r>
            <a:r>
              <a:rPr lang="en-US" sz="3600" b="1" i="1" dirty="0" smtClean="0">
                <a:solidFill>
                  <a:srgbClr val="FF0000"/>
                </a:solidFill>
              </a:rPr>
              <a:t>Believe</a:t>
            </a:r>
            <a:r>
              <a:rPr lang="en-US" sz="3600" b="1" i="1" dirty="0" smtClean="0"/>
              <a:t> </a:t>
            </a:r>
            <a:r>
              <a:rPr lang="en-US" sz="3600" b="1" i="1" u="sng" dirty="0" smtClean="0"/>
              <a:t>the Gospel!    Mark 16:15-16</a:t>
            </a:r>
          </a:p>
          <a:p>
            <a:r>
              <a:rPr lang="en-US" sz="3600" b="1" i="1" dirty="0"/>
              <a:t> </a:t>
            </a:r>
            <a:r>
              <a:rPr lang="en-US" sz="3600" b="1" i="1" dirty="0" smtClean="0"/>
              <a:t>    *</a:t>
            </a:r>
            <a:r>
              <a:rPr lang="en-US" sz="3600" b="1" i="1" dirty="0" smtClean="0">
                <a:solidFill>
                  <a:srgbClr val="FF0000"/>
                </a:solidFill>
              </a:rPr>
              <a:t>Repent</a:t>
            </a:r>
            <a:r>
              <a:rPr lang="en-US" sz="3600" b="1" i="1" u="sng" dirty="0" smtClean="0"/>
              <a:t>.  Acts 17:30-31</a:t>
            </a:r>
          </a:p>
          <a:p>
            <a:r>
              <a:rPr lang="en-US" sz="3600" b="1" i="1" dirty="0"/>
              <a:t> </a:t>
            </a:r>
            <a:r>
              <a:rPr lang="en-US" sz="3600" b="1" i="1" dirty="0" smtClean="0"/>
              <a:t>    *</a:t>
            </a:r>
            <a:r>
              <a:rPr lang="en-US" sz="3600" b="1" i="1" dirty="0" smtClean="0">
                <a:solidFill>
                  <a:srgbClr val="FF0000"/>
                </a:solidFill>
              </a:rPr>
              <a:t>Confess Jesus</a:t>
            </a:r>
            <a:r>
              <a:rPr lang="en-US" sz="3600" b="1" i="1" u="sng" dirty="0" smtClean="0"/>
              <a:t>.  Matt. 10:32-33</a:t>
            </a:r>
          </a:p>
          <a:p>
            <a:r>
              <a:rPr lang="en-US" sz="3600" b="1" i="1" dirty="0"/>
              <a:t> </a:t>
            </a:r>
            <a:r>
              <a:rPr lang="en-US" sz="3600" b="1" i="1" dirty="0" smtClean="0"/>
              <a:t>    *</a:t>
            </a:r>
            <a:r>
              <a:rPr lang="en-US" sz="3600" b="1" i="1" dirty="0" smtClean="0">
                <a:solidFill>
                  <a:srgbClr val="FF0000"/>
                </a:solidFill>
              </a:rPr>
              <a:t>Be Baptized </a:t>
            </a:r>
            <a:r>
              <a:rPr lang="en-US" sz="3600" b="1" i="1" u="sng" dirty="0" smtClean="0"/>
              <a:t>for the remission of sins.  Acts 2:38</a:t>
            </a:r>
          </a:p>
          <a:p>
            <a:endParaRPr lang="en-US" sz="3600" b="1" i="1" u="sng" dirty="0"/>
          </a:p>
          <a:p>
            <a:r>
              <a:rPr lang="en-US" sz="3600" b="1" i="1" dirty="0" smtClean="0"/>
              <a:t>********</a:t>
            </a:r>
            <a:r>
              <a:rPr lang="en-US" sz="3600" b="1" i="1" u="sng" dirty="0" smtClean="0"/>
              <a:t>Live Faithfully.   Rev.2:10;  I Cor.15:58  </a:t>
            </a:r>
          </a:p>
          <a:p>
            <a:endParaRPr lang="en-US" sz="3600" b="1" i="1" u="sng" dirty="0"/>
          </a:p>
          <a:p>
            <a:endParaRPr lang="en-US" sz="3600" b="1" i="1" u="sng" dirty="0"/>
          </a:p>
        </p:txBody>
      </p:sp>
    </p:spTree>
    <p:extLst>
      <p:ext uri="{BB962C8B-B14F-4D97-AF65-F5344CB8AC3E}">
        <p14:creationId xmlns:p14="http://schemas.microsoft.com/office/powerpoint/2010/main" val="3812814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p:cTn id="45"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sz="8000" dirty="0" smtClean="0"/>
              <a:t>Physical Life- Limited in time</a:t>
            </a:r>
          </a:p>
          <a:p>
            <a:endParaRPr lang="en-US" sz="8000" dirty="0" smtClean="0"/>
          </a:p>
          <a:p>
            <a:endParaRPr lang="en-US" sz="8000" dirty="0"/>
          </a:p>
          <a:p>
            <a:r>
              <a:rPr lang="en-US" sz="8000" dirty="0" smtClean="0"/>
              <a:t>Eternal Life-Unlimited in time</a:t>
            </a:r>
            <a:endParaRPr lang="en-US" sz="8000" dirty="0"/>
          </a:p>
        </p:txBody>
      </p:sp>
    </p:spTree>
    <p:extLst>
      <p:ext uri="{BB962C8B-B14F-4D97-AF65-F5344CB8AC3E}">
        <p14:creationId xmlns:p14="http://schemas.microsoft.com/office/powerpoint/2010/main" val="1802422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4000" dirty="0"/>
              <a:t>It is no secret that many ministers in the denominational world </a:t>
            </a:r>
            <a:r>
              <a:rPr lang="en-US" sz="4000" b="1" u="sng" dirty="0">
                <a:solidFill>
                  <a:srgbClr val="0070C0"/>
                </a:solidFill>
              </a:rPr>
              <a:t>lack faith in the Bible</a:t>
            </a:r>
            <a:r>
              <a:rPr lang="en-US" sz="4000" b="1" u="sng" dirty="0" smtClean="0">
                <a:solidFill>
                  <a:srgbClr val="0070C0"/>
                </a:solidFill>
              </a:rPr>
              <a:t>.</a:t>
            </a:r>
          </a:p>
          <a:p>
            <a:r>
              <a:rPr lang="en-US" sz="4000" dirty="0" smtClean="0"/>
              <a:t> </a:t>
            </a:r>
            <a:r>
              <a:rPr lang="en-US" sz="4000" dirty="0"/>
              <a:t>[Jeffrey </a:t>
            </a:r>
            <a:r>
              <a:rPr lang="en-US" sz="4000" dirty="0" err="1"/>
              <a:t>Hadden</a:t>
            </a:r>
            <a:r>
              <a:rPr lang="en-US" sz="4000" dirty="0"/>
              <a:t>, results of a survey of </a:t>
            </a:r>
            <a:r>
              <a:rPr lang="en-US" sz="4000" b="1" u="sng" dirty="0"/>
              <a:t>7,441 Protestant ministers </a:t>
            </a:r>
            <a:r>
              <a:rPr lang="en-US" sz="4000" dirty="0"/>
              <a:t>published in </a:t>
            </a:r>
            <a:r>
              <a:rPr lang="en-US" sz="4000" i="1" dirty="0" err="1"/>
              <a:t>PrayerNet</a:t>
            </a:r>
            <a:r>
              <a:rPr lang="en-US" sz="4000" i="1" dirty="0"/>
              <a:t> Newsletter</a:t>
            </a:r>
            <a:r>
              <a:rPr lang="en-US" sz="4000" dirty="0"/>
              <a:t>, 1998-NOV-13, Page 1.]</a:t>
            </a:r>
          </a:p>
          <a:p>
            <a:r>
              <a:rPr lang="en-US" sz="4000" dirty="0"/>
              <a:t>               </a:t>
            </a:r>
            <a:r>
              <a:rPr lang="en-US" sz="4000" dirty="0" smtClean="0"/>
              <a:t>Methodists</a:t>
            </a:r>
            <a:r>
              <a:rPr lang="en-US" sz="4000" dirty="0"/>
              <a:t>: 51</a:t>
            </a:r>
            <a:r>
              <a:rPr lang="en-US" sz="4000" dirty="0" smtClean="0"/>
              <a:t>%,</a:t>
            </a:r>
          </a:p>
          <a:p>
            <a:r>
              <a:rPr lang="en-US" sz="4000" dirty="0"/>
              <a:t> </a:t>
            </a:r>
            <a:r>
              <a:rPr lang="en-US" sz="4000" dirty="0" smtClean="0"/>
              <a:t>              Episcopalians</a:t>
            </a:r>
            <a:r>
              <a:rPr lang="en-US" sz="4000" dirty="0"/>
              <a:t>: 35%, </a:t>
            </a:r>
            <a:endParaRPr lang="en-US" sz="4000" dirty="0" smtClean="0"/>
          </a:p>
          <a:p>
            <a:r>
              <a:rPr lang="en-US" sz="4000" dirty="0"/>
              <a:t> </a:t>
            </a:r>
            <a:r>
              <a:rPr lang="en-US" sz="4000" dirty="0" smtClean="0"/>
              <a:t>              American </a:t>
            </a:r>
            <a:r>
              <a:rPr lang="en-US" sz="4000" dirty="0"/>
              <a:t>Baptist: 33%, </a:t>
            </a:r>
            <a:endParaRPr lang="en-US" sz="4000" dirty="0" smtClean="0"/>
          </a:p>
          <a:p>
            <a:r>
              <a:rPr lang="en-US" sz="4000" dirty="0"/>
              <a:t> </a:t>
            </a:r>
            <a:r>
              <a:rPr lang="en-US" sz="4000" dirty="0" smtClean="0"/>
              <a:t>              Presbyterians </a:t>
            </a:r>
            <a:r>
              <a:rPr lang="en-US" sz="4000" dirty="0"/>
              <a:t>30%, </a:t>
            </a:r>
            <a:endParaRPr lang="en-US" sz="4000" dirty="0" smtClean="0"/>
          </a:p>
          <a:p>
            <a:r>
              <a:rPr lang="en-US" sz="4000" dirty="0"/>
              <a:t> </a:t>
            </a:r>
            <a:r>
              <a:rPr lang="en-US" sz="4000" dirty="0" smtClean="0"/>
              <a:t>              American </a:t>
            </a:r>
            <a:r>
              <a:rPr lang="en-US" sz="4000" dirty="0"/>
              <a:t>Lutherans: </a:t>
            </a:r>
            <a:endParaRPr lang="en-US" sz="4000" dirty="0" smtClean="0"/>
          </a:p>
          <a:p>
            <a:r>
              <a:rPr lang="en-US" sz="4000" dirty="0"/>
              <a:t> </a:t>
            </a:r>
            <a:r>
              <a:rPr lang="en-US" sz="4000" dirty="0" smtClean="0"/>
              <a:t>                    </a:t>
            </a:r>
            <a:r>
              <a:rPr lang="en-US" sz="4000" b="1" dirty="0" smtClean="0">
                <a:solidFill>
                  <a:srgbClr val="FF0000"/>
                </a:solidFill>
              </a:rPr>
              <a:t>13</a:t>
            </a:r>
            <a:r>
              <a:rPr lang="en-US" sz="4000" b="1" dirty="0">
                <a:solidFill>
                  <a:srgbClr val="FF0000"/>
                </a:solidFill>
              </a:rPr>
              <a:t>% doubt Jesus’ physical resurrection </a:t>
            </a:r>
            <a:endParaRPr lang="en-US" sz="4000" b="1" dirty="0" smtClean="0">
              <a:solidFill>
                <a:srgbClr val="FF0000"/>
              </a:solidFill>
            </a:endParaRPr>
          </a:p>
          <a:p>
            <a:endParaRPr lang="en-US" dirty="0"/>
          </a:p>
        </p:txBody>
      </p:sp>
    </p:spTree>
    <p:extLst>
      <p:ext uri="{BB962C8B-B14F-4D97-AF65-F5344CB8AC3E}">
        <p14:creationId xmlns:p14="http://schemas.microsoft.com/office/powerpoint/2010/main" val="326639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0515600" cy="6858000"/>
          </a:xfrm>
        </p:spPr>
        <p:txBody>
          <a:bodyPr>
            <a:normAutofit fontScale="92500" lnSpcReduction="20000"/>
          </a:bodyPr>
          <a:lstStyle/>
          <a:p>
            <a:r>
              <a:rPr lang="en-US" sz="3900" dirty="0"/>
              <a:t> </a:t>
            </a:r>
            <a:r>
              <a:rPr lang="en-US" sz="4800" b="1" u="sng" dirty="0">
                <a:solidFill>
                  <a:srgbClr val="FF0000"/>
                </a:solidFill>
              </a:rPr>
              <a:t>The assurance of eternal life</a:t>
            </a:r>
          </a:p>
          <a:p>
            <a:r>
              <a:rPr lang="en-US" sz="3900" dirty="0"/>
              <a:t>                   Jesus spoke of life after death</a:t>
            </a:r>
          </a:p>
          <a:p>
            <a:r>
              <a:rPr lang="en-US" sz="3900" dirty="0"/>
              <a:t>                                </a:t>
            </a:r>
            <a:r>
              <a:rPr lang="en-US" sz="3900" u="sng" dirty="0">
                <a:hlinkClick r:id="rId2"/>
              </a:rPr>
              <a:t>Mark 10:29-30</a:t>
            </a:r>
            <a:r>
              <a:rPr lang="en-US" sz="3900" dirty="0"/>
              <a:t> </a:t>
            </a:r>
            <a:r>
              <a:rPr lang="en-US" sz="3900" dirty="0" smtClean="0"/>
              <a:t>–</a:t>
            </a:r>
          </a:p>
          <a:p>
            <a:r>
              <a:rPr lang="en-US" sz="3900" dirty="0" smtClean="0"/>
              <a:t>              </a:t>
            </a:r>
            <a:r>
              <a:rPr lang="en-US" sz="3900" b="1" u="sng" dirty="0" smtClean="0"/>
              <a:t>There </a:t>
            </a:r>
            <a:r>
              <a:rPr lang="en-US" sz="3900" b="1" u="sng" dirty="0"/>
              <a:t>is gain both now and in eternal </a:t>
            </a:r>
            <a:r>
              <a:rPr lang="en-US" sz="3900" b="1" u="sng" dirty="0" smtClean="0"/>
              <a:t>life</a:t>
            </a:r>
          </a:p>
          <a:p>
            <a:r>
              <a:rPr lang="en-US" sz="3900" baseline="30000" dirty="0" smtClean="0"/>
              <a:t>29</a:t>
            </a:r>
            <a:r>
              <a:rPr lang="en-US" sz="3900" baseline="30000" dirty="0"/>
              <a:t> </a:t>
            </a:r>
            <a:r>
              <a:rPr lang="en-US" sz="3900" dirty="0"/>
              <a:t>And Jesus answered and said, Verily I say unto you, There is no man that hath left house, or brethren, or sisters, or father, or mother, or wife, or children, or lands, for my sake, and the gospel's,</a:t>
            </a:r>
          </a:p>
          <a:p>
            <a:r>
              <a:rPr lang="en-US" sz="3900" baseline="30000" dirty="0"/>
              <a:t>30 </a:t>
            </a:r>
            <a:r>
              <a:rPr lang="en-US" sz="3900" dirty="0"/>
              <a:t>But he shall receive an hundredfold </a:t>
            </a:r>
            <a:r>
              <a:rPr lang="en-US" sz="3900" b="1" u="sng" dirty="0">
                <a:solidFill>
                  <a:srgbClr val="FF0000"/>
                </a:solidFill>
              </a:rPr>
              <a:t>now in this time</a:t>
            </a:r>
            <a:r>
              <a:rPr lang="en-US" sz="3900" dirty="0"/>
              <a:t>, houses, and brethren, and sisters, and mothers, and children, and lands, with persecutions; </a:t>
            </a:r>
            <a:r>
              <a:rPr lang="en-US" sz="3900" b="1" u="sng" dirty="0">
                <a:solidFill>
                  <a:srgbClr val="FF0000"/>
                </a:solidFill>
              </a:rPr>
              <a:t>and in the world to come eternal life.</a:t>
            </a:r>
          </a:p>
          <a:p>
            <a:endParaRPr lang="en-US" dirty="0"/>
          </a:p>
          <a:p>
            <a:r>
              <a:rPr lang="en-US" dirty="0"/>
              <a:t>        </a:t>
            </a:r>
          </a:p>
        </p:txBody>
      </p:sp>
    </p:spTree>
    <p:extLst>
      <p:ext uri="{BB962C8B-B14F-4D97-AF65-F5344CB8AC3E}">
        <p14:creationId xmlns:p14="http://schemas.microsoft.com/office/powerpoint/2010/main" val="2733511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solidFill>
                  <a:srgbClr val="FF0000"/>
                </a:solidFill>
              </a:rPr>
              <a:t>The Life Which I Now Live</a:t>
            </a:r>
            <a:br>
              <a:rPr lang="en-US" sz="6600" b="1" dirty="0" smtClean="0">
                <a:solidFill>
                  <a:srgbClr val="FF0000"/>
                </a:solidFill>
              </a:rPr>
            </a:br>
            <a:r>
              <a:rPr lang="en-US" sz="6600" b="1" dirty="0" smtClean="0">
                <a:solidFill>
                  <a:srgbClr val="FF0000"/>
                </a:solidFill>
              </a:rPr>
              <a:t>In the Flesh</a:t>
            </a:r>
            <a:endParaRPr lang="en-US" sz="6600" b="1" dirty="0">
              <a:solidFill>
                <a:srgbClr val="FF0000"/>
              </a:solidFill>
            </a:endParaRPr>
          </a:p>
        </p:txBody>
      </p:sp>
      <p:sp>
        <p:nvSpPr>
          <p:cNvPr id="3" name="Subtitle 2"/>
          <p:cNvSpPr>
            <a:spLocks noGrp="1"/>
          </p:cNvSpPr>
          <p:nvPr>
            <p:ph type="subTitle" idx="1"/>
          </p:nvPr>
        </p:nvSpPr>
        <p:spPr/>
        <p:txBody>
          <a:bodyPr>
            <a:normAutofit fontScale="77500" lnSpcReduction="20000"/>
          </a:bodyPr>
          <a:lstStyle/>
          <a:p>
            <a:r>
              <a:rPr lang="en-US" sz="8000" b="1" dirty="0" smtClean="0"/>
              <a:t>Gal.2:20</a:t>
            </a:r>
          </a:p>
          <a:p>
            <a:r>
              <a:rPr lang="en-US" sz="8000" b="1" dirty="0" smtClean="0"/>
              <a:t>Cf.  2 Tim. 4:7-8 </a:t>
            </a:r>
            <a:r>
              <a:rPr lang="en-US" b="1" dirty="0" smtClean="0"/>
              <a:t> </a:t>
            </a:r>
            <a:endParaRPr lang="en-US" b="1" dirty="0"/>
          </a:p>
        </p:txBody>
      </p:sp>
    </p:spTree>
    <p:extLst>
      <p:ext uri="{BB962C8B-B14F-4D97-AF65-F5344CB8AC3E}">
        <p14:creationId xmlns:p14="http://schemas.microsoft.com/office/powerpoint/2010/main" val="2533868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dirty="0"/>
              <a:t>Genesis 5:5 Adam died at 930 years of age. </a:t>
            </a:r>
            <a:endParaRPr lang="en-US" sz="3600" dirty="0" smtClean="0"/>
          </a:p>
          <a:p>
            <a:r>
              <a:rPr lang="en-US" sz="3600" dirty="0" smtClean="0"/>
              <a:t>Genesis </a:t>
            </a:r>
            <a:r>
              <a:rPr lang="en-US" sz="3600" dirty="0"/>
              <a:t>5:8 Seth died at 912 years of age.</a:t>
            </a:r>
          </a:p>
          <a:p>
            <a:r>
              <a:rPr lang="en-US" sz="3600" dirty="0"/>
              <a:t>Genesis 5:11 </a:t>
            </a:r>
            <a:r>
              <a:rPr lang="en-US" sz="3600" dirty="0" err="1" smtClean="0"/>
              <a:t>Enosh</a:t>
            </a:r>
            <a:r>
              <a:rPr lang="en-US" sz="3600" dirty="0" smtClean="0"/>
              <a:t> </a:t>
            </a:r>
            <a:r>
              <a:rPr lang="en-US" sz="3600" dirty="0"/>
              <a:t>died at 905 years of age.</a:t>
            </a:r>
          </a:p>
          <a:p>
            <a:r>
              <a:rPr lang="en-US" sz="3600" dirty="0"/>
              <a:t>Genesis 5:14 </a:t>
            </a:r>
            <a:r>
              <a:rPr lang="en-US" sz="3600" dirty="0" err="1" smtClean="0"/>
              <a:t>Cainan</a:t>
            </a:r>
            <a:r>
              <a:rPr lang="en-US" sz="3600" dirty="0" smtClean="0"/>
              <a:t> </a:t>
            </a:r>
            <a:r>
              <a:rPr lang="en-US" sz="3600" dirty="0" smtClean="0"/>
              <a:t> </a:t>
            </a:r>
            <a:r>
              <a:rPr lang="en-US" sz="3600" dirty="0"/>
              <a:t>died at 910 years of age.</a:t>
            </a:r>
          </a:p>
          <a:p>
            <a:r>
              <a:rPr lang="en-US" sz="3600" dirty="0"/>
              <a:t>Genesis 5:17 </a:t>
            </a:r>
            <a:r>
              <a:rPr lang="en-US" sz="3600" dirty="0" err="1" smtClean="0"/>
              <a:t>Mahalaleel</a:t>
            </a:r>
            <a:r>
              <a:rPr lang="en-US" sz="3600" dirty="0" smtClean="0"/>
              <a:t> </a:t>
            </a:r>
            <a:r>
              <a:rPr lang="en-US" sz="3600" dirty="0"/>
              <a:t>died at 895 years of age.</a:t>
            </a:r>
          </a:p>
          <a:p>
            <a:r>
              <a:rPr lang="en-US" sz="3600" dirty="0"/>
              <a:t>Genesis 5:20 </a:t>
            </a:r>
            <a:r>
              <a:rPr lang="en-US" sz="3600" dirty="0" smtClean="0"/>
              <a:t>Ja</a:t>
            </a:r>
            <a:r>
              <a:rPr lang="en-US" sz="3600" dirty="0" smtClean="0"/>
              <a:t>red </a:t>
            </a:r>
            <a:r>
              <a:rPr lang="en-US" sz="3600" dirty="0"/>
              <a:t>died at 962 years of age.</a:t>
            </a:r>
          </a:p>
          <a:p>
            <a:r>
              <a:rPr lang="en-US" sz="3600" dirty="0"/>
              <a:t>Genesis </a:t>
            </a:r>
            <a:r>
              <a:rPr lang="en-US" sz="3600" dirty="0" smtClean="0"/>
              <a:t>5:23,24  </a:t>
            </a:r>
            <a:r>
              <a:rPr lang="en-US" sz="3600" dirty="0"/>
              <a:t>Enoch </a:t>
            </a:r>
            <a:r>
              <a:rPr lang="en-US" sz="3600" dirty="0" smtClean="0"/>
              <a:t>-365 </a:t>
            </a:r>
            <a:r>
              <a:rPr lang="en-US" sz="3600" dirty="0"/>
              <a:t>years of </a:t>
            </a:r>
            <a:r>
              <a:rPr lang="en-US" sz="3600" dirty="0" smtClean="0"/>
              <a:t>age </a:t>
            </a:r>
            <a:r>
              <a:rPr lang="en-US" sz="3600" b="1" dirty="0" smtClean="0"/>
              <a:t>DID NOT DIE!</a:t>
            </a:r>
          </a:p>
          <a:p>
            <a:r>
              <a:rPr lang="en-US" sz="3600" b="1" dirty="0"/>
              <a:t> </a:t>
            </a:r>
            <a:r>
              <a:rPr lang="en-US" sz="3600" b="1" dirty="0" smtClean="0"/>
              <a:t>   God took Him….</a:t>
            </a:r>
          </a:p>
          <a:p>
            <a:r>
              <a:rPr lang="en-US" sz="3600" dirty="0" smtClean="0"/>
              <a:t>Genesis </a:t>
            </a:r>
            <a:r>
              <a:rPr lang="en-US" sz="3600" dirty="0"/>
              <a:t>5:27 Methuselah died at 969 years of age. (Oldest) </a:t>
            </a:r>
          </a:p>
          <a:p>
            <a:r>
              <a:rPr lang="en-US" sz="3600" dirty="0"/>
              <a:t>Genesis 5:31 </a:t>
            </a:r>
            <a:r>
              <a:rPr lang="en-US" sz="3600" dirty="0" err="1"/>
              <a:t>Lamech</a:t>
            </a:r>
            <a:r>
              <a:rPr lang="en-US" sz="3600" dirty="0"/>
              <a:t> died at 777 years of age.</a:t>
            </a:r>
          </a:p>
          <a:p>
            <a:endParaRPr lang="en-US" dirty="0"/>
          </a:p>
        </p:txBody>
      </p:sp>
    </p:spTree>
    <p:extLst>
      <p:ext uri="{BB962C8B-B14F-4D97-AF65-F5344CB8AC3E}">
        <p14:creationId xmlns:p14="http://schemas.microsoft.com/office/powerpoint/2010/main" val="190814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7" end="7"/>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3">
                                            <p:txEl>
                                              <p:pRg st="8" end="8"/>
                                            </p:txEl>
                                          </p:spTgt>
                                        </p:tgtEl>
                                        <p:attrNameLst>
                                          <p:attrName>style.visibility</p:attrName>
                                        </p:attrNameLst>
                                      </p:cBhvr>
                                      <p:to>
                                        <p:strVal val="visible"/>
                                      </p:to>
                                    </p:set>
                                    <p:anim calcmode="lin" valueType="num">
                                      <p:cBhvr>
                                        <p:cTn id="6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2" dur="1000"/>
                                        <p:tgtEl>
                                          <p:spTgt spid="3">
                                            <p:txEl>
                                              <p:pRg st="8" end="8"/>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nodeType="click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 calcmode="lin" valueType="num">
                                      <p:cBhvr>
                                        <p:cTn id="7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0"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TotalTime>
  <Words>600</Words>
  <Application>Microsoft Office PowerPoint</Application>
  <PresentationFormat>Widescreen</PresentationFormat>
  <Paragraphs>230</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Life Which I Now Live In the Flesh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44</cp:revision>
  <cp:lastPrinted>2018-08-10T14:17:36Z</cp:lastPrinted>
  <dcterms:created xsi:type="dcterms:W3CDTF">2018-08-07T08:44:34Z</dcterms:created>
  <dcterms:modified xsi:type="dcterms:W3CDTF">2018-08-10T14:57:16Z</dcterms:modified>
</cp:coreProperties>
</file>