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9"/>
  </p:notesMasterIdLst>
  <p:sldIdLst>
    <p:sldId id="256" r:id="rId2"/>
    <p:sldId id="257" r:id="rId3"/>
    <p:sldId id="264" r:id="rId4"/>
    <p:sldId id="265" r:id="rId5"/>
    <p:sldId id="266" r:id="rId6"/>
    <p:sldId id="267" r:id="rId7"/>
    <p:sldId id="268" r:id="rId8"/>
    <p:sldId id="269" r:id="rId9"/>
    <p:sldId id="270" r:id="rId10"/>
    <p:sldId id="271" r:id="rId11"/>
    <p:sldId id="272" r:id="rId12"/>
    <p:sldId id="258" r:id="rId13"/>
    <p:sldId id="259" r:id="rId14"/>
    <p:sldId id="260" r:id="rId15"/>
    <p:sldId id="261" r:id="rId16"/>
    <p:sldId id="262" r:id="rId17"/>
    <p:sldId id="263"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6" autoAdjust="0"/>
    <p:restoredTop sz="94660"/>
  </p:normalViewPr>
  <p:slideViewPr>
    <p:cSldViewPr snapToGrid="0">
      <p:cViewPr varScale="1">
        <p:scale>
          <a:sx n="78" d="100"/>
          <a:sy n="78" d="100"/>
        </p:scale>
        <p:origin x="1320"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1A27891-763E-41AC-9304-12E9B498E5B1}" type="datetimeFigureOut">
              <a:rPr lang="en-US" smtClean="0"/>
              <a:t>10/9/2019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55F5209-E1AF-4EFB-931D-B92DC69707F9}" type="slidenum">
              <a:rPr lang="en-US" smtClean="0"/>
              <a:t>‹#›</a:t>
            </a:fld>
            <a:endParaRPr lang="en-US"/>
          </a:p>
        </p:txBody>
      </p:sp>
    </p:spTree>
    <p:extLst>
      <p:ext uri="{BB962C8B-B14F-4D97-AF65-F5344CB8AC3E}">
        <p14:creationId xmlns:p14="http://schemas.microsoft.com/office/powerpoint/2010/main" val="36125836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Joseph</a:t>
            </a:r>
            <a:r>
              <a:rPr lang="en-US" baseline="0" dirty="0"/>
              <a:t> was thrown in a pit and later sold into slavery by his brothers who envied and hated him.  In spite of it all, Joseph lived a life of faithfulness.  His circumstances did not nullify God’s plans or promises.  We may also experience pits in our lives.  We must not allow bitterness, despair or resentment to take control, but in faith we must trust God’s promises and providence, and wait patiently for Him to accomplish His will.</a:t>
            </a:r>
            <a:endParaRPr lang="en-US" dirty="0"/>
          </a:p>
        </p:txBody>
      </p:sp>
      <p:sp>
        <p:nvSpPr>
          <p:cNvPr id="4" name="Slide Number Placeholder 3"/>
          <p:cNvSpPr>
            <a:spLocks noGrp="1"/>
          </p:cNvSpPr>
          <p:nvPr>
            <p:ph type="sldNum" sz="quarter" idx="10"/>
          </p:nvPr>
        </p:nvSpPr>
        <p:spPr/>
        <p:txBody>
          <a:bodyPr/>
          <a:lstStyle/>
          <a:p>
            <a:fld id="{055F5209-E1AF-4EFB-931D-B92DC69707F9}" type="slidenum">
              <a:rPr lang="en-US" smtClean="0"/>
              <a:t>1</a:t>
            </a:fld>
            <a:endParaRPr lang="en-US"/>
          </a:p>
        </p:txBody>
      </p:sp>
    </p:spTree>
    <p:extLst>
      <p:ext uri="{BB962C8B-B14F-4D97-AF65-F5344CB8AC3E}">
        <p14:creationId xmlns:p14="http://schemas.microsoft.com/office/powerpoint/2010/main" val="7704466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D5F546F-8EB8-4EB5-B0A3-B25219C43FD8}" type="datetimeFigureOut">
              <a:rPr lang="en-US" smtClean="0"/>
              <a:t>10/9/2019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AAE7AB-6F11-44EA-9F0D-F75EEB64285B}" type="slidenum">
              <a:rPr lang="en-US" smtClean="0"/>
              <a:t>‹#›</a:t>
            </a:fld>
            <a:endParaRPr lang="en-US"/>
          </a:p>
        </p:txBody>
      </p:sp>
    </p:spTree>
    <p:extLst>
      <p:ext uri="{BB962C8B-B14F-4D97-AF65-F5344CB8AC3E}">
        <p14:creationId xmlns:p14="http://schemas.microsoft.com/office/powerpoint/2010/main" val="2972253170"/>
      </p:ext>
    </p:extLst>
  </p:cSld>
  <p:clrMapOvr>
    <a:masterClrMapping/>
  </p:clrMapOvr>
  <mc:AlternateContent xmlns:mc="http://schemas.openxmlformats.org/markup-compatibility/2006" xmlns:p14="http://schemas.microsoft.com/office/powerpoint/2010/main">
    <mc:Choice Requires="p14">
      <p:transition spd="slow" p14:dur="900">
        <p14:warp/>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5F546F-8EB8-4EB5-B0A3-B25219C43FD8}" type="datetimeFigureOut">
              <a:rPr lang="en-US" smtClean="0"/>
              <a:t>10/9/2019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AAE7AB-6F11-44EA-9F0D-F75EEB64285B}" type="slidenum">
              <a:rPr lang="en-US" smtClean="0"/>
              <a:t>‹#›</a:t>
            </a:fld>
            <a:endParaRPr lang="en-US"/>
          </a:p>
        </p:txBody>
      </p:sp>
    </p:spTree>
    <p:extLst>
      <p:ext uri="{BB962C8B-B14F-4D97-AF65-F5344CB8AC3E}">
        <p14:creationId xmlns:p14="http://schemas.microsoft.com/office/powerpoint/2010/main" val="1170740316"/>
      </p:ext>
    </p:extLst>
  </p:cSld>
  <p:clrMapOvr>
    <a:masterClrMapping/>
  </p:clrMapOvr>
  <mc:AlternateContent xmlns:mc="http://schemas.openxmlformats.org/markup-compatibility/2006" xmlns:p14="http://schemas.microsoft.com/office/powerpoint/2010/main">
    <mc:Choice Requires="p14">
      <p:transition spd="slow" p14:dur="900">
        <p14:warp/>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5F546F-8EB8-4EB5-B0A3-B25219C43FD8}" type="datetimeFigureOut">
              <a:rPr lang="en-US" smtClean="0"/>
              <a:t>10/9/2019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AAE7AB-6F11-44EA-9F0D-F75EEB64285B}" type="slidenum">
              <a:rPr lang="en-US" smtClean="0"/>
              <a:t>‹#›</a:t>
            </a:fld>
            <a:endParaRPr lang="en-US"/>
          </a:p>
        </p:txBody>
      </p:sp>
    </p:spTree>
    <p:extLst>
      <p:ext uri="{BB962C8B-B14F-4D97-AF65-F5344CB8AC3E}">
        <p14:creationId xmlns:p14="http://schemas.microsoft.com/office/powerpoint/2010/main" val="4063006654"/>
      </p:ext>
    </p:extLst>
  </p:cSld>
  <p:clrMapOvr>
    <a:masterClrMapping/>
  </p:clrMapOvr>
  <mc:AlternateContent xmlns:mc="http://schemas.openxmlformats.org/markup-compatibility/2006" xmlns:p14="http://schemas.microsoft.com/office/powerpoint/2010/main">
    <mc:Choice Requires="p14">
      <p:transition spd="slow" p14:dur="900">
        <p14:warp/>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5F546F-8EB8-4EB5-B0A3-B25219C43FD8}" type="datetimeFigureOut">
              <a:rPr lang="en-US" smtClean="0"/>
              <a:t>10/9/2019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AAE7AB-6F11-44EA-9F0D-F75EEB64285B}" type="slidenum">
              <a:rPr lang="en-US" smtClean="0"/>
              <a:t>‹#›</a:t>
            </a:fld>
            <a:endParaRPr lang="en-US"/>
          </a:p>
        </p:txBody>
      </p:sp>
    </p:spTree>
    <p:extLst>
      <p:ext uri="{BB962C8B-B14F-4D97-AF65-F5344CB8AC3E}">
        <p14:creationId xmlns:p14="http://schemas.microsoft.com/office/powerpoint/2010/main" val="1423137622"/>
      </p:ext>
    </p:extLst>
  </p:cSld>
  <p:clrMapOvr>
    <a:masterClrMapping/>
  </p:clrMapOvr>
  <mc:AlternateContent xmlns:mc="http://schemas.openxmlformats.org/markup-compatibility/2006" xmlns:p14="http://schemas.microsoft.com/office/powerpoint/2010/main">
    <mc:Choice Requires="p14">
      <p:transition spd="slow" p14:dur="900">
        <p14:warp/>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D5F546F-8EB8-4EB5-B0A3-B25219C43FD8}" type="datetimeFigureOut">
              <a:rPr lang="en-US" smtClean="0"/>
              <a:t>10/9/2019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AAE7AB-6F11-44EA-9F0D-F75EEB64285B}" type="slidenum">
              <a:rPr lang="en-US" smtClean="0"/>
              <a:t>‹#›</a:t>
            </a:fld>
            <a:endParaRPr lang="en-US"/>
          </a:p>
        </p:txBody>
      </p:sp>
    </p:spTree>
    <p:extLst>
      <p:ext uri="{BB962C8B-B14F-4D97-AF65-F5344CB8AC3E}">
        <p14:creationId xmlns:p14="http://schemas.microsoft.com/office/powerpoint/2010/main" val="250658565"/>
      </p:ext>
    </p:extLst>
  </p:cSld>
  <p:clrMapOvr>
    <a:masterClrMapping/>
  </p:clrMapOvr>
  <mc:AlternateContent xmlns:mc="http://schemas.openxmlformats.org/markup-compatibility/2006" xmlns:p14="http://schemas.microsoft.com/office/powerpoint/2010/main">
    <mc:Choice Requires="p14">
      <p:transition spd="slow" p14:dur="900">
        <p14:warp/>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D5F546F-8EB8-4EB5-B0A3-B25219C43FD8}" type="datetimeFigureOut">
              <a:rPr lang="en-US" smtClean="0"/>
              <a:t>10/9/2019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AAE7AB-6F11-44EA-9F0D-F75EEB64285B}" type="slidenum">
              <a:rPr lang="en-US" smtClean="0"/>
              <a:t>‹#›</a:t>
            </a:fld>
            <a:endParaRPr lang="en-US"/>
          </a:p>
        </p:txBody>
      </p:sp>
    </p:spTree>
    <p:extLst>
      <p:ext uri="{BB962C8B-B14F-4D97-AF65-F5344CB8AC3E}">
        <p14:creationId xmlns:p14="http://schemas.microsoft.com/office/powerpoint/2010/main" val="2007740239"/>
      </p:ext>
    </p:extLst>
  </p:cSld>
  <p:clrMapOvr>
    <a:masterClrMapping/>
  </p:clrMapOvr>
  <mc:AlternateContent xmlns:mc="http://schemas.openxmlformats.org/markup-compatibility/2006" xmlns:p14="http://schemas.microsoft.com/office/powerpoint/2010/main">
    <mc:Choice Requires="p14">
      <p:transition spd="slow" p14:dur="900">
        <p14:warp/>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D5F546F-8EB8-4EB5-B0A3-B25219C43FD8}" type="datetimeFigureOut">
              <a:rPr lang="en-US" smtClean="0"/>
              <a:t>10/9/2019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BAAE7AB-6F11-44EA-9F0D-F75EEB64285B}" type="slidenum">
              <a:rPr lang="en-US" smtClean="0"/>
              <a:t>‹#›</a:t>
            </a:fld>
            <a:endParaRPr lang="en-US"/>
          </a:p>
        </p:txBody>
      </p:sp>
    </p:spTree>
    <p:extLst>
      <p:ext uri="{BB962C8B-B14F-4D97-AF65-F5344CB8AC3E}">
        <p14:creationId xmlns:p14="http://schemas.microsoft.com/office/powerpoint/2010/main" val="2036444867"/>
      </p:ext>
    </p:extLst>
  </p:cSld>
  <p:clrMapOvr>
    <a:masterClrMapping/>
  </p:clrMapOvr>
  <mc:AlternateContent xmlns:mc="http://schemas.openxmlformats.org/markup-compatibility/2006" xmlns:p14="http://schemas.microsoft.com/office/powerpoint/2010/main">
    <mc:Choice Requires="p14">
      <p:transition spd="slow" p14:dur="900">
        <p14:warp/>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D5F546F-8EB8-4EB5-B0A3-B25219C43FD8}" type="datetimeFigureOut">
              <a:rPr lang="en-US" smtClean="0"/>
              <a:t>10/9/2019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BAAE7AB-6F11-44EA-9F0D-F75EEB64285B}" type="slidenum">
              <a:rPr lang="en-US" smtClean="0"/>
              <a:t>‹#›</a:t>
            </a:fld>
            <a:endParaRPr lang="en-US"/>
          </a:p>
        </p:txBody>
      </p:sp>
    </p:spTree>
    <p:extLst>
      <p:ext uri="{BB962C8B-B14F-4D97-AF65-F5344CB8AC3E}">
        <p14:creationId xmlns:p14="http://schemas.microsoft.com/office/powerpoint/2010/main" val="697749434"/>
      </p:ext>
    </p:extLst>
  </p:cSld>
  <p:clrMapOvr>
    <a:masterClrMapping/>
  </p:clrMapOvr>
  <mc:AlternateContent xmlns:mc="http://schemas.openxmlformats.org/markup-compatibility/2006" xmlns:p14="http://schemas.microsoft.com/office/powerpoint/2010/main">
    <mc:Choice Requires="p14">
      <p:transition spd="slow" p14:dur="900">
        <p14:warp/>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5F546F-8EB8-4EB5-B0A3-B25219C43FD8}" type="datetimeFigureOut">
              <a:rPr lang="en-US" smtClean="0"/>
              <a:t>10/9/2019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BAAE7AB-6F11-44EA-9F0D-F75EEB64285B}" type="slidenum">
              <a:rPr lang="en-US" smtClean="0"/>
              <a:t>‹#›</a:t>
            </a:fld>
            <a:endParaRPr lang="en-US"/>
          </a:p>
        </p:txBody>
      </p:sp>
    </p:spTree>
    <p:extLst>
      <p:ext uri="{BB962C8B-B14F-4D97-AF65-F5344CB8AC3E}">
        <p14:creationId xmlns:p14="http://schemas.microsoft.com/office/powerpoint/2010/main" val="14767430"/>
      </p:ext>
    </p:extLst>
  </p:cSld>
  <p:clrMapOvr>
    <a:masterClrMapping/>
  </p:clrMapOvr>
  <mc:AlternateContent xmlns:mc="http://schemas.openxmlformats.org/markup-compatibility/2006" xmlns:p14="http://schemas.microsoft.com/office/powerpoint/2010/main">
    <mc:Choice Requires="p14">
      <p:transition spd="slow" p14:dur="900">
        <p14:warp/>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D5F546F-8EB8-4EB5-B0A3-B25219C43FD8}" type="datetimeFigureOut">
              <a:rPr lang="en-US" smtClean="0"/>
              <a:t>10/9/2019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AAE7AB-6F11-44EA-9F0D-F75EEB64285B}" type="slidenum">
              <a:rPr lang="en-US" smtClean="0"/>
              <a:t>‹#›</a:t>
            </a:fld>
            <a:endParaRPr lang="en-US"/>
          </a:p>
        </p:txBody>
      </p:sp>
    </p:spTree>
    <p:extLst>
      <p:ext uri="{BB962C8B-B14F-4D97-AF65-F5344CB8AC3E}">
        <p14:creationId xmlns:p14="http://schemas.microsoft.com/office/powerpoint/2010/main" val="1959276336"/>
      </p:ext>
    </p:extLst>
  </p:cSld>
  <p:clrMapOvr>
    <a:masterClrMapping/>
  </p:clrMapOvr>
  <mc:AlternateContent xmlns:mc="http://schemas.openxmlformats.org/markup-compatibility/2006" xmlns:p14="http://schemas.microsoft.com/office/powerpoint/2010/main">
    <mc:Choice Requires="p14">
      <p:transition spd="slow" p14:dur="900">
        <p14:warp/>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D5F546F-8EB8-4EB5-B0A3-B25219C43FD8}" type="datetimeFigureOut">
              <a:rPr lang="en-US" smtClean="0"/>
              <a:t>10/9/2019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AAE7AB-6F11-44EA-9F0D-F75EEB64285B}" type="slidenum">
              <a:rPr lang="en-US" smtClean="0"/>
              <a:t>‹#›</a:t>
            </a:fld>
            <a:endParaRPr lang="en-US"/>
          </a:p>
        </p:txBody>
      </p:sp>
    </p:spTree>
    <p:extLst>
      <p:ext uri="{BB962C8B-B14F-4D97-AF65-F5344CB8AC3E}">
        <p14:creationId xmlns:p14="http://schemas.microsoft.com/office/powerpoint/2010/main" val="1759387771"/>
      </p:ext>
    </p:extLst>
  </p:cSld>
  <p:clrMapOvr>
    <a:masterClrMapping/>
  </p:clrMapOvr>
  <mc:AlternateContent xmlns:mc="http://schemas.openxmlformats.org/markup-compatibility/2006" xmlns:p14="http://schemas.microsoft.com/office/powerpoint/2010/main">
    <mc:Choice Requires="p14">
      <p:transition spd="slow" p14:dur="900">
        <p14:warp/>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5F546F-8EB8-4EB5-B0A3-B25219C43FD8}" type="datetimeFigureOut">
              <a:rPr lang="en-US" smtClean="0"/>
              <a:t>10/9/2019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AAE7AB-6F11-44EA-9F0D-F75EEB64285B}" type="slidenum">
              <a:rPr lang="en-US" smtClean="0"/>
              <a:t>‹#›</a:t>
            </a:fld>
            <a:endParaRPr lang="en-US"/>
          </a:p>
        </p:txBody>
      </p:sp>
    </p:spTree>
    <p:extLst>
      <p:ext uri="{BB962C8B-B14F-4D97-AF65-F5344CB8AC3E}">
        <p14:creationId xmlns:p14="http://schemas.microsoft.com/office/powerpoint/2010/main" val="3039833651"/>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mc:AlternateContent xmlns:mc="http://schemas.openxmlformats.org/markup-compatibility/2006" xmlns:p14="http://schemas.microsoft.com/office/powerpoint/2010/main">
    <mc:Choice Requires="p14">
      <p:transition spd="slow" p14:dur="900">
        <p14:warp/>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s://www.bing.com/images/search?q=picture%20of%20someone%20climbing%20out%20of%20a%20pit&amp;id=D25AF57E2723286B87050AAC3A50DB1BC4881227&amp;FORM=IQFRBA"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22300" y="423863"/>
            <a:ext cx="7772400" cy="873057"/>
          </a:xfrm>
        </p:spPr>
        <p:txBody>
          <a:bodyPr anchor="ctr">
            <a:normAutofit fontScale="90000"/>
          </a:bodyPr>
          <a:lstStyle/>
          <a:p>
            <a:r>
              <a:rPr lang="en-US" b="1" dirty="0">
                <a:ln w="6600">
                  <a:solidFill>
                    <a:schemeClr val="accent2"/>
                  </a:solidFill>
                  <a:prstDash val="solid"/>
                </a:ln>
                <a:solidFill>
                  <a:srgbClr val="FFFFFF"/>
                </a:solidFill>
                <a:effectLst>
                  <a:outerShdw dist="38100" dir="2700000" algn="tl" rotWithShape="0">
                    <a:schemeClr val="accent2"/>
                  </a:outerShdw>
                </a:effectLst>
                <a:latin typeface="Gill Sans Ultra Bold" panose="020B0A02020104020203" pitchFamily="34" charset="0"/>
              </a:rPr>
              <a:t>Life’s Pits</a:t>
            </a:r>
          </a:p>
        </p:txBody>
      </p:sp>
      <p:sp>
        <p:nvSpPr>
          <p:cNvPr id="3" name="Subtitle 2"/>
          <p:cNvSpPr>
            <a:spLocks noGrp="1"/>
          </p:cNvSpPr>
          <p:nvPr>
            <p:ph type="subTitle" idx="1"/>
          </p:nvPr>
        </p:nvSpPr>
        <p:spPr>
          <a:xfrm>
            <a:off x="1840486" y="5378586"/>
            <a:ext cx="5308600" cy="1368357"/>
          </a:xfrm>
        </p:spPr>
        <p:txBody>
          <a:bodyPr>
            <a:noAutofit/>
          </a:bodyPr>
          <a:lstStyle/>
          <a:p>
            <a:r>
              <a:rPr lang="en-US" sz="3200" dirty="0">
                <a:solidFill>
                  <a:schemeClr val="accent2">
                    <a:lumMod val="20000"/>
                    <a:lumOff val="80000"/>
                  </a:schemeClr>
                </a:solidFill>
                <a:latin typeface="Gill Sans MT" panose="020B0502020104020203" pitchFamily="34" charset="0"/>
              </a:rPr>
              <a:t>Learning to Trust God’s Promises and Providence</a:t>
            </a:r>
          </a:p>
        </p:txBody>
      </p:sp>
      <p:pic>
        <p:nvPicPr>
          <p:cNvPr id="1026" name="Picture 2" descr="http://www.dvdtalk.com/reviews/images/reviews/190/1428108530_10.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67913" y="1414463"/>
            <a:ext cx="5281173" cy="396088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50178363"/>
      </p:ext>
    </p:extLst>
  </p:cSld>
  <p:clrMapOvr>
    <a:masterClrMapping/>
  </p:clrMapOvr>
  <mc:AlternateContent xmlns:mc="http://schemas.openxmlformats.org/markup-compatibility/2006" xmlns:p14="http://schemas.microsoft.com/office/powerpoint/2010/main">
    <mc:Choice Requires="p14">
      <p:transition spd="slow" p14:dur="900">
        <p14:warp/>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6661150" cy="1325563"/>
          </a:xfrm>
        </p:spPr>
        <p:txBody>
          <a:bodyPr/>
          <a:lstStyle/>
          <a:p>
            <a:r>
              <a:rPr lang="en-US" b="1" dirty="0">
                <a:ln w="6600">
                  <a:solidFill>
                    <a:schemeClr val="accent2"/>
                  </a:solidFill>
                  <a:prstDash val="solid"/>
                </a:ln>
                <a:solidFill>
                  <a:srgbClr val="FFFFFF"/>
                </a:solidFill>
                <a:effectLst>
                  <a:outerShdw dist="38100" dir="2700000" algn="tl" rotWithShape="0">
                    <a:schemeClr val="accent2"/>
                  </a:outerShdw>
                </a:effectLst>
                <a:latin typeface="Gill Sans Ultra Bold" panose="020B0A02020104020203" pitchFamily="34" charset="0"/>
              </a:rPr>
              <a:t>How Joseph wound up in the Pit</a:t>
            </a:r>
            <a:endParaRPr lang="en-US" dirty="0"/>
          </a:p>
        </p:txBody>
      </p:sp>
      <p:sp>
        <p:nvSpPr>
          <p:cNvPr id="3" name="Content Placeholder 2"/>
          <p:cNvSpPr>
            <a:spLocks noGrp="1"/>
          </p:cNvSpPr>
          <p:nvPr>
            <p:ph idx="1"/>
          </p:nvPr>
        </p:nvSpPr>
        <p:spPr>
          <a:xfrm>
            <a:off x="628650" y="1825624"/>
            <a:ext cx="8058150" cy="5032375"/>
          </a:xfrm>
        </p:spPr>
        <p:txBody>
          <a:bodyPr>
            <a:normAutofit/>
          </a:bodyPr>
          <a:lstStyle/>
          <a:p>
            <a:pPr lvl="0"/>
            <a:r>
              <a:rPr lang="en-US" sz="3000" dirty="0">
                <a:solidFill>
                  <a:schemeClr val="accent2">
                    <a:lumMod val="20000"/>
                    <a:lumOff val="80000"/>
                  </a:schemeClr>
                </a:solidFill>
                <a:latin typeface="Gill Sans MT" panose="020B0502020104020203" pitchFamily="34" charset="0"/>
              </a:rPr>
              <a:t>Joseph was the favored son (Genesis 37:1-3)</a:t>
            </a:r>
          </a:p>
          <a:p>
            <a:pPr lvl="0"/>
            <a:r>
              <a:rPr lang="en-US" sz="3000" dirty="0">
                <a:solidFill>
                  <a:schemeClr val="accent2">
                    <a:lumMod val="20000"/>
                    <a:lumOff val="80000"/>
                  </a:schemeClr>
                </a:solidFill>
                <a:latin typeface="Gill Sans MT" panose="020B0502020104020203" pitchFamily="34" charset="0"/>
              </a:rPr>
              <a:t>Sibling rivalry and jealousy ensued (37:4)</a:t>
            </a:r>
          </a:p>
          <a:p>
            <a:pPr lvl="0"/>
            <a:r>
              <a:rPr lang="en-US" sz="3000" dirty="0">
                <a:solidFill>
                  <a:schemeClr val="accent2">
                    <a:lumMod val="20000"/>
                    <a:lumOff val="80000"/>
                  </a:schemeClr>
                </a:solidFill>
                <a:latin typeface="Gill Sans MT" panose="020B0502020104020203" pitchFamily="34" charset="0"/>
              </a:rPr>
              <a:t>Joseph had a dream about his future status over his brothers (37:5-8)</a:t>
            </a:r>
          </a:p>
          <a:p>
            <a:pPr lvl="0"/>
            <a:r>
              <a:rPr lang="en-US" sz="3000" dirty="0">
                <a:solidFill>
                  <a:schemeClr val="accent2">
                    <a:lumMod val="20000"/>
                    <a:lumOff val="80000"/>
                  </a:schemeClr>
                </a:solidFill>
                <a:latin typeface="Gill Sans MT" panose="020B0502020104020203" pitchFamily="34" charset="0"/>
              </a:rPr>
              <a:t>Joseph is sent to check on his brothers. (37:14)</a:t>
            </a:r>
          </a:p>
          <a:p>
            <a:pPr lvl="0"/>
            <a:r>
              <a:rPr lang="en-US" sz="3000" dirty="0">
                <a:solidFill>
                  <a:schemeClr val="accent2">
                    <a:lumMod val="20000"/>
                    <a:lumOff val="80000"/>
                  </a:schemeClr>
                </a:solidFill>
                <a:latin typeface="Gill Sans MT" panose="020B0502020104020203" pitchFamily="34" charset="0"/>
              </a:rPr>
              <a:t>He finds them in Dothan (37:17)</a:t>
            </a:r>
          </a:p>
          <a:p>
            <a:pPr lvl="0"/>
            <a:r>
              <a:rPr lang="en-US" sz="3000" dirty="0">
                <a:solidFill>
                  <a:schemeClr val="accent2">
                    <a:lumMod val="20000"/>
                    <a:lumOff val="80000"/>
                  </a:schemeClr>
                </a:solidFill>
                <a:latin typeface="Gill Sans MT" panose="020B0502020104020203" pitchFamily="34" charset="0"/>
              </a:rPr>
              <a:t>They initially conspire to kill him, but Reuben convinces them to throw him alive in a pit.   (37:18-24)</a:t>
            </a:r>
          </a:p>
          <a:p>
            <a:endParaRPr lang="en-US" dirty="0"/>
          </a:p>
        </p:txBody>
      </p:sp>
    </p:spTree>
    <p:extLst>
      <p:ext uri="{BB962C8B-B14F-4D97-AF65-F5344CB8AC3E}">
        <p14:creationId xmlns:p14="http://schemas.microsoft.com/office/powerpoint/2010/main" val="2408886971"/>
      </p:ext>
    </p:extLst>
  </p:cSld>
  <p:clrMapOvr>
    <a:masterClrMapping/>
  </p:clrMapOvr>
  <mc:AlternateContent xmlns:mc="http://schemas.openxmlformats.org/markup-compatibility/2006" xmlns:p14="http://schemas.microsoft.com/office/powerpoint/2010/main">
    <mc:Choice Requires="p14">
      <p:transition spd="slow" p14:dur="900">
        <p14:warp/>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908AACA-C030-4D3B-9B61-AB37C661B998}"/>
              </a:ext>
            </a:extLst>
          </p:cNvPr>
          <p:cNvSpPr/>
          <p:nvPr/>
        </p:nvSpPr>
        <p:spPr>
          <a:xfrm>
            <a:off x="186813" y="295668"/>
            <a:ext cx="8770374" cy="6001643"/>
          </a:xfrm>
          <a:prstGeom prst="rect">
            <a:avLst/>
          </a:prstGeom>
        </p:spPr>
        <p:txBody>
          <a:bodyPr wrap="square">
            <a:spAutoFit/>
          </a:bodyPr>
          <a:lstStyle/>
          <a:p>
            <a:r>
              <a:rPr lang="en-US" sz="2400" b="1" baseline="30000" dirty="0">
                <a:latin typeface="&amp;quot"/>
              </a:rPr>
              <a:t>18 </a:t>
            </a:r>
            <a:r>
              <a:rPr lang="en-US" sz="2400" dirty="0">
                <a:latin typeface="&amp;quot"/>
              </a:rPr>
              <a:t>And when they saw him afar off, even before he came near unto them, they conspired against him to slay him.</a:t>
            </a:r>
          </a:p>
          <a:p>
            <a:r>
              <a:rPr lang="en-US" sz="2400" b="1" baseline="30000" dirty="0">
                <a:latin typeface="&amp;quot"/>
              </a:rPr>
              <a:t>19 </a:t>
            </a:r>
            <a:r>
              <a:rPr lang="en-US" sz="2400" dirty="0">
                <a:latin typeface="&amp;quot"/>
              </a:rPr>
              <a:t>And they said one to another, Behold, this dreamer cometh.</a:t>
            </a:r>
          </a:p>
          <a:p>
            <a:r>
              <a:rPr lang="en-US" sz="2400" b="1" baseline="30000" dirty="0">
                <a:latin typeface="&amp;quot"/>
              </a:rPr>
              <a:t>20 </a:t>
            </a:r>
            <a:r>
              <a:rPr lang="en-US" sz="2400" dirty="0">
                <a:latin typeface="&amp;quot"/>
              </a:rPr>
              <a:t>Come now therefore, and let us slay him, and cast him into some pit, and we will say, Some evil beast hath devoured him: and we shall see what will become of his dreams.</a:t>
            </a:r>
          </a:p>
          <a:p>
            <a:r>
              <a:rPr lang="en-US" sz="2400" b="1" baseline="30000" dirty="0">
                <a:latin typeface="&amp;quot"/>
              </a:rPr>
              <a:t>21 </a:t>
            </a:r>
            <a:r>
              <a:rPr lang="en-US" sz="2400" dirty="0">
                <a:latin typeface="&amp;quot"/>
              </a:rPr>
              <a:t>And Reuben heard it, and he delivered him out of their hands; and said, Let us not kill him.</a:t>
            </a:r>
          </a:p>
          <a:p>
            <a:r>
              <a:rPr lang="en-US" sz="2400" b="1" baseline="30000" dirty="0">
                <a:latin typeface="&amp;quot"/>
              </a:rPr>
              <a:t>22 </a:t>
            </a:r>
            <a:r>
              <a:rPr lang="en-US" sz="2400" dirty="0">
                <a:latin typeface="&amp;quot"/>
              </a:rPr>
              <a:t>And Reuben said unto them, Shed no blood, but cast him into this pit that is in the wilderness, and lay no hand upon him; that he might rid him out of their hands, to deliver him to his father again.</a:t>
            </a:r>
          </a:p>
          <a:p>
            <a:r>
              <a:rPr lang="en-US" sz="2400" b="1" baseline="30000" dirty="0">
                <a:latin typeface="&amp;quot"/>
              </a:rPr>
              <a:t>23 </a:t>
            </a:r>
            <a:r>
              <a:rPr lang="en-US" sz="2400" dirty="0">
                <a:latin typeface="&amp;quot"/>
              </a:rPr>
              <a:t>And it came to pass, when Joseph was come unto his brethren, that they </a:t>
            </a:r>
            <a:r>
              <a:rPr lang="en-US" sz="2400" dirty="0" err="1">
                <a:latin typeface="&amp;quot"/>
              </a:rPr>
              <a:t>stript</a:t>
            </a:r>
            <a:r>
              <a:rPr lang="en-US" sz="2400" dirty="0">
                <a:latin typeface="&amp;quot"/>
              </a:rPr>
              <a:t> Joseph out of his coat, his coat of many </a:t>
            </a:r>
            <a:r>
              <a:rPr lang="en-US" sz="2400" dirty="0" err="1">
                <a:latin typeface="&amp;quot"/>
              </a:rPr>
              <a:t>colours</a:t>
            </a:r>
            <a:r>
              <a:rPr lang="en-US" sz="2400" dirty="0">
                <a:latin typeface="&amp;quot"/>
              </a:rPr>
              <a:t> that was on him;</a:t>
            </a:r>
          </a:p>
          <a:p>
            <a:r>
              <a:rPr lang="en-US" sz="2400" b="1" baseline="30000" dirty="0">
                <a:latin typeface="&amp;quot"/>
              </a:rPr>
              <a:t>24 </a:t>
            </a:r>
            <a:r>
              <a:rPr lang="en-US" sz="2400" dirty="0">
                <a:latin typeface="&amp;quot"/>
              </a:rPr>
              <a:t>And they took him, and cast him into a pit: and the pit was empty, there was no water in it.</a:t>
            </a:r>
            <a:endParaRPr lang="en-US" sz="2400" b="0" i="0" u="none" strike="noStrike" dirty="0">
              <a:effectLst/>
              <a:latin typeface="&amp;quot"/>
            </a:endParaRPr>
          </a:p>
        </p:txBody>
      </p:sp>
    </p:spTree>
    <p:extLst>
      <p:ext uri="{BB962C8B-B14F-4D97-AF65-F5344CB8AC3E}">
        <p14:creationId xmlns:p14="http://schemas.microsoft.com/office/powerpoint/2010/main" val="3479171451"/>
      </p:ext>
    </p:extLst>
  </p:cSld>
  <p:clrMapOvr>
    <a:masterClrMapping/>
  </p:clrMapOvr>
  <mc:AlternateContent xmlns:mc="http://schemas.openxmlformats.org/markup-compatibility/2006" xmlns:p14="http://schemas.microsoft.com/office/powerpoint/2010/main">
    <mc:Choice Requires="p14">
      <p:transition spd="slow" p14:dur="900">
        <p14:warp/>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6661150" cy="1325563"/>
          </a:xfrm>
        </p:spPr>
        <p:txBody>
          <a:bodyPr/>
          <a:lstStyle/>
          <a:p>
            <a:r>
              <a:rPr lang="en-US" b="1" dirty="0">
                <a:ln w="6600">
                  <a:solidFill>
                    <a:schemeClr val="accent2"/>
                  </a:solidFill>
                  <a:prstDash val="solid"/>
                </a:ln>
                <a:solidFill>
                  <a:srgbClr val="FFFFFF"/>
                </a:solidFill>
                <a:effectLst>
                  <a:outerShdw dist="38100" dir="2700000" algn="tl" rotWithShape="0">
                    <a:schemeClr val="accent2"/>
                  </a:outerShdw>
                </a:effectLst>
                <a:latin typeface="Gill Sans Ultra Bold" panose="020B0A02020104020203" pitchFamily="34" charset="0"/>
              </a:rPr>
              <a:t>Joseph in the Pit</a:t>
            </a:r>
            <a:endParaRPr lang="en-US" dirty="0"/>
          </a:p>
        </p:txBody>
      </p:sp>
      <p:sp>
        <p:nvSpPr>
          <p:cNvPr id="3" name="Content Placeholder 2"/>
          <p:cNvSpPr>
            <a:spLocks noGrp="1"/>
          </p:cNvSpPr>
          <p:nvPr>
            <p:ph idx="1"/>
          </p:nvPr>
        </p:nvSpPr>
        <p:spPr>
          <a:xfrm>
            <a:off x="5162550" y="1690689"/>
            <a:ext cx="3473450" cy="5032375"/>
          </a:xfrm>
        </p:spPr>
        <p:txBody>
          <a:bodyPr>
            <a:normAutofit/>
          </a:bodyPr>
          <a:lstStyle/>
          <a:p>
            <a:pPr lvl="0"/>
            <a:r>
              <a:rPr lang="en-US" sz="3200" dirty="0">
                <a:solidFill>
                  <a:schemeClr val="accent2">
                    <a:lumMod val="20000"/>
                    <a:lumOff val="80000"/>
                  </a:schemeClr>
                </a:solidFill>
                <a:latin typeface="Gill Sans MT" panose="020B0502020104020203" pitchFamily="34" charset="0"/>
              </a:rPr>
              <a:t>Joseph still had his dreams.</a:t>
            </a:r>
          </a:p>
          <a:p>
            <a:pPr lvl="0"/>
            <a:r>
              <a:rPr lang="en-US" sz="3200" dirty="0">
                <a:solidFill>
                  <a:schemeClr val="accent2">
                    <a:lumMod val="20000"/>
                    <a:lumOff val="80000"/>
                  </a:schemeClr>
                </a:solidFill>
                <a:latin typeface="Gill Sans MT" panose="020B0502020104020203" pitchFamily="34" charset="0"/>
              </a:rPr>
              <a:t>His brothers could not take away God’s promises or alter God’s intention </a:t>
            </a:r>
            <a:r>
              <a:rPr lang="en-US" sz="3000" dirty="0">
                <a:solidFill>
                  <a:schemeClr val="accent2">
                    <a:lumMod val="20000"/>
                    <a:lumOff val="80000"/>
                  </a:schemeClr>
                </a:solidFill>
                <a:latin typeface="Gill Sans MT" panose="020B0502020104020203" pitchFamily="34" charset="0"/>
              </a:rPr>
              <a:t>(Genesis 37:20; 50:20)</a:t>
            </a:r>
          </a:p>
          <a:p>
            <a:pPr lvl="0"/>
            <a:endParaRPr lang="en-US" sz="3000" dirty="0">
              <a:solidFill>
                <a:schemeClr val="accent2">
                  <a:lumMod val="20000"/>
                  <a:lumOff val="80000"/>
                </a:schemeClr>
              </a:solidFill>
              <a:latin typeface="Gill Sans MT" panose="020B0502020104020203" pitchFamily="34" charset="0"/>
            </a:endParaRPr>
          </a:p>
          <a:p>
            <a:endParaRPr lang="en-US" dirty="0"/>
          </a:p>
        </p:txBody>
      </p:sp>
      <p:pic>
        <p:nvPicPr>
          <p:cNvPr id="4" name="Picture 2" descr="http://www.dvdtalk.com/reviews/images/reviews/190/1428108530_1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3893" y="1690689"/>
            <a:ext cx="4491657" cy="3368743"/>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67469501"/>
      </p:ext>
    </p:extLst>
  </p:cSld>
  <p:clrMapOvr>
    <a:masterClrMapping/>
  </p:clrMapOvr>
  <mc:AlternateContent xmlns:mc="http://schemas.openxmlformats.org/markup-compatibility/2006" xmlns:p14="http://schemas.microsoft.com/office/powerpoint/2010/main">
    <mc:Choice Requires="p14">
      <p:transition spd="slow" p14:dur="900">
        <p14:warp/>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91490" y="365125"/>
            <a:ext cx="3840085" cy="1692794"/>
          </a:xfrm>
        </p:spPr>
        <p:txBody>
          <a:bodyPr>
            <a:normAutofit/>
          </a:bodyPr>
          <a:lstStyle/>
          <a:p>
            <a:r>
              <a:rPr lang="en-US" b="1">
                <a:ln w="6600">
                  <a:solidFill>
                    <a:schemeClr val="accent2"/>
                  </a:solidFill>
                  <a:prstDash val="solid"/>
                </a:ln>
                <a:effectLst>
                  <a:outerShdw dist="38100" dir="2700000" algn="tl" rotWithShape="0">
                    <a:schemeClr val="accent2"/>
                  </a:outerShdw>
                </a:effectLst>
                <a:latin typeface="Gill Sans Ultra Bold" panose="020B0A02020104020203" pitchFamily="34" charset="0"/>
              </a:rPr>
              <a:t>Some of Life’s Pits</a:t>
            </a:r>
            <a:endParaRPr lang="en-US" dirty="0"/>
          </a:p>
        </p:txBody>
      </p:sp>
      <p:sp>
        <p:nvSpPr>
          <p:cNvPr id="3" name="Content Placeholder 2"/>
          <p:cNvSpPr>
            <a:spLocks noGrp="1"/>
          </p:cNvSpPr>
          <p:nvPr>
            <p:ph idx="1"/>
          </p:nvPr>
        </p:nvSpPr>
        <p:spPr>
          <a:xfrm>
            <a:off x="491490" y="2575033"/>
            <a:ext cx="4149336" cy="3917837"/>
          </a:xfrm>
        </p:spPr>
        <p:txBody>
          <a:bodyPr>
            <a:normAutofit fontScale="92500"/>
          </a:bodyPr>
          <a:lstStyle/>
          <a:p>
            <a:pPr lvl="0"/>
            <a:r>
              <a:rPr lang="en-US" sz="3200" dirty="0">
                <a:latin typeface="Gill Sans MT" panose="020B0502020104020203" pitchFamily="34" charset="0"/>
              </a:rPr>
              <a:t>Tragic events and troubling circumstances.</a:t>
            </a:r>
          </a:p>
          <a:p>
            <a:pPr lvl="0"/>
            <a:r>
              <a:rPr lang="en-US" sz="3200" dirty="0">
                <a:latin typeface="Gill Sans MT" panose="020B0502020104020203" pitchFamily="34" charset="0"/>
              </a:rPr>
              <a:t>Medical problems.</a:t>
            </a:r>
          </a:p>
          <a:p>
            <a:pPr lvl="0"/>
            <a:r>
              <a:rPr lang="en-US" sz="3200" dirty="0">
                <a:latin typeface="Gill Sans MT" panose="020B0502020104020203" pitchFamily="34" charset="0"/>
              </a:rPr>
              <a:t>Focus on self instead of God (self-pity).</a:t>
            </a:r>
          </a:p>
          <a:p>
            <a:pPr lvl="0"/>
            <a:r>
              <a:rPr lang="en-US" sz="3200" dirty="0">
                <a:latin typeface="Gill Sans MT" panose="020B0502020104020203" pitchFamily="34" charset="0"/>
              </a:rPr>
              <a:t>Consequences of poor decisions.</a:t>
            </a:r>
          </a:p>
          <a:p>
            <a:pPr lvl="0"/>
            <a:r>
              <a:rPr lang="en-US" sz="3200" dirty="0">
                <a:latin typeface="Gill Sans MT" panose="020B0502020104020203" pitchFamily="34" charset="0"/>
              </a:rPr>
              <a:t>Financial Problems</a:t>
            </a:r>
          </a:p>
          <a:p>
            <a:pPr marL="0" lvl="0" indent="0">
              <a:buNone/>
            </a:pPr>
            <a:endParaRPr lang="en-US" sz="3200" dirty="0">
              <a:latin typeface="Gill Sans MT" panose="020B0502020104020203" pitchFamily="34" charset="0"/>
            </a:endParaRPr>
          </a:p>
          <a:p>
            <a:pPr lvl="0"/>
            <a:endParaRPr lang="en-US" sz="1600" dirty="0">
              <a:latin typeface="Gill Sans MT" panose="020B0502020104020203" pitchFamily="34" charset="0"/>
            </a:endParaRPr>
          </a:p>
          <a:p>
            <a:pPr lvl="0"/>
            <a:endParaRPr lang="en-US" sz="1600" dirty="0">
              <a:latin typeface="Gill Sans MT" panose="020B0502020104020203" pitchFamily="34" charset="0"/>
            </a:endParaRPr>
          </a:p>
          <a:p>
            <a:endParaRPr lang="en-US" sz="1600" dirty="0"/>
          </a:p>
        </p:txBody>
      </p:sp>
      <p:pic>
        <p:nvPicPr>
          <p:cNvPr id="2050" name="Picture 2" descr="Image result for Climbing Out of a Hole">
            <a:extLst>
              <a:ext uri="{FF2B5EF4-FFF2-40B4-BE49-F238E27FC236}">
                <a16:creationId xmlns:a16="http://schemas.microsoft.com/office/drawing/2014/main" id="{9E8DEE36-6B14-4FB9-9EE5-F476897E491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7115" r="13347" b="-2"/>
          <a:stretch/>
        </p:blipFill>
        <p:spPr bwMode="auto">
          <a:xfrm>
            <a:off x="4572000" y="10"/>
            <a:ext cx="4571999" cy="6857987"/>
          </a:xfrm>
          <a:custGeom>
            <a:avLst/>
            <a:gdLst>
              <a:gd name="connsiteX0" fmla="*/ 65565 w 6313150"/>
              <a:gd name="connsiteY0" fmla="*/ 0 h 6857997"/>
              <a:gd name="connsiteX1" fmla="*/ 6313150 w 6313150"/>
              <a:gd name="connsiteY1" fmla="*/ 0 h 6857997"/>
              <a:gd name="connsiteX2" fmla="*/ 6313150 w 6313150"/>
              <a:gd name="connsiteY2" fmla="*/ 6857997 h 6857997"/>
              <a:gd name="connsiteX3" fmla="*/ 3293946 w 6313150"/>
              <a:gd name="connsiteY3" fmla="*/ 6857997 h 6857997"/>
              <a:gd name="connsiteX4" fmla="*/ 3235857 w 6313150"/>
              <a:gd name="connsiteY4" fmla="*/ 6823061 h 6857997"/>
              <a:gd name="connsiteX5" fmla="*/ 0 w 6313150"/>
              <a:gd name="connsiteY5" fmla="*/ 951803 h 6857997"/>
              <a:gd name="connsiteX6" fmla="*/ 31536 w 6313150"/>
              <a:gd name="connsiteY6" fmla="*/ 285771 h 68579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313150" h="6857997">
                <a:moveTo>
                  <a:pt x="65565" y="0"/>
                </a:moveTo>
                <a:lnTo>
                  <a:pt x="6313150" y="0"/>
                </a:lnTo>
                <a:lnTo>
                  <a:pt x="6313150" y="6857997"/>
                </a:lnTo>
                <a:lnTo>
                  <a:pt x="3293946" y="6857997"/>
                </a:lnTo>
                <a:lnTo>
                  <a:pt x="3235857" y="6823061"/>
                </a:lnTo>
                <a:cubicBezTo>
                  <a:pt x="1291240" y="5592803"/>
                  <a:pt x="0" y="3423096"/>
                  <a:pt x="0" y="951803"/>
                </a:cubicBezTo>
                <a:cubicBezTo>
                  <a:pt x="0" y="727140"/>
                  <a:pt x="10673" y="504970"/>
                  <a:pt x="31536" y="285771"/>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04161659"/>
      </p:ext>
    </p:extLst>
  </p:cSld>
  <p:clrMapOvr>
    <a:masterClrMapping/>
  </p:clrMapOvr>
  <mc:AlternateContent xmlns:mc="http://schemas.openxmlformats.org/markup-compatibility/2006" xmlns:p14="http://schemas.microsoft.com/office/powerpoint/2010/main">
    <mc:Choice Requires="p14">
      <p:transition spd="slow" p14:dur="900">
        <p14:warp/>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6661150" cy="1325563"/>
          </a:xfrm>
        </p:spPr>
        <p:txBody>
          <a:bodyPr/>
          <a:lstStyle/>
          <a:p>
            <a:r>
              <a:rPr lang="en-US" b="1">
                <a:ln w="6600">
                  <a:solidFill>
                    <a:schemeClr val="accent2"/>
                  </a:solidFill>
                  <a:prstDash val="solid"/>
                </a:ln>
                <a:solidFill>
                  <a:srgbClr val="FFFFFF"/>
                </a:solidFill>
                <a:effectLst>
                  <a:outerShdw dist="38100" dir="2700000" algn="tl" rotWithShape="0">
                    <a:schemeClr val="accent2"/>
                  </a:outerShdw>
                </a:effectLst>
                <a:latin typeface="Gill Sans Ultra Bold" panose="020B0A02020104020203" pitchFamily="34" charset="0"/>
              </a:rPr>
              <a:t>Hazards of Pits</a:t>
            </a:r>
            <a:endParaRPr lang="en-US" dirty="0"/>
          </a:p>
        </p:txBody>
      </p:sp>
      <p:sp>
        <p:nvSpPr>
          <p:cNvPr id="3" name="Content Placeholder 2"/>
          <p:cNvSpPr>
            <a:spLocks noGrp="1"/>
          </p:cNvSpPr>
          <p:nvPr>
            <p:ph idx="1"/>
          </p:nvPr>
        </p:nvSpPr>
        <p:spPr>
          <a:xfrm>
            <a:off x="4789744" y="1718194"/>
            <a:ext cx="3924300" cy="3198811"/>
          </a:xfrm>
        </p:spPr>
        <p:txBody>
          <a:bodyPr>
            <a:normAutofit/>
          </a:bodyPr>
          <a:lstStyle/>
          <a:p>
            <a:pPr lvl="0"/>
            <a:r>
              <a:rPr lang="en-US" sz="3200" b="1" dirty="0">
                <a:solidFill>
                  <a:schemeClr val="accent2">
                    <a:lumMod val="20000"/>
                    <a:lumOff val="80000"/>
                  </a:schemeClr>
                </a:solidFill>
                <a:latin typeface="Gill Sans MT" panose="020B0502020104020203" pitchFamily="34" charset="0"/>
              </a:rPr>
              <a:t>Bitterness</a:t>
            </a:r>
            <a:r>
              <a:rPr lang="en-US" sz="3200" dirty="0">
                <a:solidFill>
                  <a:schemeClr val="accent2">
                    <a:lumMod val="20000"/>
                    <a:lumOff val="80000"/>
                  </a:schemeClr>
                </a:solidFill>
                <a:latin typeface="Gill Sans MT" panose="020B0502020104020203" pitchFamily="34" charset="0"/>
              </a:rPr>
              <a:t>   (Genesis 42:21)</a:t>
            </a:r>
          </a:p>
          <a:p>
            <a:pPr lvl="0"/>
            <a:r>
              <a:rPr lang="en-US" sz="3200" b="1" dirty="0">
                <a:solidFill>
                  <a:schemeClr val="accent2">
                    <a:lumMod val="20000"/>
                    <a:lumOff val="80000"/>
                  </a:schemeClr>
                </a:solidFill>
                <a:latin typeface="Gill Sans MT" panose="020B0502020104020203" pitchFamily="34" charset="0"/>
              </a:rPr>
              <a:t>Despair</a:t>
            </a:r>
            <a:r>
              <a:rPr lang="en-US" sz="3200" dirty="0">
                <a:solidFill>
                  <a:schemeClr val="accent2">
                    <a:lumMod val="20000"/>
                    <a:lumOff val="80000"/>
                  </a:schemeClr>
                </a:solidFill>
                <a:latin typeface="Gill Sans MT" panose="020B0502020104020203" pitchFamily="34" charset="0"/>
              </a:rPr>
              <a:t>   	        </a:t>
            </a:r>
          </a:p>
          <a:p>
            <a:pPr lvl="0"/>
            <a:r>
              <a:rPr lang="en-US" sz="3200" b="1" dirty="0">
                <a:solidFill>
                  <a:schemeClr val="accent2">
                    <a:lumMod val="20000"/>
                    <a:lumOff val="80000"/>
                  </a:schemeClr>
                </a:solidFill>
                <a:latin typeface="Gill Sans MT" panose="020B0502020104020203" pitchFamily="34" charset="0"/>
              </a:rPr>
              <a:t>Resentment</a:t>
            </a:r>
          </a:p>
          <a:p>
            <a:pPr marL="0" lvl="0" indent="0">
              <a:buNone/>
            </a:pPr>
            <a:r>
              <a:rPr lang="en-US" sz="3200" b="1" dirty="0">
                <a:solidFill>
                  <a:schemeClr val="accent2">
                    <a:lumMod val="20000"/>
                    <a:lumOff val="80000"/>
                  </a:schemeClr>
                </a:solidFill>
                <a:latin typeface="Gill Sans MT" panose="020B0502020104020203" pitchFamily="34" charset="0"/>
              </a:rPr>
              <a:t>(Ephesians 4:31-32)</a:t>
            </a:r>
          </a:p>
          <a:p>
            <a:pPr marL="0" lvl="0" indent="0">
              <a:buNone/>
            </a:pPr>
            <a:endParaRPr lang="en-US" sz="3200" dirty="0">
              <a:solidFill>
                <a:schemeClr val="accent2">
                  <a:lumMod val="20000"/>
                  <a:lumOff val="80000"/>
                </a:schemeClr>
              </a:solidFill>
              <a:latin typeface="Gill Sans MT" panose="020B0502020104020203" pitchFamily="34" charset="0"/>
            </a:endParaRPr>
          </a:p>
          <a:p>
            <a:pPr lvl="0"/>
            <a:endParaRPr lang="en-US" sz="3000" dirty="0">
              <a:solidFill>
                <a:schemeClr val="accent2">
                  <a:lumMod val="20000"/>
                  <a:lumOff val="80000"/>
                </a:schemeClr>
              </a:solidFill>
              <a:latin typeface="Gill Sans MT" panose="020B0502020104020203" pitchFamily="34" charset="0"/>
            </a:endParaRPr>
          </a:p>
          <a:p>
            <a:pPr lvl="0"/>
            <a:endParaRPr lang="en-US" sz="3000" dirty="0">
              <a:solidFill>
                <a:schemeClr val="accent2">
                  <a:lumMod val="20000"/>
                  <a:lumOff val="80000"/>
                </a:schemeClr>
              </a:solidFill>
              <a:latin typeface="Gill Sans MT" panose="020B0502020104020203" pitchFamily="34" charset="0"/>
            </a:endParaRPr>
          </a:p>
          <a:p>
            <a:endParaRPr lang="en-US" dirty="0"/>
          </a:p>
        </p:txBody>
      </p:sp>
      <p:pic>
        <p:nvPicPr>
          <p:cNvPr id="4" name="Picture 2" descr="http://www.dvdtalk.com/reviews/images/reviews/190/1428108530_1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8087" y="1575767"/>
            <a:ext cx="4491657" cy="3368743"/>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20296889"/>
      </p:ext>
    </p:extLst>
  </p:cSld>
  <p:clrMapOvr>
    <a:masterClrMapping/>
  </p:clrMapOvr>
  <mc:AlternateContent xmlns:mc="http://schemas.openxmlformats.org/markup-compatibility/2006" xmlns:p14="http://schemas.microsoft.com/office/powerpoint/2010/main">
    <mc:Choice Requires="p14">
      <p:transition spd="slow" p14:dur="900">
        <p14:warp/>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93192" y="4767072"/>
            <a:ext cx="3991995" cy="1625210"/>
          </a:xfrm>
        </p:spPr>
        <p:txBody>
          <a:bodyPr>
            <a:normAutofit/>
          </a:bodyPr>
          <a:lstStyle/>
          <a:p>
            <a:pPr algn="r"/>
            <a:r>
              <a:rPr lang="en-US" b="1" dirty="0">
                <a:ln w="6600">
                  <a:solidFill>
                    <a:schemeClr val="accent2"/>
                  </a:solidFill>
                  <a:prstDash val="solid"/>
                </a:ln>
                <a:solidFill>
                  <a:srgbClr val="FFFFFF"/>
                </a:solidFill>
                <a:effectLst>
                  <a:outerShdw dist="38100" dir="2700000" algn="tl" rotWithShape="0">
                    <a:schemeClr val="accent2"/>
                  </a:outerShdw>
                </a:effectLst>
                <a:latin typeface="Gill Sans Ultra Bold" panose="020B0A02020104020203" pitchFamily="34" charset="0"/>
              </a:rPr>
              <a:t>If You Fall in a Pit</a:t>
            </a:r>
            <a:endParaRPr lang="en-US" dirty="0">
              <a:solidFill>
                <a:srgbClr val="FFFFFF"/>
              </a:solidFill>
            </a:endParaRPr>
          </a:p>
        </p:txBody>
      </p:sp>
      <p:sp>
        <p:nvSpPr>
          <p:cNvPr id="3" name="Content Placeholder 2"/>
          <p:cNvSpPr>
            <a:spLocks noGrp="1"/>
          </p:cNvSpPr>
          <p:nvPr>
            <p:ph idx="1"/>
          </p:nvPr>
        </p:nvSpPr>
        <p:spPr>
          <a:xfrm>
            <a:off x="4906346" y="393725"/>
            <a:ext cx="3991994" cy="6070549"/>
          </a:xfrm>
        </p:spPr>
        <p:txBody>
          <a:bodyPr anchor="ctr">
            <a:normAutofit/>
          </a:bodyPr>
          <a:lstStyle/>
          <a:p>
            <a:pPr lvl="0"/>
            <a:r>
              <a:rPr lang="en-US" sz="2400" b="1" dirty="0">
                <a:solidFill>
                  <a:srgbClr val="FFFFFF"/>
                </a:solidFill>
                <a:latin typeface="Gill Sans MT" panose="020B0502020104020203" pitchFamily="34" charset="0"/>
              </a:rPr>
              <a:t>Don't allow it to steal your dreams!  </a:t>
            </a:r>
          </a:p>
          <a:p>
            <a:pPr lvl="0"/>
            <a:r>
              <a:rPr lang="en-US" sz="2400" b="1" dirty="0">
                <a:solidFill>
                  <a:srgbClr val="FFFFFF"/>
                </a:solidFill>
                <a:latin typeface="Gill Sans MT" panose="020B0502020104020203" pitchFamily="34" charset="0"/>
              </a:rPr>
              <a:t>Expect persecution and difficulty! </a:t>
            </a:r>
            <a:r>
              <a:rPr lang="en-US" sz="2400" dirty="0">
                <a:solidFill>
                  <a:srgbClr val="FFFFFF"/>
                </a:solidFill>
                <a:latin typeface="Gill Sans MT" panose="020B0502020104020203" pitchFamily="34" charset="0"/>
              </a:rPr>
              <a:t>(2 Timothy 3:12)</a:t>
            </a:r>
          </a:p>
          <a:p>
            <a:pPr lvl="0"/>
            <a:r>
              <a:rPr lang="en-US" sz="2400" b="1" dirty="0">
                <a:solidFill>
                  <a:srgbClr val="FFFFFF"/>
                </a:solidFill>
                <a:latin typeface="Gill Sans MT" panose="020B0502020104020203" pitchFamily="34" charset="0"/>
              </a:rPr>
              <a:t>Let your conduct be worthy of the good news of the gospel, come what may! </a:t>
            </a:r>
            <a:r>
              <a:rPr lang="en-US" sz="2400" dirty="0">
                <a:solidFill>
                  <a:srgbClr val="FFFFFF"/>
                </a:solidFill>
                <a:latin typeface="Gill Sans MT" panose="020B0502020104020203" pitchFamily="34" charset="0"/>
              </a:rPr>
              <a:t>(Philippians 1:27-30)  </a:t>
            </a:r>
          </a:p>
          <a:p>
            <a:pPr lvl="0"/>
            <a:r>
              <a:rPr lang="en-US" sz="2400" b="1" dirty="0">
                <a:solidFill>
                  <a:srgbClr val="FFFFFF"/>
                </a:solidFill>
                <a:latin typeface="Gill Sans MT" panose="020B0502020104020203" pitchFamily="34" charset="0"/>
              </a:rPr>
              <a:t>Trust that God is working it all out for the best. </a:t>
            </a:r>
            <a:r>
              <a:rPr lang="en-US" sz="2400" dirty="0">
                <a:solidFill>
                  <a:srgbClr val="FFFFFF"/>
                </a:solidFill>
                <a:latin typeface="Gill Sans MT" panose="020B0502020104020203" pitchFamily="34" charset="0"/>
              </a:rPr>
              <a:t>(Romans 8:28)</a:t>
            </a:r>
          </a:p>
          <a:p>
            <a:pPr lvl="0"/>
            <a:r>
              <a:rPr lang="en-US" sz="2400" b="1" dirty="0">
                <a:solidFill>
                  <a:srgbClr val="FFFFFF"/>
                </a:solidFill>
                <a:latin typeface="Gill Sans MT" panose="020B0502020104020203" pitchFamily="34" charset="0"/>
              </a:rPr>
              <a:t>Wait patiently! </a:t>
            </a:r>
            <a:r>
              <a:rPr lang="en-US" sz="2400" dirty="0">
                <a:solidFill>
                  <a:srgbClr val="FFFFFF"/>
                </a:solidFill>
                <a:latin typeface="Gill Sans MT" panose="020B0502020104020203" pitchFamily="34" charset="0"/>
              </a:rPr>
              <a:t>(Psalm 40:1-2)</a:t>
            </a:r>
          </a:p>
          <a:p>
            <a:pPr marL="0" lvl="0" indent="0">
              <a:buNone/>
            </a:pPr>
            <a:endParaRPr lang="en-US" sz="2400" dirty="0">
              <a:solidFill>
                <a:srgbClr val="FFFFFF"/>
              </a:solidFill>
              <a:latin typeface="Gill Sans MT" panose="020B0502020104020203" pitchFamily="34" charset="0"/>
            </a:endParaRPr>
          </a:p>
          <a:p>
            <a:pPr lvl="0"/>
            <a:endParaRPr lang="en-US" sz="1700" dirty="0">
              <a:solidFill>
                <a:srgbClr val="FFFFFF"/>
              </a:solidFill>
              <a:latin typeface="Gill Sans MT" panose="020B0502020104020203" pitchFamily="34" charset="0"/>
            </a:endParaRPr>
          </a:p>
          <a:p>
            <a:pPr lvl="0"/>
            <a:endParaRPr lang="en-US" sz="1700" dirty="0">
              <a:solidFill>
                <a:srgbClr val="FFFFFF"/>
              </a:solidFill>
              <a:latin typeface="Gill Sans MT" panose="020B0502020104020203" pitchFamily="34" charset="0"/>
            </a:endParaRPr>
          </a:p>
          <a:p>
            <a:endParaRPr lang="en-US" sz="1700" dirty="0">
              <a:solidFill>
                <a:srgbClr val="FFFFFF"/>
              </a:solidFill>
            </a:endParaRPr>
          </a:p>
        </p:txBody>
      </p:sp>
      <p:pic>
        <p:nvPicPr>
          <p:cNvPr id="5" name="Picture 4" descr="A picture containing nature&#10;&#10;Description automatically generated">
            <a:extLst>
              <a:ext uri="{FF2B5EF4-FFF2-40B4-BE49-F238E27FC236}">
                <a16:creationId xmlns:a16="http://schemas.microsoft.com/office/drawing/2014/main" id="{B93D729A-461E-4546-A773-3ECCB3002E45}"/>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6079" r="11424"/>
          <a:stretch/>
        </p:blipFill>
        <p:spPr>
          <a:xfrm>
            <a:off x="245660" y="321733"/>
            <a:ext cx="4139527" cy="4107392"/>
          </a:xfrm>
          <a:prstGeom prst="rect">
            <a:avLst/>
          </a:prstGeom>
        </p:spPr>
      </p:pic>
    </p:spTree>
    <p:extLst>
      <p:ext uri="{BB962C8B-B14F-4D97-AF65-F5344CB8AC3E}">
        <p14:creationId xmlns:p14="http://schemas.microsoft.com/office/powerpoint/2010/main" val="1223561593"/>
      </p:ext>
    </p:extLst>
  </p:cSld>
  <p:clrMapOvr>
    <a:masterClrMapping/>
  </p:clrMapOvr>
  <mc:AlternateContent xmlns:mc="http://schemas.openxmlformats.org/markup-compatibility/2006" xmlns:p14="http://schemas.microsoft.com/office/powerpoint/2010/main">
    <mc:Choice Requires="p14">
      <p:transition spd="slow" p14:dur="900">
        <p14:warp/>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6661150" cy="1325563"/>
          </a:xfrm>
        </p:spPr>
        <p:txBody>
          <a:bodyPr/>
          <a:lstStyle/>
          <a:p>
            <a:r>
              <a:rPr lang="en-US" b="1" dirty="0">
                <a:ln w="6600">
                  <a:solidFill>
                    <a:schemeClr val="accent2"/>
                  </a:solidFill>
                  <a:prstDash val="solid"/>
                </a:ln>
                <a:solidFill>
                  <a:srgbClr val="FFFFFF"/>
                </a:solidFill>
                <a:effectLst>
                  <a:outerShdw dist="38100" dir="2700000" algn="tl" rotWithShape="0">
                    <a:schemeClr val="accent2"/>
                  </a:outerShdw>
                </a:effectLst>
                <a:latin typeface="Gill Sans Ultra Bold" panose="020B0A02020104020203" pitchFamily="34" charset="0"/>
              </a:rPr>
              <a:t>God has a purpose</a:t>
            </a:r>
            <a:endParaRPr lang="en-US" dirty="0"/>
          </a:p>
        </p:txBody>
      </p:sp>
      <p:sp>
        <p:nvSpPr>
          <p:cNvPr id="3" name="Content Placeholder 2"/>
          <p:cNvSpPr>
            <a:spLocks noGrp="1"/>
          </p:cNvSpPr>
          <p:nvPr>
            <p:ph idx="1"/>
          </p:nvPr>
        </p:nvSpPr>
        <p:spPr>
          <a:xfrm>
            <a:off x="628650" y="1775655"/>
            <a:ext cx="7994650" cy="4815645"/>
          </a:xfrm>
        </p:spPr>
        <p:txBody>
          <a:bodyPr>
            <a:normAutofit/>
          </a:bodyPr>
          <a:lstStyle/>
          <a:p>
            <a:r>
              <a:rPr lang="en-US" sz="3200" b="1" dirty="0">
                <a:solidFill>
                  <a:schemeClr val="accent2">
                    <a:lumMod val="20000"/>
                    <a:lumOff val="80000"/>
                  </a:schemeClr>
                </a:solidFill>
                <a:latin typeface="Gill Sans MT" panose="020B0502020104020203" pitchFamily="34" charset="0"/>
              </a:rPr>
              <a:t>To teach us patience</a:t>
            </a:r>
          </a:p>
          <a:p>
            <a:pPr lvl="0"/>
            <a:r>
              <a:rPr lang="en-US" sz="3200" b="1" dirty="0">
                <a:solidFill>
                  <a:schemeClr val="accent2">
                    <a:lumMod val="20000"/>
                    <a:lumOff val="80000"/>
                  </a:schemeClr>
                </a:solidFill>
                <a:latin typeface="Gill Sans MT" panose="020B0502020104020203" pitchFamily="34" charset="0"/>
              </a:rPr>
              <a:t>To rid us of pride</a:t>
            </a:r>
          </a:p>
          <a:p>
            <a:pPr lvl="0"/>
            <a:r>
              <a:rPr lang="en-US" sz="3200" b="1" dirty="0">
                <a:solidFill>
                  <a:schemeClr val="accent2">
                    <a:lumMod val="20000"/>
                    <a:lumOff val="80000"/>
                  </a:schemeClr>
                </a:solidFill>
                <a:latin typeface="Gill Sans MT" panose="020B0502020104020203" pitchFamily="34" charset="0"/>
              </a:rPr>
              <a:t>To help us learn to trust His providence </a:t>
            </a:r>
          </a:p>
          <a:p>
            <a:pPr lvl="0"/>
            <a:r>
              <a:rPr lang="en-US" sz="3200" b="1" dirty="0">
                <a:solidFill>
                  <a:schemeClr val="accent2">
                    <a:lumMod val="20000"/>
                    <a:lumOff val="80000"/>
                  </a:schemeClr>
                </a:solidFill>
                <a:latin typeface="Gill Sans MT" panose="020B0502020104020203" pitchFamily="34" charset="0"/>
              </a:rPr>
              <a:t>To prepare us for future service</a:t>
            </a:r>
          </a:p>
          <a:p>
            <a:pPr marL="0" lvl="0" indent="0">
              <a:buNone/>
            </a:pPr>
            <a:endParaRPr lang="en-US" sz="3200" dirty="0">
              <a:solidFill>
                <a:schemeClr val="accent2">
                  <a:lumMod val="20000"/>
                  <a:lumOff val="80000"/>
                </a:schemeClr>
              </a:solidFill>
              <a:latin typeface="Gill Sans MT" panose="020B0502020104020203" pitchFamily="34" charset="0"/>
            </a:endParaRPr>
          </a:p>
          <a:p>
            <a:pPr lvl="0"/>
            <a:endParaRPr lang="en-US" sz="3000" dirty="0">
              <a:solidFill>
                <a:schemeClr val="accent2">
                  <a:lumMod val="20000"/>
                  <a:lumOff val="80000"/>
                </a:schemeClr>
              </a:solidFill>
              <a:latin typeface="Gill Sans MT" panose="020B0502020104020203" pitchFamily="34" charset="0"/>
            </a:endParaRPr>
          </a:p>
          <a:p>
            <a:pPr lvl="0"/>
            <a:endParaRPr lang="en-US" sz="3000" dirty="0">
              <a:solidFill>
                <a:schemeClr val="accent2">
                  <a:lumMod val="20000"/>
                  <a:lumOff val="80000"/>
                </a:schemeClr>
              </a:solidFill>
              <a:latin typeface="Gill Sans MT" panose="020B0502020104020203" pitchFamily="34" charset="0"/>
            </a:endParaRPr>
          </a:p>
          <a:p>
            <a:endParaRPr lang="en-US" dirty="0"/>
          </a:p>
        </p:txBody>
      </p:sp>
      <p:sp>
        <p:nvSpPr>
          <p:cNvPr id="4" name="AutoShape 2" descr="Image result for someone climbing out of a pit">
            <a:hlinkClick r:id="rId2"/>
            <a:extLst>
              <a:ext uri="{FF2B5EF4-FFF2-40B4-BE49-F238E27FC236}">
                <a16:creationId xmlns:a16="http://schemas.microsoft.com/office/drawing/2014/main" id="{0AA921D2-28EE-474A-8ECD-C90575966A37}"/>
              </a:ext>
            </a:extLst>
          </p:cNvPr>
          <p:cNvSpPr>
            <a:spLocks noChangeAspect="1" noChangeArrowheads="1"/>
          </p:cNvSpPr>
          <p:nvPr/>
        </p:nvSpPr>
        <p:spPr bwMode="auto">
          <a:xfrm>
            <a:off x="3862388" y="2952750"/>
            <a:ext cx="1419225" cy="9525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28" name="Picture 4" descr="Image result for someone climbing out of a pit">
            <a:hlinkClick r:id="rId2"/>
            <a:extLst>
              <a:ext uri="{FF2B5EF4-FFF2-40B4-BE49-F238E27FC236}">
                <a16:creationId xmlns:a16="http://schemas.microsoft.com/office/drawing/2014/main" id="{3692AFCE-86DD-45FE-B7B3-381ED4D54D5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128940"/>
            <a:ext cx="9144000" cy="27290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20160243"/>
      </p:ext>
    </p:extLst>
  </p:cSld>
  <p:clrMapOvr>
    <a:masterClrMapping/>
  </p:clrMapOvr>
  <mc:AlternateContent xmlns:mc="http://schemas.openxmlformats.org/markup-compatibility/2006" xmlns:p14="http://schemas.microsoft.com/office/powerpoint/2010/main">
    <mc:Choice Requires="p14">
      <p:transition spd="slow" p14:dur="900">
        <p14:warp/>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994650" cy="1325563"/>
          </a:xfrm>
        </p:spPr>
        <p:txBody>
          <a:bodyPr/>
          <a:lstStyle/>
          <a:p>
            <a:pPr algn="ctr"/>
            <a:r>
              <a:rPr lang="en-US" b="1" dirty="0">
                <a:ln w="6600">
                  <a:solidFill>
                    <a:schemeClr val="accent2"/>
                  </a:solidFill>
                  <a:prstDash val="solid"/>
                </a:ln>
                <a:solidFill>
                  <a:srgbClr val="FFFFFF"/>
                </a:solidFill>
                <a:effectLst>
                  <a:outerShdw dist="38100" dir="2700000" algn="tl" rotWithShape="0">
                    <a:schemeClr val="accent2"/>
                  </a:outerShdw>
                </a:effectLst>
                <a:latin typeface="Gill Sans Ultra Bold" panose="020B0A02020104020203" pitchFamily="34" charset="0"/>
              </a:rPr>
              <a:t>Conclusion</a:t>
            </a:r>
            <a:endParaRPr lang="en-US" dirty="0"/>
          </a:p>
        </p:txBody>
      </p:sp>
      <p:sp>
        <p:nvSpPr>
          <p:cNvPr id="3" name="Content Placeholder 2"/>
          <p:cNvSpPr>
            <a:spLocks noGrp="1"/>
          </p:cNvSpPr>
          <p:nvPr>
            <p:ph idx="1"/>
          </p:nvPr>
        </p:nvSpPr>
        <p:spPr>
          <a:xfrm>
            <a:off x="471637" y="1761422"/>
            <a:ext cx="8219975" cy="5096577"/>
          </a:xfrm>
        </p:spPr>
        <p:txBody>
          <a:bodyPr>
            <a:normAutofit/>
          </a:bodyPr>
          <a:lstStyle/>
          <a:p>
            <a:pPr marL="0" indent="0" algn="ctr">
              <a:buNone/>
            </a:pPr>
            <a:r>
              <a:rPr lang="en-US" sz="3200" b="1" dirty="0">
                <a:solidFill>
                  <a:schemeClr val="accent2">
                    <a:lumMod val="20000"/>
                    <a:lumOff val="80000"/>
                  </a:schemeClr>
                </a:solidFill>
                <a:latin typeface="Gill Sans MT" panose="020B0502020104020203" pitchFamily="34" charset="0"/>
              </a:rPr>
              <a:t>--------------Romans 8:18------------------</a:t>
            </a:r>
          </a:p>
          <a:p>
            <a:pPr marL="0" indent="0" algn="ctr">
              <a:buNone/>
            </a:pPr>
            <a:r>
              <a:rPr lang="en-US" sz="3200" b="1" dirty="0">
                <a:solidFill>
                  <a:schemeClr val="accent2">
                    <a:lumMod val="20000"/>
                    <a:lumOff val="80000"/>
                  </a:schemeClr>
                </a:solidFill>
                <a:latin typeface="Gill Sans MT" panose="020B0502020104020203" pitchFamily="34" charset="0"/>
              </a:rPr>
              <a:t>----------2</a:t>
            </a:r>
            <a:r>
              <a:rPr lang="en-US" sz="3200" b="1" baseline="30000" dirty="0">
                <a:solidFill>
                  <a:schemeClr val="accent2">
                    <a:lumMod val="20000"/>
                    <a:lumOff val="80000"/>
                  </a:schemeClr>
                </a:solidFill>
                <a:latin typeface="Gill Sans MT" panose="020B0502020104020203" pitchFamily="34" charset="0"/>
              </a:rPr>
              <a:t>nd</a:t>
            </a:r>
            <a:r>
              <a:rPr lang="en-US" sz="3200" b="1" dirty="0">
                <a:solidFill>
                  <a:schemeClr val="accent2">
                    <a:lumMod val="20000"/>
                    <a:lumOff val="80000"/>
                  </a:schemeClr>
                </a:solidFill>
                <a:latin typeface="Gill Sans MT" panose="020B0502020104020203" pitchFamily="34" charset="0"/>
              </a:rPr>
              <a:t> Corinthians 4:16-18--------</a:t>
            </a:r>
          </a:p>
          <a:p>
            <a:pPr marL="0" indent="0">
              <a:buNone/>
            </a:pPr>
            <a:r>
              <a:rPr lang="en-US" sz="3200" b="1" dirty="0">
                <a:solidFill>
                  <a:schemeClr val="accent2">
                    <a:lumMod val="20000"/>
                    <a:lumOff val="80000"/>
                  </a:schemeClr>
                </a:solidFill>
                <a:latin typeface="Gill Sans MT" panose="020B0502020104020203" pitchFamily="34" charset="0"/>
              </a:rPr>
              <a:t>-Are you in one of life's pits? </a:t>
            </a:r>
          </a:p>
          <a:p>
            <a:pPr marL="0" indent="0">
              <a:buNone/>
            </a:pPr>
            <a:r>
              <a:rPr lang="en-US" sz="3200" b="1" dirty="0">
                <a:solidFill>
                  <a:schemeClr val="accent2">
                    <a:lumMod val="20000"/>
                    <a:lumOff val="80000"/>
                  </a:schemeClr>
                </a:solidFill>
                <a:latin typeface="Gill Sans MT" panose="020B0502020104020203" pitchFamily="34" charset="0"/>
              </a:rPr>
              <a:t>-Have you been in a pit of life before and overcome that tough time?</a:t>
            </a:r>
          </a:p>
          <a:p>
            <a:pPr marL="0" indent="0">
              <a:buNone/>
            </a:pPr>
            <a:r>
              <a:rPr lang="en-US" sz="3200" b="1" dirty="0">
                <a:solidFill>
                  <a:schemeClr val="accent2">
                    <a:lumMod val="20000"/>
                    <a:lumOff val="80000"/>
                  </a:schemeClr>
                </a:solidFill>
                <a:latin typeface="Gill Sans MT" panose="020B0502020104020203" pitchFamily="34" charset="0"/>
              </a:rPr>
              <a:t>-Why don’t you lean on the Lord to help you during the pits of life. Trusting his Providence and Plan!</a:t>
            </a:r>
          </a:p>
          <a:p>
            <a:pPr marL="0" indent="0" algn="ctr">
              <a:buNone/>
            </a:pPr>
            <a:r>
              <a:rPr lang="en-US" sz="3200" dirty="0">
                <a:solidFill>
                  <a:schemeClr val="accent2">
                    <a:lumMod val="20000"/>
                    <a:lumOff val="80000"/>
                  </a:schemeClr>
                </a:solidFill>
                <a:latin typeface="Gill Sans MT" panose="020B0502020104020203" pitchFamily="34" charset="0"/>
              </a:rPr>
              <a:t>     </a:t>
            </a:r>
            <a:endParaRPr lang="en-US" dirty="0"/>
          </a:p>
        </p:txBody>
      </p:sp>
    </p:spTree>
    <p:extLst>
      <p:ext uri="{BB962C8B-B14F-4D97-AF65-F5344CB8AC3E}">
        <p14:creationId xmlns:p14="http://schemas.microsoft.com/office/powerpoint/2010/main" val="4201741121"/>
      </p:ext>
    </p:extLst>
  </p:cSld>
  <p:clrMapOvr>
    <a:masterClrMapping/>
  </p:clrMapOvr>
  <mc:AlternateContent xmlns:mc="http://schemas.openxmlformats.org/markup-compatibility/2006" xmlns:p14="http://schemas.microsoft.com/office/powerpoint/2010/main">
    <mc:Choice Requires="p14">
      <p:transition spd="slow" p14:dur="900">
        <p14:warp/>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6661150" cy="1325563"/>
          </a:xfrm>
        </p:spPr>
        <p:txBody>
          <a:bodyPr/>
          <a:lstStyle/>
          <a:p>
            <a:r>
              <a:rPr lang="en-US" b="1" dirty="0">
                <a:ln w="6600">
                  <a:solidFill>
                    <a:schemeClr val="accent2"/>
                  </a:solidFill>
                  <a:prstDash val="solid"/>
                </a:ln>
                <a:solidFill>
                  <a:srgbClr val="FFFFFF"/>
                </a:solidFill>
                <a:effectLst>
                  <a:outerShdw dist="38100" dir="2700000" algn="tl" rotWithShape="0">
                    <a:schemeClr val="accent2"/>
                  </a:outerShdw>
                </a:effectLst>
                <a:latin typeface="Gill Sans Ultra Bold" panose="020B0A02020104020203" pitchFamily="34" charset="0"/>
              </a:rPr>
              <a:t>How Joseph wound up in the Pit</a:t>
            </a:r>
            <a:endParaRPr lang="en-US" dirty="0"/>
          </a:p>
        </p:txBody>
      </p:sp>
      <p:sp>
        <p:nvSpPr>
          <p:cNvPr id="3" name="Content Placeholder 2"/>
          <p:cNvSpPr>
            <a:spLocks noGrp="1"/>
          </p:cNvSpPr>
          <p:nvPr>
            <p:ph idx="1"/>
          </p:nvPr>
        </p:nvSpPr>
        <p:spPr>
          <a:xfrm>
            <a:off x="628650" y="1825624"/>
            <a:ext cx="8058150" cy="5032375"/>
          </a:xfrm>
        </p:spPr>
        <p:txBody>
          <a:bodyPr>
            <a:normAutofit/>
          </a:bodyPr>
          <a:lstStyle/>
          <a:p>
            <a:pPr lvl="0"/>
            <a:r>
              <a:rPr lang="en-US" sz="3000" dirty="0">
                <a:solidFill>
                  <a:schemeClr val="accent2">
                    <a:lumMod val="20000"/>
                    <a:lumOff val="80000"/>
                  </a:schemeClr>
                </a:solidFill>
                <a:latin typeface="Gill Sans MT" panose="020B0502020104020203" pitchFamily="34" charset="0"/>
              </a:rPr>
              <a:t>Joseph was the favored son (Genesis 37:1-3)</a:t>
            </a:r>
          </a:p>
          <a:p>
            <a:pPr marL="0" indent="0">
              <a:buNone/>
            </a:pPr>
            <a:endParaRPr lang="en-US" dirty="0"/>
          </a:p>
        </p:txBody>
      </p:sp>
    </p:spTree>
    <p:extLst>
      <p:ext uri="{BB962C8B-B14F-4D97-AF65-F5344CB8AC3E}">
        <p14:creationId xmlns:p14="http://schemas.microsoft.com/office/powerpoint/2010/main" val="3747635571"/>
      </p:ext>
    </p:extLst>
  </p:cSld>
  <p:clrMapOvr>
    <a:masterClrMapping/>
  </p:clrMapOvr>
  <mc:AlternateContent xmlns:mc="http://schemas.openxmlformats.org/markup-compatibility/2006" xmlns:p14="http://schemas.microsoft.com/office/powerpoint/2010/main">
    <mc:Choice Requires="p14">
      <p:transition spd="slow" p14:dur="900">
        <p14:warp/>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58BDFC7-BEC6-4BE0-96B1-489F445499C5}"/>
              </a:ext>
            </a:extLst>
          </p:cNvPr>
          <p:cNvSpPr/>
          <p:nvPr/>
        </p:nvSpPr>
        <p:spPr>
          <a:xfrm>
            <a:off x="265471" y="531985"/>
            <a:ext cx="8613058" cy="5016758"/>
          </a:xfrm>
          <a:prstGeom prst="rect">
            <a:avLst/>
          </a:prstGeom>
        </p:spPr>
        <p:txBody>
          <a:bodyPr wrap="square">
            <a:spAutoFit/>
          </a:bodyPr>
          <a:lstStyle/>
          <a:p>
            <a:r>
              <a:rPr lang="en-US" sz="3200" b="1" dirty="0">
                <a:latin typeface="&amp;quot"/>
              </a:rPr>
              <a:t>37 </a:t>
            </a:r>
            <a:r>
              <a:rPr lang="en-US" sz="3200" dirty="0">
                <a:latin typeface="&amp;quot"/>
              </a:rPr>
              <a:t>And Jacob dwelt in the land wherein his father was a stranger, in the land of Canaan.</a:t>
            </a:r>
          </a:p>
          <a:p>
            <a:r>
              <a:rPr lang="en-US" sz="3200" b="1" baseline="30000" dirty="0">
                <a:latin typeface="&amp;quot"/>
              </a:rPr>
              <a:t>2 </a:t>
            </a:r>
            <a:r>
              <a:rPr lang="en-US" sz="3200" dirty="0">
                <a:latin typeface="&amp;quot"/>
              </a:rPr>
              <a:t>These are the generations of Jacob. Joseph, being seventeen years old, was feeding the flock with his brethren; and the lad was with the sons of Bilhah, and with the sons of </a:t>
            </a:r>
            <a:r>
              <a:rPr lang="en-US" sz="3200" dirty="0" err="1">
                <a:latin typeface="&amp;quot"/>
              </a:rPr>
              <a:t>Zilpah</a:t>
            </a:r>
            <a:r>
              <a:rPr lang="en-US" sz="3200" dirty="0">
                <a:latin typeface="&amp;quot"/>
              </a:rPr>
              <a:t>, his father's wives: and Joseph brought unto his father their evil report.</a:t>
            </a:r>
          </a:p>
          <a:p>
            <a:r>
              <a:rPr lang="en-US" sz="3200" b="1" baseline="30000" dirty="0">
                <a:latin typeface="&amp;quot"/>
              </a:rPr>
              <a:t>3 </a:t>
            </a:r>
            <a:r>
              <a:rPr lang="en-US" sz="3200" dirty="0">
                <a:latin typeface="&amp;quot"/>
              </a:rPr>
              <a:t>Now Israel loved Joseph more than all his children, because he was the son of his old age: and he made him a coat of many </a:t>
            </a:r>
            <a:r>
              <a:rPr lang="en-US" sz="3200" dirty="0" err="1">
                <a:latin typeface="&amp;quot"/>
              </a:rPr>
              <a:t>colours</a:t>
            </a:r>
            <a:r>
              <a:rPr lang="en-US" sz="3200" dirty="0">
                <a:latin typeface="&amp;quot"/>
              </a:rPr>
              <a:t>.</a:t>
            </a:r>
            <a:endParaRPr lang="en-US" sz="3200" b="0" i="0" u="none" strike="noStrike" dirty="0">
              <a:effectLst/>
              <a:latin typeface="&amp;quot"/>
            </a:endParaRPr>
          </a:p>
        </p:txBody>
      </p:sp>
    </p:spTree>
    <p:extLst>
      <p:ext uri="{BB962C8B-B14F-4D97-AF65-F5344CB8AC3E}">
        <p14:creationId xmlns:p14="http://schemas.microsoft.com/office/powerpoint/2010/main" val="528370199"/>
      </p:ext>
    </p:extLst>
  </p:cSld>
  <p:clrMapOvr>
    <a:masterClrMapping/>
  </p:clrMapOvr>
  <mc:AlternateContent xmlns:mc="http://schemas.openxmlformats.org/markup-compatibility/2006" xmlns:p14="http://schemas.microsoft.com/office/powerpoint/2010/main">
    <mc:Choice Requires="p14">
      <p:transition spd="slow" p14:dur="900">
        <p14:warp/>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6661150" cy="1325563"/>
          </a:xfrm>
        </p:spPr>
        <p:txBody>
          <a:bodyPr/>
          <a:lstStyle/>
          <a:p>
            <a:r>
              <a:rPr lang="en-US" b="1" dirty="0">
                <a:ln w="6600">
                  <a:solidFill>
                    <a:schemeClr val="accent2"/>
                  </a:solidFill>
                  <a:prstDash val="solid"/>
                </a:ln>
                <a:solidFill>
                  <a:srgbClr val="FFFFFF"/>
                </a:solidFill>
                <a:effectLst>
                  <a:outerShdw dist="38100" dir="2700000" algn="tl" rotWithShape="0">
                    <a:schemeClr val="accent2"/>
                  </a:outerShdw>
                </a:effectLst>
                <a:latin typeface="Gill Sans Ultra Bold" panose="020B0A02020104020203" pitchFamily="34" charset="0"/>
              </a:rPr>
              <a:t>How Joseph wound up in the Pit</a:t>
            </a:r>
            <a:endParaRPr lang="en-US" dirty="0"/>
          </a:p>
        </p:txBody>
      </p:sp>
      <p:sp>
        <p:nvSpPr>
          <p:cNvPr id="3" name="Content Placeholder 2"/>
          <p:cNvSpPr>
            <a:spLocks noGrp="1"/>
          </p:cNvSpPr>
          <p:nvPr>
            <p:ph idx="1"/>
          </p:nvPr>
        </p:nvSpPr>
        <p:spPr>
          <a:xfrm>
            <a:off x="628650" y="1825624"/>
            <a:ext cx="8058150" cy="5032375"/>
          </a:xfrm>
        </p:spPr>
        <p:txBody>
          <a:bodyPr>
            <a:normAutofit/>
          </a:bodyPr>
          <a:lstStyle/>
          <a:p>
            <a:pPr lvl="0"/>
            <a:r>
              <a:rPr lang="en-US" sz="3000" dirty="0">
                <a:solidFill>
                  <a:schemeClr val="accent2">
                    <a:lumMod val="20000"/>
                    <a:lumOff val="80000"/>
                  </a:schemeClr>
                </a:solidFill>
                <a:latin typeface="Gill Sans MT" panose="020B0502020104020203" pitchFamily="34" charset="0"/>
              </a:rPr>
              <a:t>Joseph was the favored son (Genesis 37:1-3)</a:t>
            </a:r>
          </a:p>
          <a:p>
            <a:pPr lvl="0"/>
            <a:r>
              <a:rPr lang="en-US" sz="3000" dirty="0">
                <a:solidFill>
                  <a:schemeClr val="accent2">
                    <a:lumMod val="20000"/>
                    <a:lumOff val="80000"/>
                  </a:schemeClr>
                </a:solidFill>
                <a:latin typeface="Gill Sans MT" panose="020B0502020104020203" pitchFamily="34" charset="0"/>
              </a:rPr>
              <a:t>Sibling rivalry and jealousy ensued (37:4)</a:t>
            </a:r>
          </a:p>
          <a:p>
            <a:pPr marL="0" indent="0">
              <a:buNone/>
            </a:pPr>
            <a:endParaRPr lang="en-US" dirty="0"/>
          </a:p>
        </p:txBody>
      </p:sp>
    </p:spTree>
    <p:extLst>
      <p:ext uri="{BB962C8B-B14F-4D97-AF65-F5344CB8AC3E}">
        <p14:creationId xmlns:p14="http://schemas.microsoft.com/office/powerpoint/2010/main" val="3491033182"/>
      </p:ext>
    </p:extLst>
  </p:cSld>
  <p:clrMapOvr>
    <a:masterClrMapping/>
  </p:clrMapOvr>
  <mc:AlternateContent xmlns:mc="http://schemas.openxmlformats.org/markup-compatibility/2006" xmlns:p14="http://schemas.microsoft.com/office/powerpoint/2010/main">
    <mc:Choice Requires="p14">
      <p:transition spd="slow" p14:dur="900">
        <p14:warp/>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A04A561-728B-4653-AC4C-9223EEC7BCFB}"/>
              </a:ext>
            </a:extLst>
          </p:cNvPr>
          <p:cNvSpPr/>
          <p:nvPr/>
        </p:nvSpPr>
        <p:spPr>
          <a:xfrm>
            <a:off x="501445" y="577248"/>
            <a:ext cx="7993625" cy="2062103"/>
          </a:xfrm>
          <a:prstGeom prst="rect">
            <a:avLst/>
          </a:prstGeom>
        </p:spPr>
        <p:txBody>
          <a:bodyPr wrap="square">
            <a:spAutoFit/>
          </a:bodyPr>
          <a:lstStyle/>
          <a:p>
            <a:r>
              <a:rPr lang="en-US" sz="3200" b="1" baseline="30000" dirty="0">
                <a:latin typeface="&amp;quot"/>
              </a:rPr>
              <a:t>4 </a:t>
            </a:r>
            <a:r>
              <a:rPr lang="en-US" sz="3200" dirty="0">
                <a:latin typeface="Helvetica Neue"/>
              </a:rPr>
              <a:t>And when his brethren saw that their father loved him more than all his brethren, they hated him, and could not speak peaceably unto him.</a:t>
            </a:r>
            <a:endParaRPr lang="en-US" sz="3200" dirty="0"/>
          </a:p>
        </p:txBody>
      </p:sp>
    </p:spTree>
    <p:extLst>
      <p:ext uri="{BB962C8B-B14F-4D97-AF65-F5344CB8AC3E}">
        <p14:creationId xmlns:p14="http://schemas.microsoft.com/office/powerpoint/2010/main" val="2869110938"/>
      </p:ext>
    </p:extLst>
  </p:cSld>
  <p:clrMapOvr>
    <a:masterClrMapping/>
  </p:clrMapOvr>
  <mc:AlternateContent xmlns:mc="http://schemas.openxmlformats.org/markup-compatibility/2006" xmlns:p14="http://schemas.microsoft.com/office/powerpoint/2010/main">
    <mc:Choice Requires="p14">
      <p:transition spd="slow" p14:dur="900">
        <p14:warp/>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6661150" cy="1325563"/>
          </a:xfrm>
        </p:spPr>
        <p:txBody>
          <a:bodyPr/>
          <a:lstStyle/>
          <a:p>
            <a:r>
              <a:rPr lang="en-US" b="1" dirty="0">
                <a:ln w="6600">
                  <a:solidFill>
                    <a:schemeClr val="accent2"/>
                  </a:solidFill>
                  <a:prstDash val="solid"/>
                </a:ln>
                <a:solidFill>
                  <a:srgbClr val="FFFFFF"/>
                </a:solidFill>
                <a:effectLst>
                  <a:outerShdw dist="38100" dir="2700000" algn="tl" rotWithShape="0">
                    <a:schemeClr val="accent2"/>
                  </a:outerShdw>
                </a:effectLst>
                <a:latin typeface="Gill Sans Ultra Bold" panose="020B0A02020104020203" pitchFamily="34" charset="0"/>
              </a:rPr>
              <a:t>How Joseph wound up in the Pit</a:t>
            </a:r>
            <a:endParaRPr lang="en-US" dirty="0"/>
          </a:p>
        </p:txBody>
      </p:sp>
      <p:sp>
        <p:nvSpPr>
          <p:cNvPr id="3" name="Content Placeholder 2"/>
          <p:cNvSpPr>
            <a:spLocks noGrp="1"/>
          </p:cNvSpPr>
          <p:nvPr>
            <p:ph idx="1"/>
          </p:nvPr>
        </p:nvSpPr>
        <p:spPr>
          <a:xfrm>
            <a:off x="628650" y="1825624"/>
            <a:ext cx="8058150" cy="5032375"/>
          </a:xfrm>
        </p:spPr>
        <p:txBody>
          <a:bodyPr>
            <a:normAutofit/>
          </a:bodyPr>
          <a:lstStyle/>
          <a:p>
            <a:pPr lvl="0"/>
            <a:r>
              <a:rPr lang="en-US" sz="3000" dirty="0">
                <a:solidFill>
                  <a:schemeClr val="accent2">
                    <a:lumMod val="20000"/>
                    <a:lumOff val="80000"/>
                  </a:schemeClr>
                </a:solidFill>
                <a:latin typeface="Gill Sans MT" panose="020B0502020104020203" pitchFamily="34" charset="0"/>
              </a:rPr>
              <a:t>Joseph was the favored son (Genesis 37:1-3)</a:t>
            </a:r>
          </a:p>
          <a:p>
            <a:pPr lvl="0"/>
            <a:r>
              <a:rPr lang="en-US" sz="3000" dirty="0">
                <a:solidFill>
                  <a:schemeClr val="accent2">
                    <a:lumMod val="20000"/>
                    <a:lumOff val="80000"/>
                  </a:schemeClr>
                </a:solidFill>
                <a:latin typeface="Gill Sans MT" panose="020B0502020104020203" pitchFamily="34" charset="0"/>
              </a:rPr>
              <a:t>Sibling rivalry and jealousy ensued (37:4)</a:t>
            </a:r>
          </a:p>
          <a:p>
            <a:pPr lvl="0"/>
            <a:r>
              <a:rPr lang="en-US" sz="3000" dirty="0">
                <a:solidFill>
                  <a:schemeClr val="accent2">
                    <a:lumMod val="20000"/>
                    <a:lumOff val="80000"/>
                  </a:schemeClr>
                </a:solidFill>
                <a:latin typeface="Gill Sans MT" panose="020B0502020104020203" pitchFamily="34" charset="0"/>
              </a:rPr>
              <a:t>Joseph had a dream about his future status over his brothers (37:5-8)</a:t>
            </a:r>
          </a:p>
          <a:p>
            <a:pPr marL="0" indent="0">
              <a:buNone/>
            </a:pPr>
            <a:endParaRPr lang="en-US" dirty="0"/>
          </a:p>
        </p:txBody>
      </p:sp>
    </p:spTree>
    <p:extLst>
      <p:ext uri="{BB962C8B-B14F-4D97-AF65-F5344CB8AC3E}">
        <p14:creationId xmlns:p14="http://schemas.microsoft.com/office/powerpoint/2010/main" val="2737092690"/>
      </p:ext>
    </p:extLst>
  </p:cSld>
  <p:clrMapOvr>
    <a:masterClrMapping/>
  </p:clrMapOvr>
  <mc:AlternateContent xmlns:mc="http://schemas.openxmlformats.org/markup-compatibility/2006" xmlns:p14="http://schemas.microsoft.com/office/powerpoint/2010/main">
    <mc:Choice Requires="p14">
      <p:transition spd="slow" p14:dur="900">
        <p14:warp/>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C160416-97A6-4A41-9815-7886DBD4A2A2}"/>
              </a:ext>
            </a:extLst>
          </p:cNvPr>
          <p:cNvSpPr/>
          <p:nvPr/>
        </p:nvSpPr>
        <p:spPr>
          <a:xfrm>
            <a:off x="294967" y="255834"/>
            <a:ext cx="8554065" cy="6001643"/>
          </a:xfrm>
          <a:prstGeom prst="rect">
            <a:avLst/>
          </a:prstGeom>
        </p:spPr>
        <p:txBody>
          <a:bodyPr wrap="square">
            <a:spAutoFit/>
          </a:bodyPr>
          <a:lstStyle/>
          <a:p>
            <a:r>
              <a:rPr lang="en-US" sz="3200" b="1" baseline="30000" dirty="0">
                <a:latin typeface="&amp;quot"/>
              </a:rPr>
              <a:t>5 </a:t>
            </a:r>
            <a:r>
              <a:rPr lang="en-US" sz="3200" dirty="0">
                <a:latin typeface="&amp;quot"/>
              </a:rPr>
              <a:t>And Joseph dreamed a dream, and he told it his brethren: and they hated him yet the more.</a:t>
            </a:r>
          </a:p>
          <a:p>
            <a:r>
              <a:rPr lang="en-US" sz="3200" b="1" baseline="30000" dirty="0">
                <a:latin typeface="&amp;quot"/>
              </a:rPr>
              <a:t>6 </a:t>
            </a:r>
            <a:r>
              <a:rPr lang="en-US" sz="3200" dirty="0">
                <a:latin typeface="&amp;quot"/>
              </a:rPr>
              <a:t>And he said unto them, Hear, I pray you, this dream which I have dreamed:</a:t>
            </a:r>
          </a:p>
          <a:p>
            <a:r>
              <a:rPr lang="en-US" sz="3200" b="1" baseline="30000" dirty="0">
                <a:latin typeface="&amp;quot"/>
              </a:rPr>
              <a:t>7 </a:t>
            </a:r>
            <a:r>
              <a:rPr lang="en-US" sz="3200" dirty="0">
                <a:latin typeface="&amp;quot"/>
              </a:rPr>
              <a:t>For, behold, we were binding sheaves in the field, and, lo, my sheaf arose, and also stood upright; and, behold, your sheaves stood round about, and made obeisance to my sheaf.</a:t>
            </a:r>
          </a:p>
          <a:p>
            <a:r>
              <a:rPr lang="en-US" sz="3200" b="1" baseline="30000" dirty="0">
                <a:latin typeface="&amp;quot"/>
              </a:rPr>
              <a:t>8 </a:t>
            </a:r>
            <a:r>
              <a:rPr lang="en-US" sz="3200" dirty="0">
                <a:latin typeface="&amp;quot"/>
              </a:rPr>
              <a:t>And his brethren said to him, Shalt thou indeed reign over us? or shalt thou indeed have dominion over us? And they hated him yet the more for his dreams, and for his words.</a:t>
            </a:r>
            <a:endParaRPr lang="en-US" sz="3200" b="0" i="0" u="none" strike="noStrike" dirty="0">
              <a:effectLst/>
              <a:latin typeface="&amp;quot"/>
            </a:endParaRPr>
          </a:p>
        </p:txBody>
      </p:sp>
    </p:spTree>
    <p:extLst>
      <p:ext uri="{BB962C8B-B14F-4D97-AF65-F5344CB8AC3E}">
        <p14:creationId xmlns:p14="http://schemas.microsoft.com/office/powerpoint/2010/main" val="4027512479"/>
      </p:ext>
    </p:extLst>
  </p:cSld>
  <p:clrMapOvr>
    <a:masterClrMapping/>
  </p:clrMapOvr>
  <mc:AlternateContent xmlns:mc="http://schemas.openxmlformats.org/markup-compatibility/2006" xmlns:p14="http://schemas.microsoft.com/office/powerpoint/2010/main">
    <mc:Choice Requires="p14">
      <p:transition spd="slow" p14:dur="900">
        <p14:warp/>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6661150" cy="1325563"/>
          </a:xfrm>
        </p:spPr>
        <p:txBody>
          <a:bodyPr/>
          <a:lstStyle/>
          <a:p>
            <a:r>
              <a:rPr lang="en-US" b="1" dirty="0">
                <a:ln w="6600">
                  <a:solidFill>
                    <a:schemeClr val="accent2"/>
                  </a:solidFill>
                  <a:prstDash val="solid"/>
                </a:ln>
                <a:solidFill>
                  <a:srgbClr val="FFFFFF"/>
                </a:solidFill>
                <a:effectLst>
                  <a:outerShdw dist="38100" dir="2700000" algn="tl" rotWithShape="0">
                    <a:schemeClr val="accent2"/>
                  </a:outerShdw>
                </a:effectLst>
                <a:latin typeface="Gill Sans Ultra Bold" panose="020B0A02020104020203" pitchFamily="34" charset="0"/>
              </a:rPr>
              <a:t>How Joseph wound up in the Pit</a:t>
            </a:r>
            <a:endParaRPr lang="en-US" dirty="0"/>
          </a:p>
        </p:txBody>
      </p:sp>
      <p:sp>
        <p:nvSpPr>
          <p:cNvPr id="3" name="Content Placeholder 2"/>
          <p:cNvSpPr>
            <a:spLocks noGrp="1"/>
          </p:cNvSpPr>
          <p:nvPr>
            <p:ph idx="1"/>
          </p:nvPr>
        </p:nvSpPr>
        <p:spPr>
          <a:xfrm>
            <a:off x="628650" y="1825624"/>
            <a:ext cx="8058150" cy="5032375"/>
          </a:xfrm>
        </p:spPr>
        <p:txBody>
          <a:bodyPr>
            <a:normAutofit/>
          </a:bodyPr>
          <a:lstStyle/>
          <a:p>
            <a:pPr lvl="0"/>
            <a:r>
              <a:rPr lang="en-US" sz="3000" dirty="0">
                <a:solidFill>
                  <a:schemeClr val="accent2">
                    <a:lumMod val="20000"/>
                    <a:lumOff val="80000"/>
                  </a:schemeClr>
                </a:solidFill>
                <a:latin typeface="Gill Sans MT" panose="020B0502020104020203" pitchFamily="34" charset="0"/>
              </a:rPr>
              <a:t>Joseph was the favored son (Genesis 37:1-3)</a:t>
            </a:r>
          </a:p>
          <a:p>
            <a:pPr lvl="0"/>
            <a:r>
              <a:rPr lang="en-US" sz="3000" dirty="0">
                <a:solidFill>
                  <a:schemeClr val="accent2">
                    <a:lumMod val="20000"/>
                    <a:lumOff val="80000"/>
                  </a:schemeClr>
                </a:solidFill>
                <a:latin typeface="Gill Sans MT" panose="020B0502020104020203" pitchFamily="34" charset="0"/>
              </a:rPr>
              <a:t>Sibling rivalry and jealousy ensued (37:4)</a:t>
            </a:r>
          </a:p>
          <a:p>
            <a:pPr lvl="0"/>
            <a:r>
              <a:rPr lang="en-US" sz="3000" dirty="0">
                <a:solidFill>
                  <a:schemeClr val="accent2">
                    <a:lumMod val="20000"/>
                    <a:lumOff val="80000"/>
                  </a:schemeClr>
                </a:solidFill>
                <a:latin typeface="Gill Sans MT" panose="020B0502020104020203" pitchFamily="34" charset="0"/>
              </a:rPr>
              <a:t>Joseph had a dream about his future status over his brothers (37:5-8)</a:t>
            </a:r>
          </a:p>
          <a:p>
            <a:pPr lvl="0"/>
            <a:r>
              <a:rPr lang="en-US" sz="3000" dirty="0">
                <a:solidFill>
                  <a:schemeClr val="accent2">
                    <a:lumMod val="20000"/>
                    <a:lumOff val="80000"/>
                  </a:schemeClr>
                </a:solidFill>
                <a:latin typeface="Gill Sans MT" panose="020B0502020104020203" pitchFamily="34" charset="0"/>
              </a:rPr>
              <a:t>Joseph is sent to check on his brothers. (37:14)</a:t>
            </a:r>
          </a:p>
          <a:p>
            <a:pPr lvl="0"/>
            <a:r>
              <a:rPr lang="en-US" sz="3000" dirty="0">
                <a:solidFill>
                  <a:schemeClr val="accent2">
                    <a:lumMod val="20000"/>
                    <a:lumOff val="80000"/>
                  </a:schemeClr>
                </a:solidFill>
                <a:latin typeface="Gill Sans MT" panose="020B0502020104020203" pitchFamily="34" charset="0"/>
              </a:rPr>
              <a:t>He finds them in Dothan (37:17)</a:t>
            </a:r>
          </a:p>
          <a:p>
            <a:pPr marL="0" indent="0">
              <a:buNone/>
            </a:pPr>
            <a:endParaRPr lang="en-US" dirty="0"/>
          </a:p>
        </p:txBody>
      </p:sp>
    </p:spTree>
    <p:extLst>
      <p:ext uri="{BB962C8B-B14F-4D97-AF65-F5344CB8AC3E}">
        <p14:creationId xmlns:p14="http://schemas.microsoft.com/office/powerpoint/2010/main" val="2456543074"/>
      </p:ext>
    </p:extLst>
  </p:cSld>
  <p:clrMapOvr>
    <a:masterClrMapping/>
  </p:clrMapOvr>
  <mc:AlternateContent xmlns:mc="http://schemas.openxmlformats.org/markup-compatibility/2006" xmlns:p14="http://schemas.microsoft.com/office/powerpoint/2010/main">
    <mc:Choice Requires="p14">
      <p:transition spd="slow" p14:dur="900">
        <p14:warp/>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89123C4-C0B8-4DA2-B74C-FDFA5ECED20D}"/>
              </a:ext>
            </a:extLst>
          </p:cNvPr>
          <p:cNvSpPr/>
          <p:nvPr/>
        </p:nvSpPr>
        <p:spPr>
          <a:xfrm>
            <a:off x="363793" y="753382"/>
            <a:ext cx="8711381" cy="2554545"/>
          </a:xfrm>
          <a:prstGeom prst="rect">
            <a:avLst/>
          </a:prstGeom>
        </p:spPr>
        <p:txBody>
          <a:bodyPr wrap="square">
            <a:spAutoFit/>
          </a:bodyPr>
          <a:lstStyle/>
          <a:p>
            <a:r>
              <a:rPr lang="en-US" sz="3200" b="1" baseline="30000" dirty="0">
                <a:latin typeface="&amp;quot"/>
              </a:rPr>
              <a:t>14 </a:t>
            </a:r>
            <a:r>
              <a:rPr lang="en-US" sz="3200" dirty="0">
                <a:latin typeface="Helvetica Neue"/>
              </a:rPr>
              <a:t>And he said to him, Go, I pray thee, see whether it be well with thy brethren, and well with the flocks; and bring me word again. So he sent him out of the vale of Hebron, and he came to Shechem.</a:t>
            </a:r>
            <a:endParaRPr lang="en-US" sz="3200" dirty="0"/>
          </a:p>
        </p:txBody>
      </p:sp>
      <p:sp>
        <p:nvSpPr>
          <p:cNvPr id="3" name="Rectangle 2">
            <a:extLst>
              <a:ext uri="{FF2B5EF4-FFF2-40B4-BE49-F238E27FC236}">
                <a16:creationId xmlns:a16="http://schemas.microsoft.com/office/drawing/2014/main" id="{B7B7ABC1-0437-4F6C-BE0C-9ECDE4DC3499}"/>
              </a:ext>
            </a:extLst>
          </p:cNvPr>
          <p:cNvSpPr/>
          <p:nvPr/>
        </p:nvSpPr>
        <p:spPr>
          <a:xfrm>
            <a:off x="363793" y="3949713"/>
            <a:ext cx="8436078" cy="2062103"/>
          </a:xfrm>
          <a:prstGeom prst="rect">
            <a:avLst/>
          </a:prstGeom>
        </p:spPr>
        <p:txBody>
          <a:bodyPr wrap="square">
            <a:spAutoFit/>
          </a:bodyPr>
          <a:lstStyle/>
          <a:p>
            <a:r>
              <a:rPr lang="en-US" sz="3200" b="1" baseline="30000" dirty="0">
                <a:latin typeface="&amp;quot"/>
              </a:rPr>
              <a:t>17 </a:t>
            </a:r>
            <a:r>
              <a:rPr lang="en-US" sz="3200" dirty="0">
                <a:latin typeface="Helvetica Neue"/>
              </a:rPr>
              <a:t>And the man said, They are departed hence; for I heard them say, Let us go to Dothan. And Joseph went after his brethren, and found them in Dothan.</a:t>
            </a:r>
            <a:endParaRPr lang="en-US" sz="3200" dirty="0"/>
          </a:p>
        </p:txBody>
      </p:sp>
    </p:spTree>
    <p:extLst>
      <p:ext uri="{BB962C8B-B14F-4D97-AF65-F5344CB8AC3E}">
        <p14:creationId xmlns:p14="http://schemas.microsoft.com/office/powerpoint/2010/main" val="1701648487"/>
      </p:ext>
    </p:extLst>
  </p:cSld>
  <p:clrMapOvr>
    <a:masterClrMapping/>
  </p:clrMapOvr>
  <mc:AlternateContent xmlns:mc="http://schemas.openxmlformats.org/markup-compatibility/2006" xmlns:p14="http://schemas.microsoft.com/office/powerpoint/2010/main">
    <mc:Choice Requires="p14">
      <p:transition spd="slow" p14:dur="900">
        <p14:warp/>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25</TotalTime>
  <Words>538</Words>
  <Application>Microsoft Office PowerPoint</Application>
  <PresentationFormat>On-screen Show (4:3)</PresentationFormat>
  <Paragraphs>83</Paragraphs>
  <Slides>17</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&amp;quot</vt:lpstr>
      <vt:lpstr>Arial</vt:lpstr>
      <vt:lpstr>Calibri</vt:lpstr>
      <vt:lpstr>Calibri Light</vt:lpstr>
      <vt:lpstr>Gill Sans MT</vt:lpstr>
      <vt:lpstr>Gill Sans Ultra Bold</vt:lpstr>
      <vt:lpstr>Helvetica Neue</vt:lpstr>
      <vt:lpstr>Office Theme</vt:lpstr>
      <vt:lpstr>Life’s Pits</vt:lpstr>
      <vt:lpstr>How Joseph wound up in the Pit</vt:lpstr>
      <vt:lpstr>PowerPoint Presentation</vt:lpstr>
      <vt:lpstr>How Joseph wound up in the Pit</vt:lpstr>
      <vt:lpstr>PowerPoint Presentation</vt:lpstr>
      <vt:lpstr>How Joseph wound up in the Pit</vt:lpstr>
      <vt:lpstr>PowerPoint Presentation</vt:lpstr>
      <vt:lpstr>How Joseph wound up in the Pit</vt:lpstr>
      <vt:lpstr>PowerPoint Presentation</vt:lpstr>
      <vt:lpstr>How Joseph wound up in the Pit</vt:lpstr>
      <vt:lpstr>PowerPoint Presentation</vt:lpstr>
      <vt:lpstr>Joseph in the Pit</vt:lpstr>
      <vt:lpstr>Some of Life’s Pits</vt:lpstr>
      <vt:lpstr>Hazards of Pits</vt:lpstr>
      <vt:lpstr>If You Fall in a Pit</vt:lpstr>
      <vt:lpstr>God has a purpose</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Life’s Pits</dc:title>
  <dc:creator>Mitchell Dalrymple</dc:creator>
  <cp:lastModifiedBy>Mitchell Dalrymple</cp:lastModifiedBy>
  <cp:revision>5</cp:revision>
  <dcterms:created xsi:type="dcterms:W3CDTF">2018-12-05T16:25:18Z</dcterms:created>
  <dcterms:modified xsi:type="dcterms:W3CDTF">2019-10-09T20:22:32Z</dcterms:modified>
</cp:coreProperties>
</file>