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handoutMasterIdLst>
    <p:handoutMasterId r:id="rId30"/>
  </p:handoutMasterIdLst>
  <p:sldIdLst>
    <p:sldId id="256" r:id="rId2"/>
    <p:sldId id="257" r:id="rId3"/>
    <p:sldId id="258" r:id="rId4"/>
    <p:sldId id="260" r:id="rId5"/>
    <p:sldId id="259"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Lst>
  <p:sldSz cx="12192000" cy="6858000"/>
  <p:notesSz cx="7077075" cy="90281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97" autoAdjust="0"/>
    <p:restoredTop sz="94660"/>
  </p:normalViewPr>
  <p:slideViewPr>
    <p:cSldViewPr snapToGrid="0">
      <p:cViewPr varScale="1">
        <p:scale>
          <a:sx n="100" d="100"/>
          <a:sy n="100" d="100"/>
        </p:scale>
        <p:origin x="126"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52974"/>
          </a:xfrm>
          <a:prstGeom prst="rect">
            <a:avLst/>
          </a:prstGeom>
        </p:spPr>
        <p:txBody>
          <a:bodyPr vert="horz" lIns="91440" tIns="45720" rIns="91440" bIns="45720" rtlCol="0"/>
          <a:lstStyle>
            <a:lvl1pPr algn="r">
              <a:defRPr sz="1200"/>
            </a:lvl1pPr>
          </a:lstStyle>
          <a:p>
            <a:fld id="{9A055EC3-1B71-4037-9F9D-ADF15FC8D85B}" type="datetimeFigureOut">
              <a:rPr lang="en-US" smtClean="0"/>
              <a:t>5/8/2016</a:t>
            </a:fld>
            <a:endParaRPr lang="en-US"/>
          </a:p>
        </p:txBody>
      </p:sp>
      <p:sp>
        <p:nvSpPr>
          <p:cNvPr id="4" name="Footer Placeholder 3"/>
          <p:cNvSpPr>
            <a:spLocks noGrp="1"/>
          </p:cNvSpPr>
          <p:nvPr>
            <p:ph type="ftr" sz="quarter" idx="2"/>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75141"/>
            <a:ext cx="3066733" cy="452973"/>
          </a:xfrm>
          <a:prstGeom prst="rect">
            <a:avLst/>
          </a:prstGeom>
        </p:spPr>
        <p:txBody>
          <a:bodyPr vert="horz" lIns="91440" tIns="45720" rIns="91440" bIns="45720" rtlCol="0" anchor="b"/>
          <a:lstStyle>
            <a:lvl1pPr algn="r">
              <a:defRPr sz="1200"/>
            </a:lvl1pPr>
          </a:lstStyle>
          <a:p>
            <a:fld id="{DFBC98AA-19E5-42FC-9349-82D97F7F1777}" type="slidenum">
              <a:rPr lang="en-US" smtClean="0"/>
              <a:t>‹#›</a:t>
            </a:fld>
            <a:endParaRPr lang="en-US"/>
          </a:p>
        </p:txBody>
      </p:sp>
    </p:spTree>
    <p:extLst>
      <p:ext uri="{BB962C8B-B14F-4D97-AF65-F5344CB8AC3E}">
        <p14:creationId xmlns:p14="http://schemas.microsoft.com/office/powerpoint/2010/main" val="316883400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5297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705" y="0"/>
            <a:ext cx="3066733" cy="452974"/>
          </a:xfrm>
          <a:prstGeom prst="rect">
            <a:avLst/>
          </a:prstGeom>
        </p:spPr>
        <p:txBody>
          <a:bodyPr vert="horz" lIns="91440" tIns="45720" rIns="91440" bIns="45720" rtlCol="0"/>
          <a:lstStyle>
            <a:lvl1pPr algn="r">
              <a:defRPr sz="1200"/>
            </a:lvl1pPr>
          </a:lstStyle>
          <a:p>
            <a:fld id="{681AD738-8032-4F9A-A02D-795FAAB91854}" type="datetimeFigureOut">
              <a:rPr lang="en-US" smtClean="0"/>
              <a:t>5/8/2016</a:t>
            </a:fld>
            <a:endParaRPr lang="en-US"/>
          </a:p>
        </p:txBody>
      </p:sp>
      <p:sp>
        <p:nvSpPr>
          <p:cNvPr id="4" name="Slide Image Placeholder 3"/>
          <p:cNvSpPr>
            <a:spLocks noGrp="1" noRot="1" noChangeAspect="1"/>
          </p:cNvSpPr>
          <p:nvPr>
            <p:ph type="sldImg" idx="2"/>
          </p:nvPr>
        </p:nvSpPr>
        <p:spPr>
          <a:xfrm>
            <a:off x="830263" y="1128713"/>
            <a:ext cx="5416550" cy="30464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344780"/>
            <a:ext cx="5661660" cy="3554819"/>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75141"/>
            <a:ext cx="3066733" cy="45297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575141"/>
            <a:ext cx="3066733" cy="452973"/>
          </a:xfrm>
          <a:prstGeom prst="rect">
            <a:avLst/>
          </a:prstGeom>
        </p:spPr>
        <p:txBody>
          <a:bodyPr vert="horz" lIns="91440" tIns="45720" rIns="91440" bIns="45720" rtlCol="0" anchor="b"/>
          <a:lstStyle>
            <a:lvl1pPr algn="r">
              <a:defRPr sz="1200"/>
            </a:lvl1pPr>
          </a:lstStyle>
          <a:p>
            <a:fld id="{B0054046-7E47-4FDA-8F5A-9B049904C702}" type="slidenum">
              <a:rPr lang="en-US" smtClean="0"/>
              <a:t>‹#›</a:t>
            </a:fld>
            <a:endParaRPr lang="en-US"/>
          </a:p>
        </p:txBody>
      </p:sp>
    </p:spTree>
    <p:extLst>
      <p:ext uri="{BB962C8B-B14F-4D97-AF65-F5344CB8AC3E}">
        <p14:creationId xmlns:p14="http://schemas.microsoft.com/office/powerpoint/2010/main" val="214190640"/>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054046-7E47-4FDA-8F5A-9B049904C702}" type="slidenum">
              <a:rPr lang="en-US" smtClean="0"/>
              <a:t>1</a:t>
            </a:fld>
            <a:endParaRPr lang="en-US"/>
          </a:p>
        </p:txBody>
      </p:sp>
    </p:spTree>
    <p:extLst>
      <p:ext uri="{BB962C8B-B14F-4D97-AF65-F5344CB8AC3E}">
        <p14:creationId xmlns:p14="http://schemas.microsoft.com/office/powerpoint/2010/main" val="26903407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0054046-7E47-4FDA-8F5A-9B049904C702}" type="slidenum">
              <a:rPr lang="en-US" smtClean="0"/>
              <a:t>25</a:t>
            </a:fld>
            <a:endParaRPr lang="en-US"/>
          </a:p>
        </p:txBody>
      </p:sp>
    </p:spTree>
    <p:extLst>
      <p:ext uri="{BB962C8B-B14F-4D97-AF65-F5344CB8AC3E}">
        <p14:creationId xmlns:p14="http://schemas.microsoft.com/office/powerpoint/2010/main" val="14640261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4EACBE7-DF50-4C35-BEF6-34038FA0B9BF}" type="datetimeFigureOut">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3062272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EACBE7-DF50-4C35-BEF6-34038FA0B9BF}" type="datetimeFigureOut">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1652299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EACBE7-DF50-4C35-BEF6-34038FA0B9BF}" type="datetimeFigureOut">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35983893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4EACBE7-DF50-4C35-BEF6-34038FA0B9BF}" type="datetimeFigureOut">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18471984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4EACBE7-DF50-4C35-BEF6-34038FA0B9BF}" type="datetimeFigureOut">
              <a:rPr lang="en-US" smtClean="0"/>
              <a:t>5/8/2016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54104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4EACBE7-DF50-4C35-BEF6-34038FA0B9BF}" type="datetimeFigureOut">
              <a:rPr lang="en-US" smtClean="0"/>
              <a:t>5/8/2016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5699750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4EACBE7-DF50-4C35-BEF6-34038FA0B9BF}" type="datetimeFigureOut">
              <a:rPr lang="en-US" smtClean="0"/>
              <a:t>5/8/2016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192849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4EACBE7-DF50-4C35-BEF6-34038FA0B9BF}" type="datetimeFigureOut">
              <a:rPr lang="en-US" smtClean="0"/>
              <a:t>5/8/2016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2879505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EACBE7-DF50-4C35-BEF6-34038FA0B9BF}" type="datetimeFigureOut">
              <a:rPr lang="en-US" smtClean="0"/>
              <a:t>5/8/2016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4170198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EACBE7-DF50-4C35-BEF6-34038FA0B9BF}" type="datetimeFigureOut">
              <a:rPr lang="en-US" smtClean="0"/>
              <a:t>5/8/2016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2546837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4EACBE7-DF50-4C35-BEF6-34038FA0B9BF}" type="datetimeFigureOut">
              <a:rPr lang="en-US" smtClean="0"/>
              <a:t>5/8/2016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E1556A-7F60-4642-B23A-2E6C7EA49EB6}" type="slidenum">
              <a:rPr lang="en-US" smtClean="0"/>
              <a:t>‹#›</a:t>
            </a:fld>
            <a:endParaRPr lang="en-US"/>
          </a:p>
        </p:txBody>
      </p:sp>
    </p:spTree>
    <p:extLst>
      <p:ext uri="{BB962C8B-B14F-4D97-AF65-F5344CB8AC3E}">
        <p14:creationId xmlns:p14="http://schemas.microsoft.com/office/powerpoint/2010/main" val="1413927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EACBE7-DF50-4C35-BEF6-34038FA0B9BF}" type="datetimeFigureOut">
              <a:rPr lang="en-US" smtClean="0"/>
              <a:t>5/8/2016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E1556A-7F60-4642-B23A-2E6C7EA49EB6}" type="slidenum">
              <a:rPr lang="en-US" smtClean="0"/>
              <a:t>‹#›</a:t>
            </a:fld>
            <a:endParaRPr lang="en-US"/>
          </a:p>
        </p:txBody>
      </p:sp>
    </p:spTree>
    <p:extLst>
      <p:ext uri="{BB962C8B-B14F-4D97-AF65-F5344CB8AC3E}">
        <p14:creationId xmlns:p14="http://schemas.microsoft.com/office/powerpoint/2010/main" val="125590884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6600" b="1" u="sng" dirty="0" smtClean="0">
                <a:solidFill>
                  <a:srgbClr val="FF0000"/>
                </a:solidFill>
              </a:rPr>
              <a:t>Lord, to Whom Shall We</a:t>
            </a:r>
            <a:br>
              <a:rPr lang="en-US" sz="6600" b="1" u="sng" dirty="0" smtClean="0">
                <a:solidFill>
                  <a:srgbClr val="FF0000"/>
                </a:solidFill>
              </a:rPr>
            </a:br>
            <a:r>
              <a:rPr lang="en-US" sz="6600" b="1" u="sng" dirty="0" smtClean="0">
                <a:solidFill>
                  <a:srgbClr val="FF0000"/>
                </a:solidFill>
              </a:rPr>
              <a:t>Go?</a:t>
            </a:r>
            <a:endParaRPr lang="en-US" sz="6600" b="1" u="sng" dirty="0">
              <a:solidFill>
                <a:srgbClr val="FF0000"/>
              </a:solidFill>
            </a:endParaRPr>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484908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Some will risk their eternal salvation on</a:t>
            </a:r>
            <a:br>
              <a:rPr lang="en-US" b="1" u="sng" dirty="0" smtClean="0">
                <a:solidFill>
                  <a:srgbClr val="FF0000"/>
                </a:solidFill>
              </a:rPr>
            </a:br>
            <a:r>
              <a:rPr lang="en-US" b="1" u="sng" dirty="0" smtClean="0">
                <a:solidFill>
                  <a:srgbClr val="FF0000"/>
                </a:solidFill>
              </a:rPr>
              <a:t>what their preacher, priests or leader says!</a:t>
            </a:r>
            <a:endParaRPr lang="en-US" b="1" u="sng" dirty="0">
              <a:solidFill>
                <a:srgbClr val="FF0000"/>
              </a:solidFill>
            </a:endParaRPr>
          </a:p>
        </p:txBody>
      </p:sp>
      <p:sp>
        <p:nvSpPr>
          <p:cNvPr id="3" name="Content Placeholder 2"/>
          <p:cNvSpPr>
            <a:spLocks noGrp="1"/>
          </p:cNvSpPr>
          <p:nvPr>
            <p:ph idx="1"/>
          </p:nvPr>
        </p:nvSpPr>
        <p:spPr>
          <a:xfrm>
            <a:off x="838200" y="1825624"/>
            <a:ext cx="10515600" cy="5032375"/>
          </a:xfrm>
        </p:spPr>
        <p:txBody>
          <a:bodyPr>
            <a:normAutofit fontScale="85000" lnSpcReduction="10000"/>
          </a:bodyPr>
          <a:lstStyle/>
          <a:p>
            <a:pPr marL="514350" indent="-514350">
              <a:buAutoNum type="arabicPeriod"/>
            </a:pPr>
            <a:r>
              <a:rPr lang="en-US" sz="3000" dirty="0" smtClean="0">
                <a:solidFill>
                  <a:srgbClr val="FF0000"/>
                </a:solidFill>
              </a:rPr>
              <a:t>They reason that these ‘men of God” could not be wrong,</a:t>
            </a:r>
          </a:p>
          <a:p>
            <a:pPr marL="0" indent="0">
              <a:buNone/>
            </a:pPr>
            <a:r>
              <a:rPr lang="en-US" sz="3000" dirty="0" smtClean="0">
                <a:solidFill>
                  <a:srgbClr val="FF0000"/>
                </a:solidFill>
              </a:rPr>
              <a:t>     Or lead them astray.</a:t>
            </a:r>
          </a:p>
          <a:p>
            <a:pPr marL="0" indent="0">
              <a:buNone/>
            </a:pPr>
            <a:r>
              <a:rPr lang="en-US" sz="3000" dirty="0" smtClean="0">
                <a:solidFill>
                  <a:srgbClr val="FF0000"/>
                </a:solidFill>
              </a:rPr>
              <a:t>2..  The destruction of those following Jim Jones.</a:t>
            </a:r>
          </a:p>
          <a:p>
            <a:r>
              <a:rPr lang="en-US" sz="3000" dirty="0" smtClean="0">
                <a:solidFill>
                  <a:srgbClr val="FF0000"/>
                </a:solidFill>
              </a:rPr>
              <a:t>3.  Paul said  2 Cor. 11:13-15 </a:t>
            </a:r>
            <a:endParaRPr lang="en-US" sz="3000" b="1" dirty="0" smtClean="0">
              <a:solidFill>
                <a:srgbClr val="FF0000"/>
              </a:solidFill>
            </a:endParaRPr>
          </a:p>
          <a:p>
            <a:r>
              <a:rPr lang="en-US" sz="3000" baseline="30000" dirty="0" smtClean="0">
                <a:solidFill>
                  <a:srgbClr val="FF0000"/>
                </a:solidFill>
              </a:rPr>
              <a:t>        13 </a:t>
            </a:r>
            <a:r>
              <a:rPr lang="en-US" sz="3000" dirty="0" smtClean="0">
                <a:solidFill>
                  <a:srgbClr val="FF0000"/>
                </a:solidFill>
              </a:rPr>
              <a:t>For such are false apostles, deceitful workers, transforming themselves into the apostles of Christ.</a:t>
            </a:r>
          </a:p>
          <a:p>
            <a:r>
              <a:rPr lang="en-US" sz="3000" baseline="30000" dirty="0" smtClean="0">
                <a:solidFill>
                  <a:srgbClr val="FF0000"/>
                </a:solidFill>
              </a:rPr>
              <a:t>      14 </a:t>
            </a:r>
            <a:r>
              <a:rPr lang="en-US" sz="3000" dirty="0" smtClean="0">
                <a:solidFill>
                  <a:srgbClr val="FF0000"/>
                </a:solidFill>
              </a:rPr>
              <a:t>And no marvel; for Satan himself is transformed into an angel of light.</a:t>
            </a:r>
          </a:p>
          <a:p>
            <a:r>
              <a:rPr lang="en-US" sz="3000" baseline="30000" dirty="0" smtClean="0">
                <a:solidFill>
                  <a:srgbClr val="FF0000"/>
                </a:solidFill>
              </a:rPr>
              <a:t>     15 </a:t>
            </a:r>
            <a:r>
              <a:rPr lang="en-US" sz="3000" dirty="0" smtClean="0">
                <a:solidFill>
                  <a:srgbClr val="FF0000"/>
                </a:solidFill>
              </a:rPr>
              <a:t>Therefore it is no great thing if his ministers also be transformed as the ministers of righteousness; whose end shall be according to their works.</a:t>
            </a:r>
          </a:p>
          <a:p>
            <a:r>
              <a:rPr lang="en-US" sz="3000" dirty="0" smtClean="0">
                <a:solidFill>
                  <a:srgbClr val="FF0000"/>
                </a:solidFill>
              </a:rPr>
              <a:t>4.  Remember what the Galatians were told:  Gal. 1:8-9 and what Jesus </a:t>
            </a:r>
          </a:p>
          <a:p>
            <a:r>
              <a:rPr lang="en-US" sz="3000" dirty="0" smtClean="0">
                <a:solidFill>
                  <a:srgbClr val="FF0000"/>
                </a:solidFill>
              </a:rPr>
              <a:t>Said:  </a:t>
            </a:r>
          </a:p>
          <a:p>
            <a:endParaRPr lang="en-US" dirty="0"/>
          </a:p>
        </p:txBody>
      </p:sp>
    </p:spTree>
    <p:extLst>
      <p:ext uri="{BB962C8B-B14F-4D97-AF65-F5344CB8AC3E}">
        <p14:creationId xmlns:p14="http://schemas.microsoft.com/office/powerpoint/2010/main" val="409790459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smtClean="0">
                <a:solidFill>
                  <a:srgbClr val="FF0000"/>
                </a:solidFill>
              </a:rPr>
              <a:t>Matt.15:12-14</a:t>
            </a:r>
            <a:endParaRPr lang="en-US" u="sng" dirty="0">
              <a:solidFill>
                <a:srgbClr val="FF0000"/>
              </a:solidFill>
            </a:endParaRPr>
          </a:p>
        </p:txBody>
      </p:sp>
      <p:sp>
        <p:nvSpPr>
          <p:cNvPr id="3" name="Content Placeholder 2"/>
          <p:cNvSpPr>
            <a:spLocks noGrp="1"/>
          </p:cNvSpPr>
          <p:nvPr>
            <p:ph idx="1"/>
          </p:nvPr>
        </p:nvSpPr>
        <p:spPr/>
        <p:txBody>
          <a:bodyPr/>
          <a:lstStyle/>
          <a:p>
            <a:pPr marL="0" indent="0">
              <a:buNone/>
            </a:pPr>
            <a:endParaRPr lang="en-US" b="1" dirty="0" smtClean="0"/>
          </a:p>
          <a:p>
            <a:r>
              <a:rPr lang="en-US" baseline="30000" dirty="0" smtClean="0">
                <a:solidFill>
                  <a:srgbClr val="FF0000"/>
                </a:solidFill>
              </a:rPr>
              <a:t>12 </a:t>
            </a:r>
            <a:r>
              <a:rPr lang="en-US" dirty="0" smtClean="0">
                <a:solidFill>
                  <a:srgbClr val="FF0000"/>
                </a:solidFill>
              </a:rPr>
              <a:t>Then came his disciples, and said unto him, </a:t>
            </a:r>
            <a:r>
              <a:rPr lang="en-US" dirty="0" err="1" smtClean="0">
                <a:solidFill>
                  <a:srgbClr val="FF0000"/>
                </a:solidFill>
              </a:rPr>
              <a:t>Knowest</a:t>
            </a:r>
            <a:r>
              <a:rPr lang="en-US" dirty="0" smtClean="0">
                <a:solidFill>
                  <a:srgbClr val="FF0000"/>
                </a:solidFill>
              </a:rPr>
              <a:t> thou that the Pharisees were offended, after they heard this saying?</a:t>
            </a:r>
          </a:p>
          <a:p>
            <a:r>
              <a:rPr lang="en-US" baseline="30000" dirty="0" smtClean="0">
                <a:solidFill>
                  <a:srgbClr val="FF0000"/>
                </a:solidFill>
              </a:rPr>
              <a:t>13 </a:t>
            </a:r>
            <a:r>
              <a:rPr lang="en-US" dirty="0" smtClean="0">
                <a:solidFill>
                  <a:srgbClr val="FF0000"/>
                </a:solidFill>
              </a:rPr>
              <a:t>But he answered and said, Every plant, which my heavenly Father hath not planted, shall be rooted up.</a:t>
            </a:r>
          </a:p>
          <a:p>
            <a:r>
              <a:rPr lang="en-US" baseline="30000" dirty="0" smtClean="0">
                <a:solidFill>
                  <a:srgbClr val="FF0000"/>
                </a:solidFill>
              </a:rPr>
              <a:t>14 </a:t>
            </a:r>
            <a:r>
              <a:rPr lang="en-US" dirty="0" smtClean="0">
                <a:solidFill>
                  <a:srgbClr val="FF0000"/>
                </a:solidFill>
              </a:rPr>
              <a:t>Let them alone: they be blind leaders of the blind. </a:t>
            </a:r>
            <a:r>
              <a:rPr lang="en-US" b="1" u="sng" dirty="0" smtClean="0">
                <a:solidFill>
                  <a:srgbClr val="FF0000"/>
                </a:solidFill>
              </a:rPr>
              <a:t>And if the blind lead the blind, both shall fall into the ditch.</a:t>
            </a:r>
          </a:p>
          <a:p>
            <a:r>
              <a:rPr lang="en-US" dirty="0">
                <a:solidFill>
                  <a:srgbClr val="FF0000"/>
                </a:solidFill>
              </a:rPr>
              <a:t> </a:t>
            </a:r>
            <a:r>
              <a:rPr lang="en-US" dirty="0" smtClean="0">
                <a:solidFill>
                  <a:srgbClr val="FF0000"/>
                </a:solidFill>
              </a:rPr>
              <a:t>    The Blind leading the Blind:    Both fall into the ditch</a:t>
            </a:r>
          </a:p>
          <a:p>
            <a:endParaRPr lang="en-US" dirty="0"/>
          </a:p>
        </p:txBody>
      </p:sp>
    </p:spTree>
    <p:extLst>
      <p:ext uri="{BB962C8B-B14F-4D97-AF65-F5344CB8AC3E}">
        <p14:creationId xmlns:p14="http://schemas.microsoft.com/office/powerpoint/2010/main" val="28606189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Some allow their conscience to be their guide!</a:t>
            </a:r>
            <a:endParaRPr lang="en-US" b="1" u="sng"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sz="3600" dirty="0" smtClean="0">
                <a:solidFill>
                  <a:srgbClr val="FF0000"/>
                </a:solidFill>
              </a:rPr>
              <a:t>  “Let your conscience be your guide”!</a:t>
            </a:r>
          </a:p>
          <a:p>
            <a:r>
              <a:rPr lang="en-US" sz="3600" dirty="0">
                <a:solidFill>
                  <a:srgbClr val="FF0000"/>
                </a:solidFill>
              </a:rPr>
              <a:t> </a:t>
            </a:r>
            <a:r>
              <a:rPr lang="en-US" sz="3600" dirty="0" smtClean="0">
                <a:solidFill>
                  <a:srgbClr val="FF0000"/>
                </a:solidFill>
              </a:rPr>
              <a:t>  But our consciences can not always  be reliable.</a:t>
            </a:r>
          </a:p>
          <a:p>
            <a:r>
              <a:rPr lang="en-US" sz="3600" dirty="0">
                <a:solidFill>
                  <a:srgbClr val="FF0000"/>
                </a:solidFill>
              </a:rPr>
              <a:t> </a:t>
            </a:r>
            <a:r>
              <a:rPr lang="en-US" sz="3600" dirty="0" smtClean="0">
                <a:solidFill>
                  <a:srgbClr val="FF0000"/>
                </a:solidFill>
              </a:rPr>
              <a:t>     a)  Paul had served God with a good conscience</a:t>
            </a:r>
          </a:p>
          <a:p>
            <a:r>
              <a:rPr lang="en-US" sz="3600" dirty="0">
                <a:solidFill>
                  <a:srgbClr val="FF0000"/>
                </a:solidFill>
              </a:rPr>
              <a:t> </a:t>
            </a:r>
            <a:r>
              <a:rPr lang="en-US" sz="3600" dirty="0" smtClean="0">
                <a:solidFill>
                  <a:srgbClr val="FF0000"/>
                </a:solidFill>
              </a:rPr>
              <a:t>          throughout his life.  Acts 23:1  </a:t>
            </a:r>
          </a:p>
          <a:p>
            <a:r>
              <a:rPr lang="en-US" sz="3600" dirty="0">
                <a:solidFill>
                  <a:srgbClr val="FF0000"/>
                </a:solidFill>
              </a:rPr>
              <a:t> </a:t>
            </a:r>
            <a:r>
              <a:rPr lang="en-US" sz="3600" dirty="0" smtClean="0">
                <a:solidFill>
                  <a:srgbClr val="FF0000"/>
                </a:solidFill>
              </a:rPr>
              <a:t>     b)  Even when he was persecuting Christians..(Acts 26:9-11)</a:t>
            </a:r>
          </a:p>
          <a:p>
            <a:r>
              <a:rPr lang="en-US" sz="3600" dirty="0" smtClean="0">
                <a:solidFill>
                  <a:srgbClr val="FF0000"/>
                </a:solidFill>
              </a:rPr>
              <a:t>Thus Luke wrote the following about what Paul said:</a:t>
            </a:r>
          </a:p>
          <a:p>
            <a:r>
              <a:rPr lang="en-US" dirty="0"/>
              <a:t> </a:t>
            </a:r>
            <a:r>
              <a:rPr lang="en-US" dirty="0" smtClean="0"/>
              <a:t>      </a:t>
            </a:r>
            <a:endParaRPr lang="en-US" dirty="0"/>
          </a:p>
        </p:txBody>
      </p:sp>
    </p:spTree>
    <p:extLst>
      <p:ext uri="{BB962C8B-B14F-4D97-AF65-F5344CB8AC3E}">
        <p14:creationId xmlns:p14="http://schemas.microsoft.com/office/powerpoint/2010/main" val="4277804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b="1" u="sng" dirty="0" smtClean="0">
                <a:solidFill>
                  <a:srgbClr val="FF0000"/>
                </a:solidFill>
              </a:rPr>
              <a:t>Acts 26:9-11</a:t>
            </a:r>
          </a:p>
          <a:p>
            <a:r>
              <a:rPr lang="en-US" baseline="30000" dirty="0" smtClean="0">
                <a:solidFill>
                  <a:srgbClr val="FF0000"/>
                </a:solidFill>
              </a:rPr>
              <a:t>9 </a:t>
            </a:r>
            <a:r>
              <a:rPr lang="en-US" dirty="0" smtClean="0">
                <a:solidFill>
                  <a:srgbClr val="FF0000"/>
                </a:solidFill>
              </a:rPr>
              <a:t>I verily thought with myself, that I ought to do many things contrary to the name of Jesus of Nazareth.</a:t>
            </a:r>
          </a:p>
          <a:p>
            <a:r>
              <a:rPr lang="en-US" baseline="30000" dirty="0" smtClean="0">
                <a:solidFill>
                  <a:srgbClr val="FF0000"/>
                </a:solidFill>
              </a:rPr>
              <a:t>10 </a:t>
            </a:r>
            <a:r>
              <a:rPr lang="en-US" dirty="0" smtClean="0">
                <a:solidFill>
                  <a:srgbClr val="FF0000"/>
                </a:solidFill>
              </a:rPr>
              <a:t>Which thing I also did in Jerusalem: and many of the saints did I shut up in prison, having received authority from the chief priests; and when they were put to death, I gave my voice against them.</a:t>
            </a:r>
          </a:p>
          <a:p>
            <a:r>
              <a:rPr lang="en-US" baseline="30000" dirty="0" smtClean="0">
                <a:solidFill>
                  <a:srgbClr val="FF0000"/>
                </a:solidFill>
              </a:rPr>
              <a:t>11 </a:t>
            </a:r>
            <a:r>
              <a:rPr lang="en-US" dirty="0" smtClean="0">
                <a:solidFill>
                  <a:srgbClr val="FF0000"/>
                </a:solidFill>
              </a:rPr>
              <a:t>And I punished them oft in every synagogue, and compelled them to blaspheme; and being exceedingly mad against them, I persecuted them even unto strange cities.</a:t>
            </a:r>
          </a:p>
          <a:p>
            <a:endParaRPr lang="en-US" dirty="0"/>
          </a:p>
        </p:txBody>
      </p:sp>
    </p:spTree>
    <p:extLst>
      <p:ext uri="{BB962C8B-B14F-4D97-AF65-F5344CB8AC3E}">
        <p14:creationId xmlns:p14="http://schemas.microsoft.com/office/powerpoint/2010/main" val="29285254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r>
              <a:rPr lang="en-US" sz="7200" b="1" dirty="0" smtClean="0">
                <a:solidFill>
                  <a:srgbClr val="FF0000"/>
                </a:solidFill>
              </a:rPr>
              <a:t>Our Conscience is like a clock, which works properly</a:t>
            </a:r>
          </a:p>
          <a:p>
            <a:pPr algn="r"/>
            <a:r>
              <a:rPr lang="en-US" sz="7200" b="1" dirty="0" smtClean="0">
                <a:solidFill>
                  <a:srgbClr val="FF0000"/>
                </a:solidFill>
              </a:rPr>
              <a:t>Only if set properly!</a:t>
            </a:r>
            <a:endParaRPr lang="en-US" sz="7200" b="1" dirty="0">
              <a:solidFill>
                <a:srgbClr val="FF0000"/>
              </a:solidFill>
            </a:endParaRPr>
          </a:p>
        </p:txBody>
      </p:sp>
    </p:spTree>
    <p:extLst>
      <p:ext uri="{BB962C8B-B14F-4D97-AF65-F5344CB8AC3E}">
        <p14:creationId xmlns:p14="http://schemas.microsoft.com/office/powerpoint/2010/main" val="11351997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This just makes me feel good…and that is</a:t>
            </a:r>
            <a:br>
              <a:rPr lang="en-US" b="1" u="sng" dirty="0" smtClean="0">
                <a:solidFill>
                  <a:srgbClr val="FF0000"/>
                </a:solidFill>
              </a:rPr>
            </a:br>
            <a:r>
              <a:rPr lang="en-US" b="1" u="sng" dirty="0" smtClean="0">
                <a:solidFill>
                  <a:srgbClr val="FF0000"/>
                </a:solidFill>
              </a:rPr>
              <a:t>what I want to follow!</a:t>
            </a:r>
            <a:endParaRPr lang="en-US" b="1" u="sng"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FF0000"/>
                </a:solidFill>
              </a:rPr>
              <a:t>1. I just feel right !     Therefore, many go by what makes them</a:t>
            </a:r>
          </a:p>
          <a:p>
            <a:r>
              <a:rPr lang="en-US" dirty="0" smtClean="0">
                <a:solidFill>
                  <a:srgbClr val="FF0000"/>
                </a:solidFill>
              </a:rPr>
              <a:t>Feel right.  </a:t>
            </a:r>
            <a:endParaRPr lang="en-US" dirty="0">
              <a:solidFill>
                <a:srgbClr val="FF0000"/>
              </a:solidFill>
            </a:endParaRPr>
          </a:p>
          <a:p>
            <a:r>
              <a:rPr lang="en-US" dirty="0" smtClean="0">
                <a:solidFill>
                  <a:srgbClr val="FF0000"/>
                </a:solidFill>
              </a:rPr>
              <a:t>2.  Many people put their stock in things ‘ better felt than </a:t>
            </a:r>
          </a:p>
          <a:p>
            <a:r>
              <a:rPr lang="en-US" dirty="0" smtClean="0">
                <a:solidFill>
                  <a:srgbClr val="FF0000"/>
                </a:solidFill>
              </a:rPr>
              <a:t>Told”.</a:t>
            </a:r>
          </a:p>
          <a:p>
            <a:r>
              <a:rPr lang="en-US" dirty="0">
                <a:solidFill>
                  <a:srgbClr val="FF0000"/>
                </a:solidFill>
              </a:rPr>
              <a:t> </a:t>
            </a:r>
            <a:r>
              <a:rPr lang="en-US" dirty="0" smtClean="0">
                <a:solidFill>
                  <a:srgbClr val="FF0000"/>
                </a:solidFill>
              </a:rPr>
              <a:t>   a)  God reminds us:  </a:t>
            </a:r>
          </a:p>
          <a:p>
            <a:r>
              <a:rPr lang="en-US" dirty="0">
                <a:solidFill>
                  <a:srgbClr val="FF0000"/>
                </a:solidFill>
              </a:rPr>
              <a:t> </a:t>
            </a:r>
            <a:r>
              <a:rPr lang="en-US" dirty="0" smtClean="0">
                <a:solidFill>
                  <a:srgbClr val="FF0000"/>
                </a:solidFill>
              </a:rPr>
              <a:t>         Prov. 14:12 ; Prov. 16:25.  </a:t>
            </a:r>
            <a:r>
              <a:rPr lang="en-US" dirty="0" err="1" smtClean="0">
                <a:solidFill>
                  <a:srgbClr val="FF0000"/>
                </a:solidFill>
              </a:rPr>
              <a:t>Jerm</a:t>
            </a:r>
            <a:r>
              <a:rPr lang="en-US" dirty="0" smtClean="0">
                <a:solidFill>
                  <a:srgbClr val="FF0000"/>
                </a:solidFill>
              </a:rPr>
              <a:t> 10:23</a:t>
            </a:r>
          </a:p>
          <a:p>
            <a:r>
              <a:rPr lang="en-US" dirty="0">
                <a:solidFill>
                  <a:srgbClr val="FF0000"/>
                </a:solidFill>
              </a:rPr>
              <a:t> </a:t>
            </a:r>
            <a:r>
              <a:rPr lang="en-US" dirty="0" smtClean="0">
                <a:solidFill>
                  <a:srgbClr val="FF0000"/>
                </a:solidFill>
              </a:rPr>
              <a:t>   b)  Proverbs 28:26  “He who trusts in his own heart is a fool…”</a:t>
            </a:r>
          </a:p>
          <a:p>
            <a:r>
              <a:rPr lang="en-US" dirty="0">
                <a:solidFill>
                  <a:srgbClr val="FF0000"/>
                </a:solidFill>
              </a:rPr>
              <a:t> </a:t>
            </a:r>
            <a:r>
              <a:rPr lang="en-US" dirty="0" smtClean="0">
                <a:solidFill>
                  <a:srgbClr val="FF0000"/>
                </a:solidFill>
              </a:rPr>
              <a:t>         </a:t>
            </a:r>
            <a:r>
              <a:rPr lang="en-US" dirty="0" err="1" smtClean="0">
                <a:solidFill>
                  <a:srgbClr val="FF0000"/>
                </a:solidFill>
              </a:rPr>
              <a:t>Jerm</a:t>
            </a:r>
            <a:r>
              <a:rPr lang="en-US" dirty="0" smtClean="0">
                <a:solidFill>
                  <a:srgbClr val="FF0000"/>
                </a:solidFill>
              </a:rPr>
              <a:t>. 10:23;  Hosea 4:6  “My people are destroyed for</a:t>
            </a:r>
          </a:p>
          <a:p>
            <a:r>
              <a:rPr lang="en-US" dirty="0">
                <a:solidFill>
                  <a:srgbClr val="FF0000"/>
                </a:solidFill>
              </a:rPr>
              <a:t> </a:t>
            </a:r>
            <a:r>
              <a:rPr lang="en-US" dirty="0" smtClean="0">
                <a:solidFill>
                  <a:srgbClr val="FF0000"/>
                </a:solidFill>
              </a:rPr>
              <a:t>         lack of knowledge:  “   KNOWLEDGE OF GOD’S WORD!  </a:t>
            </a:r>
            <a:endParaRPr lang="en-US" dirty="0">
              <a:solidFill>
                <a:srgbClr val="FF0000"/>
              </a:solidFill>
            </a:endParaRPr>
          </a:p>
        </p:txBody>
      </p:sp>
    </p:spTree>
    <p:extLst>
      <p:ext uri="{BB962C8B-B14F-4D97-AF65-F5344CB8AC3E}">
        <p14:creationId xmlns:p14="http://schemas.microsoft.com/office/powerpoint/2010/main" val="19378805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dirty="0"/>
          </a:p>
        </p:txBody>
      </p:sp>
      <p:sp>
        <p:nvSpPr>
          <p:cNvPr id="3" name="Content Placeholder 2"/>
          <p:cNvSpPr>
            <a:spLocks noGrp="1"/>
          </p:cNvSpPr>
          <p:nvPr>
            <p:ph idx="1"/>
          </p:nvPr>
        </p:nvSpPr>
        <p:spPr/>
        <p:txBody>
          <a:bodyPr/>
          <a:lstStyle/>
          <a:p>
            <a:r>
              <a:rPr lang="en-US" b="1" dirty="0" smtClean="0">
                <a:solidFill>
                  <a:srgbClr val="FF0000"/>
                </a:solidFill>
              </a:rPr>
              <a:t>Acts 26:9-11</a:t>
            </a:r>
          </a:p>
          <a:p>
            <a:r>
              <a:rPr lang="en-US" baseline="30000" dirty="0" smtClean="0">
                <a:solidFill>
                  <a:srgbClr val="FF0000"/>
                </a:solidFill>
              </a:rPr>
              <a:t>9 </a:t>
            </a:r>
            <a:r>
              <a:rPr lang="en-US" dirty="0" smtClean="0">
                <a:solidFill>
                  <a:srgbClr val="FF0000"/>
                </a:solidFill>
              </a:rPr>
              <a:t>I verily thought with myself, that I ought to do many things contrary to the name of Jesus of Nazareth.</a:t>
            </a:r>
          </a:p>
          <a:p>
            <a:r>
              <a:rPr lang="en-US" baseline="30000" dirty="0" smtClean="0">
                <a:solidFill>
                  <a:srgbClr val="FF0000"/>
                </a:solidFill>
              </a:rPr>
              <a:t>10 </a:t>
            </a:r>
            <a:r>
              <a:rPr lang="en-US" dirty="0" smtClean="0">
                <a:solidFill>
                  <a:srgbClr val="FF0000"/>
                </a:solidFill>
              </a:rPr>
              <a:t>Which thing I also did in Jerusalem: and many of the saints did I shut up in prison, having received authority from the chief priests; and when they were put to death, I gave my voice against them.</a:t>
            </a:r>
          </a:p>
          <a:p>
            <a:r>
              <a:rPr lang="en-US" baseline="30000" dirty="0" smtClean="0">
                <a:solidFill>
                  <a:srgbClr val="FF0000"/>
                </a:solidFill>
              </a:rPr>
              <a:t>11 </a:t>
            </a:r>
            <a:r>
              <a:rPr lang="en-US" dirty="0" smtClean="0">
                <a:solidFill>
                  <a:srgbClr val="FF0000"/>
                </a:solidFill>
              </a:rPr>
              <a:t>And I punished them oft in every synagogue, and compelled them to blaspheme; and being exceedingly mad against them, I persecuted them even unto strange cities.</a:t>
            </a:r>
          </a:p>
          <a:p>
            <a:endParaRPr lang="en-US" dirty="0"/>
          </a:p>
        </p:txBody>
      </p:sp>
    </p:spTree>
    <p:extLst>
      <p:ext uri="{BB962C8B-B14F-4D97-AF65-F5344CB8AC3E}">
        <p14:creationId xmlns:p14="http://schemas.microsoft.com/office/powerpoint/2010/main" val="1387930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5400" b="1" dirty="0" smtClean="0">
                <a:solidFill>
                  <a:srgbClr val="FF0000"/>
                </a:solidFill>
              </a:rPr>
              <a:t>None of these things should be the ultimate</a:t>
            </a:r>
            <a:br>
              <a:rPr lang="en-US" sz="5400" b="1" dirty="0" smtClean="0">
                <a:solidFill>
                  <a:srgbClr val="FF0000"/>
                </a:solidFill>
              </a:rPr>
            </a:br>
            <a:r>
              <a:rPr lang="en-US" sz="5400" b="1" dirty="0" smtClean="0">
                <a:solidFill>
                  <a:srgbClr val="FF0000"/>
                </a:solidFill>
              </a:rPr>
              <a:t>source to where we turn if we are looking for </a:t>
            </a:r>
            <a:br>
              <a:rPr lang="en-US" sz="5400" b="1" dirty="0" smtClean="0">
                <a:solidFill>
                  <a:srgbClr val="FF0000"/>
                </a:solidFill>
              </a:rPr>
            </a:br>
            <a:r>
              <a:rPr lang="en-US" sz="5400" b="1" dirty="0" smtClean="0">
                <a:solidFill>
                  <a:srgbClr val="FF0000"/>
                </a:solidFill>
              </a:rPr>
              <a:t>the words of eternal life..</a:t>
            </a:r>
            <a:endParaRPr lang="en-US" sz="5400" b="1" dirty="0">
              <a:solidFill>
                <a:srgbClr val="FF0000"/>
              </a:solidFill>
            </a:endParaRPr>
          </a:p>
        </p:txBody>
      </p:sp>
    </p:spTree>
    <p:extLst>
      <p:ext uri="{BB962C8B-B14F-4D97-AF65-F5344CB8AC3E}">
        <p14:creationId xmlns:p14="http://schemas.microsoft.com/office/powerpoint/2010/main" val="28200325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What </a:t>
            </a:r>
            <a:r>
              <a:rPr lang="en-US" b="1" dirty="0" err="1" smtClean="0">
                <a:solidFill>
                  <a:srgbClr val="FF0000"/>
                </a:solidFill>
              </a:rPr>
              <a:t>Saith</a:t>
            </a:r>
            <a:r>
              <a:rPr lang="en-US" b="1" dirty="0" smtClean="0">
                <a:solidFill>
                  <a:srgbClr val="FF0000"/>
                </a:solidFill>
              </a:rPr>
              <a:t> the Scriptures?</a:t>
            </a:r>
            <a:endParaRPr lang="en-US" b="1"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err="1" smtClean="0">
                <a:solidFill>
                  <a:srgbClr val="FF0000"/>
                </a:solidFill>
              </a:rPr>
              <a:t>Mtt</a:t>
            </a:r>
            <a:r>
              <a:rPr lang="en-US" dirty="0" smtClean="0">
                <a:solidFill>
                  <a:srgbClr val="FF0000"/>
                </a:solidFill>
              </a:rPr>
              <a:t>. 7:21-23</a:t>
            </a:r>
          </a:p>
          <a:p>
            <a:endParaRPr lang="en-US" dirty="0">
              <a:solidFill>
                <a:srgbClr val="FF0000"/>
              </a:solidFill>
            </a:endParaRPr>
          </a:p>
          <a:p>
            <a:r>
              <a:rPr lang="en-US" dirty="0" smtClean="0">
                <a:solidFill>
                  <a:srgbClr val="FF0000"/>
                </a:solidFill>
              </a:rPr>
              <a:t>Col. 3:17</a:t>
            </a:r>
          </a:p>
          <a:p>
            <a:endParaRPr lang="en-US" dirty="0">
              <a:solidFill>
                <a:srgbClr val="FF0000"/>
              </a:solidFill>
            </a:endParaRPr>
          </a:p>
          <a:p>
            <a:r>
              <a:rPr lang="en-US" dirty="0" smtClean="0">
                <a:solidFill>
                  <a:srgbClr val="FF0000"/>
                </a:solidFill>
              </a:rPr>
              <a:t>I John 3:4  </a:t>
            </a:r>
          </a:p>
          <a:p>
            <a:endParaRPr lang="en-US" dirty="0">
              <a:solidFill>
                <a:srgbClr val="FF0000"/>
              </a:solidFill>
            </a:endParaRPr>
          </a:p>
          <a:p>
            <a:r>
              <a:rPr lang="en-US" dirty="0" smtClean="0">
                <a:solidFill>
                  <a:srgbClr val="FF0000"/>
                </a:solidFill>
              </a:rPr>
              <a:t>Rom. 10:17</a:t>
            </a:r>
          </a:p>
          <a:p>
            <a:endParaRPr lang="en-US" dirty="0">
              <a:solidFill>
                <a:srgbClr val="FF0000"/>
              </a:solidFill>
            </a:endParaRPr>
          </a:p>
          <a:p>
            <a:r>
              <a:rPr lang="en-US" dirty="0" smtClean="0">
                <a:solidFill>
                  <a:srgbClr val="FF0000"/>
                </a:solidFill>
              </a:rPr>
              <a:t>Matt. 19:16-22</a:t>
            </a:r>
            <a:endParaRPr lang="en-US" dirty="0">
              <a:solidFill>
                <a:srgbClr val="FF0000"/>
              </a:solidFill>
            </a:endParaRPr>
          </a:p>
        </p:txBody>
      </p:sp>
    </p:spTree>
    <p:extLst>
      <p:ext uri="{BB962C8B-B14F-4D97-AF65-F5344CB8AC3E}">
        <p14:creationId xmlns:p14="http://schemas.microsoft.com/office/powerpoint/2010/main" val="13960046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solidFill>
                  <a:srgbClr val="FF0000"/>
                </a:solidFill>
              </a:rPr>
              <a:t>John 6:27, 25, 40   Jesus provides ‘food’ which endures to everlasting life.</a:t>
            </a:r>
          </a:p>
          <a:p>
            <a:endParaRPr lang="en-US" dirty="0">
              <a:solidFill>
                <a:srgbClr val="FF0000"/>
              </a:solidFill>
            </a:endParaRPr>
          </a:p>
          <a:p>
            <a:r>
              <a:rPr lang="en-US" dirty="0" smtClean="0">
                <a:solidFill>
                  <a:srgbClr val="FF0000"/>
                </a:solidFill>
              </a:rPr>
              <a:t>John 14:6  Jesus is the only way.</a:t>
            </a:r>
          </a:p>
          <a:p>
            <a:endParaRPr lang="en-US" dirty="0">
              <a:solidFill>
                <a:srgbClr val="FF0000"/>
              </a:solidFill>
            </a:endParaRPr>
          </a:p>
          <a:p>
            <a:r>
              <a:rPr lang="en-US" sz="3200" dirty="0" smtClean="0">
                <a:solidFill>
                  <a:srgbClr val="FF0000"/>
                </a:solidFill>
              </a:rPr>
              <a:t>John 6::27  </a:t>
            </a:r>
            <a:r>
              <a:rPr lang="en-US" dirty="0" smtClean="0">
                <a:solidFill>
                  <a:srgbClr val="FF0000"/>
                </a:solidFill>
              </a:rPr>
              <a:t>Upon Jesus alone, has God ‘set His seal’  Matt. 17:1-5</a:t>
            </a:r>
            <a:endParaRPr lang="en-US" dirty="0">
              <a:solidFill>
                <a:srgbClr val="FF0000"/>
              </a:solidFill>
            </a:endParaRPr>
          </a:p>
        </p:txBody>
      </p:sp>
    </p:spTree>
    <p:extLst>
      <p:ext uri="{BB962C8B-B14F-4D97-AF65-F5344CB8AC3E}">
        <p14:creationId xmlns:p14="http://schemas.microsoft.com/office/powerpoint/2010/main" val="526419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i="1" u="sng" dirty="0" smtClean="0">
                <a:solidFill>
                  <a:srgbClr val="FF0000"/>
                </a:solidFill>
              </a:rPr>
              <a:t>John 6:66-69</a:t>
            </a:r>
            <a:endParaRPr lang="en-US" sz="6600" i="1" u="sng" dirty="0">
              <a:solidFill>
                <a:srgbClr val="FF0000"/>
              </a:solidFill>
            </a:endParaRPr>
          </a:p>
        </p:txBody>
      </p:sp>
      <p:sp>
        <p:nvSpPr>
          <p:cNvPr id="3" name="Content Placeholder 2"/>
          <p:cNvSpPr>
            <a:spLocks noGrp="1"/>
          </p:cNvSpPr>
          <p:nvPr>
            <p:ph idx="1"/>
          </p:nvPr>
        </p:nvSpPr>
        <p:spPr/>
        <p:txBody>
          <a:bodyPr>
            <a:normAutofit fontScale="92500"/>
          </a:bodyPr>
          <a:lstStyle/>
          <a:p>
            <a:pPr marL="0" indent="0">
              <a:buNone/>
            </a:pPr>
            <a:endParaRPr lang="en-US" b="1" dirty="0" smtClean="0"/>
          </a:p>
          <a:p>
            <a:r>
              <a:rPr lang="en-US" sz="3600" baseline="30000" dirty="0" smtClean="0">
                <a:solidFill>
                  <a:srgbClr val="FF0000"/>
                </a:solidFill>
              </a:rPr>
              <a:t>66 </a:t>
            </a:r>
            <a:r>
              <a:rPr lang="en-US" sz="3600" dirty="0" smtClean="0">
                <a:solidFill>
                  <a:srgbClr val="FF0000"/>
                </a:solidFill>
              </a:rPr>
              <a:t>From that time many of his disciples went back, and walked no more with him.</a:t>
            </a:r>
          </a:p>
          <a:p>
            <a:r>
              <a:rPr lang="en-US" sz="3600" baseline="30000" dirty="0" smtClean="0">
                <a:solidFill>
                  <a:srgbClr val="FF0000"/>
                </a:solidFill>
              </a:rPr>
              <a:t>67 </a:t>
            </a:r>
            <a:r>
              <a:rPr lang="en-US" sz="3600" dirty="0" smtClean="0">
                <a:solidFill>
                  <a:srgbClr val="FF0000"/>
                </a:solidFill>
              </a:rPr>
              <a:t>Then said Jesus unto the twelve, Will ye also go away?</a:t>
            </a:r>
          </a:p>
          <a:p>
            <a:r>
              <a:rPr lang="en-US" sz="3600" baseline="30000" dirty="0" smtClean="0">
                <a:solidFill>
                  <a:srgbClr val="FF0000"/>
                </a:solidFill>
              </a:rPr>
              <a:t>68 </a:t>
            </a:r>
            <a:r>
              <a:rPr lang="en-US" sz="3600" dirty="0" smtClean="0">
                <a:solidFill>
                  <a:srgbClr val="FF0000"/>
                </a:solidFill>
              </a:rPr>
              <a:t>Then Simon Peter answered him,</a:t>
            </a:r>
            <a:r>
              <a:rPr lang="en-US" sz="3600" b="1" u="sng" dirty="0" smtClean="0">
                <a:solidFill>
                  <a:srgbClr val="FF0000"/>
                </a:solidFill>
              </a:rPr>
              <a:t> Lord, to whom shall we go? </a:t>
            </a:r>
            <a:r>
              <a:rPr lang="en-US" sz="3600" dirty="0" smtClean="0">
                <a:solidFill>
                  <a:srgbClr val="FF0000"/>
                </a:solidFill>
              </a:rPr>
              <a:t>thou hast the words of eternal life.</a:t>
            </a:r>
          </a:p>
          <a:p>
            <a:r>
              <a:rPr lang="en-US" sz="3600" baseline="30000" dirty="0" smtClean="0">
                <a:solidFill>
                  <a:srgbClr val="FF0000"/>
                </a:solidFill>
              </a:rPr>
              <a:t>69 </a:t>
            </a:r>
            <a:r>
              <a:rPr lang="en-US" sz="3600" dirty="0" smtClean="0">
                <a:solidFill>
                  <a:srgbClr val="FF0000"/>
                </a:solidFill>
              </a:rPr>
              <a:t>And we believe and are sure that thou art that Christ, the Son of the living God.</a:t>
            </a:r>
          </a:p>
          <a:p>
            <a:endParaRPr lang="en-US" dirty="0"/>
          </a:p>
        </p:txBody>
      </p:sp>
    </p:spTree>
    <p:extLst>
      <p:ext uri="{BB962C8B-B14F-4D97-AF65-F5344CB8AC3E}">
        <p14:creationId xmlns:p14="http://schemas.microsoft.com/office/powerpoint/2010/main" val="26331597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God tells us how to ‘turn to Jesus’</a:t>
            </a:r>
            <a:endParaRPr lang="en-US" b="1" dirty="0">
              <a:solidFill>
                <a:srgbClr val="FF0000"/>
              </a:solidFill>
            </a:endParaRPr>
          </a:p>
        </p:txBody>
      </p:sp>
      <p:sp>
        <p:nvSpPr>
          <p:cNvPr id="3" name="Content Placeholder 2"/>
          <p:cNvSpPr>
            <a:spLocks noGrp="1"/>
          </p:cNvSpPr>
          <p:nvPr>
            <p:ph idx="1"/>
          </p:nvPr>
        </p:nvSpPr>
        <p:spPr/>
        <p:txBody>
          <a:bodyPr/>
          <a:lstStyle/>
          <a:p>
            <a:r>
              <a:rPr lang="en-US" dirty="0" smtClean="0">
                <a:solidFill>
                  <a:srgbClr val="FF0000"/>
                </a:solidFill>
              </a:rPr>
              <a:t>John 16:13   …The apostles were guided by the  Holy Spirit</a:t>
            </a:r>
          </a:p>
          <a:p>
            <a:endParaRPr lang="en-US" dirty="0">
              <a:solidFill>
                <a:srgbClr val="FF0000"/>
              </a:solidFill>
            </a:endParaRPr>
          </a:p>
          <a:p>
            <a:r>
              <a:rPr lang="en-US" dirty="0" smtClean="0">
                <a:solidFill>
                  <a:srgbClr val="FF0000"/>
                </a:solidFill>
              </a:rPr>
              <a:t>2 Pet 1:3  The apostles received all things pertaining to </a:t>
            </a:r>
          </a:p>
          <a:p>
            <a:r>
              <a:rPr lang="en-US" dirty="0" smtClean="0">
                <a:solidFill>
                  <a:srgbClr val="FF0000"/>
                </a:solidFill>
              </a:rPr>
              <a:t>Life and godliness  </a:t>
            </a:r>
          </a:p>
          <a:p>
            <a:r>
              <a:rPr lang="en-US" dirty="0" smtClean="0">
                <a:solidFill>
                  <a:srgbClr val="FF0000"/>
                </a:solidFill>
              </a:rPr>
              <a:t>“According as his divine power hath given unto us all things that pertain unto life and godliness, through the knowledge of him that hath called us to glory and virtue:</a:t>
            </a:r>
          </a:p>
          <a:p>
            <a:r>
              <a:rPr lang="en-US" dirty="0">
                <a:solidFill>
                  <a:srgbClr val="FF0000"/>
                </a:solidFill>
              </a:rPr>
              <a:t> </a:t>
            </a:r>
            <a:r>
              <a:rPr lang="en-US" dirty="0" smtClean="0">
                <a:solidFill>
                  <a:srgbClr val="FF0000"/>
                </a:solidFill>
              </a:rPr>
              <a:t>   The apostles did not shun to proclaim the whole counsel of God.</a:t>
            </a:r>
          </a:p>
          <a:p>
            <a:r>
              <a:rPr lang="en-US" dirty="0" smtClean="0">
                <a:solidFill>
                  <a:srgbClr val="FF0000"/>
                </a:solidFill>
              </a:rPr>
              <a:t>Acts 20:27 </a:t>
            </a:r>
          </a:p>
        </p:txBody>
      </p:sp>
    </p:spTree>
    <p:extLst>
      <p:ext uri="{BB962C8B-B14F-4D97-AF65-F5344CB8AC3E}">
        <p14:creationId xmlns:p14="http://schemas.microsoft.com/office/powerpoint/2010/main" val="39861859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We must turn to the New Testament , The word God</a:t>
            </a:r>
            <a:r>
              <a:rPr lang="en-US"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p:txBody>
          <a:bodyPr/>
          <a:lstStyle/>
          <a:p>
            <a:r>
              <a:rPr lang="en-US" dirty="0"/>
              <a:t> </a:t>
            </a:r>
            <a:r>
              <a:rPr lang="en-US" dirty="0" smtClean="0"/>
              <a:t>      </a:t>
            </a:r>
            <a:r>
              <a:rPr lang="en-US" dirty="0" smtClean="0">
                <a:solidFill>
                  <a:srgbClr val="FF0000"/>
                </a:solidFill>
              </a:rPr>
              <a:t>When we read, we may understand .  </a:t>
            </a:r>
          </a:p>
          <a:p>
            <a:r>
              <a:rPr lang="en-US" b="1" dirty="0" smtClean="0">
                <a:solidFill>
                  <a:srgbClr val="FF0000"/>
                </a:solidFill>
              </a:rPr>
              <a:t>Ephesians 3:3-5</a:t>
            </a:r>
          </a:p>
          <a:p>
            <a:r>
              <a:rPr lang="en-US" baseline="30000" dirty="0" smtClean="0">
                <a:solidFill>
                  <a:srgbClr val="FF0000"/>
                </a:solidFill>
              </a:rPr>
              <a:t>3 </a:t>
            </a:r>
            <a:r>
              <a:rPr lang="en-US" dirty="0" smtClean="0">
                <a:solidFill>
                  <a:srgbClr val="FF0000"/>
                </a:solidFill>
              </a:rPr>
              <a:t>How that by revelation he made known unto me the mystery; (as I wrote afore in few words,</a:t>
            </a:r>
          </a:p>
          <a:p>
            <a:r>
              <a:rPr lang="en-US" baseline="30000" dirty="0" smtClean="0">
                <a:solidFill>
                  <a:srgbClr val="FF0000"/>
                </a:solidFill>
              </a:rPr>
              <a:t>4 </a:t>
            </a:r>
            <a:r>
              <a:rPr lang="en-US" dirty="0" smtClean="0">
                <a:solidFill>
                  <a:srgbClr val="FF0000"/>
                </a:solidFill>
              </a:rPr>
              <a:t>Whereby, when ye read, ye may understand my knowledge in the mystery of Christ)</a:t>
            </a:r>
          </a:p>
          <a:p>
            <a:r>
              <a:rPr lang="en-US" baseline="30000" dirty="0" smtClean="0">
                <a:solidFill>
                  <a:srgbClr val="FF0000"/>
                </a:solidFill>
              </a:rPr>
              <a:t>5 </a:t>
            </a:r>
            <a:r>
              <a:rPr lang="en-US" dirty="0" smtClean="0">
                <a:solidFill>
                  <a:srgbClr val="FF0000"/>
                </a:solidFill>
              </a:rPr>
              <a:t>Which in other ages was not made known unto the sons of men, as it is now revealed unto his holy apostles and prophets by the Spirit;</a:t>
            </a:r>
          </a:p>
          <a:p>
            <a:endParaRPr lang="en-US" dirty="0"/>
          </a:p>
        </p:txBody>
      </p:sp>
    </p:spTree>
    <p:extLst>
      <p:ext uri="{BB962C8B-B14F-4D97-AF65-F5344CB8AC3E}">
        <p14:creationId xmlns:p14="http://schemas.microsoft.com/office/powerpoint/2010/main" val="23408660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What we are told by the apostles, are the</a:t>
            </a:r>
            <a:br>
              <a:rPr lang="en-US" b="1" dirty="0" smtClean="0">
                <a:solidFill>
                  <a:srgbClr val="FF0000"/>
                </a:solidFill>
              </a:rPr>
            </a:br>
            <a:r>
              <a:rPr lang="en-US" b="1" dirty="0" smtClean="0">
                <a:solidFill>
                  <a:srgbClr val="FF0000"/>
                </a:solidFill>
              </a:rPr>
              <a:t>commandments of God</a:t>
            </a:r>
            <a:endParaRPr lang="en-US" b="1" dirty="0">
              <a:solidFill>
                <a:srgbClr val="FF0000"/>
              </a:solidFill>
            </a:endParaRPr>
          </a:p>
        </p:txBody>
      </p:sp>
      <p:sp>
        <p:nvSpPr>
          <p:cNvPr id="3" name="Content Placeholder 2"/>
          <p:cNvSpPr>
            <a:spLocks noGrp="1"/>
          </p:cNvSpPr>
          <p:nvPr>
            <p:ph idx="1"/>
          </p:nvPr>
        </p:nvSpPr>
        <p:spPr/>
        <p:txBody>
          <a:bodyPr>
            <a:normAutofit fontScale="92500" lnSpcReduction="10000"/>
          </a:bodyPr>
          <a:lstStyle/>
          <a:p>
            <a:r>
              <a:rPr lang="en-US" b="1" u="sng" dirty="0" smtClean="0">
                <a:solidFill>
                  <a:srgbClr val="FF0000"/>
                </a:solidFill>
              </a:rPr>
              <a:t>I Cor. 14:37  </a:t>
            </a:r>
            <a:r>
              <a:rPr lang="en-US" baseline="30000" dirty="0" smtClean="0">
                <a:solidFill>
                  <a:srgbClr val="FF0000"/>
                </a:solidFill>
              </a:rPr>
              <a:t>37 </a:t>
            </a:r>
            <a:r>
              <a:rPr lang="en-US" dirty="0" smtClean="0">
                <a:solidFill>
                  <a:srgbClr val="FF0000"/>
                </a:solidFill>
              </a:rPr>
              <a:t>If any man think himself to be a prophet, or spiritual, let him acknowledge that the things that I write unto you are the commandments of the Lord.</a:t>
            </a:r>
          </a:p>
          <a:p>
            <a:endParaRPr lang="en-US" dirty="0">
              <a:solidFill>
                <a:srgbClr val="FF0000"/>
              </a:solidFill>
            </a:endParaRPr>
          </a:p>
          <a:p>
            <a:r>
              <a:rPr lang="en-US" dirty="0" smtClean="0">
                <a:solidFill>
                  <a:srgbClr val="FF0000"/>
                </a:solidFill>
              </a:rPr>
              <a:t>We must hold fast to what they taught!    </a:t>
            </a:r>
            <a:r>
              <a:rPr lang="en-US" b="1" u="sng" dirty="0" smtClean="0">
                <a:solidFill>
                  <a:srgbClr val="FF0000"/>
                </a:solidFill>
              </a:rPr>
              <a:t>2 Thess. 2:15</a:t>
            </a:r>
          </a:p>
          <a:p>
            <a:r>
              <a:rPr lang="en-US" baseline="30000" dirty="0" smtClean="0">
                <a:solidFill>
                  <a:srgbClr val="FF0000"/>
                </a:solidFill>
              </a:rPr>
              <a:t>   15 </a:t>
            </a:r>
            <a:r>
              <a:rPr lang="en-US" dirty="0" smtClean="0">
                <a:solidFill>
                  <a:srgbClr val="FF0000"/>
                </a:solidFill>
              </a:rPr>
              <a:t>Therefore, brethren, stand fast, and hold the traditions which ye have been taught, whether by word, or our epistle</a:t>
            </a:r>
          </a:p>
          <a:p>
            <a:r>
              <a:rPr lang="en-US" b="1" u="sng" dirty="0">
                <a:solidFill>
                  <a:srgbClr val="FF0000"/>
                </a:solidFill>
              </a:rPr>
              <a:t> </a:t>
            </a:r>
            <a:r>
              <a:rPr lang="en-US" b="1" u="sng" dirty="0" smtClean="0">
                <a:solidFill>
                  <a:srgbClr val="FF0000"/>
                </a:solidFill>
              </a:rPr>
              <a:t>    Jude 3  </a:t>
            </a:r>
            <a:r>
              <a:rPr lang="en-US" baseline="30000" dirty="0" smtClean="0">
                <a:solidFill>
                  <a:srgbClr val="FF0000"/>
                </a:solidFill>
              </a:rPr>
              <a:t>3 </a:t>
            </a:r>
            <a:r>
              <a:rPr lang="en-US" dirty="0" smtClean="0">
                <a:solidFill>
                  <a:srgbClr val="FF0000"/>
                </a:solidFill>
              </a:rPr>
              <a:t>Beloved, when I gave all diligence to write unto you of the common salvation, it was needful for me to write unto you, and exhort you that ye should earnestly contend for the faith which was once delivered unto the saints.</a:t>
            </a:r>
          </a:p>
          <a:p>
            <a:endParaRPr lang="en-US" dirty="0"/>
          </a:p>
        </p:txBody>
      </p:sp>
    </p:spTree>
    <p:extLst>
      <p:ext uri="{BB962C8B-B14F-4D97-AF65-F5344CB8AC3E}">
        <p14:creationId xmlns:p14="http://schemas.microsoft.com/office/powerpoint/2010/main" val="38370981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6000" b="1" dirty="0" smtClean="0">
                <a:solidFill>
                  <a:srgbClr val="FF0000"/>
                </a:solidFill>
              </a:rPr>
              <a:t>Acts 2:42 </a:t>
            </a:r>
            <a:r>
              <a:rPr lang="en-US" sz="6000" b="1" baseline="30000" dirty="0" smtClean="0">
                <a:solidFill>
                  <a:srgbClr val="FF0000"/>
                </a:solidFill>
              </a:rPr>
              <a:t> </a:t>
            </a:r>
            <a:r>
              <a:rPr lang="en-US" sz="6000" b="1" dirty="0" smtClean="0">
                <a:solidFill>
                  <a:srgbClr val="FF0000"/>
                </a:solidFill>
              </a:rPr>
              <a:t>And they continued </a:t>
            </a:r>
            <a:r>
              <a:rPr lang="en-US" sz="6000" b="1" dirty="0" err="1" smtClean="0">
                <a:solidFill>
                  <a:srgbClr val="FF0000"/>
                </a:solidFill>
              </a:rPr>
              <a:t>stedfastly</a:t>
            </a:r>
            <a:r>
              <a:rPr lang="en-US" sz="6000" b="1" dirty="0" smtClean="0">
                <a:solidFill>
                  <a:srgbClr val="FF0000"/>
                </a:solidFill>
              </a:rPr>
              <a:t> in the apostles' doctrine and fellowship, and in breaking of bread, and in prayers</a:t>
            </a:r>
            <a:endParaRPr lang="en-US" sz="6000" b="1" dirty="0">
              <a:solidFill>
                <a:srgbClr val="FF0000"/>
              </a:solidFill>
            </a:endParaRPr>
          </a:p>
        </p:txBody>
      </p:sp>
    </p:spTree>
    <p:extLst>
      <p:ext uri="{BB962C8B-B14F-4D97-AF65-F5344CB8AC3E}">
        <p14:creationId xmlns:p14="http://schemas.microsoft.com/office/powerpoint/2010/main" val="32380703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sz="7200" b="1" dirty="0" smtClean="0">
                <a:solidFill>
                  <a:srgbClr val="FF0000"/>
                </a:solidFill>
              </a:rPr>
              <a:t>To Whom Shall We go? </a:t>
            </a:r>
          </a:p>
          <a:p>
            <a:r>
              <a:rPr lang="en-US" sz="7200" b="1" dirty="0">
                <a:solidFill>
                  <a:srgbClr val="FF0000"/>
                </a:solidFill>
              </a:rPr>
              <a:t> </a:t>
            </a:r>
            <a:r>
              <a:rPr lang="en-US" sz="7200" b="1" dirty="0" smtClean="0">
                <a:solidFill>
                  <a:srgbClr val="FF0000"/>
                </a:solidFill>
              </a:rPr>
              <a:t>      Jesus..</a:t>
            </a:r>
          </a:p>
          <a:p>
            <a:r>
              <a:rPr lang="en-US" sz="7200" b="1" dirty="0">
                <a:solidFill>
                  <a:srgbClr val="FF0000"/>
                </a:solidFill>
              </a:rPr>
              <a:t> </a:t>
            </a:r>
            <a:r>
              <a:rPr lang="en-US" sz="7200" b="1" dirty="0" smtClean="0">
                <a:solidFill>
                  <a:srgbClr val="FF0000"/>
                </a:solidFill>
              </a:rPr>
              <a:t>          Heb. 12:1-2</a:t>
            </a:r>
          </a:p>
          <a:p>
            <a:r>
              <a:rPr lang="en-US" dirty="0"/>
              <a:t> </a:t>
            </a:r>
            <a:r>
              <a:rPr lang="en-US" dirty="0" smtClean="0"/>
              <a:t>  </a:t>
            </a:r>
            <a:endParaRPr lang="en-US" dirty="0"/>
          </a:p>
        </p:txBody>
      </p:sp>
    </p:spTree>
    <p:extLst>
      <p:ext uri="{BB962C8B-B14F-4D97-AF65-F5344CB8AC3E}">
        <p14:creationId xmlns:p14="http://schemas.microsoft.com/office/powerpoint/2010/main" val="12448654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r>
              <a:rPr lang="en-US" dirty="0" smtClean="0">
                <a:solidFill>
                  <a:srgbClr val="FF0000"/>
                </a:solidFill>
              </a:rPr>
              <a:t>We do not find Him in the words of modern theologians </a:t>
            </a:r>
          </a:p>
          <a:p>
            <a:r>
              <a:rPr lang="en-US" dirty="0">
                <a:solidFill>
                  <a:srgbClr val="FF0000"/>
                </a:solidFill>
              </a:rPr>
              <a:t>a</a:t>
            </a:r>
            <a:r>
              <a:rPr lang="en-US" dirty="0" smtClean="0">
                <a:solidFill>
                  <a:srgbClr val="FF0000"/>
                </a:solidFill>
              </a:rPr>
              <a:t>nd filmmakers  who have sought to  remake Jesus </a:t>
            </a:r>
          </a:p>
          <a:p>
            <a:r>
              <a:rPr lang="en-US" dirty="0">
                <a:solidFill>
                  <a:srgbClr val="FF0000"/>
                </a:solidFill>
              </a:rPr>
              <a:t>a</a:t>
            </a:r>
            <a:r>
              <a:rPr lang="en-US" dirty="0" smtClean="0">
                <a:solidFill>
                  <a:srgbClr val="FF0000"/>
                </a:solidFill>
              </a:rPr>
              <a:t>ccording to their own image.</a:t>
            </a:r>
          </a:p>
          <a:p>
            <a:r>
              <a:rPr lang="en-US" sz="3200" b="1" dirty="0">
                <a:solidFill>
                  <a:srgbClr val="FF0000"/>
                </a:solidFill>
              </a:rPr>
              <a:t> </a:t>
            </a:r>
            <a:r>
              <a:rPr lang="en-US" sz="3200" b="1" dirty="0" smtClean="0">
                <a:solidFill>
                  <a:srgbClr val="FF0000"/>
                </a:solidFill>
              </a:rPr>
              <a:t>    It is been truthfully said:</a:t>
            </a:r>
          </a:p>
          <a:p>
            <a:endParaRPr lang="en-US" sz="3200" b="1" dirty="0">
              <a:solidFill>
                <a:srgbClr val="FF0000"/>
              </a:solidFill>
            </a:endParaRPr>
          </a:p>
          <a:p>
            <a:r>
              <a:rPr lang="en-US" sz="3200" b="1" dirty="0" smtClean="0">
                <a:solidFill>
                  <a:srgbClr val="FF0000"/>
                </a:solidFill>
              </a:rPr>
              <a:t>But only in the Bible, the apostles who were eyewitnesses of</a:t>
            </a:r>
          </a:p>
          <a:p>
            <a:r>
              <a:rPr lang="en-US" sz="3200" b="1" dirty="0" smtClean="0">
                <a:solidFill>
                  <a:srgbClr val="FF0000"/>
                </a:solidFill>
              </a:rPr>
              <a:t>His majesty and inspired by the Spirit to reveal all that we</a:t>
            </a:r>
          </a:p>
          <a:p>
            <a:r>
              <a:rPr lang="en-US" sz="3200" b="1" dirty="0" smtClean="0">
                <a:solidFill>
                  <a:srgbClr val="FF0000"/>
                </a:solidFill>
              </a:rPr>
              <a:t>Need to experience life and godliness.  </a:t>
            </a:r>
            <a:endParaRPr lang="en-US" sz="3200" b="1" dirty="0">
              <a:solidFill>
                <a:srgbClr val="FF0000"/>
              </a:solidFill>
            </a:endParaRPr>
          </a:p>
        </p:txBody>
      </p:sp>
    </p:spTree>
    <p:extLst>
      <p:ext uri="{BB962C8B-B14F-4D97-AF65-F5344CB8AC3E}">
        <p14:creationId xmlns:p14="http://schemas.microsoft.com/office/powerpoint/2010/main" val="3045438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This Mother:</a:t>
            </a:r>
            <a:endParaRPr lang="en-US" b="1" u="sng" dirty="0">
              <a:solidFill>
                <a:srgbClr val="FF0000"/>
              </a:solidFill>
            </a:endParaRPr>
          </a:p>
        </p:txBody>
      </p:sp>
      <p:sp>
        <p:nvSpPr>
          <p:cNvPr id="3" name="Content Placeholder 2"/>
          <p:cNvSpPr>
            <a:spLocks noGrp="1"/>
          </p:cNvSpPr>
          <p:nvPr>
            <p:ph idx="1"/>
          </p:nvPr>
        </p:nvSpPr>
        <p:spPr/>
        <p:txBody>
          <a:bodyPr>
            <a:normAutofit lnSpcReduction="10000"/>
          </a:bodyPr>
          <a:lstStyle/>
          <a:p>
            <a:pPr marL="0" indent="0">
              <a:buNone/>
            </a:pPr>
            <a:r>
              <a:rPr lang="en-US" dirty="0" smtClean="0">
                <a:solidFill>
                  <a:srgbClr val="FF0000"/>
                </a:solidFill>
              </a:rPr>
              <a:t>Her children will rise up and call her blessed,</a:t>
            </a:r>
          </a:p>
          <a:p>
            <a:pPr marL="0" indent="0">
              <a:buNone/>
            </a:pPr>
            <a:r>
              <a:rPr lang="en-US" dirty="0" smtClean="0">
                <a:solidFill>
                  <a:srgbClr val="FF0000"/>
                </a:solidFill>
              </a:rPr>
              <a:t>The psalmist will rightly proclaim;</a:t>
            </a:r>
          </a:p>
          <a:p>
            <a:pPr marL="0" indent="0">
              <a:buNone/>
            </a:pPr>
            <a:endParaRPr lang="en-US" dirty="0">
              <a:solidFill>
                <a:srgbClr val="FF0000"/>
              </a:solidFill>
            </a:endParaRPr>
          </a:p>
          <a:p>
            <a:pPr marL="0" indent="0">
              <a:buNone/>
            </a:pPr>
            <a:r>
              <a:rPr lang="en-US" dirty="0" smtClean="0">
                <a:solidFill>
                  <a:srgbClr val="FF0000"/>
                </a:solidFill>
              </a:rPr>
              <a:t>Her husband delights with the thought of her presence,</a:t>
            </a:r>
          </a:p>
          <a:p>
            <a:pPr marL="0" indent="0">
              <a:buNone/>
            </a:pPr>
            <a:r>
              <a:rPr lang="en-US" dirty="0" smtClean="0">
                <a:solidFill>
                  <a:srgbClr val="FF0000"/>
                </a:solidFill>
              </a:rPr>
              <a:t>He smiles at the sound of her name;</a:t>
            </a:r>
          </a:p>
          <a:p>
            <a:pPr marL="0" indent="0">
              <a:buNone/>
            </a:pPr>
            <a:endParaRPr lang="en-US" dirty="0">
              <a:solidFill>
                <a:srgbClr val="FF0000"/>
              </a:solidFill>
            </a:endParaRPr>
          </a:p>
          <a:p>
            <a:pPr marL="0" indent="0">
              <a:buNone/>
            </a:pPr>
            <a:r>
              <a:rPr lang="en-US" dirty="0" smtClean="0">
                <a:solidFill>
                  <a:srgbClr val="FF0000"/>
                </a:solidFill>
              </a:rPr>
              <a:t>Beauty without, beauty within, knowledge and wisdom untold,</a:t>
            </a:r>
          </a:p>
          <a:p>
            <a:pPr marL="0" indent="0">
              <a:buNone/>
            </a:pPr>
            <a:r>
              <a:rPr lang="en-US" dirty="0" smtClean="0">
                <a:solidFill>
                  <a:srgbClr val="FF0000"/>
                </a:solidFill>
              </a:rPr>
              <a:t>Virtue and kindness and love all in one, </a:t>
            </a:r>
          </a:p>
          <a:p>
            <a:pPr marL="0" indent="0">
              <a:buNone/>
            </a:pPr>
            <a:r>
              <a:rPr lang="en-US" dirty="0" smtClean="0">
                <a:solidFill>
                  <a:srgbClr val="FF0000"/>
                </a:solidFill>
              </a:rPr>
              <a:t>Godliness flows from her soul.</a:t>
            </a:r>
          </a:p>
        </p:txBody>
      </p:sp>
    </p:spTree>
    <p:extLst>
      <p:ext uri="{BB962C8B-B14F-4D97-AF65-F5344CB8AC3E}">
        <p14:creationId xmlns:p14="http://schemas.microsoft.com/office/powerpoint/2010/main" val="17539862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 y="0"/>
            <a:ext cx="10515600" cy="6858000"/>
          </a:xfrm>
        </p:spPr>
        <p:txBody>
          <a:bodyPr>
            <a:normAutofit/>
          </a:bodyPr>
          <a:lstStyle/>
          <a:p>
            <a:r>
              <a:rPr lang="en-US" dirty="0" smtClean="0">
                <a:solidFill>
                  <a:srgbClr val="FF0000"/>
                </a:solidFill>
              </a:rPr>
              <a:t>Loving her children, loving her husband,</a:t>
            </a:r>
          </a:p>
          <a:p>
            <a:r>
              <a:rPr lang="en-US" dirty="0" smtClean="0">
                <a:solidFill>
                  <a:srgbClr val="FF0000"/>
                </a:solidFill>
              </a:rPr>
              <a:t>This mother had so much to give;</a:t>
            </a:r>
          </a:p>
          <a:p>
            <a:r>
              <a:rPr lang="en-US" dirty="0" smtClean="0">
                <a:solidFill>
                  <a:srgbClr val="FF0000"/>
                </a:solidFill>
              </a:rPr>
              <a:t>She nurtured our life as a mother…a wife,</a:t>
            </a:r>
          </a:p>
          <a:p>
            <a:r>
              <a:rPr lang="en-US" dirty="0" smtClean="0">
                <a:solidFill>
                  <a:srgbClr val="FF0000"/>
                </a:solidFill>
              </a:rPr>
              <a:t>She brightened the home where she lived..</a:t>
            </a:r>
          </a:p>
          <a:p>
            <a:endParaRPr lang="en-US" dirty="0">
              <a:solidFill>
                <a:srgbClr val="FF0000"/>
              </a:solidFill>
            </a:endParaRPr>
          </a:p>
          <a:p>
            <a:r>
              <a:rPr lang="en-US" dirty="0" smtClean="0">
                <a:solidFill>
                  <a:srgbClr val="FF0000"/>
                </a:solidFill>
              </a:rPr>
              <a:t>And now that she’s gone to a much better home</a:t>
            </a:r>
          </a:p>
          <a:p>
            <a:r>
              <a:rPr lang="en-US" dirty="0" smtClean="0">
                <a:solidFill>
                  <a:srgbClr val="FF0000"/>
                </a:solidFill>
              </a:rPr>
              <a:t>My task is quite clearly implied,</a:t>
            </a:r>
          </a:p>
          <a:p>
            <a:r>
              <a:rPr lang="en-US" dirty="0" smtClean="0">
                <a:solidFill>
                  <a:srgbClr val="FF0000"/>
                </a:solidFill>
              </a:rPr>
              <a:t>To live in a way that I’ll see her some day,</a:t>
            </a:r>
          </a:p>
          <a:p>
            <a:r>
              <a:rPr lang="en-US" dirty="0" smtClean="0">
                <a:solidFill>
                  <a:srgbClr val="FF0000"/>
                </a:solidFill>
              </a:rPr>
              <a:t>God’s grace will bring me to her side. </a:t>
            </a:r>
          </a:p>
          <a:p>
            <a:endParaRPr lang="en-US" b="1" dirty="0">
              <a:solidFill>
                <a:srgbClr val="FF0000"/>
              </a:solidFill>
            </a:endParaRPr>
          </a:p>
          <a:p>
            <a:r>
              <a:rPr lang="en-US" b="1" dirty="0" smtClean="0">
                <a:solidFill>
                  <a:srgbClr val="FF0000"/>
                </a:solidFill>
              </a:rPr>
              <a:t>Written in honor of Pauline Fielding Lovell,</a:t>
            </a:r>
          </a:p>
          <a:p>
            <a:r>
              <a:rPr lang="en-US" b="1" dirty="0" smtClean="0">
                <a:solidFill>
                  <a:srgbClr val="FF0000"/>
                </a:solidFill>
              </a:rPr>
              <a:t>November 18, 2011 </a:t>
            </a:r>
          </a:p>
          <a:p>
            <a:r>
              <a:rPr lang="en-US" b="1" dirty="0">
                <a:solidFill>
                  <a:srgbClr val="FF0000"/>
                </a:solidFill>
              </a:rPr>
              <a:t> </a:t>
            </a:r>
            <a:r>
              <a:rPr lang="en-US" b="1" dirty="0" smtClean="0">
                <a:solidFill>
                  <a:srgbClr val="FF0000"/>
                </a:solidFill>
              </a:rPr>
              <a:t>  by her son, Buzz Lovell</a:t>
            </a:r>
          </a:p>
          <a:p>
            <a:endParaRPr lang="en-US" dirty="0" smtClean="0"/>
          </a:p>
          <a:p>
            <a:endParaRPr lang="en-US" dirty="0"/>
          </a:p>
          <a:p>
            <a:endParaRPr lang="en-US" dirty="0"/>
          </a:p>
        </p:txBody>
      </p:sp>
    </p:spTree>
    <p:extLst>
      <p:ext uri="{BB962C8B-B14F-4D97-AF65-F5344CB8AC3E}">
        <p14:creationId xmlns:p14="http://schemas.microsoft.com/office/powerpoint/2010/main" val="286008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b="1" dirty="0" smtClean="0">
                <a:solidFill>
                  <a:srgbClr val="FF0000"/>
                </a:solidFill>
              </a:rPr>
              <a:t>Why did Peter make that confession?</a:t>
            </a:r>
            <a:endParaRPr lang="en-US" sz="4800" b="1" dirty="0">
              <a:solidFill>
                <a:srgbClr val="FF0000"/>
              </a:solidFill>
            </a:endParaRPr>
          </a:p>
        </p:txBody>
      </p:sp>
      <p:sp>
        <p:nvSpPr>
          <p:cNvPr id="3" name="Content Placeholder 2"/>
          <p:cNvSpPr>
            <a:spLocks noGrp="1"/>
          </p:cNvSpPr>
          <p:nvPr>
            <p:ph idx="1"/>
          </p:nvPr>
        </p:nvSpPr>
        <p:spPr/>
        <p:txBody>
          <a:bodyPr>
            <a:noAutofit/>
          </a:bodyPr>
          <a:lstStyle/>
          <a:p>
            <a:r>
              <a:rPr lang="en-US" sz="3200" b="1" dirty="0" smtClean="0">
                <a:solidFill>
                  <a:srgbClr val="FF0000"/>
                </a:solidFill>
              </a:rPr>
              <a:t>1.  He had faith in the words of Jesus.   John 6:68  “thou hast the words of eternal life.”</a:t>
            </a:r>
          </a:p>
          <a:p>
            <a:r>
              <a:rPr lang="en-US" sz="3200" b="1" dirty="0" smtClean="0">
                <a:solidFill>
                  <a:srgbClr val="FF0000"/>
                </a:solidFill>
              </a:rPr>
              <a:t>2.  He had faith in Jesus Himself.  John 6:69  “We believe and we </a:t>
            </a:r>
          </a:p>
          <a:p>
            <a:r>
              <a:rPr lang="en-US" sz="3200" b="1" dirty="0" smtClean="0">
                <a:solidFill>
                  <a:srgbClr val="FF0000"/>
                </a:solidFill>
              </a:rPr>
              <a:t>Are sure that thou art that Christ, the Son of the living God.”</a:t>
            </a:r>
          </a:p>
          <a:p>
            <a:endParaRPr lang="en-US" sz="3200" b="1" dirty="0">
              <a:solidFill>
                <a:srgbClr val="FF0000"/>
              </a:solidFill>
            </a:endParaRPr>
          </a:p>
          <a:p>
            <a:r>
              <a:rPr lang="en-US" sz="3200" b="1" dirty="0" smtClean="0">
                <a:solidFill>
                  <a:srgbClr val="FF0000"/>
                </a:solidFill>
              </a:rPr>
              <a:t>He was not going to be one of the number who ceased</a:t>
            </a:r>
          </a:p>
          <a:p>
            <a:r>
              <a:rPr lang="en-US" sz="3200" b="1" dirty="0" smtClean="0">
                <a:solidFill>
                  <a:srgbClr val="FF0000"/>
                </a:solidFill>
              </a:rPr>
              <a:t>Following Jesus.</a:t>
            </a:r>
            <a:endParaRPr lang="en-US" sz="3200" b="1" dirty="0">
              <a:solidFill>
                <a:srgbClr val="FF0000"/>
              </a:solidFill>
            </a:endParaRPr>
          </a:p>
        </p:txBody>
      </p:sp>
    </p:spTree>
    <p:extLst>
      <p:ext uri="{BB962C8B-B14F-4D97-AF65-F5344CB8AC3E}">
        <p14:creationId xmlns:p14="http://schemas.microsoft.com/office/powerpoint/2010/main" val="1640605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FF0000"/>
                </a:solidFill>
              </a:rPr>
              <a:t>We need to ask ourselves this same question</a:t>
            </a:r>
            <a:br>
              <a:rPr lang="en-US" b="1" dirty="0" smtClean="0">
                <a:solidFill>
                  <a:srgbClr val="FF0000"/>
                </a:solidFill>
              </a:rPr>
            </a:br>
            <a:r>
              <a:rPr lang="en-US" b="1" dirty="0" smtClean="0">
                <a:solidFill>
                  <a:srgbClr val="FF0000"/>
                </a:solidFill>
              </a:rPr>
              <a:t>today</a:t>
            </a:r>
            <a:r>
              <a:rPr lang="en-US" dirty="0" smtClean="0">
                <a:solidFill>
                  <a:srgbClr val="FF0000"/>
                </a:solidFill>
              </a:rPr>
              <a:t>:</a:t>
            </a:r>
            <a:endParaRPr lang="en-US" dirty="0">
              <a:solidFill>
                <a:srgbClr val="FF0000"/>
              </a:solidFill>
            </a:endParaRPr>
          </a:p>
        </p:txBody>
      </p:sp>
      <p:sp>
        <p:nvSpPr>
          <p:cNvPr id="3" name="Content Placeholder 2"/>
          <p:cNvSpPr>
            <a:spLocks noGrp="1"/>
          </p:cNvSpPr>
          <p:nvPr>
            <p:ph idx="1"/>
          </p:nvPr>
        </p:nvSpPr>
        <p:spPr/>
        <p:txBody>
          <a:bodyPr>
            <a:normAutofit/>
          </a:bodyPr>
          <a:lstStyle/>
          <a:p>
            <a:r>
              <a:rPr lang="en-US" sz="6600" b="1" dirty="0" smtClean="0">
                <a:solidFill>
                  <a:srgbClr val="FF0000"/>
                </a:solidFill>
              </a:rPr>
              <a:t>Lord, to whom shall we go?</a:t>
            </a:r>
            <a:endParaRPr lang="en-US" sz="6600" b="1" dirty="0">
              <a:solidFill>
                <a:srgbClr val="FF0000"/>
              </a:solidFill>
            </a:endParaRPr>
          </a:p>
        </p:txBody>
      </p:sp>
    </p:spTree>
    <p:extLst>
      <p:ext uri="{BB962C8B-B14F-4D97-AF65-F5344CB8AC3E}">
        <p14:creationId xmlns:p14="http://schemas.microsoft.com/office/powerpoint/2010/main" val="3295527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r>
              <a:rPr lang="en-US" sz="6000" b="1" dirty="0" smtClean="0">
                <a:solidFill>
                  <a:srgbClr val="FF0000"/>
                </a:solidFill>
              </a:rPr>
              <a:t>  There are many places we could turn to, indeed, many do</a:t>
            </a:r>
          </a:p>
          <a:p>
            <a:r>
              <a:rPr lang="en-US" sz="6000" b="1" dirty="0" smtClean="0">
                <a:solidFill>
                  <a:srgbClr val="FF0000"/>
                </a:solidFill>
              </a:rPr>
              <a:t>Turn away from the only way.  </a:t>
            </a:r>
            <a:endParaRPr lang="en-US" sz="6000" b="1" dirty="0">
              <a:solidFill>
                <a:srgbClr val="FF0000"/>
              </a:solidFill>
            </a:endParaRPr>
          </a:p>
        </p:txBody>
      </p:sp>
    </p:spTree>
    <p:extLst>
      <p:ext uri="{BB962C8B-B14F-4D97-AF65-F5344CB8AC3E}">
        <p14:creationId xmlns:p14="http://schemas.microsoft.com/office/powerpoint/2010/main" val="2792568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b="1" u="sng" dirty="0" smtClean="0">
                <a:solidFill>
                  <a:srgbClr val="FF0000"/>
                </a:solidFill>
              </a:rPr>
              <a:t>To whom could we go?</a:t>
            </a:r>
            <a:endParaRPr lang="en-US" sz="6000" b="1" u="sng" dirty="0">
              <a:solidFill>
                <a:srgbClr val="FF0000"/>
              </a:solidFill>
            </a:endParaRPr>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154357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600" b="1" u="sng" dirty="0" smtClean="0">
                <a:solidFill>
                  <a:srgbClr val="FF0000"/>
                </a:solidFill>
              </a:rPr>
              <a:t>To the Opinions of others</a:t>
            </a:r>
            <a:endParaRPr lang="en-US" sz="6600" b="1" u="sng" dirty="0">
              <a:solidFill>
                <a:srgbClr val="FF0000"/>
              </a:solidFill>
            </a:endParaRPr>
          </a:p>
        </p:txBody>
      </p:sp>
      <p:sp>
        <p:nvSpPr>
          <p:cNvPr id="3" name="Content Placeholder 2"/>
          <p:cNvSpPr>
            <a:spLocks noGrp="1"/>
          </p:cNvSpPr>
          <p:nvPr>
            <p:ph idx="1"/>
          </p:nvPr>
        </p:nvSpPr>
        <p:spPr/>
        <p:txBody>
          <a:bodyPr>
            <a:normAutofit lnSpcReduction="10000"/>
          </a:bodyPr>
          <a:lstStyle/>
          <a:p>
            <a:r>
              <a:rPr lang="en-US" dirty="0" smtClean="0">
                <a:solidFill>
                  <a:srgbClr val="FF0000"/>
                </a:solidFill>
              </a:rPr>
              <a:t>1.  Many turn to whatever the majority believe.</a:t>
            </a:r>
          </a:p>
          <a:p>
            <a:r>
              <a:rPr lang="en-US" dirty="0">
                <a:solidFill>
                  <a:srgbClr val="FF0000"/>
                </a:solidFill>
              </a:rPr>
              <a:t> </a:t>
            </a:r>
            <a:r>
              <a:rPr lang="en-US" dirty="0" smtClean="0">
                <a:solidFill>
                  <a:srgbClr val="FF0000"/>
                </a:solidFill>
              </a:rPr>
              <a:t>     a)  What have we always been taught?  </a:t>
            </a:r>
          </a:p>
          <a:p>
            <a:r>
              <a:rPr lang="en-US" dirty="0">
                <a:solidFill>
                  <a:srgbClr val="FF0000"/>
                </a:solidFill>
              </a:rPr>
              <a:t> </a:t>
            </a:r>
            <a:r>
              <a:rPr lang="en-US" dirty="0" smtClean="0">
                <a:solidFill>
                  <a:srgbClr val="FF0000"/>
                </a:solidFill>
              </a:rPr>
              <a:t>     b)  What do the latest poll indicate</a:t>
            </a:r>
          </a:p>
          <a:p>
            <a:r>
              <a:rPr lang="en-US" dirty="0" smtClean="0">
                <a:solidFill>
                  <a:srgbClr val="FF0000"/>
                </a:solidFill>
              </a:rPr>
              <a:t>2.  But listen to Jesus:</a:t>
            </a:r>
          </a:p>
          <a:p>
            <a:r>
              <a:rPr lang="en-US" dirty="0">
                <a:solidFill>
                  <a:srgbClr val="FF0000"/>
                </a:solidFill>
              </a:rPr>
              <a:t> </a:t>
            </a:r>
            <a:r>
              <a:rPr lang="en-US" dirty="0" smtClean="0">
                <a:solidFill>
                  <a:srgbClr val="FF0000"/>
                </a:solidFill>
              </a:rPr>
              <a:t>     a)  Matt. 7:13-14</a:t>
            </a:r>
            <a:endParaRPr lang="en-US" b="1" dirty="0" smtClean="0">
              <a:solidFill>
                <a:srgbClr val="FF0000"/>
              </a:solidFill>
            </a:endParaRPr>
          </a:p>
          <a:p>
            <a:r>
              <a:rPr lang="en-US" b="1" u="sng" baseline="30000" dirty="0" smtClean="0">
                <a:solidFill>
                  <a:srgbClr val="FF0000"/>
                </a:solidFill>
              </a:rPr>
              <a:t>13 </a:t>
            </a:r>
            <a:r>
              <a:rPr lang="en-US" b="1" u="sng" dirty="0" smtClean="0">
                <a:solidFill>
                  <a:srgbClr val="FF0000"/>
                </a:solidFill>
              </a:rPr>
              <a:t>Enter ye in at the strait gate: for wide is the gate, and broad is the way, that </a:t>
            </a:r>
            <a:r>
              <a:rPr lang="en-US" b="1" u="sng" dirty="0" err="1" smtClean="0">
                <a:solidFill>
                  <a:srgbClr val="FF0000"/>
                </a:solidFill>
              </a:rPr>
              <a:t>leadeth</a:t>
            </a:r>
            <a:r>
              <a:rPr lang="en-US" b="1" u="sng" dirty="0" smtClean="0">
                <a:solidFill>
                  <a:srgbClr val="FF0000"/>
                </a:solidFill>
              </a:rPr>
              <a:t> to destruction, and many there be which go in thereat:</a:t>
            </a:r>
          </a:p>
          <a:p>
            <a:r>
              <a:rPr lang="en-US" b="1" u="sng" baseline="30000" dirty="0" smtClean="0">
                <a:solidFill>
                  <a:srgbClr val="FF0000"/>
                </a:solidFill>
              </a:rPr>
              <a:t>14 </a:t>
            </a:r>
            <a:r>
              <a:rPr lang="en-US" b="1" u="sng" dirty="0" smtClean="0">
                <a:solidFill>
                  <a:srgbClr val="FF0000"/>
                </a:solidFill>
              </a:rPr>
              <a:t>Because strait is the gate, and narrow is the way, which </a:t>
            </a:r>
            <a:r>
              <a:rPr lang="en-US" b="1" u="sng" dirty="0" err="1" smtClean="0">
                <a:solidFill>
                  <a:srgbClr val="FF0000"/>
                </a:solidFill>
              </a:rPr>
              <a:t>leadeth</a:t>
            </a:r>
            <a:r>
              <a:rPr lang="en-US" b="1" u="sng" dirty="0" smtClean="0">
                <a:solidFill>
                  <a:srgbClr val="FF0000"/>
                </a:solidFill>
              </a:rPr>
              <a:t> unto life, and few there be that find it</a:t>
            </a:r>
          </a:p>
          <a:p>
            <a:endParaRPr lang="en-US" dirty="0"/>
          </a:p>
        </p:txBody>
      </p:sp>
    </p:spTree>
    <p:extLst>
      <p:ext uri="{BB962C8B-B14F-4D97-AF65-F5344CB8AC3E}">
        <p14:creationId xmlns:p14="http://schemas.microsoft.com/office/powerpoint/2010/main" val="2605097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Autofit/>
          </a:bodyPr>
          <a:lstStyle/>
          <a:p>
            <a:r>
              <a:rPr lang="en-US" sz="6000" b="1" dirty="0" smtClean="0">
                <a:solidFill>
                  <a:srgbClr val="FF0000"/>
                </a:solidFill>
              </a:rPr>
              <a:t>If you followed the majority in Noah’s day, you would</a:t>
            </a:r>
          </a:p>
          <a:p>
            <a:r>
              <a:rPr lang="en-US" sz="6000" b="1" dirty="0" smtClean="0">
                <a:solidFill>
                  <a:srgbClr val="FF0000"/>
                </a:solidFill>
              </a:rPr>
              <a:t>Have perished in the flood.  I Pet.3:20-21</a:t>
            </a:r>
          </a:p>
          <a:p>
            <a:endParaRPr lang="en-US" sz="4000" b="1" dirty="0"/>
          </a:p>
        </p:txBody>
      </p:sp>
    </p:spTree>
    <p:extLst>
      <p:ext uri="{BB962C8B-B14F-4D97-AF65-F5344CB8AC3E}">
        <p14:creationId xmlns:p14="http://schemas.microsoft.com/office/powerpoint/2010/main" val="40202555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u="sng" dirty="0" smtClean="0">
                <a:solidFill>
                  <a:srgbClr val="FF0000"/>
                </a:solidFill>
              </a:rPr>
              <a:t>What is the end of Human Wisdom?</a:t>
            </a:r>
            <a:endParaRPr lang="en-US" b="1" u="sng" dirty="0">
              <a:solidFill>
                <a:srgbClr val="FF0000"/>
              </a:solidFill>
            </a:endParaRPr>
          </a:p>
        </p:txBody>
      </p:sp>
      <p:sp>
        <p:nvSpPr>
          <p:cNvPr id="3" name="Content Placeholder 2"/>
          <p:cNvSpPr>
            <a:spLocks noGrp="1"/>
          </p:cNvSpPr>
          <p:nvPr>
            <p:ph idx="1"/>
          </p:nvPr>
        </p:nvSpPr>
        <p:spPr/>
        <p:txBody>
          <a:bodyPr>
            <a:normAutofit fontScale="92500" lnSpcReduction="20000"/>
          </a:bodyPr>
          <a:lstStyle/>
          <a:p>
            <a:r>
              <a:rPr lang="en-US" sz="3600" b="1" dirty="0" smtClean="0">
                <a:solidFill>
                  <a:srgbClr val="FF0000"/>
                </a:solidFill>
              </a:rPr>
              <a:t>1.  Some believe that ‘human wisdom’ can lead them to  Truth and life.”</a:t>
            </a:r>
          </a:p>
          <a:p>
            <a:r>
              <a:rPr lang="en-US" sz="3600" b="1" dirty="0">
                <a:solidFill>
                  <a:srgbClr val="FF0000"/>
                </a:solidFill>
              </a:rPr>
              <a:t> </a:t>
            </a:r>
            <a:r>
              <a:rPr lang="en-US" sz="3600" b="1" dirty="0" smtClean="0">
                <a:solidFill>
                  <a:srgbClr val="FF0000"/>
                </a:solidFill>
              </a:rPr>
              <a:t>     Educational professors</a:t>
            </a:r>
          </a:p>
          <a:p>
            <a:r>
              <a:rPr lang="en-US" sz="3600" b="1" dirty="0">
                <a:solidFill>
                  <a:srgbClr val="FF0000"/>
                </a:solidFill>
              </a:rPr>
              <a:t> </a:t>
            </a:r>
            <a:r>
              <a:rPr lang="en-US" sz="3600" b="1" dirty="0" smtClean="0">
                <a:solidFill>
                  <a:srgbClr val="FF0000"/>
                </a:solidFill>
              </a:rPr>
              <a:t>     Key </a:t>
            </a:r>
            <a:r>
              <a:rPr lang="en-US" sz="3600" b="1" dirty="0" err="1" smtClean="0">
                <a:solidFill>
                  <a:srgbClr val="FF0000"/>
                </a:solidFill>
              </a:rPr>
              <a:t>Pschologists</a:t>
            </a:r>
            <a:r>
              <a:rPr lang="en-US" sz="3600" b="1" dirty="0" smtClean="0">
                <a:solidFill>
                  <a:srgbClr val="FF0000"/>
                </a:solidFill>
              </a:rPr>
              <a:t> on talk shows!   </a:t>
            </a:r>
          </a:p>
          <a:p>
            <a:r>
              <a:rPr lang="en-US" sz="3600" b="1" dirty="0">
                <a:solidFill>
                  <a:srgbClr val="FF0000"/>
                </a:solidFill>
              </a:rPr>
              <a:t> </a:t>
            </a:r>
            <a:r>
              <a:rPr lang="en-US" sz="3600" b="1" dirty="0" smtClean="0">
                <a:solidFill>
                  <a:srgbClr val="FF0000"/>
                </a:solidFill>
              </a:rPr>
              <a:t>           They fail:  Why?  </a:t>
            </a:r>
          </a:p>
          <a:p>
            <a:endParaRPr lang="en-US" sz="3600" b="1" dirty="0" smtClean="0"/>
          </a:p>
          <a:p>
            <a:r>
              <a:rPr lang="en-US" sz="3600" b="1" dirty="0">
                <a:solidFill>
                  <a:srgbClr val="FF0000"/>
                </a:solidFill>
              </a:rPr>
              <a:t> </a:t>
            </a:r>
            <a:r>
              <a:rPr lang="en-US" sz="3600" b="1" dirty="0" smtClean="0">
                <a:solidFill>
                  <a:srgbClr val="FF0000"/>
                </a:solidFill>
              </a:rPr>
              <a:t>           </a:t>
            </a:r>
            <a:r>
              <a:rPr lang="en-US" sz="3600" b="1" u="sng" dirty="0" smtClean="0">
                <a:solidFill>
                  <a:srgbClr val="FF0000"/>
                </a:solidFill>
              </a:rPr>
              <a:t> Isa. 55:8-9  </a:t>
            </a:r>
          </a:p>
          <a:p>
            <a:r>
              <a:rPr lang="en-US" sz="3600" b="1" dirty="0">
                <a:solidFill>
                  <a:srgbClr val="FF0000"/>
                </a:solidFill>
              </a:rPr>
              <a:t> </a:t>
            </a:r>
            <a:r>
              <a:rPr lang="en-US" sz="3600" b="1" dirty="0" smtClean="0">
                <a:solidFill>
                  <a:srgbClr val="FF0000"/>
                </a:solidFill>
              </a:rPr>
              <a:t>           </a:t>
            </a:r>
            <a:r>
              <a:rPr lang="en-US" sz="3600" b="1" u="sng" dirty="0" smtClean="0">
                <a:solidFill>
                  <a:srgbClr val="FF0000"/>
                </a:solidFill>
              </a:rPr>
              <a:t> Matt.15:9</a:t>
            </a:r>
          </a:p>
          <a:p>
            <a:r>
              <a:rPr lang="en-US" dirty="0"/>
              <a:t> </a:t>
            </a:r>
            <a:r>
              <a:rPr lang="en-US" dirty="0" smtClean="0"/>
              <a:t>            </a:t>
            </a:r>
            <a:endParaRPr lang="en-US" dirty="0"/>
          </a:p>
        </p:txBody>
      </p:sp>
    </p:spTree>
    <p:extLst>
      <p:ext uri="{BB962C8B-B14F-4D97-AF65-F5344CB8AC3E}">
        <p14:creationId xmlns:p14="http://schemas.microsoft.com/office/powerpoint/2010/main" val="2078471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TotalTime>
  <Words>910</Words>
  <Application>Microsoft Office PowerPoint</Application>
  <PresentationFormat>Widescreen</PresentationFormat>
  <Paragraphs>157</Paragraphs>
  <Slides>27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27</vt:i4>
      </vt:variant>
    </vt:vector>
  </HeadingPairs>
  <TitlesOfParts>
    <vt:vector size="31" baseType="lpstr">
      <vt:lpstr>Arial</vt:lpstr>
      <vt:lpstr>Calibri</vt:lpstr>
      <vt:lpstr>Calibri Light</vt:lpstr>
      <vt:lpstr>Office Theme</vt:lpstr>
      <vt:lpstr>Lord, to Whom Shall We Go?</vt:lpstr>
      <vt:lpstr>John 6:66-69</vt:lpstr>
      <vt:lpstr>Why did Peter make that confession?</vt:lpstr>
      <vt:lpstr>We need to ask ourselves this same question today:</vt:lpstr>
      <vt:lpstr>PowerPoint Presentation</vt:lpstr>
      <vt:lpstr>To whom could we go?</vt:lpstr>
      <vt:lpstr>To the Opinions of others</vt:lpstr>
      <vt:lpstr>PowerPoint Presentation</vt:lpstr>
      <vt:lpstr>What is the end of Human Wisdom?</vt:lpstr>
      <vt:lpstr>Some will risk their eternal salvation on what their preacher, priests or leader says!</vt:lpstr>
      <vt:lpstr>Matt.15:12-14</vt:lpstr>
      <vt:lpstr>Some allow their conscience to be their guide!</vt:lpstr>
      <vt:lpstr>PowerPoint Presentation</vt:lpstr>
      <vt:lpstr>PowerPoint Presentation</vt:lpstr>
      <vt:lpstr>This just makes me feel good…and that is what I want to follow!</vt:lpstr>
      <vt:lpstr>PowerPoint Presentation</vt:lpstr>
      <vt:lpstr>PowerPoint Presentation</vt:lpstr>
      <vt:lpstr>What Saith the Scriptures?</vt:lpstr>
      <vt:lpstr>PowerPoint Presentation</vt:lpstr>
      <vt:lpstr>God tells us how to ‘turn to Jesus’</vt:lpstr>
      <vt:lpstr>We must turn to the New Testament , The word God.</vt:lpstr>
      <vt:lpstr>What we are told by the apostles, are the commandments of God</vt:lpstr>
      <vt:lpstr>PowerPoint Presentation</vt:lpstr>
      <vt:lpstr>PowerPoint Presentation</vt:lpstr>
      <vt:lpstr>PowerPoint Presentation</vt:lpstr>
      <vt:lpstr>This Mother:</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Lord, to Whom Shall We Go?</dc:title>
  <dc:creator>mac</dc:creator>
  <cp:lastModifiedBy>mac</cp:lastModifiedBy>
  <cp:revision>10</cp:revision>
  <cp:lastPrinted>2016-05-08T20:17:32Z</cp:lastPrinted>
  <dcterms:created xsi:type="dcterms:W3CDTF">2016-05-08T18:56:35Z</dcterms:created>
  <dcterms:modified xsi:type="dcterms:W3CDTF">2016-05-08T21:03:55Z</dcterms:modified>
</cp:coreProperties>
</file>