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8" r:id="rId4"/>
    <p:sldId id="309" r:id="rId5"/>
    <p:sldId id="310" r:id="rId6"/>
    <p:sldId id="281" r:id="rId7"/>
    <p:sldId id="287" r:id="rId8"/>
    <p:sldId id="305" r:id="rId9"/>
    <p:sldId id="282" r:id="rId10"/>
    <p:sldId id="283" r:id="rId11"/>
    <p:sldId id="288" r:id="rId12"/>
    <p:sldId id="303" r:id="rId13"/>
    <p:sldId id="284" r:id="rId14"/>
    <p:sldId id="306" r:id="rId15"/>
    <p:sldId id="301" r:id="rId16"/>
    <p:sldId id="289" r:id="rId17"/>
    <p:sldId id="298" r:id="rId18"/>
    <p:sldId id="279" r:id="rId19"/>
    <p:sldId id="290" r:id="rId20"/>
    <p:sldId id="291" r:id="rId21"/>
    <p:sldId id="293" r:id="rId22"/>
    <p:sldId id="295" r:id="rId23"/>
    <p:sldId id="296" r:id="rId24"/>
    <p:sldId id="258" r:id="rId25"/>
    <p:sldId id="259" r:id="rId26"/>
    <p:sldId id="260" r:id="rId27"/>
    <p:sldId id="262" r:id="rId28"/>
    <p:sldId id="263" r:id="rId29"/>
    <p:sldId id="264" r:id="rId30"/>
    <p:sldId id="265" r:id="rId31"/>
    <p:sldId id="311" r:id="rId32"/>
    <p:sldId id="270" r:id="rId33"/>
    <p:sldId id="271" r:id="rId34"/>
    <p:sldId id="272" r:id="rId35"/>
    <p:sldId id="273" r:id="rId36"/>
    <p:sldId id="312" r:id="rId37"/>
    <p:sldId id="274" r:id="rId38"/>
    <p:sldId id="313" r:id="rId39"/>
    <p:sldId id="31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56" autoAdjust="0"/>
    <p:restoredTop sz="94660"/>
  </p:normalViewPr>
  <p:slideViewPr>
    <p:cSldViewPr snapToGrid="0">
      <p:cViewPr varScale="1">
        <p:scale>
          <a:sx n="98" d="100"/>
          <a:sy n="98" d="100"/>
        </p:scale>
        <p:origin x="102"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6076DC-78A9-4680-B513-081275FE4351}" type="datetimeFigureOut">
              <a:rPr lang="en-US" smtClean="0"/>
              <a:t>3/10/2018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FF36E-2821-4C99-ABF9-19C63300B1FE}" type="slidenum">
              <a:rPr lang="en-US" smtClean="0"/>
              <a:t>‹#›</a:t>
            </a:fld>
            <a:endParaRPr lang="en-US"/>
          </a:p>
        </p:txBody>
      </p:sp>
    </p:spTree>
    <p:extLst>
      <p:ext uri="{BB962C8B-B14F-4D97-AF65-F5344CB8AC3E}">
        <p14:creationId xmlns:p14="http://schemas.microsoft.com/office/powerpoint/2010/main" val="752579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6076DC-78A9-4680-B513-081275FE4351}" type="datetimeFigureOut">
              <a:rPr lang="en-US" smtClean="0"/>
              <a:t>3/10/2018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FF36E-2821-4C99-ABF9-19C63300B1FE}" type="slidenum">
              <a:rPr lang="en-US" smtClean="0"/>
              <a:t>‹#›</a:t>
            </a:fld>
            <a:endParaRPr lang="en-US"/>
          </a:p>
        </p:txBody>
      </p:sp>
    </p:spTree>
    <p:extLst>
      <p:ext uri="{BB962C8B-B14F-4D97-AF65-F5344CB8AC3E}">
        <p14:creationId xmlns:p14="http://schemas.microsoft.com/office/powerpoint/2010/main" val="4133596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6076DC-78A9-4680-B513-081275FE4351}" type="datetimeFigureOut">
              <a:rPr lang="en-US" smtClean="0"/>
              <a:t>3/10/2018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FF36E-2821-4C99-ABF9-19C63300B1FE}" type="slidenum">
              <a:rPr lang="en-US" smtClean="0"/>
              <a:t>‹#›</a:t>
            </a:fld>
            <a:endParaRPr lang="en-US"/>
          </a:p>
        </p:txBody>
      </p:sp>
    </p:spTree>
    <p:extLst>
      <p:ext uri="{BB962C8B-B14F-4D97-AF65-F5344CB8AC3E}">
        <p14:creationId xmlns:p14="http://schemas.microsoft.com/office/powerpoint/2010/main" val="36008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6076DC-78A9-4680-B513-081275FE4351}" type="datetimeFigureOut">
              <a:rPr lang="en-US" smtClean="0"/>
              <a:t>3/10/2018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FF36E-2821-4C99-ABF9-19C63300B1FE}" type="slidenum">
              <a:rPr lang="en-US" smtClean="0"/>
              <a:t>‹#›</a:t>
            </a:fld>
            <a:endParaRPr lang="en-US"/>
          </a:p>
        </p:txBody>
      </p:sp>
    </p:spTree>
    <p:extLst>
      <p:ext uri="{BB962C8B-B14F-4D97-AF65-F5344CB8AC3E}">
        <p14:creationId xmlns:p14="http://schemas.microsoft.com/office/powerpoint/2010/main" val="2655567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6076DC-78A9-4680-B513-081275FE4351}" type="datetimeFigureOut">
              <a:rPr lang="en-US" smtClean="0"/>
              <a:t>3/10/2018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FF36E-2821-4C99-ABF9-19C63300B1FE}" type="slidenum">
              <a:rPr lang="en-US" smtClean="0"/>
              <a:t>‹#›</a:t>
            </a:fld>
            <a:endParaRPr lang="en-US"/>
          </a:p>
        </p:txBody>
      </p:sp>
    </p:spTree>
    <p:extLst>
      <p:ext uri="{BB962C8B-B14F-4D97-AF65-F5344CB8AC3E}">
        <p14:creationId xmlns:p14="http://schemas.microsoft.com/office/powerpoint/2010/main" val="2896882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6076DC-78A9-4680-B513-081275FE4351}" type="datetimeFigureOut">
              <a:rPr lang="en-US" smtClean="0"/>
              <a:t>3/10/2018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FF36E-2821-4C99-ABF9-19C63300B1FE}" type="slidenum">
              <a:rPr lang="en-US" smtClean="0"/>
              <a:t>‹#›</a:t>
            </a:fld>
            <a:endParaRPr lang="en-US"/>
          </a:p>
        </p:txBody>
      </p:sp>
    </p:spTree>
    <p:extLst>
      <p:ext uri="{BB962C8B-B14F-4D97-AF65-F5344CB8AC3E}">
        <p14:creationId xmlns:p14="http://schemas.microsoft.com/office/powerpoint/2010/main" val="908843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6076DC-78A9-4680-B513-081275FE4351}" type="datetimeFigureOut">
              <a:rPr lang="en-US" smtClean="0"/>
              <a:t>3/10/2018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FF36E-2821-4C99-ABF9-19C63300B1FE}" type="slidenum">
              <a:rPr lang="en-US" smtClean="0"/>
              <a:t>‹#›</a:t>
            </a:fld>
            <a:endParaRPr lang="en-US"/>
          </a:p>
        </p:txBody>
      </p:sp>
    </p:spTree>
    <p:extLst>
      <p:ext uri="{BB962C8B-B14F-4D97-AF65-F5344CB8AC3E}">
        <p14:creationId xmlns:p14="http://schemas.microsoft.com/office/powerpoint/2010/main" val="3744416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6076DC-78A9-4680-B513-081275FE4351}" type="datetimeFigureOut">
              <a:rPr lang="en-US" smtClean="0"/>
              <a:t>3/10/2018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FF36E-2821-4C99-ABF9-19C63300B1FE}" type="slidenum">
              <a:rPr lang="en-US" smtClean="0"/>
              <a:t>‹#›</a:t>
            </a:fld>
            <a:endParaRPr lang="en-US"/>
          </a:p>
        </p:txBody>
      </p:sp>
    </p:spTree>
    <p:extLst>
      <p:ext uri="{BB962C8B-B14F-4D97-AF65-F5344CB8AC3E}">
        <p14:creationId xmlns:p14="http://schemas.microsoft.com/office/powerpoint/2010/main" val="2942062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6076DC-78A9-4680-B513-081275FE4351}" type="datetimeFigureOut">
              <a:rPr lang="en-US" smtClean="0"/>
              <a:t>3/10/2018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FF36E-2821-4C99-ABF9-19C63300B1FE}" type="slidenum">
              <a:rPr lang="en-US" smtClean="0"/>
              <a:t>‹#›</a:t>
            </a:fld>
            <a:endParaRPr lang="en-US"/>
          </a:p>
        </p:txBody>
      </p:sp>
    </p:spTree>
    <p:extLst>
      <p:ext uri="{BB962C8B-B14F-4D97-AF65-F5344CB8AC3E}">
        <p14:creationId xmlns:p14="http://schemas.microsoft.com/office/powerpoint/2010/main" val="3931555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6076DC-78A9-4680-B513-081275FE4351}" type="datetimeFigureOut">
              <a:rPr lang="en-US" smtClean="0"/>
              <a:t>3/10/2018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FF36E-2821-4C99-ABF9-19C63300B1FE}" type="slidenum">
              <a:rPr lang="en-US" smtClean="0"/>
              <a:t>‹#›</a:t>
            </a:fld>
            <a:endParaRPr lang="en-US"/>
          </a:p>
        </p:txBody>
      </p:sp>
    </p:spTree>
    <p:extLst>
      <p:ext uri="{BB962C8B-B14F-4D97-AF65-F5344CB8AC3E}">
        <p14:creationId xmlns:p14="http://schemas.microsoft.com/office/powerpoint/2010/main" val="2826137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6076DC-78A9-4680-B513-081275FE4351}" type="datetimeFigureOut">
              <a:rPr lang="en-US" smtClean="0"/>
              <a:t>3/10/2018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FF36E-2821-4C99-ABF9-19C63300B1FE}" type="slidenum">
              <a:rPr lang="en-US" smtClean="0"/>
              <a:t>‹#›</a:t>
            </a:fld>
            <a:endParaRPr lang="en-US"/>
          </a:p>
        </p:txBody>
      </p:sp>
    </p:spTree>
    <p:extLst>
      <p:ext uri="{BB962C8B-B14F-4D97-AF65-F5344CB8AC3E}">
        <p14:creationId xmlns:p14="http://schemas.microsoft.com/office/powerpoint/2010/main" val="977784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6076DC-78A9-4680-B513-081275FE4351}" type="datetimeFigureOut">
              <a:rPr lang="en-US" smtClean="0"/>
              <a:t>3/10/2018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FF36E-2821-4C99-ABF9-19C63300B1FE}" type="slidenum">
              <a:rPr lang="en-US" smtClean="0"/>
              <a:t>‹#›</a:t>
            </a:fld>
            <a:endParaRPr lang="en-US"/>
          </a:p>
        </p:txBody>
      </p:sp>
    </p:spTree>
    <p:extLst>
      <p:ext uri="{BB962C8B-B14F-4D97-AF65-F5344CB8AC3E}">
        <p14:creationId xmlns:p14="http://schemas.microsoft.com/office/powerpoint/2010/main" val="2893584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www.bing.com/search?q=define+audacious" TargetMode="External"/><Relationship Id="rId13" Type="http://schemas.openxmlformats.org/officeDocument/2006/relationships/hyperlink" Target="https://www.bing.com/search?q=define+brash" TargetMode="External"/><Relationship Id="rId18" Type="http://schemas.openxmlformats.org/officeDocument/2006/relationships/hyperlink" Target="https://www.bing.com/search?q=define+heartless" TargetMode="External"/><Relationship Id="rId26" Type="http://schemas.openxmlformats.org/officeDocument/2006/relationships/hyperlink" Target="https://www.bing.com/search?q=define+indifferent" TargetMode="External"/><Relationship Id="rId3" Type="http://schemas.openxmlformats.org/officeDocument/2006/relationships/hyperlink" Target="https://www.bing.com/search?q=define+insolent" TargetMode="External"/><Relationship Id="rId21" Type="http://schemas.openxmlformats.org/officeDocument/2006/relationships/hyperlink" Target="https://www.bing.com/search?q=define+callous" TargetMode="External"/><Relationship Id="rId7" Type="http://schemas.openxmlformats.org/officeDocument/2006/relationships/hyperlink" Target="https://www.bing.com/search?q=define+bold" TargetMode="External"/><Relationship Id="rId12" Type="http://schemas.openxmlformats.org/officeDocument/2006/relationships/hyperlink" Target="https://www.bing.com/search?q=define+insubordinate" TargetMode="External"/><Relationship Id="rId17" Type="http://schemas.openxmlformats.org/officeDocument/2006/relationships/hyperlink" Target="https://www.bing.com/search?q=define+unfeeling" TargetMode="External"/><Relationship Id="rId25" Type="http://schemas.openxmlformats.org/officeDocument/2006/relationships/hyperlink" Target="https://www.bing.com/search?q=define+unconcerned" TargetMode="External"/><Relationship Id="rId2" Type="http://schemas.openxmlformats.org/officeDocument/2006/relationships/hyperlink" Target="https://www.bing.com/search?q=define+impertinent" TargetMode="External"/><Relationship Id="rId16" Type="http://schemas.openxmlformats.org/officeDocument/2006/relationships/hyperlink" Target="https://www.bing.com/search?q=define+impolite" TargetMode="External"/><Relationship Id="rId20" Type="http://schemas.openxmlformats.org/officeDocument/2006/relationships/hyperlink" Target="https://www.bing.com/search?q=define+hard" TargetMode="External"/><Relationship Id="rId29" Type="http://schemas.openxmlformats.org/officeDocument/2006/relationships/hyperlink" Target="https://www.bing.com/search?q=define+uncharitable" TargetMode="External"/><Relationship Id="rId1" Type="http://schemas.openxmlformats.org/officeDocument/2006/relationships/slideLayout" Target="../slideLayouts/slideLayout2.xml"/><Relationship Id="rId6" Type="http://schemas.openxmlformats.org/officeDocument/2006/relationships/hyperlink" Target="https://www.bing.com/search?q=define+brazen" TargetMode="External"/><Relationship Id="rId11" Type="http://schemas.openxmlformats.org/officeDocument/2006/relationships/hyperlink" Target="https://www.bing.com/search?q=define+disrespectful" TargetMode="External"/><Relationship Id="rId24" Type="http://schemas.openxmlformats.org/officeDocument/2006/relationships/hyperlink" Target="https://www.bing.com/search?q=define+unloving" TargetMode="External"/><Relationship Id="rId5" Type="http://schemas.openxmlformats.org/officeDocument/2006/relationships/hyperlink" Target="https://www.bing.com/search?q=define+cocky" TargetMode="External"/><Relationship Id="rId15" Type="http://schemas.openxmlformats.org/officeDocument/2006/relationships/hyperlink" Target="https://www.bing.com/search?q=define+rude" TargetMode="External"/><Relationship Id="rId23" Type="http://schemas.openxmlformats.org/officeDocument/2006/relationships/hyperlink" Target="https://www.bing.com/search?q=define+uncaring" TargetMode="External"/><Relationship Id="rId28" Type="http://schemas.openxmlformats.org/officeDocument/2006/relationships/hyperlink" Target="https://www.bing.com/search?q=define+unkind" TargetMode="External"/><Relationship Id="rId10" Type="http://schemas.openxmlformats.org/officeDocument/2006/relationships/hyperlink" Target="https://www.bing.com/search?q=define+forward" TargetMode="External"/><Relationship Id="rId19" Type="http://schemas.openxmlformats.org/officeDocument/2006/relationships/hyperlink" Target="https://www.bing.com/search?q=define+cold" TargetMode="External"/><Relationship Id="rId31" Type="http://schemas.openxmlformats.org/officeDocument/2006/relationships/hyperlink" Target="https://www.bing.com/search?q=define+cold-hearted" TargetMode="External"/><Relationship Id="rId4" Type="http://schemas.openxmlformats.org/officeDocument/2006/relationships/hyperlink" Target="https://www.bing.com/search?q=define+cheeky" TargetMode="External"/><Relationship Id="rId9" Type="http://schemas.openxmlformats.org/officeDocument/2006/relationships/hyperlink" Target="https://www.bing.com/search?q=define+presumptuous" TargetMode="External"/><Relationship Id="rId14" Type="http://schemas.openxmlformats.org/officeDocument/2006/relationships/hyperlink" Target="https://www.bing.com/search?q=define+brassy" TargetMode="External"/><Relationship Id="rId22" Type="http://schemas.openxmlformats.org/officeDocument/2006/relationships/hyperlink" Target="https://www.bing.com/search?q=define+unsympathetic" TargetMode="External"/><Relationship Id="rId27" Type="http://schemas.openxmlformats.org/officeDocument/2006/relationships/hyperlink" Target="https://www.bing.com/search?q=define+unmoved" TargetMode="External"/><Relationship Id="rId30" Type="http://schemas.openxmlformats.org/officeDocument/2006/relationships/hyperlink" Target="https://www.bing.com/search?q=define+unemotiona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8800" b="1" dirty="0" smtClean="0">
                <a:solidFill>
                  <a:srgbClr val="7030A0"/>
                </a:solidFill>
              </a:rPr>
              <a:t>I Sat Where They Sat</a:t>
            </a:r>
            <a:endParaRPr lang="en-US" sz="8800" b="1" dirty="0">
              <a:solidFill>
                <a:srgbClr val="7030A0"/>
              </a:solidFill>
            </a:endParaRPr>
          </a:p>
        </p:txBody>
      </p:sp>
      <p:sp>
        <p:nvSpPr>
          <p:cNvPr id="3" name="Subtitle 2"/>
          <p:cNvSpPr>
            <a:spLocks noGrp="1"/>
          </p:cNvSpPr>
          <p:nvPr>
            <p:ph type="subTitle" idx="1"/>
          </p:nvPr>
        </p:nvSpPr>
        <p:spPr/>
        <p:txBody>
          <a:bodyPr>
            <a:normAutofit/>
          </a:bodyPr>
          <a:lstStyle/>
          <a:p>
            <a:r>
              <a:rPr lang="en-US" sz="4800" b="1" u="sng" dirty="0" smtClean="0">
                <a:solidFill>
                  <a:srgbClr val="002060"/>
                </a:solidFill>
              </a:rPr>
              <a:t>Ezekiel 3:15</a:t>
            </a:r>
            <a:endParaRPr lang="en-US" sz="4800" b="1" u="sng" dirty="0">
              <a:solidFill>
                <a:srgbClr val="002060"/>
              </a:solidFill>
            </a:endParaRPr>
          </a:p>
        </p:txBody>
      </p:sp>
    </p:spTree>
    <p:extLst>
      <p:ext uri="{BB962C8B-B14F-4D97-AF65-F5344CB8AC3E}">
        <p14:creationId xmlns:p14="http://schemas.microsoft.com/office/powerpoint/2010/main" val="20116185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187" y="107004"/>
            <a:ext cx="11935839" cy="6069959"/>
          </a:xfrm>
        </p:spPr>
        <p:txBody>
          <a:bodyPr/>
          <a:lstStyle/>
          <a:p>
            <a:endParaRPr lang="en-US" sz="4000" baseline="30000" dirty="0" smtClean="0"/>
          </a:p>
          <a:p>
            <a:r>
              <a:rPr lang="en-US" sz="4000" baseline="30000" dirty="0" smtClean="0"/>
              <a:t>13</a:t>
            </a:r>
            <a:r>
              <a:rPr lang="en-US" sz="4000" baseline="30000" dirty="0"/>
              <a:t> </a:t>
            </a:r>
            <a:r>
              <a:rPr lang="en-US" sz="4000" dirty="0"/>
              <a:t>I heard also the noise of the wings of the living creatures that touched one another, and the noise of the wheels over against them, and a noise of a great rushing.</a:t>
            </a:r>
          </a:p>
          <a:p>
            <a:r>
              <a:rPr lang="en-US" sz="4000" baseline="30000" dirty="0"/>
              <a:t>14 </a:t>
            </a:r>
            <a:r>
              <a:rPr lang="en-US" sz="4000" dirty="0"/>
              <a:t>So the spirit lifted me up, and took me away, and I went in bitterness, in the heat of my spirit; but the hand of the </a:t>
            </a:r>
            <a:r>
              <a:rPr lang="en-US" sz="4000" cap="small" dirty="0"/>
              <a:t>Lord</a:t>
            </a:r>
            <a:r>
              <a:rPr lang="en-US" sz="4000" dirty="0"/>
              <a:t> was strong upon me.</a:t>
            </a:r>
          </a:p>
          <a:p>
            <a:endParaRPr lang="en-US" dirty="0"/>
          </a:p>
        </p:txBody>
      </p:sp>
    </p:spTree>
    <p:extLst>
      <p:ext uri="{BB962C8B-B14F-4D97-AF65-F5344CB8AC3E}">
        <p14:creationId xmlns:p14="http://schemas.microsoft.com/office/powerpoint/2010/main" val="30959086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089" y="191378"/>
            <a:ext cx="11350558" cy="6442886"/>
          </a:xfrm>
        </p:spPr>
        <p:txBody>
          <a:bodyPr>
            <a:normAutofit/>
          </a:bodyPr>
          <a:lstStyle/>
          <a:p>
            <a:endParaRPr lang="en-US" sz="4000" dirty="0" smtClean="0"/>
          </a:p>
          <a:p>
            <a:r>
              <a:rPr lang="en-US" sz="4000" dirty="0"/>
              <a:t> </a:t>
            </a:r>
            <a:r>
              <a:rPr lang="en-US" sz="4000" dirty="0" smtClean="0"/>
              <a:t>  Then </a:t>
            </a:r>
            <a:r>
              <a:rPr lang="en-US" sz="4000" dirty="0"/>
              <a:t>I came to them of the captivity at </a:t>
            </a:r>
            <a:r>
              <a:rPr lang="en-US" sz="4000" dirty="0" err="1"/>
              <a:t>Telabib</a:t>
            </a:r>
            <a:r>
              <a:rPr lang="en-US" sz="4000" dirty="0"/>
              <a:t>, that dwelt by the river of </a:t>
            </a:r>
            <a:r>
              <a:rPr lang="en-US" sz="4000" dirty="0" err="1"/>
              <a:t>Chebar</a:t>
            </a:r>
            <a:r>
              <a:rPr lang="en-US" sz="4000" dirty="0" smtClean="0"/>
              <a:t>,</a:t>
            </a:r>
          </a:p>
          <a:p>
            <a:r>
              <a:rPr lang="en-US" sz="4000" dirty="0" smtClean="0"/>
              <a:t> </a:t>
            </a:r>
            <a:r>
              <a:rPr lang="en-US" sz="4000" b="1" u="sng" dirty="0">
                <a:solidFill>
                  <a:srgbClr val="FF0000"/>
                </a:solidFill>
              </a:rPr>
              <a:t>and I sat where they sat</a:t>
            </a:r>
            <a:r>
              <a:rPr lang="en-US" sz="4000" dirty="0"/>
              <a:t>, and remained there astonished among them seven days</a:t>
            </a:r>
            <a:r>
              <a:rPr lang="en-US" sz="4000" dirty="0" smtClean="0"/>
              <a:t>.</a:t>
            </a:r>
          </a:p>
          <a:p>
            <a:r>
              <a:rPr lang="en-US" sz="4000" dirty="0"/>
              <a:t> </a:t>
            </a:r>
            <a:r>
              <a:rPr lang="en-US" sz="4000" dirty="0" smtClean="0"/>
              <a:t>  Cf. Job’s friends…Did not speak for 7 days…</a:t>
            </a:r>
          </a:p>
          <a:p>
            <a:r>
              <a:rPr lang="en-US" sz="4000" dirty="0"/>
              <a:t> </a:t>
            </a:r>
            <a:r>
              <a:rPr lang="en-US" sz="4000" dirty="0" smtClean="0"/>
              <a:t>  they are astonished…   (Job 2:1-just as Ezekiel …</a:t>
            </a:r>
            <a:endParaRPr lang="en-US" sz="4000" dirty="0"/>
          </a:p>
        </p:txBody>
      </p:sp>
    </p:spTree>
    <p:extLst>
      <p:ext uri="{BB962C8B-B14F-4D97-AF65-F5344CB8AC3E}">
        <p14:creationId xmlns:p14="http://schemas.microsoft.com/office/powerpoint/2010/main" val="445416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20664" cy="6206146"/>
          </a:xfrm>
        </p:spPr>
        <p:txBody>
          <a:bodyPr>
            <a:normAutofit lnSpcReduction="10000"/>
          </a:bodyPr>
          <a:lstStyle/>
          <a:p>
            <a:endParaRPr lang="en-US" sz="3600" baseline="30000" dirty="0" smtClean="0"/>
          </a:p>
          <a:p>
            <a:r>
              <a:rPr lang="en-US" sz="3600" baseline="30000" dirty="0" smtClean="0"/>
              <a:t>Job 2: 11</a:t>
            </a:r>
            <a:r>
              <a:rPr lang="en-US" sz="3600" baseline="30000" dirty="0"/>
              <a:t> </a:t>
            </a:r>
            <a:r>
              <a:rPr lang="en-US" sz="3600" dirty="0"/>
              <a:t>Now when Job's three friends heard of all this evil that was come upon him, they came every one from his own place; </a:t>
            </a:r>
            <a:r>
              <a:rPr lang="en-US" sz="3600" dirty="0" err="1"/>
              <a:t>Eliphaz</a:t>
            </a:r>
            <a:r>
              <a:rPr lang="en-US" sz="3600" dirty="0"/>
              <a:t> the </a:t>
            </a:r>
            <a:r>
              <a:rPr lang="en-US" sz="3600" dirty="0" err="1"/>
              <a:t>Temanite</a:t>
            </a:r>
            <a:r>
              <a:rPr lang="en-US" sz="3600" dirty="0"/>
              <a:t>, and </a:t>
            </a:r>
            <a:r>
              <a:rPr lang="en-US" sz="3600" dirty="0" err="1"/>
              <a:t>Bildad</a:t>
            </a:r>
            <a:r>
              <a:rPr lang="en-US" sz="3600" dirty="0"/>
              <a:t> the </a:t>
            </a:r>
            <a:r>
              <a:rPr lang="en-US" sz="3600" dirty="0" err="1"/>
              <a:t>Shuhite</a:t>
            </a:r>
            <a:r>
              <a:rPr lang="en-US" sz="3600" dirty="0"/>
              <a:t>, and </a:t>
            </a:r>
            <a:r>
              <a:rPr lang="en-US" sz="3600" dirty="0" err="1"/>
              <a:t>Zophar</a:t>
            </a:r>
            <a:r>
              <a:rPr lang="en-US" sz="3600" dirty="0"/>
              <a:t> the </a:t>
            </a:r>
            <a:r>
              <a:rPr lang="en-US" sz="3600" dirty="0" err="1"/>
              <a:t>Naamathite</a:t>
            </a:r>
            <a:r>
              <a:rPr lang="en-US" sz="3600" dirty="0"/>
              <a:t>: for they had made an appointment together to come to mourn with him and to comfort him.</a:t>
            </a:r>
          </a:p>
          <a:p>
            <a:r>
              <a:rPr lang="en-US" sz="3600" baseline="30000" dirty="0"/>
              <a:t>12 </a:t>
            </a:r>
            <a:r>
              <a:rPr lang="en-US" sz="3600" dirty="0"/>
              <a:t>And when they lifted up their eyes afar off, and knew him not, they lifted up their voice, and wept; and they rent every one his mantle, and sprinkled dust upon their heads toward heaven.</a:t>
            </a:r>
          </a:p>
          <a:p>
            <a:r>
              <a:rPr lang="en-US" sz="3600" b="1" u="sng" baseline="30000" dirty="0">
                <a:solidFill>
                  <a:srgbClr val="002060"/>
                </a:solidFill>
              </a:rPr>
              <a:t>13 </a:t>
            </a:r>
            <a:r>
              <a:rPr lang="en-US" sz="3600" b="1" u="sng" dirty="0">
                <a:solidFill>
                  <a:srgbClr val="002060"/>
                </a:solidFill>
              </a:rPr>
              <a:t>So they sat down with him upon the ground seven days and seven nights, and none </a:t>
            </a:r>
            <a:r>
              <a:rPr lang="en-US" sz="3600" b="1" u="sng" dirty="0" err="1">
                <a:solidFill>
                  <a:srgbClr val="002060"/>
                </a:solidFill>
              </a:rPr>
              <a:t>spake</a:t>
            </a:r>
            <a:r>
              <a:rPr lang="en-US" sz="3600" b="1" u="sng" dirty="0">
                <a:solidFill>
                  <a:srgbClr val="002060"/>
                </a:solidFill>
              </a:rPr>
              <a:t> a word unto him</a:t>
            </a:r>
            <a:r>
              <a:rPr lang="en-US" sz="3600" dirty="0"/>
              <a:t>: for they saw that his grief was very great.</a:t>
            </a:r>
          </a:p>
          <a:p>
            <a:endParaRPr lang="en-US" dirty="0"/>
          </a:p>
        </p:txBody>
      </p:sp>
    </p:spTree>
    <p:extLst>
      <p:ext uri="{BB962C8B-B14F-4D97-AF65-F5344CB8AC3E}">
        <p14:creationId xmlns:p14="http://schemas.microsoft.com/office/powerpoint/2010/main" val="26361851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460" y="97277"/>
            <a:ext cx="11984476" cy="6673174"/>
          </a:xfrm>
        </p:spPr>
        <p:txBody>
          <a:bodyPr>
            <a:normAutofit lnSpcReduction="10000"/>
          </a:bodyPr>
          <a:lstStyle/>
          <a:p>
            <a:r>
              <a:rPr lang="en-US" sz="3600" baseline="30000" dirty="0" smtClean="0"/>
              <a:t>16</a:t>
            </a:r>
            <a:r>
              <a:rPr lang="en-US" sz="3600" baseline="30000" dirty="0"/>
              <a:t> </a:t>
            </a:r>
            <a:r>
              <a:rPr lang="en-US" sz="3600" dirty="0"/>
              <a:t>And it came to pass at the end of seven days, that the word of the </a:t>
            </a:r>
            <a:r>
              <a:rPr lang="en-US" sz="3600" cap="small" dirty="0"/>
              <a:t>Lord</a:t>
            </a:r>
            <a:r>
              <a:rPr lang="en-US" sz="3600" dirty="0"/>
              <a:t> came unto me, saying,</a:t>
            </a:r>
          </a:p>
          <a:p>
            <a:r>
              <a:rPr lang="en-US" sz="3600" baseline="30000" dirty="0"/>
              <a:t>17 </a:t>
            </a:r>
            <a:r>
              <a:rPr lang="en-US" sz="3600" dirty="0"/>
              <a:t>Son of man, I have made thee </a:t>
            </a:r>
            <a:r>
              <a:rPr lang="en-US" sz="3600" b="1" u="sng" dirty="0"/>
              <a:t>a watchman </a:t>
            </a:r>
            <a:r>
              <a:rPr lang="en-US" sz="3600" dirty="0"/>
              <a:t>unto the house of Israel: therefore hear the word at my mouth, and</a:t>
            </a:r>
            <a:r>
              <a:rPr lang="en-US" sz="3600" b="1" u="sng" dirty="0"/>
              <a:t> </a:t>
            </a:r>
            <a:r>
              <a:rPr lang="en-US" sz="3600" b="1" u="sng" dirty="0">
                <a:solidFill>
                  <a:srgbClr val="00B050"/>
                </a:solidFill>
              </a:rPr>
              <a:t>give them warning from me.</a:t>
            </a:r>
          </a:p>
          <a:p>
            <a:r>
              <a:rPr lang="en-US" sz="3600" baseline="30000" dirty="0"/>
              <a:t>18 </a:t>
            </a:r>
            <a:r>
              <a:rPr lang="en-US" sz="3600" dirty="0"/>
              <a:t>When I say unto the wicked, </a:t>
            </a:r>
            <a:r>
              <a:rPr lang="en-US" sz="3600" b="1" dirty="0"/>
              <a:t>Thou shalt surely die; and thou </a:t>
            </a:r>
            <a:r>
              <a:rPr lang="en-US" sz="3600" b="1" dirty="0" err="1"/>
              <a:t>givest</a:t>
            </a:r>
            <a:r>
              <a:rPr lang="en-US" sz="3600" b="1" dirty="0"/>
              <a:t> him not warning, nor </a:t>
            </a:r>
            <a:r>
              <a:rPr lang="en-US" sz="3600" b="1" dirty="0" err="1"/>
              <a:t>speakest</a:t>
            </a:r>
            <a:r>
              <a:rPr lang="en-US" sz="3600" b="1" dirty="0"/>
              <a:t> to warn the wicked from his wicked way, to save his life; </a:t>
            </a:r>
            <a:r>
              <a:rPr lang="en-US" sz="3600" dirty="0"/>
              <a:t>the same wicked man shall die in his iniquity; but his blood will I require at thine hand.</a:t>
            </a:r>
          </a:p>
          <a:p>
            <a:r>
              <a:rPr lang="en-US" sz="3600" u="sng" baseline="30000" dirty="0"/>
              <a:t>19 </a:t>
            </a:r>
            <a:r>
              <a:rPr lang="en-US" sz="3600" u="sng" dirty="0"/>
              <a:t>Yet if </a:t>
            </a:r>
            <a:r>
              <a:rPr lang="en-US" sz="3600" b="1" dirty="0"/>
              <a:t>thou warn </a:t>
            </a:r>
            <a:r>
              <a:rPr lang="en-US" sz="3600" u="sng" dirty="0"/>
              <a:t>the wicked, and he turn not from his wickedness, nor from his wicked way, he shall die in his iniquity; but thou hast delivered thy soul</a:t>
            </a:r>
            <a:r>
              <a:rPr lang="en-US" sz="3600" u="sng" dirty="0" smtClean="0"/>
              <a:t>.  (Acts 20:26-27)</a:t>
            </a:r>
            <a:endParaRPr lang="en-US" sz="3600" u="sng" dirty="0"/>
          </a:p>
          <a:p>
            <a:endParaRPr lang="en-US" dirty="0"/>
          </a:p>
        </p:txBody>
      </p:sp>
    </p:spTree>
    <p:extLst>
      <p:ext uri="{BB962C8B-B14F-4D97-AF65-F5344CB8AC3E}">
        <p14:creationId xmlns:p14="http://schemas.microsoft.com/office/powerpoint/2010/main" val="28042106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780179"/>
          </a:xfrm>
        </p:spPr>
        <p:txBody>
          <a:bodyPr>
            <a:normAutofit/>
          </a:bodyPr>
          <a:lstStyle/>
          <a:p>
            <a:r>
              <a:rPr lang="en-US" sz="3600" b="1" dirty="0" smtClean="0">
                <a:solidFill>
                  <a:srgbClr val="00B050"/>
                </a:solidFill>
              </a:rPr>
              <a:t>Jonah…Warned them.  Jonah 1:1-3 </a:t>
            </a:r>
          </a:p>
          <a:p>
            <a:r>
              <a:rPr lang="en-US" sz="3600" b="1" dirty="0" err="1" smtClean="0">
                <a:solidFill>
                  <a:srgbClr val="7030A0"/>
                </a:solidFill>
              </a:rPr>
              <a:t>Elders..Warned</a:t>
            </a:r>
            <a:r>
              <a:rPr lang="en-US" sz="3600" b="1" dirty="0" smtClean="0">
                <a:solidFill>
                  <a:srgbClr val="7030A0"/>
                </a:solidFill>
              </a:rPr>
              <a:t> them   Acts 20:28-30</a:t>
            </a:r>
          </a:p>
          <a:p>
            <a:r>
              <a:rPr lang="en-US" sz="3600" b="1" u="sng" dirty="0" err="1" smtClean="0">
                <a:solidFill>
                  <a:srgbClr val="FF0000"/>
                </a:solidFill>
              </a:rPr>
              <a:t>Christians..Warned</a:t>
            </a:r>
            <a:r>
              <a:rPr lang="en-US" sz="3600" b="1" u="sng" dirty="0" smtClean="0">
                <a:solidFill>
                  <a:srgbClr val="FF0000"/>
                </a:solidFill>
              </a:rPr>
              <a:t> them. Heb. 3:12  </a:t>
            </a:r>
          </a:p>
          <a:p>
            <a:endParaRPr lang="en-US" sz="3600" dirty="0"/>
          </a:p>
          <a:p>
            <a:r>
              <a:rPr lang="en-US" sz="3600" dirty="0" smtClean="0"/>
              <a:t>Why?   If you tell them, show them, and love them, and want them To be saved .   You won’t keep your mouth shut..</a:t>
            </a:r>
          </a:p>
          <a:p>
            <a:r>
              <a:rPr lang="en-US" sz="3600" dirty="0"/>
              <a:t> </a:t>
            </a:r>
            <a:r>
              <a:rPr lang="en-US" sz="3600" dirty="0" smtClean="0"/>
              <a:t>   So many knew so much about the shooter in Florida…if only folks Would have listened!</a:t>
            </a:r>
          </a:p>
        </p:txBody>
      </p:sp>
    </p:spTree>
    <p:extLst>
      <p:ext uri="{BB962C8B-B14F-4D97-AF65-F5344CB8AC3E}">
        <p14:creationId xmlns:p14="http://schemas.microsoft.com/office/powerpoint/2010/main" val="2910876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30740"/>
            <a:ext cx="11945566" cy="5116649"/>
          </a:xfrm>
        </p:spPr>
        <p:txBody>
          <a:bodyPr/>
          <a:lstStyle/>
          <a:p>
            <a:r>
              <a:rPr lang="en-US" sz="4400" b="1" baseline="30000" dirty="0"/>
              <a:t> </a:t>
            </a:r>
            <a:endParaRPr lang="en-US" sz="4400" b="1" baseline="30000" dirty="0" smtClean="0"/>
          </a:p>
          <a:p>
            <a:r>
              <a:rPr lang="en-US" sz="4400" b="1" baseline="30000" dirty="0" smtClean="0">
                <a:solidFill>
                  <a:srgbClr val="FF0000"/>
                </a:solidFill>
              </a:rPr>
              <a:t>Acts 20:</a:t>
            </a:r>
          </a:p>
          <a:p>
            <a:r>
              <a:rPr lang="en-US" sz="4400" b="1" baseline="30000" dirty="0" smtClean="0">
                <a:solidFill>
                  <a:srgbClr val="FF0000"/>
                </a:solidFill>
              </a:rPr>
              <a:t>26</a:t>
            </a:r>
            <a:r>
              <a:rPr lang="en-US" sz="4400" b="1" dirty="0" smtClean="0">
                <a:solidFill>
                  <a:srgbClr val="FF0000"/>
                </a:solidFill>
              </a:rPr>
              <a:t>Wherefore </a:t>
            </a:r>
            <a:r>
              <a:rPr lang="en-US" sz="4400" b="1" dirty="0">
                <a:solidFill>
                  <a:srgbClr val="FF0000"/>
                </a:solidFill>
              </a:rPr>
              <a:t>I take you to record this day, that I am pure from the blood of all men.</a:t>
            </a:r>
          </a:p>
          <a:p>
            <a:r>
              <a:rPr lang="en-US" sz="4400" b="1" baseline="30000" dirty="0">
                <a:solidFill>
                  <a:srgbClr val="FF0000"/>
                </a:solidFill>
              </a:rPr>
              <a:t>27 </a:t>
            </a:r>
            <a:r>
              <a:rPr lang="en-US" sz="4400" b="1" dirty="0">
                <a:solidFill>
                  <a:srgbClr val="FF0000"/>
                </a:solidFill>
              </a:rPr>
              <a:t>For I have not shunned to declare unto you all the counsel of God.</a:t>
            </a:r>
          </a:p>
          <a:p>
            <a:endParaRPr lang="en-US" dirty="0"/>
          </a:p>
        </p:txBody>
      </p:sp>
    </p:spTree>
    <p:extLst>
      <p:ext uri="{BB962C8B-B14F-4D97-AF65-F5344CB8AC3E}">
        <p14:creationId xmlns:p14="http://schemas.microsoft.com/office/powerpoint/2010/main" val="38085206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898" y="0"/>
            <a:ext cx="12093102" cy="6858000"/>
          </a:xfrm>
        </p:spPr>
        <p:txBody>
          <a:bodyPr/>
          <a:lstStyle/>
          <a:p>
            <a:r>
              <a:rPr lang="en-US" sz="4000" baseline="30000" dirty="0"/>
              <a:t>20 </a:t>
            </a:r>
            <a:r>
              <a:rPr lang="en-US" sz="4000" dirty="0"/>
              <a:t>Again, </a:t>
            </a:r>
            <a:r>
              <a:rPr lang="en-US" sz="4000" b="1" u="sng" dirty="0"/>
              <a:t>When a righteous man doth turn from his righteousness, </a:t>
            </a:r>
            <a:r>
              <a:rPr lang="en-US" sz="4000" dirty="0"/>
              <a:t>and commit iniquity, and I lay a stumbling-block before him, he shall die: because thou hast not given him warning, he shall die in his sin, and his righteousness which he hath done shall not be remembered; </a:t>
            </a:r>
            <a:r>
              <a:rPr lang="en-US" sz="4000" b="1" u="sng" dirty="0">
                <a:solidFill>
                  <a:srgbClr val="FF0000"/>
                </a:solidFill>
              </a:rPr>
              <a:t>but his blood will I require at thine hand.</a:t>
            </a:r>
          </a:p>
          <a:p>
            <a:r>
              <a:rPr lang="en-US" sz="4000" baseline="30000" dirty="0"/>
              <a:t>21 </a:t>
            </a:r>
            <a:r>
              <a:rPr lang="en-US" sz="4000" dirty="0"/>
              <a:t>Nevertheless if thou </a:t>
            </a:r>
            <a:r>
              <a:rPr lang="en-US" sz="4000" b="1" u="sng" dirty="0"/>
              <a:t>warn</a:t>
            </a:r>
            <a:r>
              <a:rPr lang="en-US" sz="4000" dirty="0"/>
              <a:t> the righteous man, that the righteous sin not, and he doth not sin, he shall surely live, because </a:t>
            </a:r>
            <a:r>
              <a:rPr lang="en-US" sz="4000" b="1" u="sng" dirty="0"/>
              <a:t>he is warned</a:t>
            </a:r>
            <a:r>
              <a:rPr lang="en-US" sz="4000" dirty="0"/>
              <a:t>; also thou hast delivered thy soul.</a:t>
            </a:r>
          </a:p>
          <a:p>
            <a:endParaRPr lang="en-US" dirty="0"/>
          </a:p>
        </p:txBody>
      </p:sp>
    </p:spTree>
    <p:extLst>
      <p:ext uri="{BB962C8B-B14F-4D97-AF65-F5344CB8AC3E}">
        <p14:creationId xmlns:p14="http://schemas.microsoft.com/office/powerpoint/2010/main" val="18812247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268" y="133013"/>
            <a:ext cx="11927732" cy="6647166"/>
          </a:xfrm>
        </p:spPr>
        <p:txBody>
          <a:bodyPr>
            <a:noAutofit/>
          </a:bodyPr>
          <a:lstStyle/>
          <a:p>
            <a:r>
              <a:rPr lang="en-US" sz="3600" b="1" dirty="0" smtClean="0"/>
              <a:t>Ezekiel “Sat where they sat” </a:t>
            </a:r>
          </a:p>
          <a:p>
            <a:r>
              <a:rPr lang="en-US" sz="3600" dirty="0" smtClean="0"/>
              <a:t>1.  Sometimes it takes an experience to really drive</a:t>
            </a:r>
          </a:p>
          <a:p>
            <a:r>
              <a:rPr lang="en-US" sz="3600" dirty="0" smtClean="0"/>
              <a:t>Home the truth about circumstances in life.</a:t>
            </a:r>
          </a:p>
          <a:p>
            <a:r>
              <a:rPr lang="en-US" sz="3600" dirty="0" smtClean="0"/>
              <a:t>2. Ezekiel had to sit where they sat…for 7 days.</a:t>
            </a:r>
          </a:p>
          <a:p>
            <a:r>
              <a:rPr lang="en-US" sz="3600" dirty="0" smtClean="0"/>
              <a:t>3. Job’s friends…did about the same thing…for 7 days without</a:t>
            </a:r>
          </a:p>
          <a:p>
            <a:r>
              <a:rPr lang="en-US" sz="3600" dirty="0" smtClean="0"/>
              <a:t>Talking to Job or saying anything.  </a:t>
            </a:r>
          </a:p>
          <a:p>
            <a:r>
              <a:rPr lang="en-US" sz="3600" dirty="0" smtClean="0"/>
              <a:t>4. What does this length of time do?  Caused Ezekiel and</a:t>
            </a:r>
          </a:p>
          <a:p>
            <a:r>
              <a:rPr lang="en-US" sz="3600" dirty="0" smtClean="0"/>
              <a:t>Job’s friends to be astonished…amazed…</a:t>
            </a:r>
            <a:r>
              <a:rPr lang="en-US" sz="3600" dirty="0" err="1" smtClean="0"/>
              <a:t>aware..of</a:t>
            </a:r>
            <a:r>
              <a:rPr lang="en-US" sz="3600" dirty="0" smtClean="0"/>
              <a:t> the circumstances </a:t>
            </a:r>
            <a:endParaRPr lang="en-US" sz="3600" dirty="0"/>
          </a:p>
        </p:txBody>
      </p:sp>
    </p:spTree>
    <p:extLst>
      <p:ext uri="{BB962C8B-B14F-4D97-AF65-F5344CB8AC3E}">
        <p14:creationId xmlns:p14="http://schemas.microsoft.com/office/powerpoint/2010/main" val="24714613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What do you see when you sit where he sits?</a:t>
            </a:r>
            <a:endParaRPr lang="en-US" b="1" dirty="0">
              <a:solidFill>
                <a:srgbClr val="0070C0"/>
              </a:solidFill>
            </a:endParaRPr>
          </a:p>
        </p:txBody>
      </p:sp>
      <p:sp>
        <p:nvSpPr>
          <p:cNvPr id="3" name="Content Placeholder 2"/>
          <p:cNvSpPr>
            <a:spLocks noGrp="1"/>
          </p:cNvSpPr>
          <p:nvPr>
            <p:ph idx="1"/>
          </p:nvPr>
        </p:nvSpPr>
        <p:spPr/>
        <p:txBody>
          <a:bodyPr/>
          <a:lstStyle/>
          <a:p>
            <a:endParaRPr lang="en-US" sz="3600" b="1" dirty="0" smtClean="0"/>
          </a:p>
          <a:p>
            <a:r>
              <a:rPr lang="en-US" sz="3600" b="1" dirty="0" smtClean="0"/>
              <a:t>What do you see when you ‘sit where they sit’…your own children! (Eph. 6:4) </a:t>
            </a:r>
          </a:p>
          <a:p>
            <a:r>
              <a:rPr lang="en-US" sz="3600" b="1" dirty="0"/>
              <a:t> </a:t>
            </a:r>
            <a:r>
              <a:rPr lang="en-US" sz="3600" b="1" dirty="0" smtClean="0"/>
              <a:t>   Parents over children:    Some abuse their own children</a:t>
            </a:r>
          </a:p>
          <a:p>
            <a:r>
              <a:rPr lang="en-US" dirty="0" smtClean="0"/>
              <a:t>..</a:t>
            </a:r>
            <a:endParaRPr lang="en-US" dirty="0"/>
          </a:p>
        </p:txBody>
      </p:sp>
    </p:spTree>
    <p:extLst>
      <p:ext uri="{BB962C8B-B14F-4D97-AF65-F5344CB8AC3E}">
        <p14:creationId xmlns:p14="http://schemas.microsoft.com/office/powerpoint/2010/main" val="6446009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460" y="0"/>
            <a:ext cx="12065540" cy="6858000"/>
          </a:xfrm>
        </p:spPr>
        <p:txBody>
          <a:bodyPr>
            <a:normAutofit/>
          </a:bodyPr>
          <a:lstStyle/>
          <a:p>
            <a:r>
              <a:rPr lang="en-US" sz="3600" b="1" dirty="0" smtClean="0">
                <a:solidFill>
                  <a:srgbClr val="0070C0"/>
                </a:solidFill>
              </a:rPr>
              <a:t>What do you see when husbands and wives ‘sit where each other Sit’?</a:t>
            </a:r>
          </a:p>
          <a:p>
            <a:r>
              <a:rPr lang="en-US" sz="3600" b="1" dirty="0">
                <a:solidFill>
                  <a:srgbClr val="0070C0"/>
                </a:solidFill>
              </a:rPr>
              <a:t> </a:t>
            </a:r>
            <a:r>
              <a:rPr lang="en-US" sz="3600" b="1" dirty="0" smtClean="0">
                <a:solidFill>
                  <a:srgbClr val="0070C0"/>
                </a:solidFill>
              </a:rPr>
              <a:t> …Husband sees what the wife does… </a:t>
            </a:r>
          </a:p>
          <a:p>
            <a:endParaRPr lang="en-US" sz="3600" b="1" dirty="0" smtClean="0">
              <a:solidFill>
                <a:srgbClr val="0070C0"/>
              </a:solidFill>
            </a:endParaRPr>
          </a:p>
          <a:p>
            <a:r>
              <a:rPr lang="en-US" sz="3600" b="1" dirty="0" smtClean="0">
                <a:solidFill>
                  <a:srgbClr val="0070C0"/>
                </a:solidFill>
              </a:rPr>
              <a:t>..  Wife sees what the husband does…  </a:t>
            </a:r>
          </a:p>
        </p:txBody>
      </p:sp>
    </p:spTree>
    <p:extLst>
      <p:ext uri="{BB962C8B-B14F-4D97-AF65-F5344CB8AC3E}">
        <p14:creationId xmlns:p14="http://schemas.microsoft.com/office/powerpoint/2010/main" val="1036691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400" b="1" baseline="30000" dirty="0" smtClean="0"/>
              <a:t>Ezekiel 15   </a:t>
            </a:r>
            <a:r>
              <a:rPr lang="en-US" sz="4400" b="1" dirty="0" smtClean="0"/>
              <a:t>Then I came to them of the captivity at </a:t>
            </a:r>
            <a:r>
              <a:rPr lang="en-US" sz="4400" b="1" dirty="0" err="1" smtClean="0"/>
              <a:t>Telabib</a:t>
            </a:r>
            <a:r>
              <a:rPr lang="en-US" sz="4400" b="1" dirty="0" smtClean="0"/>
              <a:t>, that dwelt by the river of </a:t>
            </a:r>
            <a:r>
              <a:rPr lang="en-US" sz="4400" b="1" dirty="0" err="1" smtClean="0"/>
              <a:t>Chebar</a:t>
            </a:r>
            <a:r>
              <a:rPr lang="en-US" sz="4400" b="1" dirty="0" smtClean="0"/>
              <a:t>, and </a:t>
            </a:r>
            <a:r>
              <a:rPr lang="en-US" sz="4400" b="1" u="sng" dirty="0" smtClean="0">
                <a:solidFill>
                  <a:srgbClr val="FF0000"/>
                </a:solidFill>
              </a:rPr>
              <a:t>I sat where they sat</a:t>
            </a:r>
            <a:r>
              <a:rPr lang="en-US" sz="4400" b="1" dirty="0" smtClean="0"/>
              <a:t>, and remained there astonished among them seven days.</a:t>
            </a:r>
            <a:endParaRPr lang="en-US" sz="4400" b="1" dirty="0"/>
          </a:p>
        </p:txBody>
      </p:sp>
    </p:spTree>
    <p:extLst>
      <p:ext uri="{BB962C8B-B14F-4D97-AF65-F5344CB8AC3E}">
        <p14:creationId xmlns:p14="http://schemas.microsoft.com/office/powerpoint/2010/main" val="29401912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39" y="103829"/>
            <a:ext cx="11836941" cy="6666622"/>
          </a:xfrm>
        </p:spPr>
        <p:txBody>
          <a:bodyPr>
            <a:normAutofit/>
          </a:bodyPr>
          <a:lstStyle/>
          <a:p>
            <a:r>
              <a:rPr lang="en-US" sz="4400" dirty="0" smtClean="0"/>
              <a:t>What do you see when you ‘sit where they sit’.?.</a:t>
            </a:r>
          </a:p>
          <a:p>
            <a:r>
              <a:rPr lang="en-US" sz="4400" dirty="0" smtClean="0"/>
              <a:t>The Lost, the wicked, and those who have turned away From God?</a:t>
            </a:r>
          </a:p>
          <a:p>
            <a:r>
              <a:rPr lang="en-US" sz="3600" dirty="0"/>
              <a:t> </a:t>
            </a:r>
            <a:r>
              <a:rPr lang="en-US" sz="3600" dirty="0" smtClean="0"/>
              <a:t> </a:t>
            </a:r>
            <a:endParaRPr lang="en-US" sz="3600" dirty="0"/>
          </a:p>
        </p:txBody>
      </p:sp>
    </p:spTree>
    <p:extLst>
      <p:ext uri="{BB962C8B-B14F-4D97-AF65-F5344CB8AC3E}">
        <p14:creationId xmlns:p14="http://schemas.microsoft.com/office/powerpoint/2010/main" val="34417571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6579" y="194553"/>
            <a:ext cx="11256523" cy="6663447"/>
          </a:xfrm>
        </p:spPr>
        <p:txBody>
          <a:bodyPr>
            <a:normAutofit/>
          </a:bodyPr>
          <a:lstStyle/>
          <a:p>
            <a:r>
              <a:rPr lang="en-US" sz="4000" b="1" dirty="0" smtClean="0">
                <a:solidFill>
                  <a:srgbClr val="0070C0"/>
                </a:solidFill>
              </a:rPr>
              <a:t>What do you see when you ‘sit where they sit’.</a:t>
            </a:r>
          </a:p>
          <a:p>
            <a:r>
              <a:rPr lang="en-US" sz="4000" dirty="0"/>
              <a:t> </a:t>
            </a:r>
            <a:r>
              <a:rPr lang="en-US" sz="4000" dirty="0" smtClean="0"/>
              <a:t>  Widows  lost their beloved husbands (over 30</a:t>
            </a:r>
          </a:p>
          <a:p>
            <a:r>
              <a:rPr lang="en-US" sz="4000" dirty="0"/>
              <a:t> </a:t>
            </a:r>
            <a:r>
              <a:rPr lang="en-US" sz="4000" dirty="0" smtClean="0"/>
              <a:t>   here)</a:t>
            </a:r>
          </a:p>
          <a:p>
            <a:r>
              <a:rPr lang="en-US" sz="4000" dirty="0"/>
              <a:t> </a:t>
            </a:r>
            <a:r>
              <a:rPr lang="en-US" sz="4000" dirty="0" smtClean="0"/>
              <a:t>  Widowers  lost their beloved wives </a:t>
            </a:r>
          </a:p>
          <a:p>
            <a:endParaRPr lang="en-US" sz="4000" dirty="0" smtClean="0"/>
          </a:p>
          <a:p>
            <a:r>
              <a:rPr lang="en-US" sz="4000" dirty="0"/>
              <a:t> </a:t>
            </a:r>
            <a:r>
              <a:rPr lang="en-US" sz="4000" dirty="0" smtClean="0"/>
              <a:t>  People who have lost sons/daughters/  etc.</a:t>
            </a:r>
            <a:endParaRPr lang="en-US" sz="4000" dirty="0"/>
          </a:p>
        </p:txBody>
      </p:sp>
    </p:spTree>
    <p:extLst>
      <p:ext uri="{BB962C8B-B14F-4D97-AF65-F5344CB8AC3E}">
        <p14:creationId xmlns:p14="http://schemas.microsoft.com/office/powerpoint/2010/main" val="35870187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49" y="126460"/>
            <a:ext cx="12013660" cy="6050503"/>
          </a:xfrm>
        </p:spPr>
        <p:txBody>
          <a:bodyPr>
            <a:normAutofit/>
          </a:bodyPr>
          <a:lstStyle/>
          <a:p>
            <a:r>
              <a:rPr lang="en-US" sz="3600" dirty="0" smtClean="0"/>
              <a:t>What do you see when you sit where they sit..</a:t>
            </a:r>
          </a:p>
          <a:p>
            <a:r>
              <a:rPr lang="en-US" sz="3600" dirty="0"/>
              <a:t> </a:t>
            </a:r>
            <a:r>
              <a:rPr lang="en-US" sz="3600" dirty="0" smtClean="0"/>
              <a:t>  about ready to give up…no </a:t>
            </a:r>
            <a:r>
              <a:rPr lang="en-US" sz="3600" dirty="0" err="1" smtClean="0"/>
              <a:t>hope..no</a:t>
            </a:r>
            <a:r>
              <a:rPr lang="en-US" sz="3600" dirty="0" smtClean="0"/>
              <a:t> way…</a:t>
            </a:r>
          </a:p>
          <a:p>
            <a:r>
              <a:rPr lang="en-US" sz="3600" dirty="0" smtClean="0"/>
              <a:t>        You have JESUS..GET CLOSER TO</a:t>
            </a:r>
          </a:p>
          <a:p>
            <a:r>
              <a:rPr lang="en-US" sz="3600" dirty="0" smtClean="0"/>
              <a:t>HIM.   Jas. 4:8  Draw near to God!</a:t>
            </a:r>
          </a:p>
          <a:p>
            <a:r>
              <a:rPr lang="en-US" sz="3600" dirty="0"/>
              <a:t> </a:t>
            </a:r>
            <a:r>
              <a:rPr lang="en-US" sz="3600" dirty="0" smtClean="0"/>
              <a:t>    A </a:t>
            </a:r>
            <a:r>
              <a:rPr lang="en-US" sz="3600" dirty="0" err="1" smtClean="0"/>
              <a:t>Catastropic</a:t>
            </a:r>
            <a:r>
              <a:rPr lang="en-US" sz="3600" dirty="0" smtClean="0"/>
              <a:t> health ..  Long, seemingly no end</a:t>
            </a:r>
          </a:p>
          <a:p>
            <a:r>
              <a:rPr lang="en-US" sz="3600" dirty="0"/>
              <a:t> </a:t>
            </a:r>
            <a:r>
              <a:rPr lang="en-US" sz="3600" dirty="0" smtClean="0"/>
              <a:t>to the misery that goes with such.</a:t>
            </a:r>
          </a:p>
          <a:p>
            <a:r>
              <a:rPr lang="en-US" sz="3600" dirty="0"/>
              <a:t> </a:t>
            </a:r>
            <a:r>
              <a:rPr lang="en-US" sz="3600" dirty="0" smtClean="0"/>
              <a:t>   A Storm :  lost, house/furniture/all your possessions </a:t>
            </a:r>
          </a:p>
          <a:p>
            <a:r>
              <a:rPr lang="en-US" sz="3600" dirty="0" smtClean="0"/>
              <a:t>In the storm..</a:t>
            </a:r>
          </a:p>
          <a:p>
            <a:r>
              <a:rPr lang="en-US" sz="3600" dirty="0"/>
              <a:t> </a:t>
            </a:r>
            <a:r>
              <a:rPr lang="en-US" sz="3600" dirty="0" smtClean="0"/>
              <a:t>    A Fire…Same thing</a:t>
            </a:r>
            <a:endParaRPr lang="en-US" sz="3600" dirty="0"/>
          </a:p>
        </p:txBody>
      </p:sp>
    </p:spTree>
    <p:extLst>
      <p:ext uri="{BB962C8B-B14F-4D97-AF65-F5344CB8AC3E}">
        <p14:creationId xmlns:p14="http://schemas.microsoft.com/office/powerpoint/2010/main" val="39667480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097" y="175098"/>
            <a:ext cx="11848289" cy="6536987"/>
          </a:xfrm>
        </p:spPr>
        <p:txBody>
          <a:bodyPr>
            <a:normAutofit/>
          </a:bodyPr>
          <a:lstStyle/>
          <a:p>
            <a:r>
              <a:rPr lang="en-US" sz="5400" dirty="0" smtClean="0"/>
              <a:t>What do you see “when you sit where they sit”..</a:t>
            </a:r>
          </a:p>
          <a:p>
            <a:r>
              <a:rPr lang="en-US" sz="5400" dirty="0"/>
              <a:t> </a:t>
            </a:r>
            <a:r>
              <a:rPr lang="en-US" sz="5400" dirty="0" smtClean="0"/>
              <a:t>   Not a </a:t>
            </a:r>
            <a:r>
              <a:rPr lang="en-US" sz="5400" dirty="0" err="1" smtClean="0"/>
              <a:t>Christian..lost</a:t>
            </a:r>
            <a:r>
              <a:rPr lang="en-US" sz="5400" dirty="0" smtClean="0"/>
              <a:t>. Matt. 7:13-14</a:t>
            </a:r>
          </a:p>
          <a:p>
            <a:r>
              <a:rPr lang="en-US" sz="5400" dirty="0"/>
              <a:t> </a:t>
            </a:r>
            <a:r>
              <a:rPr lang="en-US" sz="5400" dirty="0" smtClean="0"/>
              <a:t>   No </a:t>
            </a:r>
            <a:r>
              <a:rPr lang="en-US" sz="5400" dirty="0" err="1" smtClean="0"/>
              <a:t>hope..Rom</a:t>
            </a:r>
            <a:r>
              <a:rPr lang="en-US" sz="5400" dirty="0" smtClean="0"/>
              <a:t> 15:4</a:t>
            </a:r>
          </a:p>
          <a:p>
            <a:r>
              <a:rPr lang="en-US" sz="5400" dirty="0"/>
              <a:t> </a:t>
            </a:r>
            <a:r>
              <a:rPr lang="en-US" sz="5400" dirty="0" smtClean="0"/>
              <a:t>   No prayers </a:t>
            </a:r>
            <a:r>
              <a:rPr lang="en-US" sz="5400" dirty="0" err="1" smtClean="0"/>
              <a:t>answered..John</a:t>
            </a:r>
            <a:r>
              <a:rPr lang="en-US" sz="5400" dirty="0" smtClean="0"/>
              <a:t> 9:31</a:t>
            </a:r>
          </a:p>
        </p:txBody>
      </p:sp>
    </p:spTree>
    <p:extLst>
      <p:ext uri="{BB962C8B-B14F-4D97-AF65-F5344CB8AC3E}">
        <p14:creationId xmlns:p14="http://schemas.microsoft.com/office/powerpoint/2010/main" val="19475916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91481" cy="6858000"/>
          </a:xfrm>
        </p:spPr>
        <p:txBody>
          <a:bodyPr/>
          <a:lstStyle/>
          <a:p>
            <a:r>
              <a:rPr lang="en-US" sz="3600" dirty="0" smtClean="0"/>
              <a:t>Have you ever sat where somewhere else was sitting,</a:t>
            </a:r>
          </a:p>
          <a:p>
            <a:r>
              <a:rPr lang="en-US" sz="3600" dirty="0"/>
              <a:t> </a:t>
            </a:r>
            <a:r>
              <a:rPr lang="en-US" sz="3600" dirty="0" smtClean="0"/>
              <a:t> …in a funeral home where the family sits?</a:t>
            </a:r>
          </a:p>
          <a:p>
            <a:r>
              <a:rPr lang="en-US" sz="3600" dirty="0"/>
              <a:t> </a:t>
            </a:r>
            <a:r>
              <a:rPr lang="en-US" sz="3600" dirty="0" smtClean="0"/>
              <a:t> … in a jail house where a friend or family member was imprisoned ?</a:t>
            </a:r>
          </a:p>
          <a:p>
            <a:r>
              <a:rPr lang="en-US" sz="3600" dirty="0"/>
              <a:t> </a:t>
            </a:r>
            <a:r>
              <a:rPr lang="en-US" sz="3600" dirty="0" smtClean="0"/>
              <a:t> … in a family where there were children abused and neglected?</a:t>
            </a:r>
          </a:p>
          <a:p>
            <a:r>
              <a:rPr lang="en-US" sz="3600" dirty="0" smtClean="0"/>
              <a:t>  …in the poverty line where people were gathered to get food</a:t>
            </a:r>
          </a:p>
          <a:p>
            <a:r>
              <a:rPr lang="en-US" sz="3600" dirty="0"/>
              <a:t> </a:t>
            </a:r>
            <a:r>
              <a:rPr lang="en-US" sz="3600" dirty="0" smtClean="0"/>
              <a:t> under the bridge among the homeless?</a:t>
            </a:r>
          </a:p>
          <a:p>
            <a:endParaRPr lang="en-US" dirty="0"/>
          </a:p>
        </p:txBody>
      </p:sp>
    </p:spTree>
    <p:extLst>
      <p:ext uri="{BB962C8B-B14F-4D97-AF65-F5344CB8AC3E}">
        <p14:creationId xmlns:p14="http://schemas.microsoft.com/office/powerpoint/2010/main" val="1124674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 calcmode="lin" valueType="num">
                                      <p:cBhvr>
                                        <p:cTn id="4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36" y="0"/>
            <a:ext cx="11914761" cy="6858000"/>
          </a:xfrm>
        </p:spPr>
        <p:txBody>
          <a:bodyPr>
            <a:normAutofit/>
          </a:bodyPr>
          <a:lstStyle/>
          <a:p>
            <a:endParaRPr lang="en-US" sz="3600" dirty="0" smtClean="0"/>
          </a:p>
          <a:p>
            <a:r>
              <a:rPr lang="en-US" sz="3600" dirty="0" smtClean="0"/>
              <a:t>..In a court room where a marriage is about to be dissolved?</a:t>
            </a:r>
          </a:p>
          <a:p>
            <a:r>
              <a:rPr lang="en-US" sz="3600" dirty="0" smtClean="0"/>
              <a:t>..In a family room at a hospital where a loved one only has</a:t>
            </a:r>
          </a:p>
          <a:p>
            <a:r>
              <a:rPr lang="en-US" sz="3600" dirty="0"/>
              <a:t> </a:t>
            </a:r>
            <a:r>
              <a:rPr lang="en-US" sz="3600" dirty="0" smtClean="0"/>
              <a:t> a few hours to live?</a:t>
            </a:r>
          </a:p>
          <a:p>
            <a:r>
              <a:rPr lang="en-US" sz="3600" dirty="0" smtClean="0"/>
              <a:t> …</a:t>
            </a:r>
          </a:p>
          <a:p>
            <a:r>
              <a:rPr lang="en-US" sz="3600" dirty="0" smtClean="0"/>
              <a:t>Have you ever sat in a room with a mother with children</a:t>
            </a:r>
          </a:p>
          <a:p>
            <a:r>
              <a:rPr lang="en-US" sz="3600" dirty="0"/>
              <a:t> </a:t>
            </a:r>
            <a:r>
              <a:rPr lang="en-US" sz="3600" dirty="0" smtClean="0"/>
              <a:t> huddled up to her because their daddy was drunk, and came</a:t>
            </a:r>
          </a:p>
          <a:p>
            <a:r>
              <a:rPr lang="en-US" sz="3600" dirty="0"/>
              <a:t> </a:t>
            </a:r>
            <a:r>
              <a:rPr lang="en-US" sz="3600" dirty="0" smtClean="0"/>
              <a:t> home screaming </a:t>
            </a:r>
            <a:r>
              <a:rPr lang="en-US" sz="3600" dirty="0"/>
              <a:t> </a:t>
            </a:r>
            <a:r>
              <a:rPr lang="en-US" sz="3600" dirty="0" smtClean="0"/>
              <a:t>and abusing??.</a:t>
            </a:r>
            <a:endParaRPr lang="en-US" sz="3600" dirty="0"/>
          </a:p>
        </p:txBody>
      </p:sp>
    </p:spTree>
    <p:extLst>
      <p:ext uri="{BB962C8B-B14F-4D97-AF65-F5344CB8AC3E}">
        <p14:creationId xmlns:p14="http://schemas.microsoft.com/office/powerpoint/2010/main" val="133797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par>
                                <p:cTn id="33" presetID="31" presetClass="entr" presetSubtype="0"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6" end="6"/>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p:cTn id="4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2" y="0"/>
            <a:ext cx="11995826" cy="6858000"/>
          </a:xfrm>
        </p:spPr>
        <p:txBody>
          <a:bodyPr>
            <a:normAutofit/>
          </a:bodyPr>
          <a:lstStyle/>
          <a:p>
            <a:r>
              <a:rPr lang="en-US" sz="3600" dirty="0" smtClean="0"/>
              <a:t>..With a family who has just been told that their Mom or</a:t>
            </a:r>
          </a:p>
          <a:p>
            <a:r>
              <a:rPr lang="en-US" sz="3600" dirty="0" smtClean="0"/>
              <a:t>Daddy has cancer and there is no cure for their condition…</a:t>
            </a:r>
          </a:p>
          <a:p>
            <a:r>
              <a:rPr lang="en-US" sz="3600" dirty="0" smtClean="0"/>
              <a:t>..Mr. Tommy at the Grocery store where I would get</a:t>
            </a:r>
          </a:p>
          <a:p>
            <a:r>
              <a:rPr lang="en-US" sz="3600" dirty="0" smtClean="0"/>
              <a:t>Banana boxes.   Early Jan. told…stage 4…died on</a:t>
            </a:r>
          </a:p>
          <a:p>
            <a:r>
              <a:rPr lang="en-US" sz="3600" dirty="0" smtClean="0"/>
              <a:t>Feb. 2…  Working up to about 2 weeks before his death.</a:t>
            </a:r>
          </a:p>
          <a:p>
            <a:endParaRPr lang="en-US" sz="3600" dirty="0" smtClean="0"/>
          </a:p>
        </p:txBody>
      </p:sp>
    </p:spTree>
    <p:extLst>
      <p:ext uri="{BB962C8B-B14F-4D97-AF65-F5344CB8AC3E}">
        <p14:creationId xmlns:p14="http://schemas.microsoft.com/office/powerpoint/2010/main" val="2053146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3" end="3"/>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3" y="68094"/>
            <a:ext cx="12023387" cy="6789906"/>
          </a:xfrm>
        </p:spPr>
        <p:txBody>
          <a:bodyPr>
            <a:normAutofit/>
          </a:bodyPr>
          <a:lstStyle/>
          <a:p>
            <a:r>
              <a:rPr lang="en-US" sz="3600" dirty="0" smtClean="0"/>
              <a:t>1.  Have you ever sat with people who were grief stricken,</a:t>
            </a:r>
          </a:p>
          <a:p>
            <a:r>
              <a:rPr lang="en-US" sz="3600" dirty="0" smtClean="0"/>
              <a:t>Because of some real threat to their lives?  </a:t>
            </a:r>
          </a:p>
          <a:p>
            <a:r>
              <a:rPr lang="en-US" sz="3600" dirty="0" smtClean="0"/>
              <a:t>2.  Have you ever sat with parents whose 20 year old son</a:t>
            </a:r>
          </a:p>
          <a:p>
            <a:r>
              <a:rPr lang="en-US" sz="3600" dirty="0"/>
              <a:t> </a:t>
            </a:r>
            <a:r>
              <a:rPr lang="en-US" sz="3600" dirty="0" smtClean="0"/>
              <a:t>    just announced to them that he no longer believes in</a:t>
            </a:r>
          </a:p>
          <a:p>
            <a:r>
              <a:rPr lang="en-US" sz="3600" dirty="0"/>
              <a:t> </a:t>
            </a:r>
            <a:r>
              <a:rPr lang="en-US" sz="3600" dirty="0" smtClean="0"/>
              <a:t>   God and quits going to church!.</a:t>
            </a:r>
          </a:p>
          <a:p>
            <a:r>
              <a:rPr lang="en-US" sz="3600" dirty="0" smtClean="0"/>
              <a:t>3. Have you ever sat with parents who have been told their </a:t>
            </a:r>
          </a:p>
          <a:p>
            <a:r>
              <a:rPr lang="en-US" sz="3600" dirty="0"/>
              <a:t> </a:t>
            </a:r>
            <a:r>
              <a:rPr lang="en-US" sz="3600" dirty="0" smtClean="0"/>
              <a:t>  daughter l has just told them that she was gay, and was</a:t>
            </a:r>
          </a:p>
          <a:p>
            <a:r>
              <a:rPr lang="en-US" sz="3600" dirty="0"/>
              <a:t> </a:t>
            </a:r>
            <a:r>
              <a:rPr lang="en-US" sz="3600" dirty="0" smtClean="0"/>
              <a:t> leaving to live with another woman?.</a:t>
            </a:r>
          </a:p>
          <a:p>
            <a:r>
              <a:rPr lang="en-US" sz="3600" dirty="0" smtClean="0"/>
              <a:t>4.  Have you ever sat with old people or young people  who have lost their </a:t>
            </a:r>
            <a:r>
              <a:rPr lang="en-US" sz="3600" dirty="0" err="1" smtClean="0"/>
              <a:t>home,their</a:t>
            </a:r>
            <a:r>
              <a:rPr lang="en-US" sz="3600" dirty="0" smtClean="0"/>
              <a:t> property, all their possessions, and now have no place to live?.</a:t>
            </a:r>
            <a:endParaRPr lang="en-US" sz="3600" dirty="0"/>
          </a:p>
        </p:txBody>
      </p:sp>
    </p:spTree>
    <p:extLst>
      <p:ext uri="{BB962C8B-B14F-4D97-AF65-F5344CB8AC3E}">
        <p14:creationId xmlns:p14="http://schemas.microsoft.com/office/powerpoint/2010/main" val="2982785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3" end="3"/>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p:cTn id="4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5" end="5"/>
                                            </p:txEl>
                                          </p:spTgt>
                                        </p:tgtEl>
                                      </p:cBhvr>
                                    </p:animEffect>
                                  </p:childTnLst>
                                </p:cTn>
                              </p:par>
                              <p:par>
                                <p:cTn id="45" presetID="31" presetClass="entr" presetSubtype="0" fill="hold" nodeType="with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par>
                                <p:cTn id="51" presetID="31" presetClass="entr" presetSubtype="0" fill="hold" nodeType="with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 calcmode="lin" valueType="num">
                                      <p:cBhvr>
                                        <p:cTn id="5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6" dur="1000"/>
                                        <p:tgtEl>
                                          <p:spTgt spid="3">
                                            <p:txEl>
                                              <p:pRg st="7" end="7"/>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p:cTn id="6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4"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75098"/>
            <a:ext cx="12091481" cy="6507804"/>
          </a:xfrm>
        </p:spPr>
        <p:txBody>
          <a:bodyPr>
            <a:normAutofit/>
          </a:bodyPr>
          <a:lstStyle/>
          <a:p>
            <a:r>
              <a:rPr lang="en-US" sz="3600" dirty="0" smtClean="0"/>
              <a:t>7.  Have you ever walked into a house where you are bringing</a:t>
            </a:r>
          </a:p>
          <a:p>
            <a:r>
              <a:rPr lang="en-US" sz="3600" dirty="0"/>
              <a:t>s</a:t>
            </a:r>
            <a:r>
              <a:rPr lang="en-US" sz="3600" dirty="0" smtClean="0"/>
              <a:t>ome food from members of the church to a family that, when</a:t>
            </a:r>
          </a:p>
          <a:p>
            <a:r>
              <a:rPr lang="en-US" sz="3600" dirty="0" smtClean="0"/>
              <a:t>You open the refrigerator door, there really is no food in it…</a:t>
            </a:r>
          </a:p>
          <a:p>
            <a:r>
              <a:rPr lang="en-US" sz="3600" dirty="0" smtClean="0"/>
              <a:t>They have nothing.</a:t>
            </a:r>
          </a:p>
          <a:p>
            <a:pPr marL="0" indent="0">
              <a:buNone/>
            </a:pPr>
            <a:r>
              <a:rPr lang="en-US" sz="3600" dirty="0" smtClean="0"/>
              <a:t>  </a:t>
            </a:r>
          </a:p>
          <a:p>
            <a:endParaRPr lang="en-US" sz="3600" dirty="0"/>
          </a:p>
          <a:p>
            <a:r>
              <a:rPr lang="en-US" sz="3600" dirty="0" smtClean="0"/>
              <a:t>Be careful when you judge others harshly…have you walked in</a:t>
            </a:r>
          </a:p>
          <a:p>
            <a:r>
              <a:rPr lang="en-US" sz="3600" dirty="0" smtClean="0"/>
              <a:t>Their shoes for just one day????</a:t>
            </a:r>
            <a:endParaRPr lang="en-US" sz="3600" dirty="0"/>
          </a:p>
        </p:txBody>
      </p:sp>
    </p:spTree>
    <p:extLst>
      <p:ext uri="{BB962C8B-B14F-4D97-AF65-F5344CB8AC3E}">
        <p14:creationId xmlns:p14="http://schemas.microsoft.com/office/powerpoint/2010/main" val="2226523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080" y="74646"/>
            <a:ext cx="11982856" cy="6715260"/>
          </a:xfrm>
        </p:spPr>
        <p:txBody>
          <a:bodyPr>
            <a:noAutofit/>
          </a:bodyPr>
          <a:lstStyle/>
          <a:p>
            <a:r>
              <a:rPr lang="en-US" sz="3600" dirty="0" smtClean="0"/>
              <a:t>The one thing that I will always remember about Kasey’s sermons </a:t>
            </a:r>
            <a:r>
              <a:rPr lang="en-US" sz="3600" dirty="0"/>
              <a:t>i</a:t>
            </a:r>
            <a:r>
              <a:rPr lang="en-US" sz="3600" dirty="0" smtClean="0"/>
              <a:t>s this:  His repeatedly stated:”  “ungrateful , </a:t>
            </a:r>
            <a:r>
              <a:rPr lang="en-US" sz="3600" dirty="0" err="1" smtClean="0"/>
              <a:t>unthankful”Is</a:t>
            </a:r>
            <a:r>
              <a:rPr lang="en-US" sz="3600" dirty="0" smtClean="0"/>
              <a:t> perhaps the worse sin a person can be guilty of.!  </a:t>
            </a:r>
          </a:p>
          <a:p>
            <a:r>
              <a:rPr lang="en-US" sz="3600" dirty="0"/>
              <a:t> </a:t>
            </a:r>
            <a:r>
              <a:rPr lang="en-US" sz="3600" dirty="0" smtClean="0"/>
              <a:t>    Ingratitude is a hurtful sin…No thank you, no appreciation</a:t>
            </a:r>
          </a:p>
          <a:p>
            <a:r>
              <a:rPr lang="en-US" sz="3600" dirty="0"/>
              <a:t> </a:t>
            </a:r>
            <a:r>
              <a:rPr lang="en-US" sz="3600" dirty="0" smtClean="0"/>
              <a:t>   for what others have done for you.   So many of us have not even told God “thank you” for the</a:t>
            </a:r>
          </a:p>
          <a:p>
            <a:r>
              <a:rPr lang="en-US" sz="3600" dirty="0" smtClean="0"/>
              <a:t>Many sins we have committed and which God has forgiven us.</a:t>
            </a:r>
          </a:p>
          <a:p>
            <a:r>
              <a:rPr lang="en-US" sz="3600" dirty="0"/>
              <a:t> </a:t>
            </a:r>
            <a:r>
              <a:rPr lang="en-US" sz="3600" dirty="0" smtClean="0"/>
              <a:t>  For the food, shelter and clothing that He has given us….</a:t>
            </a:r>
          </a:p>
          <a:p>
            <a:r>
              <a:rPr lang="en-US" sz="3600" dirty="0"/>
              <a:t> </a:t>
            </a:r>
            <a:r>
              <a:rPr lang="en-US" sz="3600" dirty="0" smtClean="0"/>
              <a:t>  For the fact that we are still living in the best country in the </a:t>
            </a:r>
            <a:r>
              <a:rPr lang="en-US" sz="3600" dirty="0" err="1" smtClean="0"/>
              <a:t>world..For</a:t>
            </a:r>
            <a:r>
              <a:rPr lang="en-US" sz="3600" dirty="0" smtClean="0"/>
              <a:t> families who are loving and caring…who really are helping you.</a:t>
            </a:r>
            <a:endParaRPr lang="en-US" sz="3600" dirty="0"/>
          </a:p>
        </p:txBody>
      </p:sp>
    </p:spTree>
    <p:extLst>
      <p:ext uri="{BB962C8B-B14F-4D97-AF65-F5344CB8AC3E}">
        <p14:creationId xmlns:p14="http://schemas.microsoft.com/office/powerpoint/2010/main" val="2679086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170" y="0"/>
            <a:ext cx="12102830" cy="6858000"/>
          </a:xfrm>
        </p:spPr>
        <p:txBody>
          <a:bodyPr>
            <a:normAutofit/>
          </a:bodyPr>
          <a:lstStyle/>
          <a:p>
            <a:r>
              <a:rPr lang="en-US" sz="3600" dirty="0" smtClean="0"/>
              <a:t>   Six centuries before Christ, God caused the Jews to be carried away into </a:t>
            </a:r>
            <a:r>
              <a:rPr lang="en-US" sz="3600" dirty="0" err="1" smtClean="0"/>
              <a:t>Baylonian</a:t>
            </a:r>
            <a:r>
              <a:rPr lang="en-US" sz="3600" dirty="0" smtClean="0"/>
              <a:t> captivity.  The reason for this was their repeated </a:t>
            </a:r>
            <a:r>
              <a:rPr lang="en-US" sz="3600" b="1" u="sng" dirty="0" smtClean="0">
                <a:solidFill>
                  <a:srgbClr val="00B050"/>
                </a:solidFill>
              </a:rPr>
              <a:t>Idolatry. </a:t>
            </a:r>
          </a:p>
          <a:p>
            <a:r>
              <a:rPr lang="en-US" sz="3600" dirty="0"/>
              <a:t> </a:t>
            </a:r>
            <a:r>
              <a:rPr lang="en-US" sz="3600" dirty="0" smtClean="0"/>
              <a:t>   During the time of </a:t>
            </a:r>
            <a:r>
              <a:rPr lang="en-US" sz="3600" b="1" u="sng" dirty="0" smtClean="0">
                <a:solidFill>
                  <a:srgbClr val="FF0000"/>
                </a:solidFill>
              </a:rPr>
              <a:t>the judges, </a:t>
            </a:r>
            <a:r>
              <a:rPr lang="en-US" sz="3600" dirty="0" smtClean="0"/>
              <a:t>God’s people turned away from him to follow the gods of the nations about them.</a:t>
            </a:r>
          </a:p>
          <a:p>
            <a:r>
              <a:rPr lang="en-US" sz="3600" dirty="0"/>
              <a:t> </a:t>
            </a:r>
            <a:r>
              <a:rPr lang="en-US" sz="3600" dirty="0" smtClean="0"/>
              <a:t>   In the time of the </a:t>
            </a:r>
            <a:r>
              <a:rPr lang="en-US" sz="3600" b="1" u="sng" dirty="0" smtClean="0">
                <a:solidFill>
                  <a:srgbClr val="FF0000"/>
                </a:solidFill>
              </a:rPr>
              <a:t>divided kingdom </a:t>
            </a:r>
            <a:r>
              <a:rPr lang="en-US" sz="3600" dirty="0" smtClean="0"/>
              <a:t>they were no better.  Few of the kings in the Southern Kingdom were good and none of the kings Of the Northern Kingdom were good.</a:t>
            </a:r>
            <a:r>
              <a:rPr lang="en-US" sz="3600" b="1" u="sng" dirty="0" smtClean="0"/>
              <a:t>  They worshipped the gods of the nations about them</a:t>
            </a:r>
            <a:r>
              <a:rPr lang="en-US" sz="3600" dirty="0" smtClean="0"/>
              <a:t>. </a:t>
            </a:r>
          </a:p>
          <a:p>
            <a:r>
              <a:rPr lang="en-US" sz="3600" dirty="0"/>
              <a:t> </a:t>
            </a:r>
            <a:r>
              <a:rPr lang="en-US" sz="3600" dirty="0" smtClean="0"/>
              <a:t>  They set up their own high places and worshiped all manner of gods.  </a:t>
            </a:r>
          </a:p>
          <a:p>
            <a:endParaRPr lang="en-US" dirty="0"/>
          </a:p>
        </p:txBody>
      </p:sp>
    </p:spTree>
    <p:extLst>
      <p:ext uri="{BB962C8B-B14F-4D97-AF65-F5344CB8AC3E}">
        <p14:creationId xmlns:p14="http://schemas.microsoft.com/office/powerpoint/2010/main" val="17990495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35" y="107004"/>
            <a:ext cx="11934217" cy="6468894"/>
          </a:xfrm>
        </p:spPr>
        <p:txBody>
          <a:bodyPr/>
          <a:lstStyle/>
          <a:p>
            <a:r>
              <a:rPr lang="en-US" sz="3600" dirty="0" smtClean="0"/>
              <a:t>Have you ever walked in the shoes  or had to go bare footed</a:t>
            </a:r>
          </a:p>
          <a:p>
            <a:r>
              <a:rPr lang="en-US" sz="3600" dirty="0"/>
              <a:t> </a:t>
            </a:r>
            <a:r>
              <a:rPr lang="en-US" sz="3600" dirty="0" smtClean="0"/>
              <a:t>because you have no shoes?   </a:t>
            </a:r>
          </a:p>
          <a:p>
            <a:r>
              <a:rPr lang="en-US" sz="3600" dirty="0"/>
              <a:t> </a:t>
            </a:r>
            <a:r>
              <a:rPr lang="en-US" sz="3600" dirty="0" smtClean="0"/>
              <a:t>     ..How about the handicap…those who can no longer walk.?</a:t>
            </a:r>
          </a:p>
          <a:p>
            <a:r>
              <a:rPr lang="en-US" sz="3600" dirty="0"/>
              <a:t> </a:t>
            </a:r>
            <a:r>
              <a:rPr lang="en-US" sz="3600" dirty="0" smtClean="0"/>
              <a:t>     ..How about the blind or those whose eyes are failing them ?..</a:t>
            </a:r>
          </a:p>
          <a:p>
            <a:r>
              <a:rPr lang="en-US" sz="3600" dirty="0"/>
              <a:t> </a:t>
            </a:r>
            <a:r>
              <a:rPr lang="en-US" sz="3600" dirty="0" smtClean="0"/>
              <a:t>     ..How about  those who can no longer hear…or hear very</a:t>
            </a:r>
          </a:p>
          <a:p>
            <a:r>
              <a:rPr lang="en-US" sz="3600" dirty="0" smtClean="0"/>
              <a:t>Faintly…?</a:t>
            </a:r>
          </a:p>
          <a:p>
            <a:r>
              <a:rPr lang="en-US" dirty="0"/>
              <a:t> </a:t>
            </a:r>
            <a:r>
              <a:rPr lang="en-US" dirty="0" smtClean="0"/>
              <a:t>     </a:t>
            </a:r>
            <a:endParaRPr lang="en-US" dirty="0"/>
          </a:p>
        </p:txBody>
      </p:sp>
    </p:spTree>
    <p:extLst>
      <p:ext uri="{BB962C8B-B14F-4D97-AF65-F5344CB8AC3E}">
        <p14:creationId xmlns:p14="http://schemas.microsoft.com/office/powerpoint/2010/main" val="1837817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4" end="4"/>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p:cTn id="4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6600" b="1" dirty="0" smtClean="0"/>
              <a:t>Don’t judge others too hard</a:t>
            </a:r>
          </a:p>
          <a:p>
            <a:endParaRPr lang="en-US" sz="4400" b="1" dirty="0"/>
          </a:p>
        </p:txBody>
      </p:sp>
    </p:spTree>
    <p:extLst>
      <p:ext uri="{BB962C8B-B14F-4D97-AF65-F5344CB8AC3E}">
        <p14:creationId xmlns:p14="http://schemas.microsoft.com/office/powerpoint/2010/main" val="19187544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761" y="0"/>
            <a:ext cx="11984477" cy="6857999"/>
          </a:xfrm>
        </p:spPr>
        <p:txBody>
          <a:bodyPr>
            <a:normAutofit/>
          </a:bodyPr>
          <a:lstStyle/>
          <a:p>
            <a:r>
              <a:rPr lang="en-US" sz="3600" dirty="0" smtClean="0"/>
              <a:t>Pray don’t find fault with the man who limps,</a:t>
            </a:r>
          </a:p>
          <a:p>
            <a:r>
              <a:rPr lang="en-US" sz="3600" dirty="0" smtClean="0"/>
              <a:t>Or stumbles along the road;</a:t>
            </a:r>
          </a:p>
          <a:p>
            <a:r>
              <a:rPr lang="en-US" sz="3600" dirty="0" smtClean="0"/>
              <a:t>Unless you have worn the shoes he wears</a:t>
            </a:r>
          </a:p>
          <a:p>
            <a:r>
              <a:rPr lang="en-US" sz="3600" dirty="0" smtClean="0"/>
              <a:t>Or struggled beneath his load.</a:t>
            </a:r>
          </a:p>
          <a:p>
            <a:endParaRPr lang="en-US" sz="3600" dirty="0"/>
          </a:p>
          <a:p>
            <a:r>
              <a:rPr lang="en-US" sz="3600" dirty="0" smtClean="0"/>
              <a:t>There may be tacks in his shoes that hurt,</a:t>
            </a:r>
          </a:p>
          <a:p>
            <a:r>
              <a:rPr lang="en-US" sz="3600" dirty="0" smtClean="0"/>
              <a:t>Though hidden away from view,</a:t>
            </a:r>
          </a:p>
          <a:p>
            <a:r>
              <a:rPr lang="en-US" sz="3600" dirty="0" smtClean="0"/>
              <a:t>Or the burdens he bears, placed on your back,</a:t>
            </a:r>
          </a:p>
          <a:p>
            <a:r>
              <a:rPr lang="en-US" sz="3600" dirty="0" smtClean="0"/>
              <a:t>Might cause you to stumble too.</a:t>
            </a:r>
            <a:endParaRPr lang="en-US" sz="3600" dirty="0"/>
          </a:p>
        </p:txBody>
      </p:sp>
    </p:spTree>
    <p:extLst>
      <p:ext uri="{BB962C8B-B14F-4D97-AF65-F5344CB8AC3E}">
        <p14:creationId xmlns:p14="http://schemas.microsoft.com/office/powerpoint/2010/main" val="439046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03" y="0"/>
            <a:ext cx="11984477" cy="6858000"/>
          </a:xfrm>
        </p:spPr>
        <p:txBody>
          <a:bodyPr>
            <a:normAutofit/>
          </a:bodyPr>
          <a:lstStyle/>
          <a:p>
            <a:r>
              <a:rPr lang="en-US" sz="3600" dirty="0" smtClean="0"/>
              <a:t>Don’t sneer at the man who’s down today,</a:t>
            </a:r>
          </a:p>
          <a:p>
            <a:r>
              <a:rPr lang="en-US" sz="3600" dirty="0" smtClean="0"/>
              <a:t>Unless you have felt the blow</a:t>
            </a:r>
          </a:p>
          <a:p>
            <a:r>
              <a:rPr lang="en-US" sz="3600" dirty="0" smtClean="0"/>
              <a:t>That caused his fall, or felt the shame</a:t>
            </a:r>
          </a:p>
          <a:p>
            <a:r>
              <a:rPr lang="en-US" sz="3600" dirty="0" smtClean="0"/>
              <a:t>That only the fallen know.</a:t>
            </a:r>
          </a:p>
          <a:p>
            <a:endParaRPr lang="en-US" sz="3600" dirty="0"/>
          </a:p>
          <a:p>
            <a:r>
              <a:rPr lang="en-US" sz="3600" dirty="0" smtClean="0"/>
              <a:t>You may be strong, but still the blows</a:t>
            </a:r>
          </a:p>
          <a:p>
            <a:r>
              <a:rPr lang="en-US" sz="3600" dirty="0" smtClean="0"/>
              <a:t>That were his, if dealt to you</a:t>
            </a:r>
          </a:p>
          <a:p>
            <a:r>
              <a:rPr lang="en-US" sz="3600" dirty="0" smtClean="0"/>
              <a:t>In the self-same way at the self-same time,</a:t>
            </a:r>
          </a:p>
          <a:p>
            <a:r>
              <a:rPr lang="en-US" sz="3600" dirty="0" smtClean="0"/>
              <a:t>Might cause you to stagger too.</a:t>
            </a:r>
            <a:endParaRPr lang="en-US" sz="3600" dirty="0"/>
          </a:p>
        </p:txBody>
      </p:sp>
    </p:spTree>
    <p:extLst>
      <p:ext uri="{BB962C8B-B14F-4D97-AF65-F5344CB8AC3E}">
        <p14:creationId xmlns:p14="http://schemas.microsoft.com/office/powerpoint/2010/main" val="36434512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643" y="87548"/>
            <a:ext cx="11945566" cy="6770451"/>
          </a:xfrm>
        </p:spPr>
        <p:txBody>
          <a:bodyPr>
            <a:normAutofit/>
          </a:bodyPr>
          <a:lstStyle/>
          <a:p>
            <a:r>
              <a:rPr lang="en-US" sz="3600" dirty="0" smtClean="0"/>
              <a:t>Don’t be too harsh with the man who sins,</a:t>
            </a:r>
          </a:p>
          <a:p>
            <a:r>
              <a:rPr lang="en-US" sz="3600" dirty="0" smtClean="0"/>
              <a:t>Or pelt him with words or stones,</a:t>
            </a:r>
          </a:p>
          <a:p>
            <a:r>
              <a:rPr lang="en-US" sz="3600" dirty="0" smtClean="0"/>
              <a:t>Unless you are sure, yes, doubly sure</a:t>
            </a:r>
          </a:p>
          <a:p>
            <a:r>
              <a:rPr lang="en-US" sz="3600" dirty="0" smtClean="0"/>
              <a:t>That you have not sins of your own.  </a:t>
            </a:r>
          </a:p>
          <a:p>
            <a:endParaRPr lang="en-US" sz="3600" dirty="0"/>
          </a:p>
          <a:p>
            <a:r>
              <a:rPr lang="en-US" sz="3600" dirty="0" smtClean="0"/>
              <a:t>For you know, perhaps if the tempter’s voice</a:t>
            </a:r>
          </a:p>
          <a:p>
            <a:r>
              <a:rPr lang="en-US" sz="3600" dirty="0" smtClean="0"/>
              <a:t>Should whisper as soft to you,</a:t>
            </a:r>
          </a:p>
          <a:p>
            <a:r>
              <a:rPr lang="en-US" sz="3600" dirty="0" smtClean="0"/>
              <a:t>As it did to him when he went astray,</a:t>
            </a:r>
          </a:p>
          <a:p>
            <a:r>
              <a:rPr lang="en-US" sz="3600" dirty="0" smtClean="0"/>
              <a:t>‘</a:t>
            </a:r>
            <a:r>
              <a:rPr lang="en-US" sz="3600" dirty="0" err="1" smtClean="0"/>
              <a:t>Twould</a:t>
            </a:r>
            <a:r>
              <a:rPr lang="en-US" sz="3600" dirty="0" smtClean="0"/>
              <a:t> cause you to falter too.   End </a:t>
            </a:r>
            <a:endParaRPr lang="en-US" sz="3600" dirty="0"/>
          </a:p>
        </p:txBody>
      </p:sp>
    </p:spTree>
    <p:extLst>
      <p:ext uri="{BB962C8B-B14F-4D97-AF65-F5344CB8AC3E}">
        <p14:creationId xmlns:p14="http://schemas.microsoft.com/office/powerpoint/2010/main" val="240154554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116732"/>
            <a:ext cx="11916383" cy="6614808"/>
          </a:xfrm>
        </p:spPr>
        <p:txBody>
          <a:bodyPr>
            <a:normAutofit/>
          </a:bodyPr>
          <a:lstStyle/>
          <a:p>
            <a:r>
              <a:rPr lang="en-US" sz="3600" dirty="0" smtClean="0"/>
              <a:t>If I have never sat where my brother or sister is sitting, how do I know what I would do under the same set of circumstances? </a:t>
            </a:r>
          </a:p>
          <a:p>
            <a:r>
              <a:rPr lang="en-US" sz="3600" dirty="0" smtClean="0"/>
              <a:t> I may</a:t>
            </a:r>
            <a:r>
              <a:rPr lang="en-US" sz="3600" dirty="0"/>
              <a:t> </a:t>
            </a:r>
            <a:r>
              <a:rPr lang="en-US" sz="3600" dirty="0" smtClean="0"/>
              <a:t>know what is right and what I should do, but does that mean I would do it?  We hope we would do right, no matter</a:t>
            </a:r>
          </a:p>
          <a:p>
            <a:r>
              <a:rPr lang="en-US" sz="3600" dirty="0" smtClean="0"/>
              <a:t>The circumstances.  But would we?</a:t>
            </a:r>
          </a:p>
        </p:txBody>
      </p:sp>
    </p:spTree>
    <p:extLst>
      <p:ext uri="{BB962C8B-B14F-4D97-AF65-F5344CB8AC3E}">
        <p14:creationId xmlns:p14="http://schemas.microsoft.com/office/powerpoint/2010/main" val="14754099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400" b="1" dirty="0" smtClean="0"/>
              <a:t>Ezekiel “sat where they sat”  Ez. 3:15</a:t>
            </a:r>
          </a:p>
          <a:p>
            <a:endParaRPr lang="en-US" sz="4400" b="1" dirty="0"/>
          </a:p>
          <a:p>
            <a:r>
              <a:rPr lang="en-US" sz="4400" b="1" dirty="0" smtClean="0"/>
              <a:t>He saw their condition…He knows what</a:t>
            </a:r>
          </a:p>
          <a:p>
            <a:r>
              <a:rPr lang="en-US" sz="4400" b="1" dirty="0" smtClean="0"/>
              <a:t>Must be done.  Tell them the </a:t>
            </a:r>
            <a:r>
              <a:rPr lang="en-US" sz="4400" b="1" dirty="0" err="1" smtClean="0"/>
              <a:t>truth..and</a:t>
            </a:r>
            <a:endParaRPr lang="en-US" sz="4400" b="1" dirty="0" smtClean="0"/>
          </a:p>
          <a:p>
            <a:r>
              <a:rPr lang="en-US" sz="4400" b="1" dirty="0" smtClean="0"/>
              <a:t>Get them to turn to God.</a:t>
            </a:r>
          </a:p>
          <a:p>
            <a:endParaRPr lang="en-US" dirty="0" smtClean="0"/>
          </a:p>
          <a:p>
            <a:endParaRPr lang="en-US" dirty="0"/>
          </a:p>
          <a:p>
            <a:endParaRPr lang="en-US" dirty="0"/>
          </a:p>
        </p:txBody>
      </p:sp>
    </p:spTree>
    <p:extLst>
      <p:ext uri="{BB962C8B-B14F-4D97-AF65-F5344CB8AC3E}">
        <p14:creationId xmlns:p14="http://schemas.microsoft.com/office/powerpoint/2010/main" val="2630402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7549"/>
            <a:ext cx="10515600" cy="6089414"/>
          </a:xfrm>
        </p:spPr>
        <p:txBody>
          <a:bodyPr>
            <a:noAutofit/>
          </a:bodyPr>
          <a:lstStyle/>
          <a:p>
            <a:r>
              <a:rPr lang="en-US" sz="3600" b="1" dirty="0" smtClean="0"/>
              <a:t>The bankrupted Christian…</a:t>
            </a:r>
          </a:p>
          <a:p>
            <a:r>
              <a:rPr lang="en-US" sz="3600" dirty="0" smtClean="0"/>
              <a:t>Worked 2 and 3 jobs when he could.</a:t>
            </a:r>
          </a:p>
          <a:p>
            <a:r>
              <a:rPr lang="en-US" sz="3600" dirty="0" smtClean="0"/>
              <a:t>He could not be at all the services.  After losing his wife</a:t>
            </a:r>
            <a:r>
              <a:rPr lang="en-US" sz="3600" dirty="0"/>
              <a:t> </a:t>
            </a:r>
            <a:r>
              <a:rPr lang="en-US" sz="3600" dirty="0" smtClean="0"/>
              <a:t>who married someone else, he still raised his children, and worked for 25 years.</a:t>
            </a:r>
          </a:p>
          <a:p>
            <a:r>
              <a:rPr lang="en-US" sz="3600" dirty="0" smtClean="0"/>
              <a:t>He paid off his debtors…every one and every cent.  ..It was Even considered by some in the church, that since he didn’t come to every service, he should be </a:t>
            </a:r>
            <a:r>
              <a:rPr lang="en-US" sz="3600" dirty="0" err="1" smtClean="0"/>
              <a:t>disfellowshipped</a:t>
            </a:r>
            <a:r>
              <a:rPr lang="en-US" sz="3600" dirty="0" smtClean="0"/>
              <a:t>.  They did not know all Was in the heart of that man.  He owed another man or men </a:t>
            </a:r>
            <a:r>
              <a:rPr lang="en-US" sz="3600" dirty="0" err="1" smtClean="0"/>
              <a:t>debts,And</a:t>
            </a:r>
            <a:r>
              <a:rPr lang="en-US" sz="3600" dirty="0" smtClean="0"/>
              <a:t> he worked and paid them off</a:t>
            </a:r>
            <a:r>
              <a:rPr lang="en-US" sz="3200" dirty="0" smtClean="0"/>
              <a:t>. </a:t>
            </a:r>
            <a:endParaRPr lang="en-US" sz="3200" dirty="0"/>
          </a:p>
        </p:txBody>
      </p:sp>
    </p:spTree>
    <p:extLst>
      <p:ext uri="{BB962C8B-B14F-4D97-AF65-F5344CB8AC3E}">
        <p14:creationId xmlns:p14="http://schemas.microsoft.com/office/powerpoint/2010/main" val="26384893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176963"/>
          </a:xfrm>
        </p:spPr>
        <p:txBody>
          <a:bodyPr>
            <a:normAutofit fontScale="92500" lnSpcReduction="20000"/>
          </a:bodyPr>
          <a:lstStyle/>
          <a:p>
            <a:r>
              <a:rPr lang="en-US" sz="3900" dirty="0" smtClean="0"/>
              <a:t>That’s all we are trying to do in preaching the Gospel</a:t>
            </a:r>
          </a:p>
          <a:p>
            <a:r>
              <a:rPr lang="en-US" sz="3900" dirty="0" smtClean="0"/>
              <a:t>Of Christ.  </a:t>
            </a:r>
          </a:p>
          <a:p>
            <a:r>
              <a:rPr lang="en-US" sz="3900" dirty="0"/>
              <a:t> </a:t>
            </a:r>
            <a:r>
              <a:rPr lang="en-US" sz="3900" dirty="0" smtClean="0"/>
              <a:t>   God told Ezekiel to warn the wicked.  If you are not a </a:t>
            </a:r>
          </a:p>
          <a:p>
            <a:r>
              <a:rPr lang="en-US" sz="3900" dirty="0" smtClean="0"/>
              <a:t>Christian, then you are lost.  God tells you what to do:</a:t>
            </a:r>
          </a:p>
          <a:p>
            <a:r>
              <a:rPr lang="en-US" sz="3900" dirty="0"/>
              <a:t> </a:t>
            </a:r>
            <a:r>
              <a:rPr lang="en-US" sz="3900" dirty="0" smtClean="0"/>
              <a:t>  Hear.  Rom. 10:17;  Believe  John 8:24; Repent. Luke 13:3</a:t>
            </a:r>
          </a:p>
          <a:p>
            <a:r>
              <a:rPr lang="en-US" sz="3900" dirty="0" smtClean="0"/>
              <a:t>Confess  Matt. 10:32-33 and just like Saul was told: Arise</a:t>
            </a:r>
          </a:p>
          <a:p>
            <a:r>
              <a:rPr lang="en-US" sz="3900" dirty="0" smtClean="0"/>
              <a:t>And be baptized. Acts 22:16</a:t>
            </a:r>
          </a:p>
          <a:p>
            <a:r>
              <a:rPr lang="en-US" sz="3900" dirty="0" smtClean="0"/>
              <a:t>If you are a fallen member, repent, confess and pray.</a:t>
            </a:r>
          </a:p>
          <a:p>
            <a:r>
              <a:rPr lang="en-US" sz="3900" dirty="0" smtClean="0"/>
              <a:t>Acts 8:22; James. 5:16  </a:t>
            </a:r>
          </a:p>
          <a:p>
            <a:r>
              <a:rPr lang="en-US" sz="3900" dirty="0"/>
              <a:t> </a:t>
            </a:r>
            <a:r>
              <a:rPr lang="en-US" sz="3900" dirty="0" smtClean="0"/>
              <a:t>   And be faithful:  Rev. 2:10; I Cor. 15:58</a:t>
            </a:r>
          </a:p>
          <a:p>
            <a:r>
              <a:rPr lang="en-US" sz="3600" dirty="0"/>
              <a:t> </a:t>
            </a:r>
            <a:r>
              <a:rPr lang="en-US" sz="3600" dirty="0" smtClean="0"/>
              <a:t>         </a:t>
            </a:r>
          </a:p>
          <a:p>
            <a:r>
              <a:rPr lang="en-US" dirty="0"/>
              <a:t> </a:t>
            </a:r>
            <a:r>
              <a:rPr lang="en-US" dirty="0" smtClean="0"/>
              <a:t>   </a:t>
            </a:r>
            <a:endParaRPr lang="en-US" dirty="0"/>
          </a:p>
        </p:txBody>
      </p:sp>
    </p:spTree>
    <p:extLst>
      <p:ext uri="{BB962C8B-B14F-4D97-AF65-F5344CB8AC3E}">
        <p14:creationId xmlns:p14="http://schemas.microsoft.com/office/powerpoint/2010/main" val="242988119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857565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r>
              <a:rPr lang="en-US" sz="3600" dirty="0" smtClean="0"/>
              <a:t>  God had caused the</a:t>
            </a:r>
            <a:r>
              <a:rPr lang="en-US" sz="3600" b="1" u="sng" dirty="0" smtClean="0">
                <a:solidFill>
                  <a:srgbClr val="00B050"/>
                </a:solidFill>
              </a:rPr>
              <a:t> Assyrians </a:t>
            </a:r>
            <a:r>
              <a:rPr lang="en-US" sz="3600" dirty="0" smtClean="0"/>
              <a:t>to take the Northern Kingdom into captivity because of their idolatry and now </a:t>
            </a:r>
            <a:r>
              <a:rPr lang="en-US" sz="3600" u="sng" dirty="0" smtClean="0"/>
              <a:t>the Southern Kingdom was taken into captivity by the </a:t>
            </a:r>
            <a:r>
              <a:rPr lang="en-US" sz="3600" b="1" u="sng" dirty="0" smtClean="0">
                <a:solidFill>
                  <a:srgbClr val="00B050"/>
                </a:solidFill>
              </a:rPr>
              <a:t>Babylonians</a:t>
            </a:r>
            <a:r>
              <a:rPr lang="en-US" sz="3600" u="sng" dirty="0" smtClean="0"/>
              <a:t>. </a:t>
            </a:r>
          </a:p>
          <a:p>
            <a:r>
              <a:rPr lang="en-US" sz="3600" dirty="0"/>
              <a:t> </a:t>
            </a:r>
            <a:r>
              <a:rPr lang="en-US" sz="3600" dirty="0" smtClean="0"/>
              <a:t> </a:t>
            </a:r>
            <a:r>
              <a:rPr lang="en-US" sz="3600" dirty="0"/>
              <a:t> </a:t>
            </a:r>
            <a:r>
              <a:rPr lang="en-US" sz="3600" dirty="0" smtClean="0"/>
              <a:t> Daniel was among those taken into Babylon. His position was he ‘sat in the gate of the king.” (Daniel 2:49)..This would be comparable to being near the White House Today.  Being a prophet of God, he was near to  and spoke with the king.  </a:t>
            </a:r>
          </a:p>
          <a:p>
            <a:r>
              <a:rPr lang="en-US" sz="3600" dirty="0"/>
              <a:t> </a:t>
            </a:r>
            <a:r>
              <a:rPr lang="en-US" sz="3600" dirty="0" smtClean="0"/>
              <a:t>   However, there was another prophet of God in Babylon. This prophet’s name was Ezekiel.  He was not around the court of the king. He was God’s spokesman out in the province where the people were.  </a:t>
            </a:r>
            <a:endParaRPr lang="en-US" sz="3600" dirty="0"/>
          </a:p>
        </p:txBody>
      </p:sp>
    </p:spTree>
    <p:extLst>
      <p:ext uri="{BB962C8B-B14F-4D97-AF65-F5344CB8AC3E}">
        <p14:creationId xmlns:p14="http://schemas.microsoft.com/office/powerpoint/2010/main" val="3378934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dirty="0" smtClean="0"/>
              <a:t>       That connects us to our text today:</a:t>
            </a:r>
          </a:p>
          <a:p>
            <a:r>
              <a:rPr lang="en-US" sz="3600" dirty="0" smtClean="0"/>
              <a:t>                  Ez. 3:15 -21  </a:t>
            </a:r>
          </a:p>
          <a:p>
            <a:r>
              <a:rPr lang="en-US" sz="3600" dirty="0" smtClean="0"/>
              <a:t>While in Babylon for their sins, Israel had the prophet Ezekiel sitting among them.  </a:t>
            </a:r>
            <a:r>
              <a:rPr lang="en-US" sz="3600" b="1" u="sng" dirty="0" smtClean="0">
                <a:solidFill>
                  <a:srgbClr val="00B050"/>
                </a:solidFill>
              </a:rPr>
              <a:t>He could see their plight and understand their feelings. </a:t>
            </a:r>
            <a:endParaRPr lang="en-US" sz="3600" dirty="0" smtClean="0"/>
          </a:p>
          <a:p>
            <a:r>
              <a:rPr lang="en-US" sz="3600" dirty="0"/>
              <a:t> </a:t>
            </a:r>
            <a:r>
              <a:rPr lang="en-US" sz="3600" dirty="0" smtClean="0"/>
              <a:t>  Many times, when people have problems, those about them cannot understand  how they feel, why they act or react the way they do, nor even why they do wrong.  Problems are no excuse to commit sin.  Often people do not take the way of escape provided by the Lord ( I Cor. 10:13) </a:t>
            </a:r>
            <a:endParaRPr lang="en-US" sz="3600" dirty="0"/>
          </a:p>
        </p:txBody>
      </p:sp>
    </p:spTree>
    <p:extLst>
      <p:ext uri="{BB962C8B-B14F-4D97-AF65-F5344CB8AC3E}">
        <p14:creationId xmlns:p14="http://schemas.microsoft.com/office/powerpoint/2010/main" val="2948972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5370"/>
            <a:ext cx="11353800" cy="6692630"/>
          </a:xfrm>
        </p:spPr>
        <p:txBody>
          <a:bodyPr>
            <a:normAutofit/>
          </a:bodyPr>
          <a:lstStyle/>
          <a:p>
            <a:r>
              <a:rPr lang="en-US" sz="3600" dirty="0"/>
              <a:t> </a:t>
            </a:r>
            <a:r>
              <a:rPr lang="en-US" sz="3600" dirty="0" smtClean="0"/>
              <a:t>Ezekiel 3:1-21</a:t>
            </a:r>
          </a:p>
          <a:p>
            <a:r>
              <a:rPr lang="en-US" sz="3600" dirty="0" smtClean="0"/>
              <a:t>1  Moreover </a:t>
            </a:r>
            <a:r>
              <a:rPr lang="en-US" sz="3600" dirty="0"/>
              <a:t>he said unto me, Son of man, eat that thou </a:t>
            </a:r>
            <a:r>
              <a:rPr lang="en-US" sz="3600" dirty="0" err="1"/>
              <a:t>findest</a:t>
            </a:r>
            <a:r>
              <a:rPr lang="en-US" sz="3600" dirty="0"/>
              <a:t>; eat this roll, and go speak unto the house of Israel.</a:t>
            </a:r>
          </a:p>
          <a:p>
            <a:r>
              <a:rPr lang="en-US" sz="3600" baseline="30000" dirty="0"/>
              <a:t>2 </a:t>
            </a:r>
            <a:r>
              <a:rPr lang="en-US" sz="3600" dirty="0"/>
              <a:t>So I opened my mouth, and he caused me to eat that roll.</a:t>
            </a:r>
          </a:p>
          <a:p>
            <a:r>
              <a:rPr lang="en-US" sz="3600" baseline="30000" dirty="0"/>
              <a:t>3 </a:t>
            </a:r>
            <a:r>
              <a:rPr lang="en-US" sz="3600" dirty="0"/>
              <a:t>And he said unto me, Son of man, cause thy belly to eat, and fill thy bowels with this roll that I give thee. Then did I eat it; and it was in my mouth as honey for sweetness.</a:t>
            </a:r>
          </a:p>
          <a:p>
            <a:r>
              <a:rPr lang="en-US" sz="3600" baseline="30000" dirty="0"/>
              <a:t>4 </a:t>
            </a:r>
            <a:r>
              <a:rPr lang="en-US" sz="3600" dirty="0"/>
              <a:t>And he said unto me, Son of man, </a:t>
            </a:r>
            <a:r>
              <a:rPr lang="en-US" sz="3600" b="1" u="sng" dirty="0" smtClean="0"/>
              <a:t>GO</a:t>
            </a:r>
            <a:r>
              <a:rPr lang="en-US" sz="3600" dirty="0" smtClean="0"/>
              <a:t>, </a:t>
            </a:r>
            <a:r>
              <a:rPr lang="en-US" sz="3600" dirty="0"/>
              <a:t>get thee unto the house of Israel, and </a:t>
            </a:r>
            <a:r>
              <a:rPr lang="en-US" sz="3600" b="1" u="sng" dirty="0"/>
              <a:t>speak with my words unto them</a:t>
            </a:r>
            <a:r>
              <a:rPr lang="en-US" sz="3600" b="1" u="sng" dirty="0" smtClean="0"/>
              <a:t>. </a:t>
            </a:r>
          </a:p>
          <a:p>
            <a:r>
              <a:rPr lang="en-US" sz="3600" b="1" u="sng" dirty="0"/>
              <a:t> </a:t>
            </a:r>
            <a:r>
              <a:rPr lang="en-US" sz="3600" b="1" u="sng" dirty="0" smtClean="0"/>
              <a:t>        </a:t>
            </a:r>
            <a:r>
              <a:rPr lang="en-US" sz="4000" b="1" u="sng" dirty="0" smtClean="0"/>
              <a:t>God called Ezekiel!!</a:t>
            </a:r>
            <a:endParaRPr lang="en-US" sz="4000" b="1" u="sng" dirty="0"/>
          </a:p>
          <a:p>
            <a:endParaRPr lang="en-US" dirty="0"/>
          </a:p>
        </p:txBody>
      </p:sp>
    </p:spTree>
    <p:extLst>
      <p:ext uri="{BB962C8B-B14F-4D97-AF65-F5344CB8AC3E}">
        <p14:creationId xmlns:p14="http://schemas.microsoft.com/office/powerpoint/2010/main" val="18476500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4102"/>
            <a:ext cx="12192000" cy="6763898"/>
          </a:xfrm>
        </p:spPr>
        <p:txBody>
          <a:bodyPr/>
          <a:lstStyle/>
          <a:p>
            <a:endParaRPr lang="en-US" baseline="30000" dirty="0" smtClean="0"/>
          </a:p>
          <a:p>
            <a:r>
              <a:rPr lang="en-US" sz="3600" baseline="30000" dirty="0" smtClean="0"/>
              <a:t>5</a:t>
            </a:r>
            <a:r>
              <a:rPr lang="en-US" sz="3600" baseline="30000" dirty="0"/>
              <a:t> </a:t>
            </a:r>
            <a:r>
              <a:rPr lang="en-US" sz="3600" dirty="0"/>
              <a:t>For thou art not sent to a people of a strange speech and of an hard language, but to the house of Israel; </a:t>
            </a:r>
            <a:r>
              <a:rPr lang="en-US" sz="3600" b="1" u="sng" dirty="0">
                <a:solidFill>
                  <a:srgbClr val="FF0000"/>
                </a:solidFill>
              </a:rPr>
              <a:t> (to God’s people</a:t>
            </a:r>
            <a:r>
              <a:rPr lang="en-US" sz="3600" b="1" u="sng" dirty="0" smtClean="0">
                <a:solidFill>
                  <a:srgbClr val="FF0000"/>
                </a:solidFill>
              </a:rPr>
              <a:t>!  God’s people need to listen!))</a:t>
            </a:r>
            <a:endParaRPr lang="en-US" sz="3600" b="1" u="sng" dirty="0">
              <a:solidFill>
                <a:srgbClr val="FF0000"/>
              </a:solidFill>
            </a:endParaRPr>
          </a:p>
          <a:p>
            <a:r>
              <a:rPr lang="en-US" sz="3600" baseline="30000" dirty="0"/>
              <a:t>6 </a:t>
            </a:r>
            <a:r>
              <a:rPr lang="en-US" sz="3600" dirty="0"/>
              <a:t>Not to many people of a strange speech and of an hard language, whose words thou canst not understand. Surely, had I sent thee to them, they would have hearkened unto thee.</a:t>
            </a:r>
          </a:p>
          <a:p>
            <a:r>
              <a:rPr lang="en-US" sz="3600" baseline="30000" dirty="0"/>
              <a:t>7 </a:t>
            </a:r>
            <a:r>
              <a:rPr lang="en-US" sz="3600" dirty="0"/>
              <a:t>But the house of Israel will not hearken unto thee; for they will not hearken unto me: for all the </a:t>
            </a:r>
            <a:r>
              <a:rPr lang="en-US" sz="3600" b="1" u="sng" dirty="0"/>
              <a:t>house of Israel are impudent and hardhearted</a:t>
            </a:r>
            <a:r>
              <a:rPr lang="en-US" sz="3600" b="1" u="sng" dirty="0" smtClean="0"/>
              <a:t>.</a:t>
            </a:r>
          </a:p>
          <a:p>
            <a:r>
              <a:rPr lang="en-US" sz="3600" b="1" u="sng" dirty="0"/>
              <a:t> </a:t>
            </a:r>
            <a:r>
              <a:rPr lang="en-US" sz="3600" b="1" u="sng" dirty="0" smtClean="0"/>
              <a:t>   </a:t>
            </a:r>
            <a:r>
              <a:rPr lang="en-US" sz="3600" b="1" u="sng" dirty="0" smtClean="0">
                <a:solidFill>
                  <a:srgbClr val="00B050"/>
                </a:solidFill>
              </a:rPr>
              <a:t>Why do people not listen to God?</a:t>
            </a:r>
            <a:endParaRPr lang="en-US" sz="3600" b="1" u="sng" dirty="0">
              <a:solidFill>
                <a:srgbClr val="00B050"/>
              </a:solidFill>
            </a:endParaRPr>
          </a:p>
          <a:p>
            <a:endParaRPr lang="en-US" dirty="0"/>
          </a:p>
        </p:txBody>
      </p:sp>
    </p:spTree>
    <p:extLst>
      <p:ext uri="{BB962C8B-B14F-4D97-AF65-F5344CB8AC3E}">
        <p14:creationId xmlns:p14="http://schemas.microsoft.com/office/powerpoint/2010/main" val="3863925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718" y="0"/>
            <a:ext cx="11885579" cy="6750996"/>
          </a:xfrm>
        </p:spPr>
        <p:txBody>
          <a:bodyPr>
            <a:normAutofit fontScale="92500" lnSpcReduction="20000"/>
          </a:bodyPr>
          <a:lstStyle/>
          <a:p>
            <a:r>
              <a:rPr lang="en-US" sz="3600" dirty="0"/>
              <a:t> </a:t>
            </a:r>
            <a:r>
              <a:rPr lang="en-US" sz="3900" b="1" u="sng" dirty="0" smtClean="0"/>
              <a:t>House </a:t>
            </a:r>
            <a:r>
              <a:rPr lang="en-US" sz="3900" b="1" u="sng" dirty="0"/>
              <a:t>of Israel are impudent and hardhearted</a:t>
            </a:r>
            <a:r>
              <a:rPr lang="en-US" sz="3900" b="1" u="sng" dirty="0" smtClean="0"/>
              <a:t>. </a:t>
            </a:r>
          </a:p>
          <a:p>
            <a:r>
              <a:rPr lang="en-US" sz="3900" b="1" u="sng" dirty="0"/>
              <a:t> </a:t>
            </a:r>
            <a:r>
              <a:rPr lang="en-US" sz="3900" b="1" u="sng" dirty="0" smtClean="0"/>
              <a:t>   Impudent:   </a:t>
            </a:r>
          </a:p>
          <a:p>
            <a:r>
              <a:rPr lang="en-US" sz="3900" b="1" u="sng" dirty="0"/>
              <a:t> </a:t>
            </a:r>
            <a:r>
              <a:rPr lang="en-US" sz="3900" b="1" u="sng" dirty="0" smtClean="0"/>
              <a:t>  </a:t>
            </a:r>
            <a:r>
              <a:rPr lang="en-US" sz="3900" dirty="0" smtClean="0"/>
              <a:t>not </a:t>
            </a:r>
            <a:r>
              <a:rPr lang="en-US" sz="3900" dirty="0"/>
              <a:t>showing due respect for another person; impertinent: </a:t>
            </a:r>
          </a:p>
          <a:p>
            <a:r>
              <a:rPr lang="en-US" sz="3900" dirty="0" smtClean="0"/>
              <a:t>synonyms</a:t>
            </a:r>
            <a:r>
              <a:rPr lang="en-US" sz="3900" dirty="0"/>
              <a:t>: </a:t>
            </a:r>
            <a:r>
              <a:rPr lang="en-US" sz="3900" dirty="0">
                <a:hlinkClick r:id="rId2"/>
              </a:rPr>
              <a:t>impertinent</a:t>
            </a:r>
            <a:r>
              <a:rPr lang="en-US" sz="3900" dirty="0"/>
              <a:t> · </a:t>
            </a:r>
            <a:r>
              <a:rPr lang="en-US" sz="3900" dirty="0">
                <a:hlinkClick r:id="rId3"/>
              </a:rPr>
              <a:t>insolent</a:t>
            </a:r>
            <a:r>
              <a:rPr lang="en-US" sz="3900" dirty="0"/>
              <a:t> · </a:t>
            </a:r>
            <a:r>
              <a:rPr lang="en-US" sz="3900" dirty="0">
                <a:hlinkClick r:id="rId4"/>
              </a:rPr>
              <a:t>cheeky</a:t>
            </a:r>
            <a:r>
              <a:rPr lang="en-US" sz="3900" dirty="0"/>
              <a:t> · </a:t>
            </a:r>
            <a:r>
              <a:rPr lang="en-US" sz="3900" dirty="0">
                <a:hlinkClick r:id="rId5"/>
              </a:rPr>
              <a:t>cocky</a:t>
            </a:r>
            <a:r>
              <a:rPr lang="en-US" sz="3900" dirty="0"/>
              <a:t> · </a:t>
            </a:r>
            <a:r>
              <a:rPr lang="en-US" sz="3900" dirty="0">
                <a:hlinkClick r:id="rId6"/>
              </a:rPr>
              <a:t>brazen</a:t>
            </a:r>
            <a:r>
              <a:rPr lang="en-US" sz="3900" dirty="0"/>
              <a:t> · </a:t>
            </a:r>
            <a:r>
              <a:rPr lang="en-US" sz="3900" dirty="0">
                <a:hlinkClick r:id="rId7"/>
              </a:rPr>
              <a:t>bold</a:t>
            </a:r>
            <a:r>
              <a:rPr lang="en-US" sz="3900" dirty="0"/>
              <a:t> · </a:t>
            </a:r>
            <a:r>
              <a:rPr lang="en-US" sz="3900" dirty="0">
                <a:hlinkClick r:id="rId8"/>
              </a:rPr>
              <a:t>audacious</a:t>
            </a:r>
            <a:r>
              <a:rPr lang="en-US" sz="3900" dirty="0"/>
              <a:t> · </a:t>
            </a:r>
            <a:r>
              <a:rPr lang="en-US" sz="3900" dirty="0">
                <a:hlinkClick r:id="rId9"/>
              </a:rPr>
              <a:t>presumptuous</a:t>
            </a:r>
            <a:r>
              <a:rPr lang="en-US" sz="3900" dirty="0"/>
              <a:t> · </a:t>
            </a:r>
            <a:r>
              <a:rPr lang="en-US" sz="3900" dirty="0">
                <a:hlinkClick r:id="rId10"/>
              </a:rPr>
              <a:t>forward</a:t>
            </a:r>
            <a:r>
              <a:rPr lang="en-US" sz="3900" dirty="0"/>
              <a:t> · </a:t>
            </a:r>
            <a:r>
              <a:rPr lang="en-US" sz="3900" dirty="0">
                <a:hlinkClick r:id="rId11"/>
              </a:rPr>
              <a:t>disrespectful</a:t>
            </a:r>
            <a:r>
              <a:rPr lang="en-US" sz="3900" dirty="0"/>
              <a:t> · </a:t>
            </a:r>
            <a:r>
              <a:rPr lang="en-US" sz="3900" dirty="0">
                <a:hlinkClick r:id="rId12"/>
              </a:rPr>
              <a:t>insubordinate</a:t>
            </a:r>
            <a:r>
              <a:rPr lang="en-US" sz="3900" dirty="0"/>
              <a:t> · </a:t>
            </a:r>
            <a:r>
              <a:rPr lang="en-US" sz="3900" dirty="0" smtClean="0"/>
              <a:t>· </a:t>
            </a:r>
            <a:r>
              <a:rPr lang="en-US" sz="3900" dirty="0">
                <a:hlinkClick r:id="rId13"/>
              </a:rPr>
              <a:t>brash</a:t>
            </a:r>
            <a:r>
              <a:rPr lang="en-US" sz="3900" dirty="0"/>
              <a:t> · </a:t>
            </a:r>
            <a:r>
              <a:rPr lang="en-US" sz="3900" dirty="0">
                <a:hlinkClick r:id="rId14"/>
              </a:rPr>
              <a:t>brassy</a:t>
            </a:r>
            <a:r>
              <a:rPr lang="en-US" sz="3900" dirty="0"/>
              <a:t> · </a:t>
            </a:r>
            <a:r>
              <a:rPr lang="en-US" sz="3900" dirty="0">
                <a:hlinkClick r:id="rId15"/>
              </a:rPr>
              <a:t>rude</a:t>
            </a:r>
            <a:r>
              <a:rPr lang="en-US" sz="3900" dirty="0"/>
              <a:t> · </a:t>
            </a:r>
            <a:r>
              <a:rPr lang="en-US" sz="3900" dirty="0">
                <a:hlinkClick r:id="rId16"/>
              </a:rPr>
              <a:t>impolite</a:t>
            </a:r>
            <a:r>
              <a:rPr lang="en-US" sz="3900" dirty="0"/>
              <a:t> </a:t>
            </a:r>
          </a:p>
          <a:p>
            <a:endParaRPr lang="en-US" sz="3900" b="1" u="sng" dirty="0" smtClean="0"/>
          </a:p>
          <a:p>
            <a:r>
              <a:rPr lang="en-US" sz="3900" b="1" u="sng" dirty="0"/>
              <a:t> </a:t>
            </a:r>
            <a:r>
              <a:rPr lang="en-US" sz="3900" b="1" u="sng" dirty="0" smtClean="0"/>
              <a:t>   Hardhearted.   .</a:t>
            </a:r>
            <a:r>
              <a:rPr lang="en-US" sz="3900" dirty="0"/>
              <a:t> incapable of being moved to pity or tenderness; unfeeling.</a:t>
            </a:r>
          </a:p>
          <a:p>
            <a:r>
              <a:rPr lang="en-US" sz="3900" dirty="0"/>
              <a:t>synonyms: </a:t>
            </a:r>
            <a:r>
              <a:rPr lang="en-US" sz="3900" dirty="0">
                <a:hlinkClick r:id="rId17"/>
              </a:rPr>
              <a:t>unfeeling</a:t>
            </a:r>
            <a:r>
              <a:rPr lang="en-US" sz="3900" dirty="0"/>
              <a:t> · </a:t>
            </a:r>
            <a:r>
              <a:rPr lang="en-US" sz="3900" dirty="0">
                <a:hlinkClick r:id="rId18"/>
              </a:rPr>
              <a:t>heartless</a:t>
            </a:r>
            <a:r>
              <a:rPr lang="en-US" sz="3900" dirty="0"/>
              <a:t> · </a:t>
            </a:r>
            <a:r>
              <a:rPr lang="en-US" sz="3900" dirty="0">
                <a:hlinkClick r:id="rId19"/>
              </a:rPr>
              <a:t>cold</a:t>
            </a:r>
            <a:r>
              <a:rPr lang="en-US" sz="3900" dirty="0"/>
              <a:t> · </a:t>
            </a:r>
            <a:r>
              <a:rPr lang="en-US" sz="3900" dirty="0">
                <a:hlinkClick r:id="rId20"/>
              </a:rPr>
              <a:t>hard</a:t>
            </a:r>
            <a:r>
              <a:rPr lang="en-US" sz="3900" dirty="0"/>
              <a:t> · </a:t>
            </a:r>
            <a:r>
              <a:rPr lang="en-US" sz="3900" dirty="0">
                <a:hlinkClick r:id="rId21"/>
              </a:rPr>
              <a:t>callous</a:t>
            </a:r>
            <a:r>
              <a:rPr lang="en-US" sz="3900" dirty="0"/>
              <a:t> · </a:t>
            </a:r>
            <a:r>
              <a:rPr lang="en-US" sz="3900" dirty="0">
                <a:hlinkClick r:id="rId22"/>
              </a:rPr>
              <a:t>unsympathetic</a:t>
            </a:r>
            <a:r>
              <a:rPr lang="en-US" sz="3900" dirty="0"/>
              <a:t> · </a:t>
            </a:r>
            <a:r>
              <a:rPr lang="en-US" sz="3900" dirty="0">
                <a:hlinkClick r:id="rId23"/>
              </a:rPr>
              <a:t>uncaring</a:t>
            </a:r>
            <a:r>
              <a:rPr lang="en-US" sz="3900" dirty="0"/>
              <a:t> · </a:t>
            </a:r>
            <a:r>
              <a:rPr lang="en-US" sz="3900" dirty="0">
                <a:hlinkClick r:id="rId24"/>
              </a:rPr>
              <a:t>unloving</a:t>
            </a:r>
            <a:r>
              <a:rPr lang="en-US" sz="3900" dirty="0"/>
              <a:t> · </a:t>
            </a:r>
            <a:r>
              <a:rPr lang="en-US" sz="3900" dirty="0">
                <a:hlinkClick r:id="rId25"/>
              </a:rPr>
              <a:t>unconcerned</a:t>
            </a:r>
            <a:r>
              <a:rPr lang="en-US" sz="3900" dirty="0"/>
              <a:t> · </a:t>
            </a:r>
            <a:r>
              <a:rPr lang="en-US" sz="3900" dirty="0">
                <a:hlinkClick r:id="rId26"/>
              </a:rPr>
              <a:t>indifferent</a:t>
            </a:r>
            <a:r>
              <a:rPr lang="en-US" sz="3900" dirty="0"/>
              <a:t> · </a:t>
            </a:r>
            <a:r>
              <a:rPr lang="en-US" sz="3900" dirty="0">
                <a:hlinkClick r:id="rId27"/>
              </a:rPr>
              <a:t>unmoved</a:t>
            </a:r>
            <a:r>
              <a:rPr lang="en-US" sz="3900" dirty="0"/>
              <a:t> · </a:t>
            </a:r>
            <a:r>
              <a:rPr lang="en-US" sz="3900" dirty="0">
                <a:hlinkClick r:id="rId28"/>
              </a:rPr>
              <a:t>unkind</a:t>
            </a:r>
            <a:r>
              <a:rPr lang="en-US" sz="3900" dirty="0"/>
              <a:t> · </a:t>
            </a:r>
            <a:r>
              <a:rPr lang="en-US" sz="3900" dirty="0">
                <a:hlinkClick r:id="rId29"/>
              </a:rPr>
              <a:t>uncharitable</a:t>
            </a:r>
            <a:r>
              <a:rPr lang="en-US" sz="3900" dirty="0"/>
              <a:t> · </a:t>
            </a:r>
            <a:r>
              <a:rPr lang="en-US" sz="3900" dirty="0">
                <a:hlinkClick r:id="rId30"/>
              </a:rPr>
              <a:t>unemotional</a:t>
            </a:r>
            <a:r>
              <a:rPr lang="en-US" sz="3900" dirty="0"/>
              <a:t> · </a:t>
            </a:r>
            <a:r>
              <a:rPr lang="en-US" sz="3900" dirty="0">
                <a:hlinkClick r:id="rId31"/>
              </a:rPr>
              <a:t>cold-hearted</a:t>
            </a:r>
            <a:r>
              <a:rPr lang="en-US" sz="3900" dirty="0"/>
              <a:t> </a:t>
            </a:r>
          </a:p>
          <a:p>
            <a:endParaRPr lang="en-US" b="1" u="sng" dirty="0" smtClean="0"/>
          </a:p>
          <a:p>
            <a:r>
              <a:rPr lang="en-US" b="1" u="sng" dirty="0"/>
              <a:t> </a:t>
            </a:r>
            <a:r>
              <a:rPr lang="en-US" b="1" u="sng" dirty="0" smtClean="0"/>
              <a:t>   </a:t>
            </a:r>
            <a:endParaRPr lang="en-US" dirty="0"/>
          </a:p>
        </p:txBody>
      </p:sp>
    </p:spTree>
    <p:extLst>
      <p:ext uri="{BB962C8B-B14F-4D97-AF65-F5344CB8AC3E}">
        <p14:creationId xmlns:p14="http://schemas.microsoft.com/office/powerpoint/2010/main" val="968513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p:cTn id="3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5" end="5"/>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4374"/>
            <a:ext cx="12192000" cy="6773626"/>
          </a:xfrm>
        </p:spPr>
        <p:txBody>
          <a:bodyPr>
            <a:normAutofit fontScale="92500" lnSpcReduction="20000"/>
          </a:bodyPr>
          <a:lstStyle/>
          <a:p>
            <a:r>
              <a:rPr lang="en-US" sz="3900" baseline="30000" dirty="0" smtClean="0"/>
              <a:t>8</a:t>
            </a:r>
            <a:r>
              <a:rPr lang="en-US" sz="3900" baseline="30000" dirty="0"/>
              <a:t> </a:t>
            </a:r>
            <a:r>
              <a:rPr lang="en-US" sz="3900" dirty="0"/>
              <a:t>Behold, I have made thy face strong against their faces, and thy forehead strong against their foreheads.</a:t>
            </a:r>
          </a:p>
          <a:p>
            <a:r>
              <a:rPr lang="en-US" sz="3900" baseline="30000" dirty="0"/>
              <a:t>9 </a:t>
            </a:r>
            <a:r>
              <a:rPr lang="en-US" sz="3900" dirty="0"/>
              <a:t>As an adamant harder than flint have I made thy forehead: fear them not, neither be dismayed at their looks,</a:t>
            </a:r>
            <a:r>
              <a:rPr lang="en-US" sz="3900" b="1" u="sng" dirty="0"/>
              <a:t> though they be a rebellious house.</a:t>
            </a:r>
          </a:p>
          <a:p>
            <a:r>
              <a:rPr lang="en-US" sz="3900" baseline="30000" dirty="0"/>
              <a:t>10 </a:t>
            </a:r>
            <a:r>
              <a:rPr lang="en-US" sz="3900" dirty="0"/>
              <a:t>Moreover he said unto me, Son of man, </a:t>
            </a:r>
            <a:r>
              <a:rPr lang="en-US" sz="3900" b="1" u="sng" dirty="0"/>
              <a:t>all my words that I shall speak unto thee receive in thine </a:t>
            </a:r>
            <a:r>
              <a:rPr lang="en-US" sz="3900" b="1" u="sng" dirty="0">
                <a:solidFill>
                  <a:srgbClr val="FF0000"/>
                </a:solidFill>
              </a:rPr>
              <a:t>heart</a:t>
            </a:r>
            <a:r>
              <a:rPr lang="en-US" sz="3900" b="1" u="sng" dirty="0"/>
              <a:t>, and hear with </a:t>
            </a:r>
            <a:r>
              <a:rPr lang="en-US" sz="3900" b="1" u="sng" dirty="0">
                <a:solidFill>
                  <a:srgbClr val="FF0000"/>
                </a:solidFill>
              </a:rPr>
              <a:t>thine ears</a:t>
            </a:r>
            <a:r>
              <a:rPr lang="en-US" sz="3900" dirty="0" smtClean="0"/>
              <a:t>.   </a:t>
            </a:r>
            <a:r>
              <a:rPr lang="en-US" sz="3900" b="1" u="sng" dirty="0" smtClean="0">
                <a:solidFill>
                  <a:srgbClr val="00B050"/>
                </a:solidFill>
              </a:rPr>
              <a:t>(2 things:  Heart/Ears!)</a:t>
            </a:r>
            <a:endParaRPr lang="en-US" sz="3900" b="1" u="sng" dirty="0">
              <a:solidFill>
                <a:srgbClr val="00B050"/>
              </a:solidFill>
            </a:endParaRPr>
          </a:p>
          <a:p>
            <a:r>
              <a:rPr lang="en-US" sz="3900" baseline="30000" dirty="0"/>
              <a:t>11 </a:t>
            </a:r>
            <a:r>
              <a:rPr lang="en-US" sz="3900" dirty="0"/>
              <a:t>And go, get thee to them of the captivity, unto the children of thy people, and speak unto them, and tell them</a:t>
            </a:r>
            <a:r>
              <a:rPr lang="en-US" sz="3900" b="1" u="sng" dirty="0"/>
              <a:t>, Thus </a:t>
            </a:r>
            <a:r>
              <a:rPr lang="en-US" sz="3900" b="1" u="sng" dirty="0" err="1"/>
              <a:t>saith</a:t>
            </a:r>
            <a:r>
              <a:rPr lang="en-US" sz="3900" b="1" u="sng" dirty="0"/>
              <a:t> the Lord </a:t>
            </a:r>
            <a:r>
              <a:rPr lang="en-US" sz="3900" b="1" u="sng" cap="small" dirty="0"/>
              <a:t>God</a:t>
            </a:r>
            <a:r>
              <a:rPr lang="en-US" sz="3900" b="1" u="sng" dirty="0"/>
              <a:t>; whether they will hear, or whether they will forbear</a:t>
            </a:r>
            <a:r>
              <a:rPr lang="en-US" sz="3900" b="1" u="sng" dirty="0" smtClean="0"/>
              <a:t>.  (say it anyway!)</a:t>
            </a:r>
            <a:endParaRPr lang="en-US" sz="3900" b="1" u="sng" dirty="0"/>
          </a:p>
          <a:p>
            <a:r>
              <a:rPr lang="en-US" sz="3900" baseline="30000" dirty="0"/>
              <a:t>12 </a:t>
            </a:r>
            <a:r>
              <a:rPr lang="en-US" sz="3900" dirty="0"/>
              <a:t>Then the spirit took me up, and I heard behind me a voice of a great rushing, saying, Blessed be the glory of the </a:t>
            </a:r>
            <a:r>
              <a:rPr lang="en-US" sz="3900" cap="small" dirty="0"/>
              <a:t>Lord</a:t>
            </a:r>
            <a:r>
              <a:rPr lang="en-US" sz="3900" dirty="0"/>
              <a:t> from his place.</a:t>
            </a:r>
          </a:p>
          <a:p>
            <a:endParaRPr lang="en-US" dirty="0"/>
          </a:p>
        </p:txBody>
      </p:sp>
    </p:spTree>
    <p:extLst>
      <p:ext uri="{BB962C8B-B14F-4D97-AF65-F5344CB8AC3E}">
        <p14:creationId xmlns:p14="http://schemas.microsoft.com/office/powerpoint/2010/main" val="32015734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2927</TotalTime>
  <Words>1992</Words>
  <Application>Microsoft Office PowerPoint</Application>
  <PresentationFormat>Widescreen</PresentationFormat>
  <Paragraphs>208</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Calibri Light</vt:lpstr>
      <vt:lpstr>Office Theme</vt:lpstr>
      <vt:lpstr>I Sat Where They Sat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do you see when you sit where he sits?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Sat Where They Sat</dc:title>
  <dc:creator>mac</dc:creator>
  <cp:lastModifiedBy>mac</cp:lastModifiedBy>
  <cp:revision>37</cp:revision>
  <dcterms:created xsi:type="dcterms:W3CDTF">2018-03-06T12:58:18Z</dcterms:created>
  <dcterms:modified xsi:type="dcterms:W3CDTF">2018-03-11T01:50:42Z</dcterms:modified>
</cp:coreProperties>
</file>