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46"/>
  </p:handoutMasterIdLst>
  <p:sldIdLst>
    <p:sldId id="256" r:id="rId2"/>
    <p:sldId id="299" r:id="rId3"/>
    <p:sldId id="300" r:id="rId4"/>
    <p:sldId id="301" r:id="rId5"/>
    <p:sldId id="302" r:id="rId6"/>
    <p:sldId id="304" r:id="rId7"/>
    <p:sldId id="305" r:id="rId8"/>
    <p:sldId id="303" r:id="rId9"/>
    <p:sldId id="288" r:id="rId10"/>
    <p:sldId id="257" r:id="rId11"/>
    <p:sldId id="312" r:id="rId12"/>
    <p:sldId id="258" r:id="rId13"/>
    <p:sldId id="292" r:id="rId14"/>
    <p:sldId id="294" r:id="rId15"/>
    <p:sldId id="295" r:id="rId16"/>
    <p:sldId id="293" r:id="rId17"/>
    <p:sldId id="309" r:id="rId18"/>
    <p:sldId id="310" r:id="rId19"/>
    <p:sldId id="311" r:id="rId20"/>
    <p:sldId id="263" r:id="rId21"/>
    <p:sldId id="259" r:id="rId22"/>
    <p:sldId id="260" r:id="rId23"/>
    <p:sldId id="261" r:id="rId24"/>
    <p:sldId id="262" r:id="rId25"/>
    <p:sldId id="264" r:id="rId26"/>
    <p:sldId id="265" r:id="rId27"/>
    <p:sldId id="266" r:id="rId28"/>
    <p:sldId id="267" r:id="rId29"/>
    <p:sldId id="268" r:id="rId30"/>
    <p:sldId id="269" r:id="rId31"/>
    <p:sldId id="270" r:id="rId32"/>
    <p:sldId id="271" r:id="rId33"/>
    <p:sldId id="272" r:id="rId34"/>
    <p:sldId id="273" r:id="rId35"/>
    <p:sldId id="278" r:id="rId36"/>
    <p:sldId id="279" r:id="rId37"/>
    <p:sldId id="276" r:id="rId38"/>
    <p:sldId id="280" r:id="rId39"/>
    <p:sldId id="277" r:id="rId40"/>
    <p:sldId id="281" r:id="rId41"/>
    <p:sldId id="282" r:id="rId42"/>
    <p:sldId id="313" r:id="rId43"/>
    <p:sldId id="315" r:id="rId44"/>
    <p:sldId id="317" r:id="rId45"/>
  </p:sldIdLst>
  <p:sldSz cx="12192000" cy="6858000"/>
  <p:notesSz cx="7077075" cy="90281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05" autoAdjust="0"/>
    <p:restoredTop sz="94660"/>
  </p:normalViewPr>
  <p:slideViewPr>
    <p:cSldViewPr snapToGrid="0">
      <p:cViewPr varScale="1">
        <p:scale>
          <a:sx n="98" d="100"/>
          <a:sy n="98" d="100"/>
        </p:scale>
        <p:origin x="150" y="3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5297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008705" y="0"/>
            <a:ext cx="3066733" cy="452974"/>
          </a:xfrm>
          <a:prstGeom prst="rect">
            <a:avLst/>
          </a:prstGeom>
        </p:spPr>
        <p:txBody>
          <a:bodyPr vert="horz" lIns="91440" tIns="45720" rIns="91440" bIns="45720" rtlCol="0"/>
          <a:lstStyle>
            <a:lvl1pPr algn="r">
              <a:defRPr sz="1200"/>
            </a:lvl1pPr>
          </a:lstStyle>
          <a:p>
            <a:fld id="{CB07EDC2-FDA3-4E28-A1F3-B371A49168BB}" type="datetimeFigureOut">
              <a:rPr lang="en-US" smtClean="0"/>
              <a:t>3/18/2017</a:t>
            </a:fld>
            <a:endParaRPr lang="en-US"/>
          </a:p>
        </p:txBody>
      </p:sp>
      <p:sp>
        <p:nvSpPr>
          <p:cNvPr id="4" name="Footer Placeholder 3"/>
          <p:cNvSpPr>
            <a:spLocks noGrp="1"/>
          </p:cNvSpPr>
          <p:nvPr>
            <p:ph type="ftr" sz="quarter" idx="2"/>
          </p:nvPr>
        </p:nvSpPr>
        <p:spPr>
          <a:xfrm>
            <a:off x="0" y="8575141"/>
            <a:ext cx="3066733" cy="45297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008705" y="8575141"/>
            <a:ext cx="3066733" cy="452973"/>
          </a:xfrm>
          <a:prstGeom prst="rect">
            <a:avLst/>
          </a:prstGeom>
        </p:spPr>
        <p:txBody>
          <a:bodyPr vert="horz" lIns="91440" tIns="45720" rIns="91440" bIns="45720" rtlCol="0" anchor="b"/>
          <a:lstStyle>
            <a:lvl1pPr algn="r">
              <a:defRPr sz="1200"/>
            </a:lvl1pPr>
          </a:lstStyle>
          <a:p>
            <a:fld id="{71ADD70D-8B67-403F-826E-A424B6A62AB6}" type="slidenum">
              <a:rPr lang="en-US" smtClean="0"/>
              <a:t>‹#›</a:t>
            </a:fld>
            <a:endParaRPr lang="en-US"/>
          </a:p>
        </p:txBody>
      </p:sp>
    </p:spTree>
    <p:extLst>
      <p:ext uri="{BB962C8B-B14F-4D97-AF65-F5344CB8AC3E}">
        <p14:creationId xmlns:p14="http://schemas.microsoft.com/office/powerpoint/2010/main" val="3148703011"/>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5AC3EE3-445D-4D6F-9FD3-9C4D8C169151}" type="datetimeFigureOut">
              <a:rPr lang="en-US" smtClean="0"/>
              <a:t>3/18/2017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900A0E-A61C-4D07-B63C-735255554576}" type="slidenum">
              <a:rPr lang="en-US" smtClean="0"/>
              <a:t>‹#›</a:t>
            </a:fld>
            <a:endParaRPr lang="en-US"/>
          </a:p>
        </p:txBody>
      </p:sp>
    </p:spTree>
    <p:extLst>
      <p:ext uri="{BB962C8B-B14F-4D97-AF65-F5344CB8AC3E}">
        <p14:creationId xmlns:p14="http://schemas.microsoft.com/office/powerpoint/2010/main" val="19902598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5AC3EE3-445D-4D6F-9FD3-9C4D8C169151}" type="datetimeFigureOut">
              <a:rPr lang="en-US" smtClean="0"/>
              <a:t>3/18/2017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900A0E-A61C-4D07-B63C-735255554576}" type="slidenum">
              <a:rPr lang="en-US" smtClean="0"/>
              <a:t>‹#›</a:t>
            </a:fld>
            <a:endParaRPr lang="en-US"/>
          </a:p>
        </p:txBody>
      </p:sp>
    </p:spTree>
    <p:extLst>
      <p:ext uri="{BB962C8B-B14F-4D97-AF65-F5344CB8AC3E}">
        <p14:creationId xmlns:p14="http://schemas.microsoft.com/office/powerpoint/2010/main" val="19557021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5AC3EE3-445D-4D6F-9FD3-9C4D8C169151}" type="datetimeFigureOut">
              <a:rPr lang="en-US" smtClean="0"/>
              <a:t>3/18/2017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900A0E-A61C-4D07-B63C-735255554576}" type="slidenum">
              <a:rPr lang="en-US" smtClean="0"/>
              <a:t>‹#›</a:t>
            </a:fld>
            <a:endParaRPr lang="en-US"/>
          </a:p>
        </p:txBody>
      </p:sp>
    </p:spTree>
    <p:extLst>
      <p:ext uri="{BB962C8B-B14F-4D97-AF65-F5344CB8AC3E}">
        <p14:creationId xmlns:p14="http://schemas.microsoft.com/office/powerpoint/2010/main" val="29956297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5AC3EE3-445D-4D6F-9FD3-9C4D8C169151}" type="datetimeFigureOut">
              <a:rPr lang="en-US" smtClean="0"/>
              <a:t>3/18/2017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900A0E-A61C-4D07-B63C-735255554576}" type="slidenum">
              <a:rPr lang="en-US" smtClean="0"/>
              <a:t>‹#›</a:t>
            </a:fld>
            <a:endParaRPr lang="en-US"/>
          </a:p>
        </p:txBody>
      </p:sp>
    </p:spTree>
    <p:extLst>
      <p:ext uri="{BB962C8B-B14F-4D97-AF65-F5344CB8AC3E}">
        <p14:creationId xmlns:p14="http://schemas.microsoft.com/office/powerpoint/2010/main" val="15803921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5AC3EE3-445D-4D6F-9FD3-9C4D8C169151}" type="datetimeFigureOut">
              <a:rPr lang="en-US" smtClean="0"/>
              <a:t>3/18/2017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900A0E-A61C-4D07-B63C-735255554576}" type="slidenum">
              <a:rPr lang="en-US" smtClean="0"/>
              <a:t>‹#›</a:t>
            </a:fld>
            <a:endParaRPr lang="en-US"/>
          </a:p>
        </p:txBody>
      </p:sp>
    </p:spTree>
    <p:extLst>
      <p:ext uri="{BB962C8B-B14F-4D97-AF65-F5344CB8AC3E}">
        <p14:creationId xmlns:p14="http://schemas.microsoft.com/office/powerpoint/2010/main" val="9657159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5AC3EE3-445D-4D6F-9FD3-9C4D8C169151}" type="datetimeFigureOut">
              <a:rPr lang="en-US" smtClean="0"/>
              <a:t>3/18/2017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900A0E-A61C-4D07-B63C-735255554576}" type="slidenum">
              <a:rPr lang="en-US" smtClean="0"/>
              <a:t>‹#›</a:t>
            </a:fld>
            <a:endParaRPr lang="en-US"/>
          </a:p>
        </p:txBody>
      </p:sp>
    </p:spTree>
    <p:extLst>
      <p:ext uri="{BB962C8B-B14F-4D97-AF65-F5344CB8AC3E}">
        <p14:creationId xmlns:p14="http://schemas.microsoft.com/office/powerpoint/2010/main" val="785147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5AC3EE3-445D-4D6F-9FD3-9C4D8C169151}" type="datetimeFigureOut">
              <a:rPr lang="en-US" smtClean="0"/>
              <a:t>3/18/2017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6900A0E-A61C-4D07-B63C-735255554576}" type="slidenum">
              <a:rPr lang="en-US" smtClean="0"/>
              <a:t>‹#›</a:t>
            </a:fld>
            <a:endParaRPr lang="en-US"/>
          </a:p>
        </p:txBody>
      </p:sp>
    </p:spTree>
    <p:extLst>
      <p:ext uri="{BB962C8B-B14F-4D97-AF65-F5344CB8AC3E}">
        <p14:creationId xmlns:p14="http://schemas.microsoft.com/office/powerpoint/2010/main" val="24658055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5AC3EE3-445D-4D6F-9FD3-9C4D8C169151}" type="datetimeFigureOut">
              <a:rPr lang="en-US" smtClean="0"/>
              <a:t>3/18/2017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6900A0E-A61C-4D07-B63C-735255554576}" type="slidenum">
              <a:rPr lang="en-US" smtClean="0"/>
              <a:t>‹#›</a:t>
            </a:fld>
            <a:endParaRPr lang="en-US"/>
          </a:p>
        </p:txBody>
      </p:sp>
    </p:spTree>
    <p:extLst>
      <p:ext uri="{BB962C8B-B14F-4D97-AF65-F5344CB8AC3E}">
        <p14:creationId xmlns:p14="http://schemas.microsoft.com/office/powerpoint/2010/main" val="42795152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5AC3EE3-445D-4D6F-9FD3-9C4D8C169151}" type="datetimeFigureOut">
              <a:rPr lang="en-US" smtClean="0"/>
              <a:t>3/18/2017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6900A0E-A61C-4D07-B63C-735255554576}" type="slidenum">
              <a:rPr lang="en-US" smtClean="0"/>
              <a:t>‹#›</a:t>
            </a:fld>
            <a:endParaRPr lang="en-US"/>
          </a:p>
        </p:txBody>
      </p:sp>
    </p:spTree>
    <p:extLst>
      <p:ext uri="{BB962C8B-B14F-4D97-AF65-F5344CB8AC3E}">
        <p14:creationId xmlns:p14="http://schemas.microsoft.com/office/powerpoint/2010/main" val="41294994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5AC3EE3-445D-4D6F-9FD3-9C4D8C169151}" type="datetimeFigureOut">
              <a:rPr lang="en-US" smtClean="0"/>
              <a:t>3/18/2017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900A0E-A61C-4D07-B63C-735255554576}" type="slidenum">
              <a:rPr lang="en-US" smtClean="0"/>
              <a:t>‹#›</a:t>
            </a:fld>
            <a:endParaRPr lang="en-US"/>
          </a:p>
        </p:txBody>
      </p:sp>
    </p:spTree>
    <p:extLst>
      <p:ext uri="{BB962C8B-B14F-4D97-AF65-F5344CB8AC3E}">
        <p14:creationId xmlns:p14="http://schemas.microsoft.com/office/powerpoint/2010/main" val="42377916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5AC3EE3-445D-4D6F-9FD3-9C4D8C169151}" type="datetimeFigureOut">
              <a:rPr lang="en-US" smtClean="0"/>
              <a:t>3/18/2017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900A0E-A61C-4D07-B63C-735255554576}" type="slidenum">
              <a:rPr lang="en-US" smtClean="0"/>
              <a:t>‹#›</a:t>
            </a:fld>
            <a:endParaRPr lang="en-US"/>
          </a:p>
        </p:txBody>
      </p:sp>
    </p:spTree>
    <p:extLst>
      <p:ext uri="{BB962C8B-B14F-4D97-AF65-F5344CB8AC3E}">
        <p14:creationId xmlns:p14="http://schemas.microsoft.com/office/powerpoint/2010/main" val="2534357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AC3EE3-445D-4D6F-9FD3-9C4D8C169151}" type="datetimeFigureOut">
              <a:rPr lang="en-US" smtClean="0"/>
              <a:t>3/18/2017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900A0E-A61C-4D07-B63C-735255554576}" type="slidenum">
              <a:rPr lang="en-US" smtClean="0"/>
              <a:t>‹#›</a:t>
            </a:fld>
            <a:endParaRPr lang="en-US"/>
          </a:p>
        </p:txBody>
      </p:sp>
    </p:spTree>
    <p:extLst>
      <p:ext uri="{BB962C8B-B14F-4D97-AF65-F5344CB8AC3E}">
        <p14:creationId xmlns:p14="http://schemas.microsoft.com/office/powerpoint/2010/main" val="19549429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insearchoftruth.org/articles/authority.html" TargetMode="External"/><Relationship Id="rId2" Type="http://schemas.openxmlformats.org/officeDocument/2006/relationships/hyperlink" Target="http://www.insearchoftruth.org/about.html"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www.kingjamesbibleonline.org/Acts-17-30_17-31/" TargetMode="External"/><Relationship Id="rId2" Type="http://schemas.openxmlformats.org/officeDocument/2006/relationships/hyperlink" Target="https://www.kingjamesbibleonline.org/2-Corinthians-5-10/" TargetMode="External"/><Relationship Id="rId1" Type="http://schemas.openxmlformats.org/officeDocument/2006/relationships/slideLayout" Target="../slideLayouts/slideLayout2.xml"/><Relationship Id="rId5" Type="http://schemas.openxmlformats.org/officeDocument/2006/relationships/hyperlink" Target="https://www.kingjamesbibleonline.org/2-Peter-2-4/" TargetMode="External"/><Relationship Id="rId4" Type="http://schemas.openxmlformats.org/officeDocument/2006/relationships/hyperlink" Target="https://www.kingjamesbibleonline.org/Romans-2-5/" TargetMode="External"/></Relationships>
</file>

<file path=ppt/slides/_rels/slide18.xml.rels><?xml version="1.0" encoding="UTF-8" standalone="yes"?>
<Relationships xmlns="http://schemas.openxmlformats.org/package/2006/relationships"><Relationship Id="rId3" Type="http://schemas.openxmlformats.org/officeDocument/2006/relationships/hyperlink" Target="https://www.kingjamesbibleonline.org/Hebrews-9-27/" TargetMode="External"/><Relationship Id="rId2" Type="http://schemas.openxmlformats.org/officeDocument/2006/relationships/hyperlink" Target="https://www.kingjamesbibleonline.org/1-Corinthians-6-9_6-10/" TargetMode="External"/><Relationship Id="rId1" Type="http://schemas.openxmlformats.org/officeDocument/2006/relationships/slideLayout" Target="../slideLayouts/slideLayout2.xml"/><Relationship Id="rId4" Type="http://schemas.openxmlformats.org/officeDocument/2006/relationships/hyperlink" Target="https://www.kingjamesbibleonline.org/Revelation-20-11_20-12/" TargetMode="External"/></Relationships>
</file>

<file path=ppt/slides/_rels/slide19.xml.rels><?xml version="1.0" encoding="UTF-8" standalone="yes"?>
<Relationships xmlns="http://schemas.openxmlformats.org/package/2006/relationships"><Relationship Id="rId3" Type="http://schemas.openxmlformats.org/officeDocument/2006/relationships/hyperlink" Target="https://www.kingjamesbibleonline.org/Matthew-25-41/" TargetMode="External"/><Relationship Id="rId2" Type="http://schemas.openxmlformats.org/officeDocument/2006/relationships/hyperlink" Target="https://www.kingjamesbibleonline.org/Joel-2-1/" TargetMode="External"/><Relationship Id="rId1" Type="http://schemas.openxmlformats.org/officeDocument/2006/relationships/slideLayout" Target="../slideLayouts/slideLayout2.xml"/><Relationship Id="rId4" Type="http://schemas.openxmlformats.org/officeDocument/2006/relationships/hyperlink" Target="https://www.kingjamesbibleonline.org/1-Thessalonians-4-16_4-17/"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hyperlink" Target="https://biblia.com/bible/nkjv/Rev%2020.11-15"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hyperlink" Target="https://biblia.com/bible/nkjv/2%20Pet%203.10" TargetMode="Externa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hyperlink" Target="https://biblia.com/bible/nkjv/Matt%2024.3" TargetMode="Externa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hyperlink" Target="https://biblia.com/bible/nkjv/Matt%2024.36-44"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8800" b="1" u="sng" dirty="0" smtClean="0">
                <a:solidFill>
                  <a:srgbClr val="00B050"/>
                </a:solidFill>
              </a:rPr>
              <a:t>Me and My Creator</a:t>
            </a:r>
            <a:endParaRPr lang="en-US" sz="8800" b="1" u="sng" dirty="0">
              <a:solidFill>
                <a:srgbClr val="00B050"/>
              </a:solidFill>
            </a:endParaRPr>
          </a:p>
        </p:txBody>
      </p:sp>
      <p:sp>
        <p:nvSpPr>
          <p:cNvPr id="3" name="Subtitle 2"/>
          <p:cNvSpPr>
            <a:spLocks noGrp="1"/>
          </p:cNvSpPr>
          <p:nvPr>
            <p:ph type="subTitle" idx="1"/>
          </p:nvPr>
        </p:nvSpPr>
        <p:spPr/>
        <p:txBody>
          <a:bodyPr>
            <a:normAutofit/>
          </a:bodyPr>
          <a:lstStyle/>
          <a:p>
            <a:r>
              <a:rPr lang="en-US" sz="4400" b="1" dirty="0" smtClean="0">
                <a:solidFill>
                  <a:srgbClr val="FF0000"/>
                </a:solidFill>
              </a:rPr>
              <a:t>The Judgment of God</a:t>
            </a:r>
          </a:p>
          <a:p>
            <a:r>
              <a:rPr lang="en-US" sz="4400" b="1" dirty="0" smtClean="0">
                <a:solidFill>
                  <a:srgbClr val="FF0000"/>
                </a:solidFill>
              </a:rPr>
              <a:t>2 Pet. 3:8-13</a:t>
            </a:r>
            <a:endParaRPr lang="en-US" sz="4400" b="1" dirty="0">
              <a:solidFill>
                <a:srgbClr val="FF0000"/>
              </a:solidFill>
            </a:endParaRPr>
          </a:p>
        </p:txBody>
      </p:sp>
    </p:spTree>
    <p:extLst>
      <p:ext uri="{BB962C8B-B14F-4D97-AF65-F5344CB8AC3E}">
        <p14:creationId xmlns:p14="http://schemas.microsoft.com/office/powerpoint/2010/main" val="245116771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093" y="0"/>
            <a:ext cx="12033115" cy="6857999"/>
          </a:xfrm>
        </p:spPr>
        <p:txBody>
          <a:bodyPr>
            <a:noAutofit/>
          </a:bodyPr>
          <a:lstStyle/>
          <a:p>
            <a:r>
              <a:rPr lang="en-US" sz="3600" b="1" u="sng" dirty="0">
                <a:solidFill>
                  <a:srgbClr val="00B050"/>
                </a:solidFill>
              </a:rPr>
              <a:t>Why am I interested in the Judgment of God</a:t>
            </a:r>
            <a:r>
              <a:rPr lang="en-US" sz="3600" b="1" u="sng" dirty="0" smtClean="0">
                <a:solidFill>
                  <a:srgbClr val="00B050"/>
                </a:solidFill>
              </a:rPr>
              <a:t>?</a:t>
            </a:r>
          </a:p>
          <a:p>
            <a:endParaRPr lang="en-US" sz="3600" dirty="0" smtClean="0"/>
          </a:p>
          <a:p>
            <a:r>
              <a:rPr lang="en-US" sz="3600" dirty="0" smtClean="0"/>
              <a:t>I believe there will be a Judgment Day.</a:t>
            </a:r>
          </a:p>
          <a:p>
            <a:r>
              <a:rPr lang="en-US" sz="3600" dirty="0" smtClean="0"/>
              <a:t>I believe that every soul that has ever existed will be there.</a:t>
            </a:r>
          </a:p>
          <a:p>
            <a:r>
              <a:rPr lang="en-US" sz="3600" dirty="0" smtClean="0"/>
              <a:t>I believe that all the saints for all time will be there.</a:t>
            </a:r>
          </a:p>
          <a:p>
            <a:r>
              <a:rPr lang="en-US" sz="3600" dirty="0" smtClean="0"/>
              <a:t>I believe that every lost sinner will be there.</a:t>
            </a:r>
          </a:p>
          <a:p>
            <a:r>
              <a:rPr lang="en-US" sz="3600" dirty="0" smtClean="0"/>
              <a:t>I believe that the heavens and the earth will all be destroyed.</a:t>
            </a:r>
          </a:p>
          <a:p>
            <a:r>
              <a:rPr lang="en-US" sz="3600" dirty="0" smtClean="0"/>
              <a:t>I believe that I, </a:t>
            </a:r>
            <a:r>
              <a:rPr lang="en-US" sz="3600" b="1" u="sng" dirty="0" smtClean="0">
                <a:solidFill>
                  <a:srgbClr val="00B050"/>
                </a:solidFill>
              </a:rPr>
              <a:t>Guy McDaniel</a:t>
            </a:r>
            <a:r>
              <a:rPr lang="en-US" sz="3600" dirty="0" smtClean="0"/>
              <a:t>, will stand before the Great</a:t>
            </a:r>
          </a:p>
          <a:p>
            <a:r>
              <a:rPr lang="en-US" sz="3600" dirty="0"/>
              <a:t> </a:t>
            </a:r>
            <a:r>
              <a:rPr lang="en-US" sz="3600" dirty="0" smtClean="0"/>
              <a:t>  Judgment of God.</a:t>
            </a:r>
          </a:p>
        </p:txBody>
      </p:sp>
    </p:spTree>
    <p:extLst>
      <p:ext uri="{BB962C8B-B14F-4D97-AF65-F5344CB8AC3E}">
        <p14:creationId xmlns:p14="http://schemas.microsoft.com/office/powerpoint/2010/main" val="27005281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p:cTn id="15"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p:cTn id="23"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4" end="4"/>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p:cTn id="31"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5" end="5"/>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nodeType="click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 calcmode="lin" valueType="num">
                                      <p:cBhvr>
                                        <p:cTn id="39"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 calcmode="lin" valueType="num">
                                      <p:cBhvr>
                                        <p:cTn id="47"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48"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49"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50" dur="1000"/>
                                        <p:tgtEl>
                                          <p:spTgt spid="3">
                                            <p:txEl>
                                              <p:pRg st="7" end="7"/>
                                            </p:txEl>
                                          </p:spTgt>
                                        </p:tgtEl>
                                      </p:cBhvr>
                                    </p:animEffect>
                                  </p:childTnLst>
                                </p:cTn>
                              </p:par>
                              <p:par>
                                <p:cTn id="51" presetID="31" presetClass="entr" presetSubtype="0" fill="hold" nodeType="withEffect">
                                  <p:stCondLst>
                                    <p:cond delay="0"/>
                                  </p:stCondLst>
                                  <p:childTnLst>
                                    <p:set>
                                      <p:cBhvr>
                                        <p:cTn id="52" dur="1" fill="hold">
                                          <p:stCondLst>
                                            <p:cond delay="0"/>
                                          </p:stCondLst>
                                        </p:cTn>
                                        <p:tgtEl>
                                          <p:spTgt spid="3">
                                            <p:txEl>
                                              <p:pRg st="8" end="8"/>
                                            </p:txEl>
                                          </p:spTgt>
                                        </p:tgtEl>
                                        <p:attrNameLst>
                                          <p:attrName>style.visibility</p:attrName>
                                        </p:attrNameLst>
                                      </p:cBhvr>
                                      <p:to>
                                        <p:strVal val="visible"/>
                                      </p:to>
                                    </p:set>
                                    <p:anim calcmode="lin" valueType="num">
                                      <p:cBhvr>
                                        <p:cTn id="53" dur="1000" fill="hold"/>
                                        <p:tgtEl>
                                          <p:spTgt spid="3">
                                            <p:txEl>
                                              <p:pRg st="8" end="8"/>
                                            </p:txEl>
                                          </p:spTgt>
                                        </p:tgtEl>
                                        <p:attrNameLst>
                                          <p:attrName>ppt_w</p:attrName>
                                        </p:attrNameLst>
                                      </p:cBhvr>
                                      <p:tavLst>
                                        <p:tav tm="0">
                                          <p:val>
                                            <p:fltVal val="0"/>
                                          </p:val>
                                        </p:tav>
                                        <p:tav tm="100000">
                                          <p:val>
                                            <p:strVal val="#ppt_w"/>
                                          </p:val>
                                        </p:tav>
                                      </p:tavLst>
                                    </p:anim>
                                    <p:anim calcmode="lin" valueType="num">
                                      <p:cBhvr>
                                        <p:cTn id="54" dur="1000" fill="hold"/>
                                        <p:tgtEl>
                                          <p:spTgt spid="3">
                                            <p:txEl>
                                              <p:pRg st="8" end="8"/>
                                            </p:txEl>
                                          </p:spTgt>
                                        </p:tgtEl>
                                        <p:attrNameLst>
                                          <p:attrName>ppt_h</p:attrName>
                                        </p:attrNameLst>
                                      </p:cBhvr>
                                      <p:tavLst>
                                        <p:tav tm="0">
                                          <p:val>
                                            <p:fltVal val="0"/>
                                          </p:val>
                                        </p:tav>
                                        <p:tav tm="100000">
                                          <p:val>
                                            <p:strVal val="#ppt_h"/>
                                          </p:val>
                                        </p:tav>
                                      </p:tavLst>
                                    </p:anim>
                                    <p:anim calcmode="lin" valueType="num">
                                      <p:cBhvr>
                                        <p:cTn id="55" dur="1000" fill="hold"/>
                                        <p:tgtEl>
                                          <p:spTgt spid="3">
                                            <p:txEl>
                                              <p:pRg st="8" end="8"/>
                                            </p:txEl>
                                          </p:spTgt>
                                        </p:tgtEl>
                                        <p:attrNameLst>
                                          <p:attrName>style.rotation</p:attrName>
                                        </p:attrNameLst>
                                      </p:cBhvr>
                                      <p:tavLst>
                                        <p:tav tm="0">
                                          <p:val>
                                            <p:fltVal val="90"/>
                                          </p:val>
                                        </p:tav>
                                        <p:tav tm="100000">
                                          <p:val>
                                            <p:fltVal val="0"/>
                                          </p:val>
                                        </p:tav>
                                      </p:tavLst>
                                    </p:anim>
                                    <p:animEffect transition="in" filter="fade">
                                      <p:cBhvr>
                                        <p:cTn id="56" dur="1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5098" y="291830"/>
            <a:ext cx="11770468" cy="6420255"/>
          </a:xfrm>
        </p:spPr>
        <p:txBody>
          <a:bodyPr/>
          <a:lstStyle/>
          <a:p>
            <a:r>
              <a:rPr lang="en-US" sz="3600" dirty="0"/>
              <a:t>I believe that there will be no mistakes about God’s final judgment.</a:t>
            </a:r>
          </a:p>
          <a:p>
            <a:r>
              <a:rPr lang="en-US" sz="3600" dirty="0"/>
              <a:t>I believe that when it is over, the saved will be taken to Heaven</a:t>
            </a:r>
          </a:p>
          <a:p>
            <a:r>
              <a:rPr lang="en-US" sz="3600" dirty="0"/>
              <a:t>  and the lost will spend eternity in hell.</a:t>
            </a:r>
          </a:p>
          <a:p>
            <a:endParaRPr lang="en-US" dirty="0"/>
          </a:p>
        </p:txBody>
      </p:sp>
    </p:spTree>
    <p:extLst>
      <p:ext uri="{BB962C8B-B14F-4D97-AF65-F5344CB8AC3E}">
        <p14:creationId xmlns:p14="http://schemas.microsoft.com/office/powerpoint/2010/main" val="26350555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77821"/>
            <a:ext cx="12110936" cy="6780179"/>
          </a:xfrm>
        </p:spPr>
        <p:txBody>
          <a:bodyPr>
            <a:normAutofit/>
          </a:bodyPr>
          <a:lstStyle/>
          <a:p>
            <a:r>
              <a:rPr lang="en-US" sz="3600" dirty="0" smtClean="0"/>
              <a:t>Judgment Day marks the end of time. </a:t>
            </a:r>
          </a:p>
          <a:p>
            <a:r>
              <a:rPr lang="en-US" sz="3600" dirty="0" smtClean="0"/>
              <a:t> </a:t>
            </a:r>
            <a:r>
              <a:rPr lang="en-US" sz="3600" dirty="0" smtClean="0"/>
              <a:t>     What </a:t>
            </a:r>
            <a:r>
              <a:rPr lang="en-US" sz="3600" dirty="0" smtClean="0"/>
              <a:t>will occur on that day?  </a:t>
            </a:r>
          </a:p>
          <a:p>
            <a:r>
              <a:rPr lang="en-US" sz="3600" dirty="0" smtClean="0"/>
              <a:t>Do we know </a:t>
            </a:r>
            <a:r>
              <a:rPr lang="en-US" sz="3600" b="1" u="sng" dirty="0" smtClean="0">
                <a:solidFill>
                  <a:srgbClr val="00B050"/>
                </a:solidFill>
              </a:rPr>
              <a:t>when</a:t>
            </a:r>
            <a:r>
              <a:rPr lang="en-US" sz="3600" dirty="0" smtClean="0"/>
              <a:t> it will transpire?  </a:t>
            </a:r>
          </a:p>
          <a:p>
            <a:r>
              <a:rPr lang="en-US" sz="3600" dirty="0" smtClean="0"/>
              <a:t>      Will </a:t>
            </a:r>
            <a:r>
              <a:rPr lang="en-US" sz="3600" dirty="0" smtClean="0"/>
              <a:t>there be any warning? </a:t>
            </a:r>
          </a:p>
          <a:p>
            <a:r>
              <a:rPr lang="en-US" sz="3600" dirty="0" smtClean="0"/>
              <a:t>      Many people may have </a:t>
            </a:r>
            <a:r>
              <a:rPr lang="en-US" sz="3600" dirty="0" smtClean="0">
                <a:hlinkClick r:id="rId2"/>
              </a:rPr>
              <a:t>opinions</a:t>
            </a:r>
            <a:r>
              <a:rPr lang="en-US" sz="3600" dirty="0" smtClean="0"/>
              <a:t> and speculations,</a:t>
            </a:r>
          </a:p>
          <a:p>
            <a:r>
              <a:rPr lang="en-US" sz="3600" dirty="0" smtClean="0"/>
              <a:t> but only the Bible is the </a:t>
            </a:r>
            <a:r>
              <a:rPr lang="en-US" sz="3600" dirty="0" smtClean="0">
                <a:hlinkClick r:id="rId3"/>
              </a:rPr>
              <a:t>authority</a:t>
            </a:r>
            <a:r>
              <a:rPr lang="en-US" sz="3600" dirty="0" smtClean="0"/>
              <a:t> that can answer </a:t>
            </a:r>
          </a:p>
          <a:p>
            <a:r>
              <a:rPr lang="en-US" sz="3600" dirty="0" smtClean="0"/>
              <a:t>these questions for us.  Therefore, let us examine </a:t>
            </a:r>
          </a:p>
          <a:p>
            <a:r>
              <a:rPr lang="en-US" sz="3600" dirty="0" smtClean="0"/>
              <a:t>a few passages to see what the Bible has to say</a:t>
            </a:r>
            <a:endParaRPr lang="en-US" sz="3600" dirty="0"/>
          </a:p>
        </p:txBody>
      </p:sp>
    </p:spTree>
    <p:extLst>
      <p:ext uri="{BB962C8B-B14F-4D97-AF65-F5344CB8AC3E}">
        <p14:creationId xmlns:p14="http://schemas.microsoft.com/office/powerpoint/2010/main" val="354507743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42740"/>
            <a:ext cx="12062298" cy="6715260"/>
          </a:xfrm>
        </p:spPr>
        <p:txBody>
          <a:bodyPr>
            <a:normAutofit/>
          </a:bodyPr>
          <a:lstStyle/>
          <a:p>
            <a:r>
              <a:rPr lang="en-US" sz="3600" b="1" u="sng" dirty="0" smtClean="0">
                <a:solidFill>
                  <a:srgbClr val="FF0000"/>
                </a:solidFill>
              </a:rPr>
              <a:t>The theme of the Judgment to come is prominent in the </a:t>
            </a:r>
          </a:p>
          <a:p>
            <a:r>
              <a:rPr lang="en-US" sz="3600" b="1" u="sng" dirty="0" smtClean="0">
                <a:solidFill>
                  <a:srgbClr val="FF0000"/>
                </a:solidFill>
              </a:rPr>
              <a:t>Lord’s mind.</a:t>
            </a:r>
          </a:p>
          <a:p>
            <a:r>
              <a:rPr lang="en-US" sz="3600" dirty="0" smtClean="0"/>
              <a:t>Think of the </a:t>
            </a:r>
            <a:r>
              <a:rPr lang="en-US" sz="3600" b="1" u="sng" dirty="0" smtClean="0">
                <a:solidFill>
                  <a:srgbClr val="7030A0"/>
                </a:solidFill>
              </a:rPr>
              <a:t>parables</a:t>
            </a:r>
            <a:r>
              <a:rPr lang="en-US" sz="3600" dirty="0" smtClean="0"/>
              <a:t> that Jesus gave to make it clear to all</a:t>
            </a:r>
          </a:p>
          <a:p>
            <a:r>
              <a:rPr lang="en-US" sz="3600" dirty="0" smtClean="0"/>
              <a:t>Of us that “judgment to come” will take place.</a:t>
            </a:r>
          </a:p>
          <a:p>
            <a:endParaRPr lang="en-US" sz="3600" dirty="0"/>
          </a:p>
          <a:p>
            <a:r>
              <a:rPr lang="en-US" sz="3600" dirty="0" smtClean="0"/>
              <a:t>1.  He puts great emphasizes on the rejected and lost ! </a:t>
            </a:r>
          </a:p>
          <a:p>
            <a:r>
              <a:rPr lang="en-US" sz="3600" dirty="0" smtClean="0"/>
              <a:t>2.  He talks about the accepted and the saved!</a:t>
            </a:r>
          </a:p>
          <a:p>
            <a:r>
              <a:rPr lang="en-US" sz="3600" dirty="0" smtClean="0"/>
              <a:t>3.  The point of being ‘surprised’ is seen in Jesus’ parables.</a:t>
            </a:r>
          </a:p>
          <a:p>
            <a:r>
              <a:rPr lang="en-US" sz="3600" dirty="0"/>
              <a:t> </a:t>
            </a:r>
            <a:r>
              <a:rPr lang="en-US" sz="3600" dirty="0" smtClean="0"/>
              <a:t>     a)  Those lost surprised</a:t>
            </a:r>
          </a:p>
          <a:p>
            <a:r>
              <a:rPr lang="en-US" sz="3600" dirty="0"/>
              <a:t> </a:t>
            </a:r>
            <a:r>
              <a:rPr lang="en-US" sz="3600" dirty="0" smtClean="0"/>
              <a:t>     b)  Those saved surprised</a:t>
            </a:r>
            <a:r>
              <a:rPr lang="en-US" sz="3600" dirty="0" smtClean="0"/>
              <a:t>.   Cf. Matt. 25:31-46 </a:t>
            </a:r>
            <a:endParaRPr lang="en-US" sz="3600" dirty="0"/>
          </a:p>
        </p:txBody>
      </p:sp>
    </p:spTree>
    <p:extLst>
      <p:ext uri="{BB962C8B-B14F-4D97-AF65-F5344CB8AC3E}">
        <p14:creationId xmlns:p14="http://schemas.microsoft.com/office/powerpoint/2010/main" val="309339219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7277" y="0"/>
            <a:ext cx="12023387" cy="6858000"/>
          </a:xfrm>
        </p:spPr>
        <p:txBody>
          <a:bodyPr>
            <a:normAutofit fontScale="92500"/>
          </a:bodyPr>
          <a:lstStyle/>
          <a:p>
            <a:r>
              <a:rPr lang="en-US" sz="4300" b="1" dirty="0" smtClean="0">
                <a:solidFill>
                  <a:srgbClr val="7030A0"/>
                </a:solidFill>
              </a:rPr>
              <a:t>  </a:t>
            </a:r>
            <a:r>
              <a:rPr lang="en-US" sz="4300" b="1" u="sng" dirty="0" smtClean="0">
                <a:solidFill>
                  <a:srgbClr val="7030A0"/>
                </a:solidFill>
              </a:rPr>
              <a:t>Many Parables that Jesus taught involve the</a:t>
            </a:r>
          </a:p>
          <a:p>
            <a:r>
              <a:rPr lang="en-US" sz="4300" b="1" u="sng" dirty="0" smtClean="0">
                <a:solidFill>
                  <a:srgbClr val="7030A0"/>
                </a:solidFill>
              </a:rPr>
              <a:t>Judgment of God~</a:t>
            </a:r>
          </a:p>
          <a:p>
            <a:pPr marL="0" indent="0">
              <a:buNone/>
            </a:pPr>
            <a:r>
              <a:rPr lang="en-US" sz="3900" dirty="0" smtClean="0"/>
              <a:t>   .  </a:t>
            </a:r>
            <a:r>
              <a:rPr lang="en-US" sz="3900" b="1" u="sng" dirty="0" smtClean="0"/>
              <a:t>1</a:t>
            </a:r>
            <a:r>
              <a:rPr lang="en-US" sz="3900" b="1" u="sng" dirty="0" smtClean="0"/>
              <a:t>. Luke 16:2  </a:t>
            </a:r>
            <a:r>
              <a:rPr lang="en-US" sz="3900" b="1" u="sng" dirty="0"/>
              <a:t>The 'unjust steward' </a:t>
            </a:r>
            <a:r>
              <a:rPr lang="en-US" sz="3900" b="1" u="sng" dirty="0" smtClean="0"/>
              <a:t> </a:t>
            </a:r>
            <a:r>
              <a:rPr lang="en-US" sz="3900" dirty="0" smtClean="0"/>
              <a:t>was </a:t>
            </a:r>
            <a:r>
              <a:rPr lang="en-US" sz="3900" dirty="0"/>
              <a:t>saved because he forgave others their debts after getting into a mess himself. He wasted his Lord's </a:t>
            </a:r>
            <a:r>
              <a:rPr lang="en-US" sz="3900" dirty="0" smtClean="0"/>
              <a:t>goods.</a:t>
            </a:r>
          </a:p>
          <a:p>
            <a:pPr marL="0" indent="0">
              <a:buNone/>
            </a:pPr>
            <a:r>
              <a:rPr lang="en-US" sz="3900" dirty="0" smtClean="0"/>
              <a:t> 2</a:t>
            </a:r>
            <a:r>
              <a:rPr lang="en-US" sz="3900" dirty="0" smtClean="0"/>
              <a:t>. –</a:t>
            </a:r>
            <a:r>
              <a:rPr lang="en-US" sz="3900" b="1" u="sng" dirty="0" smtClean="0">
                <a:solidFill>
                  <a:srgbClr val="FF0000"/>
                </a:solidFill>
              </a:rPr>
              <a:t>Luke 16:19-31  </a:t>
            </a:r>
            <a:r>
              <a:rPr lang="en-US" sz="3900" b="1" u="sng" dirty="0">
                <a:solidFill>
                  <a:srgbClr val="FF0000"/>
                </a:solidFill>
              </a:rPr>
              <a:t>The rich man </a:t>
            </a:r>
            <a:r>
              <a:rPr lang="en-US" sz="3900" dirty="0"/>
              <a:t>was condemned for not helping Lazarus.</a:t>
            </a:r>
          </a:p>
          <a:p>
            <a:pPr marL="0" indent="0">
              <a:buNone/>
            </a:pPr>
            <a:r>
              <a:rPr lang="en-US" sz="3900" dirty="0" smtClean="0"/>
              <a:t>3. </a:t>
            </a:r>
            <a:r>
              <a:rPr lang="en-US" sz="4200" b="1" u="sng" dirty="0" smtClean="0">
                <a:solidFill>
                  <a:srgbClr val="7030A0"/>
                </a:solidFill>
              </a:rPr>
              <a:t>-  Luke 18:9-14 </a:t>
            </a:r>
            <a:r>
              <a:rPr lang="en-US" sz="3900" dirty="0"/>
              <a:t>The Pharisee was condemned not just for being self-righteous but especially for his despising of his sinful brother.</a:t>
            </a:r>
          </a:p>
          <a:p>
            <a:pPr marL="0" indent="0">
              <a:buNone/>
            </a:pPr>
            <a:r>
              <a:rPr lang="en-US" sz="3900" dirty="0" smtClean="0"/>
              <a:t>4.- </a:t>
            </a:r>
            <a:r>
              <a:rPr lang="en-US" sz="3900" b="1" u="sng" dirty="0" smtClean="0"/>
              <a:t>Matt. 25:14-30 </a:t>
            </a:r>
            <a:r>
              <a:rPr lang="en-US" sz="3900" dirty="0" smtClean="0"/>
              <a:t>The </a:t>
            </a:r>
            <a:r>
              <a:rPr lang="en-US" sz="3900" dirty="0"/>
              <a:t>one talent man was rejected because he didn't give his talent to the Gentiles and earn usury for the Lord</a:t>
            </a:r>
          </a:p>
        </p:txBody>
      </p:sp>
    </p:spTree>
    <p:extLst>
      <p:ext uri="{BB962C8B-B14F-4D97-AF65-F5344CB8AC3E}">
        <p14:creationId xmlns:p14="http://schemas.microsoft.com/office/powerpoint/2010/main" val="90376657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7807" y="152467"/>
            <a:ext cx="11963401" cy="6608255"/>
          </a:xfrm>
        </p:spPr>
        <p:txBody>
          <a:bodyPr>
            <a:normAutofit/>
          </a:bodyPr>
          <a:lstStyle/>
          <a:p>
            <a:r>
              <a:rPr lang="en-US" sz="3500" dirty="0" smtClean="0"/>
              <a:t>5. – </a:t>
            </a:r>
            <a:r>
              <a:rPr lang="en-US" sz="3500" b="1" u="sng" dirty="0" err="1" smtClean="0">
                <a:solidFill>
                  <a:srgbClr val="7030A0"/>
                </a:solidFill>
              </a:rPr>
              <a:t>Mtt</a:t>
            </a:r>
            <a:r>
              <a:rPr lang="en-US" sz="3500" b="1" u="sng" dirty="0" smtClean="0">
                <a:solidFill>
                  <a:srgbClr val="7030A0"/>
                </a:solidFill>
              </a:rPr>
              <a:t>. 18:36  </a:t>
            </a:r>
            <a:r>
              <a:rPr lang="en-US" sz="3500" dirty="0" smtClean="0"/>
              <a:t>- The </a:t>
            </a:r>
            <a:r>
              <a:rPr lang="en-US" sz="3500" dirty="0"/>
              <a:t>big debtor was rejected because he wouldn't  forgive his brother. The Lord says that He will make such a person pay all the </a:t>
            </a:r>
            <a:r>
              <a:rPr lang="en-US" sz="3500" dirty="0" smtClean="0"/>
              <a:t>debt</a:t>
            </a:r>
          </a:p>
          <a:p>
            <a:r>
              <a:rPr lang="en-US" sz="3500" dirty="0" smtClean="0"/>
              <a:t> 6</a:t>
            </a:r>
            <a:r>
              <a:rPr lang="en-US" sz="3500" dirty="0" smtClean="0"/>
              <a:t>. </a:t>
            </a:r>
            <a:r>
              <a:rPr lang="en-US" sz="3500" dirty="0" smtClean="0">
                <a:solidFill>
                  <a:schemeClr val="accent5">
                    <a:lumMod val="50000"/>
                  </a:schemeClr>
                </a:solidFill>
              </a:rPr>
              <a:t>– </a:t>
            </a:r>
            <a:r>
              <a:rPr lang="en-US" sz="3500" b="1" u="sng" dirty="0" smtClean="0">
                <a:solidFill>
                  <a:schemeClr val="accent6">
                    <a:lumMod val="75000"/>
                  </a:schemeClr>
                </a:solidFill>
              </a:rPr>
              <a:t>Luke </a:t>
            </a:r>
            <a:r>
              <a:rPr lang="en-US" sz="3500" b="1" u="sng" dirty="0" smtClean="0">
                <a:solidFill>
                  <a:schemeClr val="accent6">
                    <a:lumMod val="75000"/>
                  </a:schemeClr>
                </a:solidFill>
              </a:rPr>
              <a:t>15:11-32 </a:t>
            </a:r>
            <a:r>
              <a:rPr lang="en-US" sz="3500" dirty="0" smtClean="0">
                <a:solidFill>
                  <a:schemeClr val="accent6">
                    <a:lumMod val="75000"/>
                  </a:schemeClr>
                </a:solidFill>
              </a:rPr>
              <a:t>The </a:t>
            </a:r>
            <a:r>
              <a:rPr lang="en-US" sz="3500" dirty="0"/>
              <a:t>elder son went out of the Father's fellowship because he couldn't accept the return of the younger son.</a:t>
            </a:r>
          </a:p>
          <a:p>
            <a:r>
              <a:rPr lang="en-US" sz="3500" dirty="0" smtClean="0"/>
              <a:t>7. – </a:t>
            </a:r>
            <a:r>
              <a:rPr lang="en-US" sz="3500" b="1" u="sng" dirty="0" smtClean="0">
                <a:solidFill>
                  <a:srgbClr val="92D050"/>
                </a:solidFill>
              </a:rPr>
              <a:t>Matt. 25:31-46 </a:t>
            </a:r>
            <a:r>
              <a:rPr lang="en-US" sz="3500" dirty="0" smtClean="0"/>
              <a:t>Many </a:t>
            </a:r>
            <a:r>
              <a:rPr lang="en-US" sz="3500" dirty="0"/>
              <a:t>will be rejected at the judgment because they refused to care for their weak brethren.</a:t>
            </a:r>
          </a:p>
          <a:p>
            <a:endParaRPr lang="en-US" dirty="0"/>
          </a:p>
        </p:txBody>
      </p:sp>
    </p:spTree>
    <p:extLst>
      <p:ext uri="{BB962C8B-B14F-4D97-AF65-F5344CB8AC3E}">
        <p14:creationId xmlns:p14="http://schemas.microsoft.com/office/powerpoint/2010/main" val="305891069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6460" y="152467"/>
            <a:ext cx="11926110" cy="6608255"/>
          </a:xfrm>
        </p:spPr>
        <p:txBody>
          <a:bodyPr>
            <a:noAutofit/>
          </a:bodyPr>
          <a:lstStyle/>
          <a:p>
            <a:endParaRPr lang="en-US" sz="3600" dirty="0" smtClean="0"/>
          </a:p>
          <a:p>
            <a:r>
              <a:rPr lang="en-US" sz="3600" b="1" u="sng" dirty="0" smtClean="0">
                <a:solidFill>
                  <a:srgbClr val="0070C0"/>
                </a:solidFill>
              </a:rPr>
              <a:t>Consider Paul’s teaching on the Judgment Day:</a:t>
            </a:r>
          </a:p>
          <a:p>
            <a:r>
              <a:rPr lang="en-US" sz="3600" dirty="0" smtClean="0"/>
              <a:t>1.  I Cor. 9:27  His own personal application:  The </a:t>
            </a:r>
            <a:r>
              <a:rPr lang="en-US" sz="3600" dirty="0"/>
              <a:t>real possibility of rejection at judgment day was evidently a motivator in Paul's life </a:t>
            </a:r>
            <a:r>
              <a:rPr lang="en-US" sz="3600" dirty="0" smtClean="0"/>
              <a:t>.</a:t>
            </a:r>
          </a:p>
          <a:p>
            <a:r>
              <a:rPr lang="en-US" sz="3600" dirty="0" smtClean="0"/>
              <a:t>2.  2 Cor. 5:11  He used “the terror” of the coming day of Judgment  to persuade men .</a:t>
            </a:r>
          </a:p>
          <a:p>
            <a:r>
              <a:rPr lang="en-US" sz="3600" dirty="0" smtClean="0"/>
              <a:t>3.  Acts 17:31  He preached  that God has appointed a day in which He Will judge the world.  </a:t>
            </a:r>
          </a:p>
          <a:p>
            <a:r>
              <a:rPr lang="en-US" sz="3600" dirty="0" smtClean="0"/>
              <a:t>4.  Acts 24:25   </a:t>
            </a:r>
            <a:r>
              <a:rPr lang="en-US" sz="3600" dirty="0"/>
              <a:t>Paul's exposition of judgment to come caused Felix to </a:t>
            </a:r>
            <a:r>
              <a:rPr lang="en-US" sz="3600" dirty="0" smtClean="0"/>
              <a:t>tremble</a:t>
            </a:r>
            <a:endParaRPr lang="en-US" sz="3600" dirty="0"/>
          </a:p>
        </p:txBody>
      </p:sp>
    </p:spTree>
    <p:extLst>
      <p:ext uri="{BB962C8B-B14F-4D97-AF65-F5344CB8AC3E}">
        <p14:creationId xmlns:p14="http://schemas.microsoft.com/office/powerpoint/2010/main" val="263595224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1"/>
            <a:ext cx="12091481" cy="6780078"/>
          </a:xfrm>
        </p:spPr>
        <p:txBody>
          <a:bodyPr/>
          <a:lstStyle/>
          <a:p>
            <a:r>
              <a:rPr lang="en-US" b="1" u="sng" dirty="0" smtClean="0"/>
              <a:t>Other Scriptures:</a:t>
            </a:r>
          </a:p>
          <a:p>
            <a:r>
              <a:rPr lang="en-US" b="1" dirty="0">
                <a:hlinkClick r:id="rId2" tooltip="2 Corinthians 5:10"/>
              </a:rPr>
              <a:t>2 Corinthians 5:10</a:t>
            </a:r>
            <a:r>
              <a:rPr lang="en-US" dirty="0"/>
              <a:t> - For we must all appear before the judgment seat of Christ; that every one may receive the things [done] in [his] body, according to that he hath done, whether [it be] good or bad.</a:t>
            </a:r>
            <a:br>
              <a:rPr lang="en-US" dirty="0"/>
            </a:br>
            <a:r>
              <a:rPr lang="en-US" dirty="0"/>
              <a:t/>
            </a:r>
            <a:br>
              <a:rPr lang="en-US" dirty="0"/>
            </a:br>
            <a:r>
              <a:rPr lang="en-US" b="1" dirty="0">
                <a:hlinkClick r:id="rId3" tooltip="Acts 17:30-17:31"/>
              </a:rPr>
              <a:t>Acts 17:30-31</a:t>
            </a:r>
            <a:r>
              <a:rPr lang="en-US" dirty="0"/>
              <a:t> - And the times of this ignorance God winked at; but now </a:t>
            </a:r>
            <a:r>
              <a:rPr lang="en-US" dirty="0" err="1"/>
              <a:t>commandeth</a:t>
            </a:r>
            <a:r>
              <a:rPr lang="en-US" dirty="0"/>
              <a:t> all men every where to repent</a:t>
            </a:r>
            <a:r>
              <a:rPr lang="en-US" dirty="0" smtClean="0"/>
              <a:t>:</a:t>
            </a:r>
            <a:r>
              <a:rPr lang="en-US" dirty="0"/>
              <a:t/>
            </a:r>
            <a:br>
              <a:rPr lang="en-US" dirty="0"/>
            </a:br>
            <a:r>
              <a:rPr lang="en-US" dirty="0"/>
              <a:t/>
            </a:r>
            <a:br>
              <a:rPr lang="en-US" dirty="0"/>
            </a:br>
            <a:r>
              <a:rPr lang="en-US" b="1" dirty="0">
                <a:hlinkClick r:id="rId4" tooltip="Romans 2:5"/>
              </a:rPr>
              <a:t>Romans 2:5</a:t>
            </a:r>
            <a:r>
              <a:rPr lang="en-US" dirty="0"/>
              <a:t> - But after thy hardness and impenitent heart </a:t>
            </a:r>
            <a:r>
              <a:rPr lang="en-US" dirty="0" err="1"/>
              <a:t>treasurest</a:t>
            </a:r>
            <a:r>
              <a:rPr lang="en-US" dirty="0"/>
              <a:t> up unto thyself wrath against the day of wrath and revelation of the righteous judgment of God;</a:t>
            </a:r>
            <a:br>
              <a:rPr lang="en-US" dirty="0"/>
            </a:br>
            <a:r>
              <a:rPr lang="en-US" dirty="0"/>
              <a:t/>
            </a:r>
            <a:br>
              <a:rPr lang="en-US" dirty="0"/>
            </a:br>
            <a:r>
              <a:rPr lang="en-US" b="1" dirty="0">
                <a:hlinkClick r:id="rId5" tooltip="2 Peter 2:4"/>
              </a:rPr>
              <a:t>2 Peter 2:4</a:t>
            </a:r>
            <a:r>
              <a:rPr lang="en-US" dirty="0"/>
              <a:t> - For if God spared not the angels that sinned, but cast [them] down to hell, and delivered [them] into chains of darkness, to be reserved unto judgment;</a:t>
            </a:r>
          </a:p>
        </p:txBody>
      </p:sp>
    </p:spTree>
    <p:extLst>
      <p:ext uri="{BB962C8B-B14F-4D97-AF65-F5344CB8AC3E}">
        <p14:creationId xmlns:p14="http://schemas.microsoft.com/office/powerpoint/2010/main" val="240842258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1816" y="181650"/>
            <a:ext cx="11759119" cy="6569346"/>
          </a:xfrm>
        </p:spPr>
        <p:txBody>
          <a:bodyPr>
            <a:normAutofit/>
          </a:bodyPr>
          <a:lstStyle/>
          <a:p>
            <a:r>
              <a:rPr lang="en-US" b="1" u="sng" dirty="0" smtClean="0"/>
              <a:t>More Scriptures:</a:t>
            </a:r>
          </a:p>
          <a:p>
            <a:r>
              <a:rPr lang="en-US" b="1" dirty="0">
                <a:hlinkClick r:id="rId2" tooltip="1 Corinthians 6:9-6:10"/>
              </a:rPr>
              <a:t>1 Corinthians 6:9-10</a:t>
            </a:r>
            <a:r>
              <a:rPr lang="en-US" dirty="0"/>
              <a:t> - Know ye not that the unrighteous shall not inherit the kingdom of God? Be not deceived: neither fornicators, nor idolaters, nor adulterers, nor effeminate, nor abusers of themselves with mankind,  </a:t>
            </a:r>
            <a:br>
              <a:rPr lang="en-US" dirty="0"/>
            </a:br>
            <a:r>
              <a:rPr lang="en-US" dirty="0"/>
              <a:t/>
            </a:r>
            <a:br>
              <a:rPr lang="en-US" dirty="0"/>
            </a:br>
            <a:r>
              <a:rPr lang="en-US" b="1" dirty="0">
                <a:hlinkClick r:id="rId3" tooltip="Hebrews 9:27"/>
              </a:rPr>
              <a:t>Hebrews 9:27</a:t>
            </a:r>
            <a:r>
              <a:rPr lang="en-US" dirty="0"/>
              <a:t> - And as it is appointed unto men once to die, but after this the judgment:</a:t>
            </a:r>
            <a:br>
              <a:rPr lang="en-US" dirty="0"/>
            </a:br>
            <a:r>
              <a:rPr lang="en-US" dirty="0"/>
              <a:t/>
            </a:r>
            <a:br>
              <a:rPr lang="en-US" dirty="0"/>
            </a:br>
            <a:r>
              <a:rPr lang="en-US" b="1" dirty="0">
                <a:hlinkClick r:id="rId4" tooltip="Revelation 20:11-20:12"/>
              </a:rPr>
              <a:t>Revelation 20:11-12</a:t>
            </a:r>
            <a:r>
              <a:rPr lang="en-US" dirty="0"/>
              <a:t> - And I saw a great white throne, and him that sat on it, from whose face the earth and the heaven fled away; and there was found no place for them.  </a:t>
            </a:r>
            <a:br>
              <a:rPr lang="en-US" dirty="0"/>
            </a:br>
            <a:r>
              <a:rPr lang="en-US" dirty="0"/>
              <a:t/>
            </a:r>
            <a:br>
              <a:rPr lang="en-US" dirty="0"/>
            </a:br>
            <a:endParaRPr lang="en-US" dirty="0" smtClean="0"/>
          </a:p>
          <a:p>
            <a:endParaRPr lang="en-US" dirty="0"/>
          </a:p>
        </p:txBody>
      </p:sp>
    </p:spTree>
    <p:extLst>
      <p:ext uri="{BB962C8B-B14F-4D97-AF65-F5344CB8AC3E}">
        <p14:creationId xmlns:p14="http://schemas.microsoft.com/office/powerpoint/2010/main" val="349826643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6990" y="171922"/>
            <a:ext cx="11895307" cy="6559617"/>
          </a:xfrm>
        </p:spPr>
        <p:txBody>
          <a:bodyPr/>
          <a:lstStyle/>
          <a:p>
            <a:r>
              <a:rPr lang="en-US" sz="3600" b="1" dirty="0">
                <a:hlinkClick r:id="rId2" tooltip="Joel 2:1"/>
              </a:rPr>
              <a:t>Joel 2:1</a:t>
            </a:r>
            <a:r>
              <a:rPr lang="en-US" sz="3600" dirty="0"/>
              <a:t> - Blow ye the trumpet in Zion, and sound an alarm in my holy mountain: let all the inhabitants of the land tremble: for the day of the LORD cometh, for [it is] nigh at hand;</a:t>
            </a:r>
            <a:br>
              <a:rPr lang="en-US" sz="3600" dirty="0"/>
            </a:br>
            <a:r>
              <a:rPr lang="en-US" sz="3600" dirty="0"/>
              <a:t/>
            </a:r>
            <a:br>
              <a:rPr lang="en-US" sz="3600" dirty="0"/>
            </a:br>
            <a:r>
              <a:rPr lang="en-US" sz="3600" b="1" dirty="0">
                <a:hlinkClick r:id="rId3" tooltip="Matthew 25:41"/>
              </a:rPr>
              <a:t>Matthew 25:41</a:t>
            </a:r>
            <a:r>
              <a:rPr lang="en-US" sz="3600" dirty="0"/>
              <a:t> - Then shall he say also unto them on the left hand, Depart from me, ye cursed, into everlasting fire, prepared for the devil and his angels:</a:t>
            </a:r>
            <a:br>
              <a:rPr lang="en-US" sz="3600" dirty="0"/>
            </a:br>
            <a:r>
              <a:rPr lang="en-US" sz="3600" dirty="0"/>
              <a:t/>
            </a:r>
            <a:br>
              <a:rPr lang="en-US" sz="3600" dirty="0"/>
            </a:br>
            <a:r>
              <a:rPr lang="en-US" sz="3600" b="1" dirty="0">
                <a:hlinkClick r:id="rId4" tooltip="1 Thessalonians 4:16-4:17"/>
              </a:rPr>
              <a:t>1 Thessalonians 4:16-17</a:t>
            </a:r>
            <a:r>
              <a:rPr lang="en-US" sz="3600" dirty="0"/>
              <a:t> - For the Lord himself shall descend from heaven with a shout, with the voice of the archangel, and with the trump of God: and the dead in Christ shall rise first:</a:t>
            </a:r>
          </a:p>
          <a:p>
            <a:endParaRPr lang="en-US" dirty="0"/>
          </a:p>
        </p:txBody>
      </p:sp>
    </p:spTree>
    <p:extLst>
      <p:ext uri="{BB962C8B-B14F-4D97-AF65-F5344CB8AC3E}">
        <p14:creationId xmlns:p14="http://schemas.microsoft.com/office/powerpoint/2010/main" val="12137075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2 Peter 3:8-13</a:t>
            </a:r>
            <a:endParaRPr lang="en-US" b="1" u="sng" dirty="0"/>
          </a:p>
        </p:txBody>
      </p:sp>
      <p:sp>
        <p:nvSpPr>
          <p:cNvPr id="3" name="Content Placeholder 2"/>
          <p:cNvSpPr>
            <a:spLocks noGrp="1"/>
          </p:cNvSpPr>
          <p:nvPr>
            <p:ph idx="1"/>
          </p:nvPr>
        </p:nvSpPr>
        <p:spPr>
          <a:xfrm>
            <a:off x="0" y="1264596"/>
            <a:ext cx="12192000" cy="5593404"/>
          </a:xfrm>
        </p:spPr>
        <p:txBody>
          <a:bodyPr>
            <a:normAutofit/>
          </a:bodyPr>
          <a:lstStyle/>
          <a:p>
            <a:r>
              <a:rPr lang="en-US" sz="3600" baseline="30000" dirty="0"/>
              <a:t>8 </a:t>
            </a:r>
            <a:r>
              <a:rPr lang="en-US" sz="3600" dirty="0"/>
              <a:t>But, beloved, </a:t>
            </a:r>
            <a:r>
              <a:rPr lang="en-US" sz="3600" b="1" u="sng" dirty="0">
                <a:solidFill>
                  <a:srgbClr val="FF0000"/>
                </a:solidFill>
              </a:rPr>
              <a:t>be not ignorant of this one thing</a:t>
            </a:r>
            <a:r>
              <a:rPr lang="en-US" sz="3600" dirty="0"/>
              <a:t>, that one day is with the Lord as a thousand years, and a thousand years as one day.</a:t>
            </a:r>
          </a:p>
          <a:p>
            <a:r>
              <a:rPr lang="en-US" sz="3600" b="1" u="sng" baseline="30000" dirty="0">
                <a:solidFill>
                  <a:srgbClr val="FF0000"/>
                </a:solidFill>
              </a:rPr>
              <a:t>9 </a:t>
            </a:r>
            <a:r>
              <a:rPr lang="en-US" sz="3600" b="1" u="sng" dirty="0">
                <a:solidFill>
                  <a:srgbClr val="FF0000"/>
                </a:solidFill>
              </a:rPr>
              <a:t>The Lord is not slack concerning his promise</a:t>
            </a:r>
            <a:r>
              <a:rPr lang="en-US" sz="3600" dirty="0"/>
              <a:t>, as some men count slackness; but is longsuffering to us-ward, </a:t>
            </a:r>
            <a:r>
              <a:rPr lang="en-US" sz="3600" b="1" u="sng" dirty="0"/>
              <a:t>not willing that any should perish</a:t>
            </a:r>
            <a:r>
              <a:rPr lang="en-US" sz="3600" dirty="0"/>
              <a:t>, but that all should come to repentance.</a:t>
            </a:r>
          </a:p>
          <a:p>
            <a:r>
              <a:rPr lang="en-US" sz="3600" baseline="30000" dirty="0"/>
              <a:t>10</a:t>
            </a:r>
            <a:r>
              <a:rPr lang="en-US" sz="3600" b="1" u="sng" baseline="30000" dirty="0">
                <a:solidFill>
                  <a:srgbClr val="FF0000"/>
                </a:solidFill>
              </a:rPr>
              <a:t> </a:t>
            </a:r>
            <a:r>
              <a:rPr lang="en-US" sz="3600" b="1" u="sng" dirty="0">
                <a:solidFill>
                  <a:srgbClr val="FF0000"/>
                </a:solidFill>
              </a:rPr>
              <a:t>But the day of the Lord will come as a thief in the night</a:t>
            </a:r>
            <a:r>
              <a:rPr lang="en-US" sz="3600" dirty="0"/>
              <a:t>; in the which the heavens shall pass away with a great noise, and the elements shall melt with fervent heat,</a:t>
            </a:r>
            <a:r>
              <a:rPr lang="en-US" sz="3600" b="1" u="sng" dirty="0"/>
              <a:t> the earth also and the works that are therein shall be burned up</a:t>
            </a:r>
            <a:r>
              <a:rPr lang="en-US" sz="3600" dirty="0"/>
              <a:t>.</a:t>
            </a:r>
          </a:p>
          <a:p>
            <a:endParaRPr lang="en-US" dirty="0"/>
          </a:p>
        </p:txBody>
      </p:sp>
    </p:spTree>
    <p:extLst>
      <p:ext uri="{BB962C8B-B14F-4D97-AF65-F5344CB8AC3E}">
        <p14:creationId xmlns:p14="http://schemas.microsoft.com/office/powerpoint/2010/main" val="234674921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solidFill>
                  <a:srgbClr val="0070C0"/>
                </a:solidFill>
              </a:rPr>
              <a:t>All Saints from All Time will be Carried to Heaven</a:t>
            </a:r>
            <a:endParaRPr lang="en-US" b="1" u="sng" dirty="0">
              <a:solidFill>
                <a:srgbClr val="0070C0"/>
              </a:solidFill>
            </a:endParaRPr>
          </a:p>
        </p:txBody>
      </p:sp>
      <p:sp>
        <p:nvSpPr>
          <p:cNvPr id="3" name="Content Placeholder 2"/>
          <p:cNvSpPr>
            <a:spLocks noGrp="1"/>
          </p:cNvSpPr>
          <p:nvPr>
            <p:ph idx="1"/>
          </p:nvPr>
        </p:nvSpPr>
        <p:spPr/>
        <p:txBody>
          <a:bodyPr>
            <a:normAutofit/>
          </a:bodyPr>
          <a:lstStyle/>
          <a:p>
            <a:r>
              <a:rPr lang="en-US" sz="3600" dirty="0" smtClean="0"/>
              <a:t>During the New Testament times, the Christians at Thessalonica became worried that the Christians who died would miss out on Jesus' return. </a:t>
            </a:r>
          </a:p>
          <a:p>
            <a:endParaRPr lang="en-US" sz="3600" dirty="0" smtClean="0"/>
          </a:p>
          <a:p>
            <a:r>
              <a:rPr lang="en-US" sz="3600" dirty="0" smtClean="0"/>
              <a:t> They were afraid those who died ceased to exist.  Let's examine the apostle Paul's explanation about the dead and Judgment Day:</a:t>
            </a:r>
            <a:endParaRPr lang="en-US" sz="3600" dirty="0"/>
          </a:p>
        </p:txBody>
      </p:sp>
    </p:spTree>
    <p:extLst>
      <p:ext uri="{BB962C8B-B14F-4D97-AF65-F5344CB8AC3E}">
        <p14:creationId xmlns:p14="http://schemas.microsoft.com/office/powerpoint/2010/main" val="3310000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11285" y="0"/>
            <a:ext cx="12503285" cy="6857999"/>
          </a:xfrm>
        </p:spPr>
        <p:txBody>
          <a:bodyPr>
            <a:noAutofit/>
          </a:bodyPr>
          <a:lstStyle/>
          <a:p>
            <a:r>
              <a:rPr lang="en-US" sz="3600" b="1" u="sng" dirty="0" smtClean="0"/>
              <a:t>I Thess. 4:13-18 </a:t>
            </a:r>
            <a:r>
              <a:rPr lang="en-US" sz="3600" dirty="0" smtClean="0"/>
              <a:t>But I do not want you to be ignorant, brethren, concerning those who have fallen asleep, lest you sorrow as others who have no hope.  For if we believe that Jesus died and rose again, even so God will bring with Him those who sleep in Jesus. "For this we say to you by the word of the Lord, that we who are alive and remain until the coming of the Lord will by no means precede those who are asleep.  For the Lord Himself will descend from heaven with a shout, with the voice of </a:t>
            </a:r>
            <a:r>
              <a:rPr lang="en-US" sz="3600" dirty="0" err="1" smtClean="0"/>
              <a:t>of</a:t>
            </a:r>
            <a:r>
              <a:rPr lang="en-US" sz="3600" dirty="0" smtClean="0"/>
              <a:t> an archangel, and with the trumpet of God.  And the dead in Christ will rise first.  Then we who are alive and remain shall be caught up together with them in the clouds to meet the Lord in the air.  And thus we shall always be with the </a:t>
            </a:r>
            <a:r>
              <a:rPr lang="en-US" sz="3600" dirty="0" err="1" smtClean="0"/>
              <a:t>Lord."Therefore</a:t>
            </a:r>
            <a:r>
              <a:rPr lang="en-US" sz="3600" dirty="0" smtClean="0"/>
              <a:t>, comfort one another with these words"</a:t>
            </a:r>
            <a:endParaRPr lang="en-US" sz="3600" dirty="0"/>
          </a:p>
        </p:txBody>
      </p:sp>
    </p:spTree>
    <p:extLst>
      <p:ext uri="{BB962C8B-B14F-4D97-AF65-F5344CB8AC3E}">
        <p14:creationId xmlns:p14="http://schemas.microsoft.com/office/powerpoint/2010/main" val="255438645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98834"/>
            <a:ext cx="11963400" cy="6176963"/>
          </a:xfrm>
        </p:spPr>
        <p:txBody>
          <a:bodyPr/>
          <a:lstStyle/>
          <a:p>
            <a:r>
              <a:rPr lang="en-US" sz="3600" dirty="0" smtClean="0"/>
              <a:t>We learn the following points from this passage:</a:t>
            </a:r>
          </a:p>
          <a:p>
            <a:r>
              <a:rPr lang="en-US" sz="3600" b="1" u="sng" dirty="0" smtClean="0">
                <a:solidFill>
                  <a:srgbClr val="FF0000"/>
                </a:solidFill>
              </a:rPr>
              <a:t>1. Judgment day will be signaled by a shout and </a:t>
            </a:r>
            <a:r>
              <a:rPr lang="en-US" sz="3600" b="1" u="sng" dirty="0" smtClean="0">
                <a:solidFill>
                  <a:srgbClr val="FF0000"/>
                </a:solidFill>
              </a:rPr>
              <a:t>trumpet.</a:t>
            </a:r>
            <a:endParaRPr lang="en-US" sz="3600" b="1" u="sng" dirty="0" smtClean="0">
              <a:solidFill>
                <a:srgbClr val="FF0000"/>
              </a:solidFill>
            </a:endParaRPr>
          </a:p>
          <a:p>
            <a:r>
              <a:rPr lang="en-US" sz="3600" b="1" u="sng" dirty="0" smtClean="0">
                <a:solidFill>
                  <a:srgbClr val="FF0000"/>
                </a:solidFill>
              </a:rPr>
              <a:t>      Christ </a:t>
            </a:r>
            <a:r>
              <a:rPr lang="en-US" sz="3600" b="1" u="sng" dirty="0" smtClean="0">
                <a:solidFill>
                  <a:srgbClr val="FF0000"/>
                </a:solidFill>
              </a:rPr>
              <a:t>will descend</a:t>
            </a:r>
          </a:p>
          <a:p>
            <a:endParaRPr lang="en-US" sz="3600" b="1" u="sng" dirty="0" smtClean="0">
              <a:solidFill>
                <a:srgbClr val="FF0000"/>
              </a:solidFill>
            </a:endParaRPr>
          </a:p>
          <a:p>
            <a:r>
              <a:rPr lang="en-US" sz="3600" b="1" u="sng" dirty="0" smtClean="0">
                <a:solidFill>
                  <a:schemeClr val="accent6">
                    <a:lumMod val="75000"/>
                  </a:schemeClr>
                </a:solidFill>
              </a:rPr>
              <a:t>2. The dead will arise first</a:t>
            </a:r>
          </a:p>
          <a:p>
            <a:endParaRPr lang="en-US" sz="3600" b="1" u="sng" dirty="0" smtClean="0">
              <a:solidFill>
                <a:schemeClr val="accent6">
                  <a:lumMod val="75000"/>
                </a:schemeClr>
              </a:solidFill>
            </a:endParaRPr>
          </a:p>
          <a:p>
            <a:r>
              <a:rPr lang="en-US" sz="3600" b="1" u="sng" dirty="0" smtClean="0">
                <a:solidFill>
                  <a:schemeClr val="bg2">
                    <a:lumMod val="25000"/>
                  </a:schemeClr>
                </a:solidFill>
              </a:rPr>
              <a:t>3. Then, those alive will join them and Christ in the air</a:t>
            </a:r>
          </a:p>
          <a:p>
            <a:endParaRPr lang="en-US" sz="3600" dirty="0"/>
          </a:p>
          <a:p>
            <a:r>
              <a:rPr lang="en-US" sz="3600" dirty="0" smtClean="0"/>
              <a:t>This passage describes a little about Judgment Day from </a:t>
            </a:r>
            <a:r>
              <a:rPr lang="en-US" sz="3600" b="1" u="sng" dirty="0" smtClean="0"/>
              <a:t>our perspective on earth</a:t>
            </a:r>
          </a:p>
          <a:p>
            <a:endParaRPr lang="en-US" dirty="0"/>
          </a:p>
        </p:txBody>
      </p:sp>
    </p:spTree>
    <p:extLst>
      <p:ext uri="{BB962C8B-B14F-4D97-AF65-F5344CB8AC3E}">
        <p14:creationId xmlns:p14="http://schemas.microsoft.com/office/powerpoint/2010/main" val="281667944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i="1" dirty="0" smtClean="0">
                <a:solidFill>
                  <a:srgbClr val="0070C0"/>
                </a:solidFill>
              </a:rPr>
              <a:t>The Annihilation of the Earth</a:t>
            </a:r>
            <a:endParaRPr lang="en-US" sz="6000" b="1" i="1" dirty="0">
              <a:solidFill>
                <a:srgbClr val="0070C0"/>
              </a:solidFill>
            </a:endParaRPr>
          </a:p>
        </p:txBody>
      </p:sp>
      <p:sp>
        <p:nvSpPr>
          <p:cNvPr id="3" name="Content Placeholder 2"/>
          <p:cNvSpPr>
            <a:spLocks noGrp="1"/>
          </p:cNvSpPr>
          <p:nvPr>
            <p:ph idx="1"/>
          </p:nvPr>
        </p:nvSpPr>
        <p:spPr/>
        <p:txBody>
          <a:bodyPr>
            <a:normAutofit/>
          </a:bodyPr>
          <a:lstStyle/>
          <a:p>
            <a:r>
              <a:rPr lang="en-US" sz="4000" b="1" u="sng" dirty="0" smtClean="0"/>
              <a:t>"But what about the earth?</a:t>
            </a:r>
            <a:r>
              <a:rPr lang="en-US" sz="4000" b="1" dirty="0" smtClean="0"/>
              <a:t>   </a:t>
            </a:r>
          </a:p>
          <a:p>
            <a:r>
              <a:rPr lang="en-US" sz="4000" b="1" dirty="0" smtClean="0"/>
              <a:t>"Will anything be left of, or on the earth?" </a:t>
            </a:r>
          </a:p>
          <a:p>
            <a:r>
              <a:rPr lang="en-US" sz="4000" b="1" dirty="0" smtClean="0"/>
              <a:t> The apostle Peter, in his letter, warns of</a:t>
            </a:r>
          </a:p>
          <a:p>
            <a:r>
              <a:rPr lang="en-US" sz="4000" b="1" dirty="0" smtClean="0"/>
              <a:t> the final destruction of the earth on the last day:</a:t>
            </a:r>
            <a:endParaRPr lang="en-US" sz="4000" b="1" dirty="0"/>
          </a:p>
        </p:txBody>
      </p:sp>
    </p:spTree>
    <p:extLst>
      <p:ext uri="{BB962C8B-B14F-4D97-AF65-F5344CB8AC3E}">
        <p14:creationId xmlns:p14="http://schemas.microsoft.com/office/powerpoint/2010/main" val="371502350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07005"/>
            <a:ext cx="11955294" cy="6021320"/>
          </a:xfrm>
        </p:spPr>
        <p:txBody>
          <a:bodyPr/>
          <a:lstStyle/>
          <a:p>
            <a:r>
              <a:rPr lang="en-US" sz="3600" b="1" u="sng" dirty="0" smtClean="0">
                <a:solidFill>
                  <a:srgbClr val="0070C0"/>
                </a:solidFill>
              </a:rPr>
              <a:t>2 Pet. 3:10-13</a:t>
            </a:r>
          </a:p>
          <a:p>
            <a:r>
              <a:rPr lang="en-US" sz="3600" dirty="0" smtClean="0"/>
              <a:t>But the day of the Lord will come as a thief in the night, in which the heavens will pass away with a great noise, and the elements will melt with fervent heat; both the earth and the works that are in it will be burned up.</a:t>
            </a:r>
          </a:p>
          <a:p>
            <a:r>
              <a:rPr lang="en-US" sz="3600" dirty="0" smtClean="0"/>
              <a:t>"Therefore, since all these things will be dissolved,</a:t>
            </a:r>
            <a:r>
              <a:rPr lang="en-US" sz="3600" b="1" u="sng" dirty="0" smtClean="0">
                <a:solidFill>
                  <a:srgbClr val="0070C0"/>
                </a:solidFill>
              </a:rPr>
              <a:t> what manner of persons ought you to be in holy conduct and godliness</a:t>
            </a:r>
            <a:r>
              <a:rPr lang="en-US" sz="3600" dirty="0" smtClean="0"/>
              <a:t>, looking for and hastening the coming of the day of God, because of which the heavens will be dissolved, being on fire, and the elements will melt with fervent heat?" </a:t>
            </a:r>
          </a:p>
          <a:p>
            <a:endParaRPr lang="en-US" dirty="0"/>
          </a:p>
        </p:txBody>
      </p:sp>
    </p:spTree>
    <p:extLst>
      <p:ext uri="{BB962C8B-B14F-4D97-AF65-F5344CB8AC3E}">
        <p14:creationId xmlns:p14="http://schemas.microsoft.com/office/powerpoint/2010/main" val="369406023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4552" y="278928"/>
            <a:ext cx="11926111" cy="6403974"/>
          </a:xfrm>
        </p:spPr>
        <p:txBody>
          <a:bodyPr>
            <a:normAutofit fontScale="92500"/>
          </a:bodyPr>
          <a:lstStyle/>
          <a:p>
            <a:r>
              <a:rPr lang="en-US" sz="4000" dirty="0" smtClean="0"/>
              <a:t>1. From this passage, we learn that the earth and the heavens will totally be destroyed.  </a:t>
            </a:r>
          </a:p>
          <a:p>
            <a:r>
              <a:rPr lang="en-US" sz="4000" dirty="0" smtClean="0"/>
              <a:t>2. The heavens will also be destroyed, which encompass the entire universe, all that is above our atmosphere.</a:t>
            </a:r>
          </a:p>
          <a:p>
            <a:r>
              <a:rPr lang="en-US" sz="4000" dirty="0" smtClean="0"/>
              <a:t> 3. Some wonder, if God will preserve the earth, restore it for his faithful, and turn it into a paradise.  </a:t>
            </a:r>
          </a:p>
          <a:p>
            <a:r>
              <a:rPr lang="en-US" sz="4000" b="1" u="sng" dirty="0">
                <a:solidFill>
                  <a:srgbClr val="FF0000"/>
                </a:solidFill>
              </a:rPr>
              <a:t> </a:t>
            </a:r>
            <a:r>
              <a:rPr lang="en-US" sz="4000" b="1" u="sng" dirty="0" smtClean="0">
                <a:solidFill>
                  <a:srgbClr val="FF0000"/>
                </a:solidFill>
              </a:rPr>
              <a:t>       No. </a:t>
            </a:r>
            <a:r>
              <a:rPr lang="en-US" sz="4000" dirty="0"/>
              <a:t>T</a:t>
            </a:r>
            <a:r>
              <a:rPr lang="en-US" sz="4000" dirty="0" smtClean="0"/>
              <a:t>his passage explains that it will be a total destruction. </a:t>
            </a:r>
          </a:p>
          <a:p>
            <a:r>
              <a:rPr lang="en-US" sz="4000" dirty="0"/>
              <a:t> </a:t>
            </a:r>
            <a:r>
              <a:rPr lang="en-US" sz="4000" dirty="0" smtClean="0"/>
              <a:t>   Even the "elements" of both the heavens and earth, the things that comprise this world, will be destroyed.  Nothing will be left of the universe and reality that we now live in.</a:t>
            </a:r>
            <a:endParaRPr lang="en-US" sz="4000" dirty="0"/>
          </a:p>
        </p:txBody>
      </p:sp>
    </p:spTree>
    <p:extLst>
      <p:ext uri="{BB962C8B-B14F-4D97-AF65-F5344CB8AC3E}">
        <p14:creationId xmlns:p14="http://schemas.microsoft.com/office/powerpoint/2010/main" val="242905232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6446" y="201106"/>
            <a:ext cx="11924490" cy="6549890"/>
          </a:xfrm>
        </p:spPr>
        <p:txBody>
          <a:bodyPr>
            <a:normAutofit lnSpcReduction="10000"/>
          </a:bodyPr>
          <a:lstStyle/>
          <a:p>
            <a:r>
              <a:rPr lang="en-US" sz="3900" b="1" u="sng" dirty="0" smtClean="0"/>
              <a:t>A New Body</a:t>
            </a:r>
          </a:p>
          <a:p>
            <a:r>
              <a:rPr lang="en-US" sz="3600" dirty="0" smtClean="0"/>
              <a:t>"So what happens to our bodies and all of the dead people's bodies?" </a:t>
            </a:r>
          </a:p>
          <a:p>
            <a:r>
              <a:rPr lang="en-US" sz="3600" dirty="0" smtClean="0"/>
              <a:t>  </a:t>
            </a:r>
            <a:r>
              <a:rPr lang="en-US" sz="3600" dirty="0" smtClean="0"/>
              <a:t>  The </a:t>
            </a:r>
            <a:r>
              <a:rPr lang="en-US" sz="3600" dirty="0" smtClean="0"/>
              <a:t>Bible teaches that all will receive new bodies - all people both good and evil. </a:t>
            </a:r>
          </a:p>
          <a:p>
            <a:r>
              <a:rPr lang="en-US" sz="3600" dirty="0" smtClean="0"/>
              <a:t> In New Testament times, the Christians in the city of Corinth were faced with a false doctrine that denied that there would be </a:t>
            </a:r>
            <a:r>
              <a:rPr lang="en-US" sz="3600" dirty="0" smtClean="0"/>
              <a:t>a resurrection</a:t>
            </a:r>
            <a:r>
              <a:rPr lang="en-US" sz="3600" dirty="0" smtClean="0"/>
              <a:t>. </a:t>
            </a:r>
          </a:p>
          <a:p>
            <a:r>
              <a:rPr lang="en-US" sz="3600" dirty="0" smtClean="0"/>
              <a:t> One supporting argument that was proposed was that our bodies will decay in the grave.  So, how could there be a resurrection, since our bodies will be destroyed?  The apostle Paul responded to this false doctrine by explaining that we will receive new bodies:</a:t>
            </a:r>
            <a:endParaRPr lang="en-US" sz="3600" dirty="0"/>
          </a:p>
        </p:txBody>
      </p:sp>
    </p:spTree>
    <p:extLst>
      <p:ext uri="{BB962C8B-B14F-4D97-AF65-F5344CB8AC3E}">
        <p14:creationId xmlns:p14="http://schemas.microsoft.com/office/powerpoint/2010/main" val="233482503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3464" y="162195"/>
            <a:ext cx="10515600" cy="6442886"/>
          </a:xfrm>
        </p:spPr>
        <p:txBody>
          <a:bodyPr/>
          <a:lstStyle/>
          <a:p>
            <a:endParaRPr lang="en-US" dirty="0" smtClean="0"/>
          </a:p>
          <a:p>
            <a:r>
              <a:rPr lang="en-US" sz="3600" b="1" u="sng" dirty="0" smtClean="0">
                <a:solidFill>
                  <a:schemeClr val="accent6">
                    <a:lumMod val="75000"/>
                  </a:schemeClr>
                </a:solidFill>
              </a:rPr>
              <a:t>I Cor. 15:50-53</a:t>
            </a:r>
          </a:p>
          <a:p>
            <a:r>
              <a:rPr lang="en-US" sz="3600" dirty="0" smtClean="0"/>
              <a:t>"Now this I say, brethren, that flesh and blood cannot inherit the kingdom of God; nor does corruption inherit incorruption.  Behold, I tell you a mystery: We shall not all sleep, but we shall all be changed - in a moment, in the twinkling of an eye, at the last trumpet.  For the trumpet will sound, and the dead will be raised incorruptible, and we shall be changed.  For this corruptible must put on incorruption, and this mortal must put on immortality." </a:t>
            </a:r>
            <a:endParaRPr lang="en-US" sz="3600" dirty="0"/>
          </a:p>
        </p:txBody>
      </p:sp>
    </p:spTree>
    <p:extLst>
      <p:ext uri="{BB962C8B-B14F-4D97-AF65-F5344CB8AC3E}">
        <p14:creationId xmlns:p14="http://schemas.microsoft.com/office/powerpoint/2010/main" val="338963230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7535" y="123283"/>
            <a:ext cx="11875851" cy="6598529"/>
          </a:xfrm>
        </p:spPr>
        <p:txBody>
          <a:bodyPr>
            <a:normAutofit/>
          </a:bodyPr>
          <a:lstStyle/>
          <a:p>
            <a:r>
              <a:rPr lang="en-US" sz="4000" dirty="0" smtClean="0"/>
              <a:t>  We </a:t>
            </a:r>
            <a:r>
              <a:rPr lang="en-US" sz="4000" dirty="0" smtClean="0"/>
              <a:t>will all be given new bodies when the trumpet is sounded.   </a:t>
            </a:r>
          </a:p>
          <a:p>
            <a:r>
              <a:rPr lang="en-US" sz="4000" dirty="0" smtClean="0"/>
              <a:t>So, before we even leave this earth, the resurrected dead and all those still alive will be given a new, immortal body.  </a:t>
            </a:r>
          </a:p>
          <a:p>
            <a:r>
              <a:rPr lang="en-US" sz="4000" dirty="0" smtClean="0"/>
              <a:t>It is in this body that we will stand before God and live out the remainder of eternity.</a:t>
            </a:r>
            <a:endParaRPr lang="en-US" sz="4000" dirty="0"/>
          </a:p>
        </p:txBody>
      </p:sp>
    </p:spTree>
    <p:extLst>
      <p:ext uri="{BB962C8B-B14F-4D97-AF65-F5344CB8AC3E}">
        <p14:creationId xmlns:p14="http://schemas.microsoft.com/office/powerpoint/2010/main" val="353186534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5643" y="220560"/>
            <a:ext cx="11828834" cy="6510979"/>
          </a:xfrm>
        </p:spPr>
        <p:txBody>
          <a:bodyPr>
            <a:normAutofit/>
          </a:bodyPr>
          <a:lstStyle/>
          <a:p>
            <a:r>
              <a:rPr lang="en-US" sz="5400" b="1" dirty="0" smtClean="0"/>
              <a:t>God's Throne and the Final Judgment</a:t>
            </a:r>
            <a:endParaRPr lang="en-US" sz="5400" dirty="0"/>
          </a:p>
        </p:txBody>
      </p:sp>
    </p:spTree>
    <p:extLst>
      <p:ext uri="{BB962C8B-B14F-4D97-AF65-F5344CB8AC3E}">
        <p14:creationId xmlns:p14="http://schemas.microsoft.com/office/powerpoint/2010/main" val="12838800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8897" y="84374"/>
            <a:ext cx="11943946" cy="6773626"/>
          </a:xfrm>
        </p:spPr>
        <p:txBody>
          <a:bodyPr>
            <a:normAutofit lnSpcReduction="10000"/>
          </a:bodyPr>
          <a:lstStyle/>
          <a:p>
            <a:r>
              <a:rPr lang="en-US" sz="4000" baseline="30000" dirty="0"/>
              <a:t>11 </a:t>
            </a:r>
            <a:r>
              <a:rPr lang="en-US" sz="4000" dirty="0"/>
              <a:t>Seeing then that all these things shall be dissolved, </a:t>
            </a:r>
            <a:r>
              <a:rPr lang="en-US" sz="4000" b="1" u="sng" dirty="0">
                <a:solidFill>
                  <a:srgbClr val="FF0000"/>
                </a:solidFill>
              </a:rPr>
              <a:t>what manner of persons ought ye to be in all holy conversation and godliness</a:t>
            </a:r>
            <a:r>
              <a:rPr lang="en-US" sz="4000" dirty="0"/>
              <a:t>,</a:t>
            </a:r>
          </a:p>
          <a:p>
            <a:r>
              <a:rPr lang="en-US" sz="4000" baseline="30000" dirty="0"/>
              <a:t>12 </a:t>
            </a:r>
            <a:r>
              <a:rPr lang="en-US" sz="4000" dirty="0"/>
              <a:t>Looking for and hasting unto the coming of </a:t>
            </a:r>
            <a:r>
              <a:rPr lang="en-US" sz="4000" b="1" u="sng" dirty="0">
                <a:solidFill>
                  <a:srgbClr val="002060"/>
                </a:solidFill>
              </a:rPr>
              <a:t>the day of God</a:t>
            </a:r>
            <a:r>
              <a:rPr lang="en-US" sz="4000" dirty="0"/>
              <a:t>, wherein the heavens being on fire shall be dissolved, and the elements shall melt with fervent heat?</a:t>
            </a:r>
          </a:p>
          <a:p>
            <a:r>
              <a:rPr lang="en-US" sz="4000" baseline="30000" dirty="0"/>
              <a:t>13 </a:t>
            </a:r>
            <a:r>
              <a:rPr lang="en-US" sz="4000" dirty="0"/>
              <a:t>Nevertheless </a:t>
            </a:r>
            <a:r>
              <a:rPr lang="en-US" sz="4000" b="1" u="sng" dirty="0">
                <a:solidFill>
                  <a:srgbClr val="C00000"/>
                </a:solidFill>
              </a:rPr>
              <a:t>we</a:t>
            </a:r>
            <a:r>
              <a:rPr lang="en-US" sz="4000" dirty="0"/>
              <a:t>, according to his promise, </a:t>
            </a:r>
            <a:r>
              <a:rPr lang="en-US" sz="4000" b="1" u="sng" dirty="0">
                <a:solidFill>
                  <a:srgbClr val="C00000"/>
                </a:solidFill>
              </a:rPr>
              <a:t>look for new heavens and a new earth, wherein </a:t>
            </a:r>
            <a:r>
              <a:rPr lang="en-US" sz="4000" b="1" u="sng" dirty="0" err="1">
                <a:solidFill>
                  <a:srgbClr val="C00000"/>
                </a:solidFill>
              </a:rPr>
              <a:t>dwelleth</a:t>
            </a:r>
            <a:r>
              <a:rPr lang="en-US" sz="4000" b="1" u="sng" dirty="0">
                <a:solidFill>
                  <a:srgbClr val="C00000"/>
                </a:solidFill>
              </a:rPr>
              <a:t> righteousness</a:t>
            </a:r>
            <a:r>
              <a:rPr lang="en-US" sz="4000" b="1" u="sng" dirty="0" smtClean="0">
                <a:solidFill>
                  <a:srgbClr val="C00000"/>
                </a:solidFill>
              </a:rPr>
              <a:t>.</a:t>
            </a:r>
          </a:p>
          <a:p>
            <a:r>
              <a:rPr lang="en-US" sz="4000" b="1" u="sng" dirty="0">
                <a:solidFill>
                  <a:srgbClr val="C00000"/>
                </a:solidFill>
              </a:rPr>
              <a:t> </a:t>
            </a:r>
            <a:r>
              <a:rPr lang="en-US" sz="4000" b="1" u="sng" dirty="0" smtClean="0">
                <a:solidFill>
                  <a:srgbClr val="C00000"/>
                </a:solidFill>
              </a:rPr>
              <a:t>         </a:t>
            </a:r>
            <a:r>
              <a:rPr lang="en-US" sz="4000" b="1" u="sng" dirty="0" smtClean="0">
                <a:solidFill>
                  <a:srgbClr val="002060"/>
                </a:solidFill>
              </a:rPr>
              <a:t>Are you looking for new heavens and a new</a:t>
            </a:r>
          </a:p>
          <a:p>
            <a:r>
              <a:rPr lang="en-US" sz="4000" b="1" u="sng" dirty="0" smtClean="0">
                <a:solidFill>
                  <a:srgbClr val="002060"/>
                </a:solidFill>
              </a:rPr>
              <a:t>Earth, wherein </a:t>
            </a:r>
            <a:r>
              <a:rPr lang="en-US" sz="4000" b="1" u="sng" dirty="0" err="1" smtClean="0">
                <a:solidFill>
                  <a:srgbClr val="002060"/>
                </a:solidFill>
              </a:rPr>
              <a:t>dwelleth</a:t>
            </a:r>
            <a:r>
              <a:rPr lang="en-US" sz="4000" b="1" u="sng" dirty="0" smtClean="0">
                <a:solidFill>
                  <a:srgbClr val="002060"/>
                </a:solidFill>
              </a:rPr>
              <a:t> righteousness!???</a:t>
            </a:r>
            <a:endParaRPr lang="en-US" sz="4000" b="1" u="sng" dirty="0">
              <a:solidFill>
                <a:srgbClr val="002060"/>
              </a:solidFill>
            </a:endParaRPr>
          </a:p>
          <a:p>
            <a:endParaRPr lang="en-US" dirty="0"/>
          </a:p>
        </p:txBody>
      </p:sp>
    </p:spTree>
    <p:extLst>
      <p:ext uri="{BB962C8B-B14F-4D97-AF65-F5344CB8AC3E}">
        <p14:creationId xmlns:p14="http://schemas.microsoft.com/office/powerpoint/2010/main" val="290940026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3996" y="288654"/>
            <a:ext cx="11798030" cy="6452613"/>
          </a:xfrm>
        </p:spPr>
        <p:txBody>
          <a:bodyPr>
            <a:normAutofit lnSpcReduction="10000"/>
          </a:bodyPr>
          <a:lstStyle/>
          <a:p>
            <a:r>
              <a:rPr lang="en-US" sz="4000" u="sng" dirty="0" smtClean="0">
                <a:solidFill>
                  <a:srgbClr val="7030A0"/>
                </a:solidFill>
              </a:rPr>
              <a:t>"So what happens once we leave this earth and it is destroyed? </a:t>
            </a:r>
            <a:r>
              <a:rPr lang="en-US" sz="4000" dirty="0" smtClean="0"/>
              <a:t> </a:t>
            </a:r>
            <a:endParaRPr lang="en-US" sz="4000" dirty="0" smtClean="0"/>
          </a:p>
          <a:p>
            <a:r>
              <a:rPr lang="en-US" sz="4000" dirty="0" smtClean="0"/>
              <a:t>"</a:t>
            </a:r>
            <a:r>
              <a:rPr lang="en-US" sz="4000" b="1" dirty="0" smtClean="0">
                <a:solidFill>
                  <a:schemeClr val="accent6">
                    <a:lumMod val="75000"/>
                  </a:schemeClr>
                </a:solidFill>
              </a:rPr>
              <a:t>Where do we go?"</a:t>
            </a:r>
            <a:r>
              <a:rPr lang="en-US" sz="4000" dirty="0" smtClean="0"/>
              <a:t>  </a:t>
            </a:r>
            <a:r>
              <a:rPr lang="en-US" sz="4000" dirty="0" smtClean="0"/>
              <a:t> </a:t>
            </a:r>
          </a:p>
          <a:p>
            <a:r>
              <a:rPr lang="en-US" sz="4000" dirty="0"/>
              <a:t> </a:t>
            </a:r>
            <a:r>
              <a:rPr lang="en-US" sz="4000" dirty="0" smtClean="0"/>
              <a:t>  </a:t>
            </a:r>
            <a:r>
              <a:rPr lang="en-US" sz="4000" dirty="0" smtClean="0"/>
              <a:t>It </a:t>
            </a:r>
            <a:r>
              <a:rPr lang="en-US" sz="4000" dirty="0" smtClean="0"/>
              <a:t>is difficult to understand the answer because it involves a plane that transcends all that we know and understand</a:t>
            </a:r>
            <a:r>
              <a:rPr lang="en-US" sz="4000" dirty="0" smtClean="0"/>
              <a:t>.</a:t>
            </a:r>
          </a:p>
          <a:p>
            <a:r>
              <a:rPr lang="en-US" sz="4000" dirty="0" smtClean="0"/>
              <a:t>  We already know that </a:t>
            </a:r>
            <a:r>
              <a:rPr lang="en-US" sz="4000" dirty="0" smtClean="0"/>
              <a:t>we will  </a:t>
            </a:r>
            <a:r>
              <a:rPr lang="en-US" sz="4000" dirty="0" smtClean="0"/>
              <a:t>have immortal bodies and this plane of existence is destroyed, but even that is not explained further.  However, in the book of Revelation, a day of judgment is described.  This day of judgment is symbolic of what will transpire that day:</a:t>
            </a:r>
            <a:endParaRPr lang="en-US" sz="4000" dirty="0"/>
          </a:p>
        </p:txBody>
      </p:sp>
    </p:spTree>
    <p:extLst>
      <p:ext uri="{BB962C8B-B14F-4D97-AF65-F5344CB8AC3E}">
        <p14:creationId xmlns:p14="http://schemas.microsoft.com/office/powerpoint/2010/main" val="189281015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1"/>
            <a:ext cx="12101209" cy="6780179"/>
          </a:xfrm>
        </p:spPr>
        <p:txBody>
          <a:bodyPr>
            <a:normAutofit/>
          </a:bodyPr>
          <a:lstStyle/>
          <a:p>
            <a:r>
              <a:rPr lang="en-US" sz="3600" dirty="0" smtClean="0"/>
              <a:t>  "</a:t>
            </a:r>
            <a:r>
              <a:rPr lang="en-US" sz="3600" dirty="0" smtClean="0"/>
              <a:t>Then I saw a great white throne and Him who sat on it, from whose face the earth and the heaven fled away.  And there was found no place for them.  And I saw the dead, small and great, standing before God, and books were opened.  And another book was opened, which is the Book of Life.  And the dead were judged according to their works, by the things which were written in the books. </a:t>
            </a:r>
          </a:p>
          <a:p>
            <a:r>
              <a:rPr lang="en-US" sz="3600" dirty="0" smtClean="0"/>
              <a:t>   "</a:t>
            </a:r>
            <a:r>
              <a:rPr lang="en-US" sz="3600" dirty="0" smtClean="0"/>
              <a:t>The sea gave up the dead who were in it, and Death and Hades delivered up the dead who were in them.  And they were judged, each one according to his works.  Then Death and Hades were cast into the lake of fire.  This is the second death.  </a:t>
            </a:r>
            <a:r>
              <a:rPr lang="en-US" sz="3600" b="1" u="sng" dirty="0" smtClean="0">
                <a:solidFill>
                  <a:srgbClr val="FF0000"/>
                </a:solidFill>
              </a:rPr>
              <a:t>And anyone not found written in the Book of </a:t>
            </a:r>
            <a:r>
              <a:rPr lang="en-US" sz="3600" b="1" u="sng" dirty="0" err="1" smtClean="0">
                <a:solidFill>
                  <a:srgbClr val="FF0000"/>
                </a:solidFill>
              </a:rPr>
              <a:t>LIfe</a:t>
            </a:r>
            <a:r>
              <a:rPr lang="en-US" sz="3600" b="1" u="sng" dirty="0" smtClean="0">
                <a:solidFill>
                  <a:srgbClr val="FF0000"/>
                </a:solidFill>
              </a:rPr>
              <a:t> was cast into the lake of fire." </a:t>
            </a:r>
            <a:r>
              <a:rPr lang="en-US" sz="3600" dirty="0" smtClean="0">
                <a:hlinkClick r:id="rId2"/>
              </a:rPr>
              <a:t>Revelation 20:11-15</a:t>
            </a:r>
            <a:endParaRPr lang="en-US" sz="3600" dirty="0" smtClean="0"/>
          </a:p>
          <a:p>
            <a:endParaRPr lang="en-US" dirty="0"/>
          </a:p>
        </p:txBody>
      </p:sp>
    </p:spTree>
    <p:extLst>
      <p:ext uri="{BB962C8B-B14F-4D97-AF65-F5344CB8AC3E}">
        <p14:creationId xmlns:p14="http://schemas.microsoft.com/office/powerpoint/2010/main" val="16694189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4280" y="249744"/>
            <a:ext cx="11741285" cy="6374791"/>
          </a:xfrm>
        </p:spPr>
        <p:txBody>
          <a:bodyPr>
            <a:normAutofit/>
          </a:bodyPr>
          <a:lstStyle/>
          <a:p>
            <a:r>
              <a:rPr lang="en-US" sz="4000" dirty="0" smtClean="0"/>
              <a:t>we </a:t>
            </a:r>
            <a:r>
              <a:rPr lang="en-US" sz="4000" dirty="0" smtClean="0"/>
              <a:t>learn how Judgment Day will </a:t>
            </a:r>
            <a:r>
              <a:rPr lang="en-US" sz="4000" dirty="0" smtClean="0"/>
              <a:t>appear</a:t>
            </a:r>
          </a:p>
          <a:p>
            <a:r>
              <a:rPr lang="en-US" sz="4000" dirty="0" smtClean="0"/>
              <a:t> </a:t>
            </a:r>
            <a:r>
              <a:rPr lang="en-US" sz="5400" b="1" u="sng" dirty="0" smtClean="0">
                <a:solidFill>
                  <a:srgbClr val="FF0000"/>
                </a:solidFill>
              </a:rPr>
              <a:t>from heaven's viewpoint.</a:t>
            </a:r>
            <a:endParaRPr lang="en-US" sz="5400" b="1" u="sng" dirty="0">
              <a:solidFill>
                <a:srgbClr val="FF0000"/>
              </a:solidFill>
            </a:endParaRPr>
          </a:p>
        </p:txBody>
      </p:sp>
    </p:spTree>
    <p:extLst>
      <p:ext uri="{BB962C8B-B14F-4D97-AF65-F5344CB8AC3E}">
        <p14:creationId xmlns:p14="http://schemas.microsoft.com/office/powerpoint/2010/main" val="144652631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5370" y="359923"/>
            <a:ext cx="11188430" cy="6361890"/>
          </a:xfrm>
        </p:spPr>
        <p:txBody>
          <a:bodyPr>
            <a:normAutofit lnSpcReduction="10000"/>
          </a:bodyPr>
          <a:lstStyle/>
          <a:p>
            <a:endParaRPr lang="en-US" sz="4400" dirty="0" smtClean="0"/>
          </a:p>
          <a:p>
            <a:endParaRPr lang="en-US" sz="4400" dirty="0"/>
          </a:p>
          <a:p>
            <a:r>
              <a:rPr lang="en-US" sz="4400" dirty="0" smtClean="0"/>
              <a:t>Once we are assembled before God's throne, </a:t>
            </a:r>
          </a:p>
          <a:p>
            <a:r>
              <a:rPr lang="en-US" sz="4400" dirty="0" smtClean="0"/>
              <a:t>then we will each be judged and sent to either</a:t>
            </a:r>
          </a:p>
          <a:p>
            <a:r>
              <a:rPr lang="en-US" sz="4400" dirty="0" smtClean="0"/>
              <a:t> heaven or hell.</a:t>
            </a:r>
          </a:p>
          <a:p>
            <a:endParaRPr lang="en-US" sz="4400" dirty="0"/>
          </a:p>
          <a:p>
            <a:r>
              <a:rPr lang="en-US" sz="4400" b="1" u="sng" dirty="0" smtClean="0">
                <a:solidFill>
                  <a:srgbClr val="00B050"/>
                </a:solidFill>
              </a:rPr>
              <a:t>And remember:   </a:t>
            </a:r>
            <a:endParaRPr lang="en-US" sz="4400" b="1" u="sng" dirty="0" smtClean="0">
              <a:solidFill>
                <a:srgbClr val="00B050"/>
              </a:solidFill>
            </a:endParaRPr>
          </a:p>
          <a:p>
            <a:r>
              <a:rPr lang="en-US" sz="4400" dirty="0" smtClean="0"/>
              <a:t>Hell </a:t>
            </a:r>
            <a:r>
              <a:rPr lang="en-US" sz="4400" dirty="0" smtClean="0"/>
              <a:t>has no exist</a:t>
            </a:r>
          </a:p>
          <a:p>
            <a:r>
              <a:rPr lang="en-US" sz="4400" dirty="0"/>
              <a:t> </a:t>
            </a:r>
            <a:r>
              <a:rPr lang="en-US" sz="4400" dirty="0" smtClean="0"/>
              <a:t>      Heaven has but 1 door:  </a:t>
            </a:r>
            <a:r>
              <a:rPr lang="en-US" sz="6000" b="1" dirty="0" smtClean="0">
                <a:solidFill>
                  <a:srgbClr val="FF0000"/>
                </a:solidFill>
              </a:rPr>
              <a:t>Jesus Christ</a:t>
            </a:r>
            <a:r>
              <a:rPr lang="en-US" sz="4400" dirty="0" smtClean="0"/>
              <a:t> </a:t>
            </a:r>
            <a:endParaRPr lang="en-US" sz="4400" dirty="0"/>
          </a:p>
        </p:txBody>
      </p:sp>
    </p:spTree>
    <p:extLst>
      <p:ext uri="{BB962C8B-B14F-4D97-AF65-F5344CB8AC3E}">
        <p14:creationId xmlns:p14="http://schemas.microsoft.com/office/powerpoint/2010/main" val="395983698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44812" y="191379"/>
            <a:ext cx="11768848" cy="6452612"/>
          </a:xfrm>
        </p:spPr>
        <p:txBody>
          <a:bodyPr/>
          <a:lstStyle/>
          <a:p>
            <a:endParaRPr lang="en-US" dirty="0" smtClean="0"/>
          </a:p>
          <a:p>
            <a:endParaRPr lang="en-US" dirty="0"/>
          </a:p>
          <a:p>
            <a:r>
              <a:rPr lang="en-US" sz="4000" dirty="0" smtClean="0"/>
              <a:t>.</a:t>
            </a:r>
            <a:r>
              <a:rPr lang="en-US" sz="4000" dirty="0" smtClean="0"/>
              <a:t>  </a:t>
            </a:r>
          </a:p>
          <a:p>
            <a:r>
              <a:rPr lang="en-US" sz="4000" dirty="0" smtClean="0"/>
              <a:t>The reality of heaven will be more beautiful than our mortal minds can now comprehend, but hell will equally be even more terrible than the symbol of a lake that burns with fire and is not quenched.</a:t>
            </a:r>
            <a:endParaRPr lang="en-US" sz="4000" dirty="0"/>
          </a:p>
        </p:txBody>
      </p:sp>
    </p:spTree>
    <p:extLst>
      <p:ext uri="{BB962C8B-B14F-4D97-AF65-F5344CB8AC3E}">
        <p14:creationId xmlns:p14="http://schemas.microsoft.com/office/powerpoint/2010/main" val="193420170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5915" y="223736"/>
            <a:ext cx="11848289" cy="6478621"/>
          </a:xfrm>
        </p:spPr>
        <p:txBody>
          <a:bodyPr/>
          <a:lstStyle/>
          <a:p>
            <a:r>
              <a:rPr lang="en-US" b="1" dirty="0" smtClean="0"/>
              <a:t>"When ?"</a:t>
            </a:r>
          </a:p>
          <a:p>
            <a:r>
              <a:rPr lang="en-US" sz="3600" dirty="0" smtClean="0"/>
              <a:t>Besides wondering if we will be ready for Judgement Day, the second most important questions that we should, or could ask is, </a:t>
            </a:r>
            <a:r>
              <a:rPr lang="en-US" sz="3600" b="1" u="sng" dirty="0" smtClean="0">
                <a:solidFill>
                  <a:srgbClr val="7030A0"/>
                </a:solidFill>
              </a:rPr>
              <a:t>"When will Judgment Day come</a:t>
            </a:r>
            <a:r>
              <a:rPr lang="en-US" sz="3600" b="1" u="sng" dirty="0" smtClean="0">
                <a:solidFill>
                  <a:srgbClr val="7030A0"/>
                </a:solidFill>
              </a:rPr>
              <a:t>?”</a:t>
            </a:r>
            <a:r>
              <a:rPr lang="en-US" sz="3600" b="1" dirty="0" smtClean="0">
                <a:solidFill>
                  <a:srgbClr val="7030A0"/>
                </a:solidFill>
              </a:rPr>
              <a:t> </a:t>
            </a:r>
            <a:r>
              <a:rPr lang="en-US" sz="3600" dirty="0" smtClean="0"/>
              <a:t> </a:t>
            </a:r>
            <a:endParaRPr lang="en-US" sz="3600" dirty="0" smtClean="0"/>
          </a:p>
          <a:p>
            <a:r>
              <a:rPr lang="en-US" sz="3600" dirty="0" smtClean="0"/>
              <a:t>    Will </a:t>
            </a:r>
            <a:r>
              <a:rPr lang="en-US" sz="3600" dirty="0" smtClean="0"/>
              <a:t>there be a sign?"  Many people have speculated and even affirmed specific days as the last day.  However, the failure of these prophecies alone teach us at the very least to be wary and skeptic of such predictions.  But, does the Bible say anything about the end of the world?  In one of the passages that we looked at earlier, the apostle Peter addressed when the last day would occur:</a:t>
            </a:r>
          </a:p>
          <a:p>
            <a:endParaRPr lang="en-US" dirty="0"/>
          </a:p>
        </p:txBody>
      </p:sp>
    </p:spTree>
    <p:extLst>
      <p:ext uri="{BB962C8B-B14F-4D97-AF65-F5344CB8AC3E}">
        <p14:creationId xmlns:p14="http://schemas.microsoft.com/office/powerpoint/2010/main" val="232238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4000" b="1" dirty="0" smtClean="0"/>
              <a:t>"But the day of the Lord will come as a thief in the night ..." </a:t>
            </a:r>
            <a:r>
              <a:rPr lang="en-US" sz="4000" b="1" dirty="0" smtClean="0">
                <a:hlinkClick r:id="rId2"/>
              </a:rPr>
              <a:t>II Peter 3:10</a:t>
            </a:r>
            <a:endParaRPr lang="en-US" sz="4000" b="1" dirty="0"/>
          </a:p>
        </p:txBody>
      </p:sp>
    </p:spTree>
    <p:extLst>
      <p:ext uri="{BB962C8B-B14F-4D97-AF65-F5344CB8AC3E}">
        <p14:creationId xmlns:p14="http://schemas.microsoft.com/office/powerpoint/2010/main" val="130312237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4400" b="1" dirty="0" smtClean="0"/>
              <a:t>When does a thief rob your house?  The answer - you don't know! </a:t>
            </a:r>
            <a:endParaRPr lang="en-US" sz="4400" b="1" dirty="0" smtClean="0"/>
          </a:p>
          <a:p>
            <a:r>
              <a:rPr lang="en-US" sz="4400" b="1" dirty="0" smtClean="0"/>
              <a:t> </a:t>
            </a:r>
            <a:r>
              <a:rPr lang="en-US" sz="4400" b="1" dirty="0" smtClean="0"/>
              <a:t>It happens suddenly and unpredictably. </a:t>
            </a:r>
            <a:endParaRPr lang="en-US" sz="4400" b="1" dirty="0" smtClean="0"/>
          </a:p>
          <a:p>
            <a:r>
              <a:rPr lang="en-US" sz="4400" b="1" dirty="0" smtClean="0"/>
              <a:t> </a:t>
            </a:r>
            <a:r>
              <a:rPr lang="en-US" sz="4400" b="1" dirty="0" smtClean="0"/>
              <a:t>Jesus was also asked this question by his apostles (</a:t>
            </a:r>
            <a:r>
              <a:rPr lang="en-US" sz="4400" b="1" dirty="0" smtClean="0">
                <a:hlinkClick r:id="rId2"/>
              </a:rPr>
              <a:t>Matthew 24:3</a:t>
            </a:r>
            <a:r>
              <a:rPr lang="en-US" sz="4400" b="1" dirty="0" smtClean="0"/>
              <a:t>).  </a:t>
            </a:r>
          </a:p>
        </p:txBody>
      </p:sp>
    </p:spTree>
    <p:extLst>
      <p:ext uri="{BB962C8B-B14F-4D97-AF65-F5344CB8AC3E}">
        <p14:creationId xmlns:p14="http://schemas.microsoft.com/office/powerpoint/2010/main" val="36442147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solidFill>
                  <a:srgbClr val="00B050"/>
                </a:solidFill>
              </a:rPr>
              <a:t>    Matt. 24:36-37</a:t>
            </a:r>
            <a:endParaRPr lang="en-US" b="1" u="sng" dirty="0">
              <a:solidFill>
                <a:srgbClr val="00B050"/>
              </a:solidFill>
            </a:endParaRPr>
          </a:p>
        </p:txBody>
      </p:sp>
      <p:sp>
        <p:nvSpPr>
          <p:cNvPr id="3" name="Content Placeholder 2"/>
          <p:cNvSpPr>
            <a:spLocks noGrp="1"/>
          </p:cNvSpPr>
          <p:nvPr>
            <p:ph idx="1"/>
          </p:nvPr>
        </p:nvSpPr>
        <p:spPr/>
        <p:txBody>
          <a:bodyPr>
            <a:noAutofit/>
          </a:bodyPr>
          <a:lstStyle/>
          <a:p>
            <a:r>
              <a:rPr lang="en-US" sz="3600" dirty="0" smtClean="0"/>
              <a:t>"But of that day and hour </a:t>
            </a:r>
            <a:r>
              <a:rPr lang="en-US" sz="3600" b="1" i="1" u="sng" dirty="0" smtClean="0">
                <a:solidFill>
                  <a:srgbClr val="FF0000"/>
                </a:solidFill>
              </a:rPr>
              <a:t>no one knows, </a:t>
            </a:r>
            <a:r>
              <a:rPr lang="en-US" sz="3600" dirty="0" smtClean="0"/>
              <a:t>not even the angels of heaven, but </a:t>
            </a:r>
            <a:r>
              <a:rPr lang="en-US" sz="3600" b="1" u="sng" dirty="0" smtClean="0">
                <a:solidFill>
                  <a:srgbClr val="FF0000"/>
                </a:solidFill>
              </a:rPr>
              <a:t>My Father only.</a:t>
            </a:r>
            <a:r>
              <a:rPr lang="en-US" sz="3600" dirty="0" smtClean="0"/>
              <a:t> </a:t>
            </a:r>
          </a:p>
          <a:p>
            <a:r>
              <a:rPr lang="en-US" sz="3600" dirty="0" smtClean="0"/>
              <a:t>"But as the days of Noah were, so also will the coming of the Son of Man be.  For as in the days before the flood, they were eating and drinking, marrying and giving in marriage, until the day that Noah entered the ark, and did not know until the flood came and took them all away, so also will the coming of the Son of Man be" ...</a:t>
            </a:r>
            <a:endParaRPr lang="en-US" sz="3600" dirty="0"/>
          </a:p>
        </p:txBody>
      </p:sp>
    </p:spTree>
    <p:extLst>
      <p:ext uri="{BB962C8B-B14F-4D97-AF65-F5344CB8AC3E}">
        <p14:creationId xmlns:p14="http://schemas.microsoft.com/office/powerpoint/2010/main" val="345803863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3600" b="1" dirty="0" smtClean="0"/>
              <a:t>"Watch therefore, for you do not know what hour your Lord is coming, But know this, that if the master of the house had known what hour the thief would come, he would have watched and not allowed his house to be broken into. </a:t>
            </a:r>
          </a:p>
          <a:p>
            <a:r>
              <a:rPr lang="en-US" sz="3600" b="1" dirty="0" smtClean="0"/>
              <a:t>"Therefore, you also be ready, for the Son of Man is coming at an hour you do not expect." </a:t>
            </a:r>
            <a:r>
              <a:rPr lang="en-US" sz="3600" b="1" dirty="0" smtClean="0">
                <a:hlinkClick r:id="rId2"/>
              </a:rPr>
              <a:t>Matthew 24:42-44</a:t>
            </a:r>
            <a:endParaRPr lang="en-US" sz="3600" b="1" dirty="0" smtClean="0"/>
          </a:p>
          <a:p>
            <a:endParaRPr lang="en-US" dirty="0"/>
          </a:p>
        </p:txBody>
      </p:sp>
    </p:spTree>
    <p:extLst>
      <p:ext uri="{BB962C8B-B14F-4D97-AF65-F5344CB8AC3E}">
        <p14:creationId xmlns:p14="http://schemas.microsoft.com/office/powerpoint/2010/main" val="9319480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68094"/>
            <a:ext cx="12192000" cy="6789906"/>
          </a:xfrm>
        </p:spPr>
        <p:txBody>
          <a:bodyPr>
            <a:normAutofit/>
          </a:bodyPr>
          <a:lstStyle/>
          <a:p>
            <a:r>
              <a:rPr lang="en-US" sz="4000" dirty="0" smtClean="0"/>
              <a:t>1.  Don’t be ignorant of this one thing:   1 day with the </a:t>
            </a:r>
            <a:r>
              <a:rPr lang="en-US" sz="4000" dirty="0" smtClean="0"/>
              <a:t>Lord is </a:t>
            </a:r>
            <a:r>
              <a:rPr lang="en-US" sz="4000" dirty="0" smtClean="0"/>
              <a:t>as a thousand years and a thousand years as 1 day.</a:t>
            </a:r>
          </a:p>
          <a:p>
            <a:endParaRPr lang="en-US" sz="4000" dirty="0"/>
          </a:p>
          <a:p>
            <a:r>
              <a:rPr lang="en-US" sz="4000" dirty="0" smtClean="0"/>
              <a:t>2.  The Lord is not slack concerning His promises</a:t>
            </a:r>
          </a:p>
          <a:p>
            <a:endParaRPr lang="en-US" sz="4000" dirty="0"/>
          </a:p>
          <a:p>
            <a:r>
              <a:rPr lang="en-US" sz="4000" dirty="0" smtClean="0"/>
              <a:t>3.  God is not willing that any should perish, but that all </a:t>
            </a:r>
            <a:r>
              <a:rPr lang="en-US" sz="4000" dirty="0" smtClean="0"/>
              <a:t>should </a:t>
            </a:r>
            <a:r>
              <a:rPr lang="en-US" sz="4000" dirty="0" smtClean="0"/>
              <a:t> </a:t>
            </a:r>
            <a:r>
              <a:rPr lang="en-US" sz="4000" dirty="0" smtClean="0"/>
              <a:t>Come to repentance.</a:t>
            </a:r>
            <a:endParaRPr lang="en-US" sz="4000" dirty="0"/>
          </a:p>
        </p:txBody>
      </p:sp>
    </p:spTree>
    <p:extLst>
      <p:ext uri="{BB962C8B-B14F-4D97-AF65-F5344CB8AC3E}">
        <p14:creationId xmlns:p14="http://schemas.microsoft.com/office/powerpoint/2010/main" val="154525750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8081" y="152468"/>
            <a:ext cx="11798030" cy="6520706"/>
          </a:xfrm>
        </p:spPr>
        <p:txBody>
          <a:bodyPr>
            <a:normAutofit lnSpcReduction="10000"/>
          </a:bodyPr>
          <a:lstStyle/>
          <a:p>
            <a:r>
              <a:rPr lang="en-US" sz="4000" dirty="0" smtClean="0"/>
              <a:t>  Jesus clearly speaks about the last day being similar to a thief breaking into our house.  </a:t>
            </a:r>
          </a:p>
          <a:p>
            <a:r>
              <a:rPr lang="en-US" sz="4000" dirty="0" smtClean="0"/>
              <a:t>The analogy is again the same - we do not know when a thief will break into our house.  </a:t>
            </a:r>
          </a:p>
          <a:p>
            <a:r>
              <a:rPr lang="en-US" sz="4000" dirty="0" smtClean="0"/>
              <a:t>     In view of such passages, it becomes </a:t>
            </a:r>
          </a:p>
          <a:p>
            <a:r>
              <a:rPr lang="en-US" sz="4000" dirty="0" smtClean="0"/>
              <a:t>impossible to believe that someone can predict the occurrence of Judgment Day. </a:t>
            </a:r>
            <a:endParaRPr lang="en-US" sz="4000" dirty="0" smtClean="0"/>
          </a:p>
          <a:p>
            <a:r>
              <a:rPr lang="en-US" sz="4000" b="1" u="sng" dirty="0" smtClean="0">
                <a:solidFill>
                  <a:srgbClr val="00B050"/>
                </a:solidFill>
              </a:rPr>
              <a:t>No </a:t>
            </a:r>
            <a:r>
              <a:rPr lang="en-US" sz="4000" b="1" u="sng" dirty="0" err="1" smtClean="0">
                <a:solidFill>
                  <a:srgbClr val="00B050"/>
                </a:solidFill>
              </a:rPr>
              <a:t>man,no</a:t>
            </a:r>
            <a:r>
              <a:rPr lang="en-US" sz="4000" b="1" u="sng" dirty="0" smtClean="0">
                <a:solidFill>
                  <a:srgbClr val="00B050"/>
                </a:solidFill>
              </a:rPr>
              <a:t> apostle,</a:t>
            </a:r>
          </a:p>
          <a:p>
            <a:r>
              <a:rPr lang="en-US" sz="4000" b="1" u="sng" dirty="0" smtClean="0">
                <a:solidFill>
                  <a:srgbClr val="00B050"/>
                </a:solidFill>
              </a:rPr>
              <a:t>No angel, not even the Son of </a:t>
            </a:r>
            <a:r>
              <a:rPr lang="en-US" sz="4000" b="1" u="sng" dirty="0" smtClean="0">
                <a:solidFill>
                  <a:srgbClr val="00B050"/>
                </a:solidFill>
              </a:rPr>
              <a:t>Man Knows the day!. </a:t>
            </a:r>
            <a:endParaRPr lang="en-US" sz="4000" b="1" u="sng" dirty="0" smtClean="0">
              <a:solidFill>
                <a:srgbClr val="00B050"/>
              </a:solidFill>
            </a:endParaRPr>
          </a:p>
          <a:p>
            <a:r>
              <a:rPr lang="en-US" sz="4000" dirty="0" smtClean="0"/>
              <a:t>    We do not know when it will occur, so we must be ready at all times</a:t>
            </a:r>
            <a:endParaRPr lang="en-US" sz="4000" dirty="0"/>
          </a:p>
        </p:txBody>
      </p:sp>
    </p:spTree>
    <p:extLst>
      <p:ext uri="{BB962C8B-B14F-4D97-AF65-F5344CB8AC3E}">
        <p14:creationId xmlns:p14="http://schemas.microsoft.com/office/powerpoint/2010/main" val="153146055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3179" y="0"/>
            <a:ext cx="10515600" cy="1325563"/>
          </a:xfrm>
        </p:spPr>
        <p:txBody>
          <a:bodyPr/>
          <a:lstStyle/>
          <a:p>
            <a:r>
              <a:rPr lang="en-US" b="1" dirty="0" smtClean="0"/>
              <a:t>Conclusion</a:t>
            </a:r>
            <a:endParaRPr lang="en-US" dirty="0"/>
          </a:p>
        </p:txBody>
      </p:sp>
      <p:sp>
        <p:nvSpPr>
          <p:cNvPr id="3" name="Content Placeholder 2"/>
          <p:cNvSpPr>
            <a:spLocks noGrp="1"/>
          </p:cNvSpPr>
          <p:nvPr>
            <p:ph idx="1"/>
          </p:nvPr>
        </p:nvSpPr>
        <p:spPr>
          <a:xfrm>
            <a:off x="303179" y="1105778"/>
            <a:ext cx="11671570" cy="5645218"/>
          </a:xfrm>
        </p:spPr>
        <p:txBody>
          <a:bodyPr>
            <a:normAutofit/>
          </a:bodyPr>
          <a:lstStyle/>
          <a:p>
            <a:endParaRPr lang="en-US" sz="4000" dirty="0" smtClean="0"/>
          </a:p>
          <a:p>
            <a:r>
              <a:rPr lang="en-US" sz="4000" dirty="0" smtClean="0"/>
              <a:t>Judgment Day will be both a glorious and fearful day.  </a:t>
            </a:r>
          </a:p>
          <a:p>
            <a:r>
              <a:rPr lang="en-US" sz="4000" dirty="0" smtClean="0"/>
              <a:t>It will be the end of all time and a day of reckoning for all people before their Creator.  </a:t>
            </a:r>
          </a:p>
          <a:p>
            <a:r>
              <a:rPr lang="en-US" sz="4000" dirty="0" smtClean="0"/>
              <a:t>Jesus said that no man knows what day it will occur, so let us always be wary of those who prophesy that the end of the world is near,</a:t>
            </a:r>
          </a:p>
          <a:p>
            <a:r>
              <a:rPr lang="en-US" sz="4000" dirty="0" smtClean="0"/>
              <a:t> but we must always live like it is </a:t>
            </a:r>
            <a:r>
              <a:rPr lang="en-US" sz="4000" b="1" u="sng" dirty="0" smtClean="0">
                <a:solidFill>
                  <a:srgbClr val="00B050"/>
                </a:solidFill>
              </a:rPr>
              <a:t>TODAY!</a:t>
            </a:r>
            <a:endParaRPr lang="en-US" sz="4000" b="1" u="sng" dirty="0">
              <a:solidFill>
                <a:srgbClr val="00B050"/>
              </a:solidFill>
            </a:endParaRPr>
          </a:p>
        </p:txBody>
      </p:sp>
    </p:spTree>
    <p:extLst>
      <p:ext uri="{BB962C8B-B14F-4D97-AF65-F5344CB8AC3E}">
        <p14:creationId xmlns:p14="http://schemas.microsoft.com/office/powerpoint/2010/main" val="217552049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063921" cy="6780177"/>
          </a:xfrm>
        </p:spPr>
        <p:txBody>
          <a:bodyPr>
            <a:normAutofit lnSpcReduction="10000"/>
          </a:bodyPr>
          <a:lstStyle/>
          <a:p>
            <a:endParaRPr lang="en-US" sz="3600" dirty="0" smtClean="0"/>
          </a:p>
          <a:p>
            <a:r>
              <a:rPr lang="en-US" sz="3600" dirty="0" smtClean="0"/>
              <a:t>      ~~~~~</a:t>
            </a:r>
            <a:r>
              <a:rPr lang="en-US" sz="3600" b="1" u="sng" dirty="0" smtClean="0">
                <a:solidFill>
                  <a:srgbClr val="00B050"/>
                </a:solidFill>
              </a:rPr>
              <a:t>There’s A Great Day Coming</a:t>
            </a:r>
            <a:r>
              <a:rPr lang="en-US" sz="3600" dirty="0" smtClean="0"/>
              <a:t>~~~~~</a:t>
            </a:r>
            <a:endParaRPr lang="en-US" sz="3600" dirty="0"/>
          </a:p>
          <a:p>
            <a:r>
              <a:rPr lang="en-US" sz="3600" dirty="0" smtClean="0"/>
              <a:t>There’s </a:t>
            </a:r>
            <a:r>
              <a:rPr lang="en-US" sz="3600" dirty="0"/>
              <a:t>a great day coming,</a:t>
            </a:r>
            <a:br>
              <a:rPr lang="en-US" sz="3600" dirty="0"/>
            </a:br>
            <a:r>
              <a:rPr lang="en-US" sz="3600" dirty="0"/>
              <a:t>A great day coming;</a:t>
            </a:r>
            <a:br>
              <a:rPr lang="en-US" sz="3600" dirty="0"/>
            </a:br>
            <a:r>
              <a:rPr lang="en-US" sz="3600" dirty="0"/>
              <a:t>There’s a great day coming by and by,</a:t>
            </a:r>
            <a:br>
              <a:rPr lang="en-US" sz="3600" dirty="0"/>
            </a:br>
            <a:r>
              <a:rPr lang="en-US" sz="3600" dirty="0"/>
              <a:t>When the saints and the sinners</a:t>
            </a:r>
            <a:br>
              <a:rPr lang="en-US" sz="3600" dirty="0"/>
            </a:br>
            <a:r>
              <a:rPr lang="en-US" sz="3600" dirty="0"/>
              <a:t>Shall be parted right and left,</a:t>
            </a:r>
            <a:br>
              <a:rPr lang="en-US" sz="3600" dirty="0"/>
            </a:br>
            <a:r>
              <a:rPr lang="en-US" sz="3600" dirty="0"/>
              <a:t>Are </a:t>
            </a:r>
            <a:r>
              <a:rPr lang="en-US" sz="3600" b="1" u="sng" dirty="0">
                <a:solidFill>
                  <a:srgbClr val="00B050"/>
                </a:solidFill>
              </a:rPr>
              <a:t>you</a:t>
            </a:r>
            <a:r>
              <a:rPr lang="en-US" sz="3600" dirty="0"/>
              <a:t> ready for that day to come?</a:t>
            </a:r>
          </a:p>
          <a:p>
            <a:r>
              <a:rPr lang="en-US" sz="3600" b="1" u="sng" dirty="0" smtClean="0">
                <a:solidFill>
                  <a:srgbClr val="00B050"/>
                </a:solidFill>
              </a:rPr>
              <a:t>Chorus:</a:t>
            </a:r>
            <a:endParaRPr lang="en-US" sz="3600" b="1" u="sng" dirty="0">
              <a:solidFill>
                <a:srgbClr val="00B050"/>
              </a:solidFill>
            </a:endParaRPr>
          </a:p>
          <a:p>
            <a:r>
              <a:rPr lang="en-US" sz="3600" dirty="0"/>
              <a:t>Are </a:t>
            </a:r>
            <a:r>
              <a:rPr lang="en-US" sz="3600" u="sng" dirty="0">
                <a:solidFill>
                  <a:srgbClr val="00B050"/>
                </a:solidFill>
              </a:rPr>
              <a:t>you</a:t>
            </a:r>
            <a:r>
              <a:rPr lang="en-US" sz="3600" dirty="0"/>
              <a:t> ready? Are </a:t>
            </a:r>
            <a:r>
              <a:rPr lang="en-US" sz="3600" b="1" u="sng" dirty="0">
                <a:solidFill>
                  <a:srgbClr val="00B050"/>
                </a:solidFill>
              </a:rPr>
              <a:t>you</a:t>
            </a:r>
            <a:r>
              <a:rPr lang="en-US" sz="3600" dirty="0"/>
              <a:t> ready?</a:t>
            </a:r>
            <a:br>
              <a:rPr lang="en-US" sz="3600" dirty="0"/>
            </a:br>
            <a:r>
              <a:rPr lang="en-US" sz="3600" dirty="0"/>
              <a:t>Are </a:t>
            </a:r>
            <a:r>
              <a:rPr lang="en-US" sz="3600" u="sng" dirty="0">
                <a:solidFill>
                  <a:srgbClr val="00B050"/>
                </a:solidFill>
              </a:rPr>
              <a:t>you</a:t>
            </a:r>
            <a:r>
              <a:rPr lang="en-US" sz="3600" dirty="0"/>
              <a:t> ready for the judgment day</a:t>
            </a:r>
            <a:r>
              <a:rPr lang="en-US" sz="3600" dirty="0" smtClean="0"/>
              <a:t>?</a:t>
            </a:r>
          </a:p>
          <a:p>
            <a:r>
              <a:rPr lang="en-US" sz="3600" dirty="0" smtClean="0"/>
              <a:t>Are </a:t>
            </a:r>
            <a:r>
              <a:rPr lang="en-US" sz="3600" u="sng" dirty="0" smtClean="0">
                <a:solidFill>
                  <a:srgbClr val="00B050"/>
                </a:solidFill>
              </a:rPr>
              <a:t>you</a:t>
            </a:r>
            <a:r>
              <a:rPr lang="en-US" sz="3600" dirty="0" smtClean="0"/>
              <a:t> ready, are </a:t>
            </a:r>
            <a:r>
              <a:rPr lang="en-US" sz="3600" b="1" u="sng" dirty="0" smtClean="0">
                <a:solidFill>
                  <a:srgbClr val="00B050"/>
                </a:solidFill>
              </a:rPr>
              <a:t>you</a:t>
            </a:r>
            <a:r>
              <a:rPr lang="en-US" sz="3600" dirty="0" smtClean="0"/>
              <a:t> ready,</a:t>
            </a:r>
          </a:p>
          <a:p>
            <a:r>
              <a:rPr lang="en-US" sz="3600" dirty="0" smtClean="0"/>
              <a:t>For the Judgment Day?</a:t>
            </a:r>
            <a:endParaRPr lang="en-US" sz="3600" dirty="0"/>
          </a:p>
          <a:p>
            <a:endParaRPr lang="en-US" dirty="0"/>
          </a:p>
        </p:txBody>
      </p:sp>
    </p:spTree>
    <p:extLst>
      <p:ext uri="{BB962C8B-B14F-4D97-AF65-F5344CB8AC3E}">
        <p14:creationId xmlns:p14="http://schemas.microsoft.com/office/powerpoint/2010/main" val="2753167804"/>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97277"/>
            <a:ext cx="12081753" cy="6079686"/>
          </a:xfrm>
        </p:spPr>
        <p:txBody>
          <a:bodyPr>
            <a:normAutofit fontScale="92500" lnSpcReduction="20000"/>
          </a:bodyPr>
          <a:lstStyle/>
          <a:p>
            <a:r>
              <a:rPr lang="en-US" sz="4400" dirty="0" smtClean="0"/>
              <a:t>There’s </a:t>
            </a:r>
            <a:r>
              <a:rPr lang="en-US" sz="4400" dirty="0"/>
              <a:t>a bright day coming,</a:t>
            </a:r>
            <a:br>
              <a:rPr lang="en-US" sz="4400" dirty="0"/>
            </a:br>
            <a:r>
              <a:rPr lang="en-US" sz="4400" dirty="0"/>
              <a:t>A bright day coming;</a:t>
            </a:r>
            <a:br>
              <a:rPr lang="en-US" sz="4400" dirty="0"/>
            </a:br>
            <a:r>
              <a:rPr lang="en-US" sz="4400" dirty="0"/>
              <a:t>There’s a bright day coming by and by.</a:t>
            </a:r>
            <a:br>
              <a:rPr lang="en-US" sz="4400" dirty="0"/>
            </a:br>
            <a:r>
              <a:rPr lang="en-US" sz="4400" dirty="0"/>
              <a:t>But its brightness shall only come</a:t>
            </a:r>
            <a:br>
              <a:rPr lang="en-US" sz="4400" dirty="0"/>
            </a:br>
            <a:r>
              <a:rPr lang="en-US" sz="4400" dirty="0"/>
              <a:t>To them that love the Lord.</a:t>
            </a:r>
            <a:br>
              <a:rPr lang="en-US" sz="4400" dirty="0"/>
            </a:br>
            <a:r>
              <a:rPr lang="en-US" sz="4400" dirty="0"/>
              <a:t>Are </a:t>
            </a:r>
            <a:r>
              <a:rPr lang="en-US" sz="4400" b="1" u="sng" dirty="0">
                <a:solidFill>
                  <a:srgbClr val="00B050"/>
                </a:solidFill>
              </a:rPr>
              <a:t>you</a:t>
            </a:r>
            <a:r>
              <a:rPr lang="en-US" sz="4400" dirty="0"/>
              <a:t> ready for that day to come?</a:t>
            </a:r>
          </a:p>
          <a:p>
            <a:endParaRPr lang="en-US" dirty="0" smtClean="0"/>
          </a:p>
          <a:p>
            <a:r>
              <a:rPr lang="en-US" sz="4000" b="1" u="sng" dirty="0" smtClean="0">
                <a:solidFill>
                  <a:srgbClr val="00B050"/>
                </a:solidFill>
              </a:rPr>
              <a:t>Chorus</a:t>
            </a:r>
          </a:p>
          <a:p>
            <a:r>
              <a:rPr lang="en-US" sz="4000" dirty="0"/>
              <a:t>Are </a:t>
            </a:r>
            <a:r>
              <a:rPr lang="en-US" sz="4000" u="sng" dirty="0">
                <a:solidFill>
                  <a:srgbClr val="00B050"/>
                </a:solidFill>
              </a:rPr>
              <a:t>you</a:t>
            </a:r>
            <a:r>
              <a:rPr lang="en-US" sz="4000" dirty="0"/>
              <a:t> ready? Are </a:t>
            </a:r>
            <a:r>
              <a:rPr lang="en-US" sz="4000" b="1" u="sng" dirty="0">
                <a:solidFill>
                  <a:srgbClr val="00B050"/>
                </a:solidFill>
              </a:rPr>
              <a:t>you</a:t>
            </a:r>
            <a:r>
              <a:rPr lang="en-US" sz="4000" dirty="0"/>
              <a:t> ready?</a:t>
            </a:r>
            <a:br>
              <a:rPr lang="en-US" sz="4000" dirty="0"/>
            </a:br>
            <a:r>
              <a:rPr lang="en-US" sz="4000" dirty="0"/>
              <a:t>Are </a:t>
            </a:r>
            <a:r>
              <a:rPr lang="en-US" sz="4000" u="sng" dirty="0">
                <a:solidFill>
                  <a:srgbClr val="00B050"/>
                </a:solidFill>
              </a:rPr>
              <a:t>you</a:t>
            </a:r>
            <a:r>
              <a:rPr lang="en-US" sz="4000" dirty="0"/>
              <a:t> ready for the judgment day?</a:t>
            </a:r>
          </a:p>
          <a:p>
            <a:r>
              <a:rPr lang="en-US" sz="4000" dirty="0"/>
              <a:t>Are </a:t>
            </a:r>
            <a:r>
              <a:rPr lang="en-US" sz="4000" u="sng" dirty="0">
                <a:solidFill>
                  <a:srgbClr val="00B050"/>
                </a:solidFill>
              </a:rPr>
              <a:t>you</a:t>
            </a:r>
            <a:r>
              <a:rPr lang="en-US" sz="4000" dirty="0"/>
              <a:t> ready, are </a:t>
            </a:r>
            <a:r>
              <a:rPr lang="en-US" sz="4000" b="1" u="sng" dirty="0">
                <a:solidFill>
                  <a:srgbClr val="00B050"/>
                </a:solidFill>
              </a:rPr>
              <a:t>you</a:t>
            </a:r>
            <a:r>
              <a:rPr lang="en-US" sz="4000" dirty="0"/>
              <a:t> ready,</a:t>
            </a:r>
          </a:p>
          <a:p>
            <a:r>
              <a:rPr lang="en-US" sz="4000" dirty="0"/>
              <a:t>For the Judgment Day?</a:t>
            </a:r>
          </a:p>
          <a:p>
            <a:endParaRPr lang="en-US" sz="4000" u="sng" dirty="0"/>
          </a:p>
        </p:txBody>
      </p:sp>
    </p:spTree>
    <p:extLst>
      <p:ext uri="{BB962C8B-B14F-4D97-AF65-F5344CB8AC3E}">
        <p14:creationId xmlns:p14="http://schemas.microsoft.com/office/powerpoint/2010/main" val="417778254"/>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6731" y="0"/>
            <a:ext cx="11916383" cy="6773626"/>
          </a:xfrm>
        </p:spPr>
        <p:txBody>
          <a:bodyPr>
            <a:normAutofit lnSpcReduction="10000"/>
          </a:bodyPr>
          <a:lstStyle/>
          <a:p>
            <a:r>
              <a:rPr lang="en-US" sz="3600" dirty="0" smtClean="0"/>
              <a:t>There’s a sad day coming</a:t>
            </a:r>
          </a:p>
          <a:p>
            <a:r>
              <a:rPr lang="en-US" sz="3600" dirty="0" smtClean="0"/>
              <a:t>There’s a sad day coming</a:t>
            </a:r>
          </a:p>
          <a:p>
            <a:r>
              <a:rPr lang="en-US" sz="3600" dirty="0" smtClean="0"/>
              <a:t>There’s a sad day coming by and by</a:t>
            </a:r>
          </a:p>
          <a:p>
            <a:r>
              <a:rPr lang="en-US" sz="3600" dirty="0" smtClean="0"/>
              <a:t>When the sinner shall hear his doom:</a:t>
            </a:r>
          </a:p>
          <a:p>
            <a:r>
              <a:rPr lang="en-US" sz="3600" dirty="0" smtClean="0"/>
              <a:t>Depart I know you not,</a:t>
            </a:r>
          </a:p>
          <a:p>
            <a:r>
              <a:rPr lang="en-US" sz="3600" dirty="0" smtClean="0"/>
              <a:t>Are</a:t>
            </a:r>
            <a:r>
              <a:rPr lang="en-US" sz="3600" b="1" u="sng" dirty="0" smtClean="0">
                <a:solidFill>
                  <a:srgbClr val="00B050"/>
                </a:solidFill>
              </a:rPr>
              <a:t> you </a:t>
            </a:r>
            <a:r>
              <a:rPr lang="en-US" sz="3600" dirty="0" smtClean="0"/>
              <a:t>ready for that day to come?</a:t>
            </a:r>
          </a:p>
          <a:p>
            <a:endParaRPr lang="en-US" sz="3600" dirty="0"/>
          </a:p>
          <a:p>
            <a:r>
              <a:rPr lang="en-US" sz="3600" b="1" u="sng" dirty="0">
                <a:solidFill>
                  <a:srgbClr val="00B050"/>
                </a:solidFill>
              </a:rPr>
              <a:t>Chorus</a:t>
            </a:r>
          </a:p>
          <a:p>
            <a:r>
              <a:rPr lang="en-US" sz="3600" dirty="0"/>
              <a:t>Are </a:t>
            </a:r>
            <a:r>
              <a:rPr lang="en-US" sz="3600" b="1" u="sng" dirty="0">
                <a:solidFill>
                  <a:srgbClr val="00B050"/>
                </a:solidFill>
              </a:rPr>
              <a:t>you</a:t>
            </a:r>
            <a:r>
              <a:rPr lang="en-US" sz="3600" dirty="0"/>
              <a:t> ready? Are </a:t>
            </a:r>
            <a:r>
              <a:rPr lang="en-US" sz="3600" b="1" u="sng" dirty="0">
                <a:solidFill>
                  <a:srgbClr val="00B050"/>
                </a:solidFill>
              </a:rPr>
              <a:t>you</a:t>
            </a:r>
            <a:r>
              <a:rPr lang="en-US" sz="3600" dirty="0"/>
              <a:t> ready?</a:t>
            </a:r>
            <a:br>
              <a:rPr lang="en-US" sz="3600" dirty="0"/>
            </a:br>
            <a:r>
              <a:rPr lang="en-US" sz="3600" dirty="0"/>
              <a:t>Are </a:t>
            </a:r>
            <a:r>
              <a:rPr lang="en-US" sz="3600" b="1" u="sng" dirty="0">
                <a:solidFill>
                  <a:srgbClr val="00B050"/>
                </a:solidFill>
              </a:rPr>
              <a:t>you</a:t>
            </a:r>
            <a:r>
              <a:rPr lang="en-US" sz="3600" dirty="0"/>
              <a:t> ready for the judgment day?</a:t>
            </a:r>
          </a:p>
          <a:p>
            <a:r>
              <a:rPr lang="en-US" sz="3600" dirty="0"/>
              <a:t>Are </a:t>
            </a:r>
            <a:r>
              <a:rPr lang="en-US" sz="3600" b="1" u="sng" dirty="0">
                <a:solidFill>
                  <a:srgbClr val="00B050"/>
                </a:solidFill>
              </a:rPr>
              <a:t>you</a:t>
            </a:r>
            <a:r>
              <a:rPr lang="en-US" sz="3600" dirty="0"/>
              <a:t> ready, are </a:t>
            </a:r>
            <a:r>
              <a:rPr lang="en-US" sz="3600" b="1" u="sng" dirty="0">
                <a:solidFill>
                  <a:srgbClr val="00B050"/>
                </a:solidFill>
              </a:rPr>
              <a:t>you</a:t>
            </a:r>
            <a:r>
              <a:rPr lang="en-US" sz="3600" dirty="0"/>
              <a:t> ready,</a:t>
            </a:r>
          </a:p>
          <a:p>
            <a:r>
              <a:rPr lang="en-US" sz="3600" dirty="0"/>
              <a:t>For the Judgment Day?</a:t>
            </a:r>
          </a:p>
          <a:p>
            <a:endParaRPr lang="en-US" dirty="0" smtClean="0"/>
          </a:p>
          <a:p>
            <a:endParaRPr lang="en-US" dirty="0" smtClean="0"/>
          </a:p>
          <a:p>
            <a:endParaRPr lang="en-US" dirty="0"/>
          </a:p>
        </p:txBody>
      </p:sp>
    </p:spTree>
    <p:extLst>
      <p:ext uri="{BB962C8B-B14F-4D97-AF65-F5344CB8AC3E}">
        <p14:creationId xmlns:p14="http://schemas.microsoft.com/office/powerpoint/2010/main" val="14862696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65370"/>
            <a:ext cx="12192000" cy="6692630"/>
          </a:xfrm>
        </p:spPr>
        <p:txBody>
          <a:bodyPr>
            <a:normAutofit/>
          </a:bodyPr>
          <a:lstStyle/>
          <a:p>
            <a:r>
              <a:rPr lang="en-US" sz="3600" dirty="0" smtClean="0"/>
              <a:t>4.  The day of the Lord will come </a:t>
            </a:r>
            <a:r>
              <a:rPr lang="en-US" sz="3600" b="1" u="sng" dirty="0" smtClean="0"/>
              <a:t>as a thief </a:t>
            </a:r>
            <a:r>
              <a:rPr lang="en-US" sz="3600" dirty="0" smtClean="0"/>
              <a:t>in the night…</a:t>
            </a:r>
          </a:p>
          <a:p>
            <a:r>
              <a:rPr lang="en-US" sz="3600" dirty="0"/>
              <a:t> </a:t>
            </a:r>
            <a:r>
              <a:rPr lang="en-US" sz="3600" dirty="0" smtClean="0"/>
              <a:t>     unexpectedly.   The heavens will pass away with a </a:t>
            </a:r>
            <a:r>
              <a:rPr lang="en-US" sz="3600" b="1" u="sng" dirty="0" smtClean="0"/>
              <a:t>GREAT</a:t>
            </a:r>
          </a:p>
          <a:p>
            <a:r>
              <a:rPr lang="en-US" sz="3600" b="1" u="sng" dirty="0" smtClean="0"/>
              <a:t>NOISE</a:t>
            </a:r>
            <a:r>
              <a:rPr lang="en-US" sz="3600" dirty="0" smtClean="0"/>
              <a:t>, THE </a:t>
            </a:r>
            <a:r>
              <a:rPr lang="en-US" sz="3600" b="1" u="sng" dirty="0" smtClean="0">
                <a:solidFill>
                  <a:srgbClr val="FF0000"/>
                </a:solidFill>
              </a:rPr>
              <a:t>ELEMENTS SHALL MELT WITH FERVENT HEAT</a:t>
            </a:r>
            <a:r>
              <a:rPr lang="en-US" sz="3600" dirty="0" smtClean="0"/>
              <a:t>, </a:t>
            </a:r>
            <a:r>
              <a:rPr lang="en-US" sz="3600" b="1" u="sng" dirty="0" smtClean="0">
                <a:solidFill>
                  <a:srgbClr val="00B050"/>
                </a:solidFill>
              </a:rPr>
              <a:t>THE</a:t>
            </a:r>
          </a:p>
          <a:p>
            <a:r>
              <a:rPr lang="en-US" sz="3600" b="1" u="sng" dirty="0" smtClean="0">
                <a:solidFill>
                  <a:srgbClr val="00B050"/>
                </a:solidFill>
              </a:rPr>
              <a:t>EARTH ALSO AND THE WORKS THEREIN SHALL BE BURNED UP</a:t>
            </a:r>
            <a:r>
              <a:rPr lang="en-US" sz="3600" dirty="0" smtClean="0">
                <a:solidFill>
                  <a:schemeClr val="accent6">
                    <a:lumMod val="60000"/>
                    <a:lumOff val="40000"/>
                  </a:schemeClr>
                </a:solidFill>
              </a:rPr>
              <a:t>.    </a:t>
            </a:r>
          </a:p>
          <a:p>
            <a:endParaRPr lang="en-US" sz="3600" dirty="0"/>
          </a:p>
          <a:p>
            <a:r>
              <a:rPr lang="en-US" sz="3600" dirty="0" smtClean="0"/>
              <a:t>5.   The heavens being on fire, and the elements </a:t>
            </a:r>
          </a:p>
          <a:p>
            <a:r>
              <a:rPr lang="en-US" sz="3600" dirty="0" smtClean="0"/>
              <a:t>With fervent heat</a:t>
            </a:r>
          </a:p>
          <a:p>
            <a:endParaRPr lang="en-US" sz="3600" dirty="0"/>
          </a:p>
          <a:p>
            <a:r>
              <a:rPr lang="en-US" sz="3600" dirty="0" smtClean="0"/>
              <a:t>6.  We look for new heavens and </a:t>
            </a:r>
            <a:r>
              <a:rPr lang="en-US" sz="3600" b="1" u="sng" dirty="0" smtClean="0">
                <a:solidFill>
                  <a:srgbClr val="00B050"/>
                </a:solidFill>
              </a:rPr>
              <a:t>a new earth</a:t>
            </a:r>
            <a:r>
              <a:rPr lang="en-US" sz="3600" dirty="0" smtClean="0"/>
              <a:t>, wherein </a:t>
            </a:r>
          </a:p>
          <a:p>
            <a:r>
              <a:rPr lang="en-US" sz="3600" dirty="0" err="1" smtClean="0"/>
              <a:t>Dwelleth</a:t>
            </a:r>
            <a:r>
              <a:rPr lang="en-US" sz="3600" dirty="0" smtClean="0"/>
              <a:t> righteousness.</a:t>
            </a:r>
            <a:endParaRPr lang="en-US" sz="3600" dirty="0"/>
          </a:p>
        </p:txBody>
      </p:sp>
    </p:spTree>
    <p:extLst>
      <p:ext uri="{BB962C8B-B14F-4D97-AF65-F5344CB8AC3E}">
        <p14:creationId xmlns:p14="http://schemas.microsoft.com/office/powerpoint/2010/main" val="16499361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7536" y="74645"/>
            <a:ext cx="11924490" cy="6686077"/>
          </a:xfrm>
        </p:spPr>
        <p:txBody>
          <a:bodyPr>
            <a:normAutofit/>
          </a:bodyPr>
          <a:lstStyle/>
          <a:p>
            <a:r>
              <a:rPr lang="en-US" sz="3600" b="1" u="sng" dirty="0" smtClean="0"/>
              <a:t>Here is what Peter says:</a:t>
            </a:r>
          </a:p>
          <a:p>
            <a:r>
              <a:rPr lang="en-US" sz="3600" b="1" u="sng" dirty="0">
                <a:solidFill>
                  <a:srgbClr val="FF0000"/>
                </a:solidFill>
              </a:rPr>
              <a:t> </a:t>
            </a:r>
            <a:r>
              <a:rPr lang="en-US" sz="3600" b="1" u="sng" dirty="0" smtClean="0">
                <a:solidFill>
                  <a:srgbClr val="FF0000"/>
                </a:solidFill>
              </a:rPr>
              <a:t>   1.  There will be a Great Noise…</a:t>
            </a:r>
          </a:p>
          <a:p>
            <a:r>
              <a:rPr lang="en-US" sz="3600" dirty="0"/>
              <a:t> </a:t>
            </a:r>
            <a:r>
              <a:rPr lang="en-US" sz="3600" dirty="0" smtClean="0"/>
              <a:t>                Something extremely loud…</a:t>
            </a:r>
          </a:p>
          <a:p>
            <a:r>
              <a:rPr lang="en-US" sz="3600" dirty="0"/>
              <a:t> </a:t>
            </a:r>
            <a:r>
              <a:rPr lang="en-US" sz="3600" dirty="0" smtClean="0"/>
              <a:t>                A Great noise magnified.</a:t>
            </a:r>
          </a:p>
          <a:p>
            <a:endParaRPr lang="en-US" sz="3600" dirty="0"/>
          </a:p>
          <a:p>
            <a:r>
              <a:rPr lang="en-US" sz="3600" b="1" u="sng" dirty="0" smtClean="0">
                <a:solidFill>
                  <a:srgbClr val="FF0000"/>
                </a:solidFill>
              </a:rPr>
              <a:t>    2.  There will be a Great Fire…sufficient </a:t>
            </a:r>
            <a:r>
              <a:rPr lang="en-US" sz="3600" dirty="0" smtClean="0"/>
              <a:t>to </a:t>
            </a:r>
          </a:p>
          <a:p>
            <a:r>
              <a:rPr lang="en-US" sz="3600" dirty="0"/>
              <a:t> </a:t>
            </a:r>
            <a:r>
              <a:rPr lang="en-US" sz="3600" dirty="0" smtClean="0"/>
              <a:t>         burn up the heavens, and burn up the</a:t>
            </a:r>
          </a:p>
          <a:p>
            <a:r>
              <a:rPr lang="en-US" sz="3600" dirty="0"/>
              <a:t> </a:t>
            </a:r>
            <a:r>
              <a:rPr lang="en-US" sz="3600" dirty="0" smtClean="0"/>
              <a:t>         earth and all things in it.  They will melt with</a:t>
            </a:r>
          </a:p>
          <a:p>
            <a:r>
              <a:rPr lang="en-US" sz="3600" dirty="0" smtClean="0"/>
              <a:t>          fervent heat.</a:t>
            </a:r>
          </a:p>
        </p:txBody>
      </p:sp>
    </p:spTree>
    <p:extLst>
      <p:ext uri="{BB962C8B-B14F-4D97-AF65-F5344CB8AC3E}">
        <p14:creationId xmlns:p14="http://schemas.microsoft.com/office/powerpoint/2010/main" val="19202760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12906" y="230288"/>
            <a:ext cx="11807757" cy="6442885"/>
          </a:xfrm>
        </p:spPr>
        <p:txBody>
          <a:bodyPr>
            <a:normAutofit/>
          </a:bodyPr>
          <a:lstStyle/>
          <a:p>
            <a:r>
              <a:rPr lang="en-US" sz="3600" b="1" u="sng" dirty="0" smtClean="0">
                <a:solidFill>
                  <a:srgbClr val="FF0000"/>
                </a:solidFill>
              </a:rPr>
              <a:t>  3.  There will be new elements and a new earth.</a:t>
            </a:r>
          </a:p>
          <a:p>
            <a:endParaRPr lang="en-US" sz="3600" dirty="0"/>
          </a:p>
          <a:p>
            <a:r>
              <a:rPr lang="en-US" sz="3600" b="1" u="sng" dirty="0">
                <a:solidFill>
                  <a:srgbClr val="FF0000"/>
                </a:solidFill>
              </a:rPr>
              <a:t> </a:t>
            </a:r>
            <a:r>
              <a:rPr lang="en-US" sz="3600" b="1" u="sng" dirty="0" smtClean="0">
                <a:solidFill>
                  <a:srgbClr val="FF0000"/>
                </a:solidFill>
              </a:rPr>
              <a:t> 4.  In the New Earth will be those who dwell  and live</a:t>
            </a:r>
          </a:p>
          <a:p>
            <a:r>
              <a:rPr lang="en-US" sz="3600" b="1" u="sng" dirty="0">
                <a:solidFill>
                  <a:srgbClr val="FF0000"/>
                </a:solidFill>
              </a:rPr>
              <a:t> </a:t>
            </a:r>
            <a:r>
              <a:rPr lang="en-US" sz="3600" b="1" u="sng" dirty="0" smtClean="0">
                <a:solidFill>
                  <a:srgbClr val="FF0000"/>
                </a:solidFill>
              </a:rPr>
              <a:t>      in righteousness.</a:t>
            </a:r>
          </a:p>
          <a:p>
            <a:endParaRPr lang="en-US" sz="3600" dirty="0"/>
          </a:p>
          <a:p>
            <a:r>
              <a:rPr lang="en-US" sz="3600" b="1" u="sng" dirty="0" smtClean="0">
                <a:solidFill>
                  <a:srgbClr val="00B050"/>
                </a:solidFill>
              </a:rPr>
              <a:t>Don’t be ignorant of these things!</a:t>
            </a:r>
          </a:p>
          <a:p>
            <a:r>
              <a:rPr lang="en-US" sz="3600" b="1" u="sng" dirty="0" smtClean="0">
                <a:solidFill>
                  <a:srgbClr val="00B050"/>
                </a:solidFill>
              </a:rPr>
              <a:t>What manner of person ought you to be?</a:t>
            </a:r>
            <a:endParaRPr lang="en-US" sz="3600" b="1" u="sng" dirty="0">
              <a:solidFill>
                <a:srgbClr val="00B050"/>
              </a:solidFill>
            </a:endParaRPr>
          </a:p>
        </p:txBody>
      </p:sp>
    </p:spTree>
    <p:extLst>
      <p:ext uri="{BB962C8B-B14F-4D97-AF65-F5344CB8AC3E}">
        <p14:creationId xmlns:p14="http://schemas.microsoft.com/office/powerpoint/2010/main" val="33154275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6460" y="162194"/>
            <a:ext cx="11935838" cy="6695805"/>
          </a:xfrm>
        </p:spPr>
        <p:txBody>
          <a:bodyPr>
            <a:normAutofit/>
          </a:bodyPr>
          <a:lstStyle/>
          <a:p>
            <a:r>
              <a:rPr lang="en-US" sz="4000" b="1" u="sng" dirty="0" smtClean="0">
                <a:solidFill>
                  <a:srgbClr val="FF0000"/>
                </a:solidFill>
              </a:rPr>
              <a:t>Looking For Something New</a:t>
            </a:r>
          </a:p>
          <a:p>
            <a:endParaRPr lang="en-US" sz="4000" dirty="0"/>
          </a:p>
          <a:p>
            <a:r>
              <a:rPr lang="en-US" sz="4800" dirty="0" smtClean="0"/>
              <a:t>We look forward to a New Earth</a:t>
            </a:r>
          </a:p>
          <a:p>
            <a:r>
              <a:rPr lang="en-US" sz="4800" dirty="0"/>
              <a:t> </a:t>
            </a:r>
            <a:r>
              <a:rPr lang="en-US" sz="4800" dirty="0" smtClean="0"/>
              <a:t> wherein </a:t>
            </a:r>
            <a:r>
              <a:rPr lang="en-US" sz="4800" dirty="0" err="1" smtClean="0"/>
              <a:t>dwelleth</a:t>
            </a:r>
            <a:r>
              <a:rPr lang="en-US" sz="4800" dirty="0" smtClean="0"/>
              <a:t> Righteousness!</a:t>
            </a:r>
            <a:endParaRPr lang="en-US" sz="4800" dirty="0"/>
          </a:p>
        </p:txBody>
      </p:sp>
    </p:spTree>
    <p:extLst>
      <p:ext uri="{BB962C8B-B14F-4D97-AF65-F5344CB8AC3E}">
        <p14:creationId xmlns:p14="http://schemas.microsoft.com/office/powerpoint/2010/main" val="358811980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01209" cy="6858000"/>
          </a:xfrm>
        </p:spPr>
        <p:txBody>
          <a:bodyPr>
            <a:noAutofit/>
          </a:bodyPr>
          <a:lstStyle/>
          <a:p>
            <a:r>
              <a:rPr lang="en-US" sz="3600" dirty="0" smtClean="0"/>
              <a:t>                           </a:t>
            </a:r>
            <a:r>
              <a:rPr lang="en-US" sz="3600" dirty="0" smtClean="0"/>
              <a:t>Here we are now:  </a:t>
            </a:r>
            <a:r>
              <a:rPr lang="en-US" sz="3600" b="1" u="sng" dirty="0" smtClean="0">
                <a:solidFill>
                  <a:srgbClr val="00B050"/>
                </a:solidFill>
              </a:rPr>
              <a:t> </a:t>
            </a:r>
            <a:r>
              <a:rPr lang="en-US" sz="3600" b="1" u="sng" dirty="0" smtClean="0">
                <a:solidFill>
                  <a:srgbClr val="00B050"/>
                </a:solidFill>
              </a:rPr>
              <a:t>In The Garden</a:t>
            </a:r>
          </a:p>
          <a:p>
            <a:r>
              <a:rPr lang="en-US" sz="3600" dirty="0" smtClean="0"/>
              <a:t>I </a:t>
            </a:r>
            <a:r>
              <a:rPr lang="en-US" sz="3600" dirty="0"/>
              <a:t>come to the garden alone </a:t>
            </a:r>
            <a:r>
              <a:rPr lang="en-US" sz="3600" dirty="0" smtClean="0"/>
              <a:t>,while </a:t>
            </a:r>
            <a:r>
              <a:rPr lang="en-US" sz="3600" dirty="0"/>
              <a:t>the dew is still </a:t>
            </a:r>
            <a:r>
              <a:rPr lang="en-US" sz="3600" dirty="0" smtClean="0"/>
              <a:t>on </a:t>
            </a:r>
            <a:r>
              <a:rPr lang="en-US" sz="3600" dirty="0"/>
              <a:t>the roses</a:t>
            </a:r>
            <a:br>
              <a:rPr lang="en-US" sz="3600" dirty="0"/>
            </a:br>
            <a:r>
              <a:rPr lang="en-US" sz="3600" dirty="0"/>
              <a:t>And the voice I hear falling on my </a:t>
            </a:r>
            <a:r>
              <a:rPr lang="en-US" sz="3600" dirty="0" smtClean="0"/>
              <a:t>ear, </a:t>
            </a:r>
            <a:r>
              <a:rPr lang="en-US" sz="3600" dirty="0"/>
              <a:t>the </a:t>
            </a:r>
            <a:r>
              <a:rPr lang="en-US" sz="3600" dirty="0" smtClean="0"/>
              <a:t>son </a:t>
            </a:r>
            <a:r>
              <a:rPr lang="en-US" sz="3600" dirty="0"/>
              <a:t>of God discloses</a:t>
            </a:r>
            <a:br>
              <a:rPr lang="en-US" sz="3600" dirty="0"/>
            </a:br>
            <a:r>
              <a:rPr lang="en-US" sz="3600" dirty="0"/>
              <a:t>And he walks with me and he talks with </a:t>
            </a:r>
            <a:r>
              <a:rPr lang="en-US" sz="3600" dirty="0" smtClean="0"/>
              <a:t>me and </a:t>
            </a:r>
            <a:r>
              <a:rPr lang="en-US" sz="3600" dirty="0"/>
              <a:t>he </a:t>
            </a:r>
            <a:endParaRPr lang="en-US" sz="3600" dirty="0" smtClean="0"/>
          </a:p>
          <a:p>
            <a:r>
              <a:rPr lang="en-US" sz="3600" dirty="0"/>
              <a:t> </a:t>
            </a:r>
            <a:r>
              <a:rPr lang="en-US" sz="3600" dirty="0" smtClean="0"/>
              <a:t>   tells </a:t>
            </a:r>
            <a:r>
              <a:rPr lang="en-US" sz="3600" dirty="0"/>
              <a:t>me I am his own</a:t>
            </a:r>
            <a:br>
              <a:rPr lang="en-US" sz="3600" dirty="0"/>
            </a:br>
            <a:r>
              <a:rPr lang="en-US" sz="3600" dirty="0"/>
              <a:t>And the joy we share as we tarry </a:t>
            </a:r>
            <a:r>
              <a:rPr lang="en-US" sz="3600" dirty="0" smtClean="0"/>
              <a:t>there ,none </a:t>
            </a:r>
            <a:r>
              <a:rPr lang="en-US" sz="3600" dirty="0"/>
              <a:t>other has ever known</a:t>
            </a:r>
          </a:p>
          <a:p>
            <a:r>
              <a:rPr lang="en-US" sz="3600" dirty="0" smtClean="0"/>
              <a:t>He </a:t>
            </a:r>
            <a:r>
              <a:rPr lang="en-US" sz="3600" dirty="0"/>
              <a:t>speaks and the sound of his voice </a:t>
            </a:r>
            <a:r>
              <a:rPr lang="en-US" sz="3600" dirty="0" smtClean="0"/>
              <a:t>is so sweet, </a:t>
            </a:r>
            <a:r>
              <a:rPr lang="en-US" sz="3600" dirty="0"/>
              <a:t>the birds hush their </a:t>
            </a:r>
            <a:r>
              <a:rPr lang="en-US" sz="3600" dirty="0" smtClean="0"/>
              <a:t>singing</a:t>
            </a:r>
            <a:r>
              <a:rPr lang="en-US" sz="3600" dirty="0"/>
              <a:t/>
            </a:r>
            <a:br>
              <a:rPr lang="en-US" sz="3600" dirty="0"/>
            </a:br>
            <a:r>
              <a:rPr lang="en-US" sz="3600" dirty="0"/>
              <a:t>And the melody that he gave to </a:t>
            </a:r>
            <a:r>
              <a:rPr lang="en-US" sz="3600" dirty="0" smtClean="0"/>
              <a:t>me, </a:t>
            </a:r>
            <a:r>
              <a:rPr lang="en-US" sz="3600" dirty="0"/>
              <a:t>within </a:t>
            </a:r>
            <a:r>
              <a:rPr lang="en-US" sz="3600" dirty="0" smtClean="0"/>
              <a:t>my </a:t>
            </a:r>
            <a:r>
              <a:rPr lang="en-US" sz="3600" dirty="0"/>
              <a:t>heart is ringing</a:t>
            </a:r>
            <a:br>
              <a:rPr lang="en-US" sz="3600" dirty="0"/>
            </a:br>
            <a:r>
              <a:rPr lang="en-US" sz="3600" dirty="0"/>
              <a:t>And he walks with me</a:t>
            </a:r>
            <a:r>
              <a:rPr lang="en-US" sz="3600" dirty="0" smtClean="0"/>
              <a:t>...And he talks with me…</a:t>
            </a:r>
          </a:p>
          <a:p>
            <a:r>
              <a:rPr lang="en-US" sz="3600" dirty="0" smtClean="0"/>
              <a:t>And he tells me I am his own, And the joy we share as we tarry there ,  None other has ever known!</a:t>
            </a:r>
            <a:endParaRPr lang="en-US" sz="3600" dirty="0"/>
          </a:p>
        </p:txBody>
      </p:sp>
    </p:spTree>
    <p:extLst>
      <p:ext uri="{BB962C8B-B14F-4D97-AF65-F5344CB8AC3E}">
        <p14:creationId xmlns:p14="http://schemas.microsoft.com/office/powerpoint/2010/main" val="82019118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466</TotalTime>
  <Words>1558</Words>
  <Application>Microsoft Office PowerPoint</Application>
  <PresentationFormat>Widescreen</PresentationFormat>
  <Paragraphs>212</Paragraphs>
  <Slides>44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44</vt:i4>
      </vt:variant>
    </vt:vector>
  </HeadingPairs>
  <TitlesOfParts>
    <vt:vector size="48" baseType="lpstr">
      <vt:lpstr>Arial</vt:lpstr>
      <vt:lpstr>Calibri</vt:lpstr>
      <vt:lpstr>Calibri Light</vt:lpstr>
      <vt:lpstr>Office Theme</vt:lpstr>
      <vt:lpstr>Me and My Creator</vt:lpstr>
      <vt:lpstr>2 Peter 3:8-13</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All Saints from All Time will be Carried to Heaven</vt:lpstr>
      <vt:lpstr>PowerPoint Presentation</vt:lpstr>
      <vt:lpstr>PowerPoint Presentation</vt:lpstr>
      <vt:lpstr>The Annihilation of the Earth</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Matt. 24:36-37</vt:lpstr>
      <vt:lpstr>PowerPoint Presentation</vt:lpstr>
      <vt:lpstr>PowerPoint Presentation</vt:lpstr>
      <vt:lpstr>Conclusion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 and My Creator</dc:title>
  <dc:creator>mac</dc:creator>
  <cp:lastModifiedBy>mac</cp:lastModifiedBy>
  <cp:revision>43</cp:revision>
  <cp:lastPrinted>2017-03-13T08:41:01Z</cp:lastPrinted>
  <dcterms:created xsi:type="dcterms:W3CDTF">2017-03-13T07:59:53Z</dcterms:created>
  <dcterms:modified xsi:type="dcterms:W3CDTF">2017-03-19T03:57:28Z</dcterms:modified>
</cp:coreProperties>
</file>