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Roboto" panose="020B0604020202020204" charset="0"/>
      <p:regular r:id="rId33"/>
      <p:bold r:id="rId34"/>
      <p:italic r:id="rId35"/>
      <p:boldItalic r:id="rId36"/>
    </p:embeddedFont>
    <p:embeddedFont>
      <p:font typeface="Roboto Slab"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0505eb00d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0505eb00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fe0282fc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fe0282f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fc4223b7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fc4223b7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fe47ee5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fe47ee5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fe47ee55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fe47ee5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fc4223b7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fc4223b7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fc4223b7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fc4223b7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fc4223b7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fc4223b7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fc4223b7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fc4223b7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fc4223b7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fc4223b7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fe523eca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fe523eca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fc4223b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fc4223b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fe0282fc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fe0282fc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fc4223b7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fc4223b7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fc4223b7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fc4223b7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fc4223b7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fc4223b7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fc4223b73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fc4223b7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fe0282fc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fe0282f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fc4223b7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fc4223b7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fc4223b7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fc4223b7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fc4223b73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fc4223b7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fc4223b7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fc4223b7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0505eb00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0505eb00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fc4223b73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fc4223b7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0505eb00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0505eb00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0505eb00d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0505eb00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fe0282fc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fe0282fc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fd6d3d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fd6d3d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fd5b4e0c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fd5b4e0c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fd5b4e0c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fd5b4e0c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4" name="Google Shape;64;p1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Step two: </a:t>
            </a:r>
            <a:endParaRPr/>
          </a:p>
        </p:txBody>
      </p:sp>
      <p:sp>
        <p:nvSpPr>
          <p:cNvPr id="125" name="Google Shape;125;p2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Prepare for Destruction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Genesis 7:20-24</a:t>
            </a:r>
            <a:endParaRPr/>
          </a:p>
        </p:txBody>
      </p:sp>
      <p:sp>
        <p:nvSpPr>
          <p:cNvPr id="131" name="Google Shape;131;p23"/>
          <p:cNvSpPr txBox="1">
            <a:spLocks noGrp="1"/>
          </p:cNvSpPr>
          <p:nvPr>
            <p:ph type="body" idx="1"/>
          </p:nvPr>
        </p:nvSpPr>
        <p:spPr>
          <a:xfrm>
            <a:off x="92364" y="1489825"/>
            <a:ext cx="8894618" cy="357170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The water prevailed fifteen cubits higher, and the mountains were covered. All flesh that moved on the earth perished, birds and cattle and beasts and every swarming thing that swarms upon the earth, and all mankind; of all that was on the dry land, all in whose nostrils was the breath of the spirit of life, died. Thus He blotted out every living thing that was upon the face of the land, from man to animals to creeping things and to birds of the sky, and they were blotted out from the earth; and only Noah was left, together with those that were with him in the ark. The water prevailed upon the earth one hundred and fifty days.</a:t>
            </a:r>
            <a:endParaRPr sz="2000" dirty="0"/>
          </a:p>
        </p:txBody>
      </p:sp>
      <p:pic>
        <p:nvPicPr>
          <p:cNvPr id="132" name="Google Shape;132;p23"/>
          <p:cNvPicPr preferRelativeResize="0"/>
          <p:nvPr/>
        </p:nvPicPr>
        <p:blipFill>
          <a:blip r:embed="rId3">
            <a:alphaModFix/>
          </a:blip>
          <a:stretch>
            <a:fillRect/>
          </a:stretch>
        </p:blipFill>
        <p:spPr>
          <a:xfrm>
            <a:off x="3646025" y="0"/>
            <a:ext cx="5497975" cy="1489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To prepare Noah followed directions</a:t>
            </a:r>
            <a:endParaRPr dirty="0"/>
          </a:p>
        </p:txBody>
      </p:sp>
      <p:sp>
        <p:nvSpPr>
          <p:cNvPr id="138" name="Google Shape;138;p24"/>
          <p:cNvSpPr txBox="1">
            <a:spLocks noGrp="1"/>
          </p:cNvSpPr>
          <p:nvPr>
            <p:ph type="body" idx="1"/>
          </p:nvPr>
        </p:nvSpPr>
        <p:spPr>
          <a:xfrm>
            <a:off x="230909" y="1489824"/>
            <a:ext cx="8709891" cy="349781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Then God said to Noah, “The end of all flesh has come before Me; for the earth is filled with violence because of them; and behold, I am about to destroy them with the earth. Make for yourself an ark of gopher wood; you shall make the ark with rooms, and shall cover it inside and out with pitch. This is how you shall make it: the length of the ark three hundred cubits, its breadth fifty cubits, and its height thirty cubits. You shall make a window for the ark, and finish it to a cubit from [o]the top; and set the door of the ark in the side of it; you shall make it with lower, second, and third decks. Genesis 6: 13-16</a:t>
            </a: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44" name="Google Shape;144;p25"/>
          <p:cNvPicPr preferRelativeResize="0"/>
          <p:nvPr/>
        </p:nvPicPr>
        <p:blipFill>
          <a:blip r:embed="rId3">
            <a:alphaModFix/>
          </a:blip>
          <a:stretch>
            <a:fillRect/>
          </a:stretch>
        </p:blipFill>
        <p:spPr>
          <a:xfrm>
            <a:off x="6461350" y="2977250"/>
            <a:ext cx="2682662" cy="2166250"/>
          </a:xfrm>
          <a:prstGeom prst="rect">
            <a:avLst/>
          </a:prstGeom>
          <a:noFill/>
          <a:ln>
            <a:noFill/>
          </a:ln>
        </p:spPr>
      </p:pic>
      <p:pic>
        <p:nvPicPr>
          <p:cNvPr id="145" name="Google Shape;145;p25"/>
          <p:cNvPicPr preferRelativeResize="0"/>
          <p:nvPr/>
        </p:nvPicPr>
        <p:blipFill>
          <a:blip r:embed="rId4">
            <a:alphaModFix/>
          </a:blip>
          <a:stretch>
            <a:fillRect/>
          </a:stretch>
        </p:blipFill>
        <p:spPr>
          <a:xfrm>
            <a:off x="12" y="0"/>
            <a:ext cx="2682662" cy="2166250"/>
          </a:xfrm>
          <a:prstGeom prst="rect">
            <a:avLst/>
          </a:prstGeom>
          <a:noFill/>
          <a:ln>
            <a:noFill/>
          </a:ln>
        </p:spPr>
      </p:pic>
      <p:pic>
        <p:nvPicPr>
          <p:cNvPr id="146" name="Google Shape;146;p25"/>
          <p:cNvPicPr preferRelativeResize="0"/>
          <p:nvPr/>
        </p:nvPicPr>
        <p:blipFill>
          <a:blip r:embed="rId5">
            <a:alphaModFix/>
          </a:blip>
          <a:stretch>
            <a:fillRect/>
          </a:stretch>
        </p:blipFill>
        <p:spPr>
          <a:xfrm>
            <a:off x="3186075" y="1185825"/>
            <a:ext cx="2682674" cy="26826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 there proof of Global destruction?</a:t>
            </a:r>
            <a:endParaRPr/>
          </a:p>
        </p:txBody>
      </p:sp>
      <p:sp>
        <p:nvSpPr>
          <p:cNvPr id="152" name="Google Shape;152;p26"/>
          <p:cNvSpPr txBox="1">
            <a:spLocks noGrp="1"/>
          </p:cNvSpPr>
          <p:nvPr>
            <p:ph type="body" idx="1"/>
          </p:nvPr>
        </p:nvSpPr>
        <p:spPr>
          <a:xfrm>
            <a:off x="261250" y="1144125"/>
            <a:ext cx="4310700" cy="382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Epic of Gilgamesh:</a:t>
            </a:r>
            <a:endParaRPr sz="1800"/>
          </a:p>
          <a:p>
            <a:pPr marL="0" lvl="0" indent="0" algn="l" rtl="0">
              <a:spcBef>
                <a:spcPts val="1600"/>
              </a:spcBef>
              <a:spcAft>
                <a:spcPts val="0"/>
              </a:spcAft>
              <a:buNone/>
            </a:pPr>
            <a:r>
              <a:rPr lang="en" sz="1800"/>
              <a:t>Babylonian  flood story that takes place around 1,500 B.C. </a:t>
            </a:r>
            <a:endParaRPr sz="1800"/>
          </a:p>
          <a:p>
            <a:pPr marL="0" lvl="0" indent="0" algn="l" rtl="0">
              <a:spcBef>
                <a:spcPts val="1600"/>
              </a:spcBef>
              <a:spcAft>
                <a:spcPts val="0"/>
              </a:spcAft>
              <a:buNone/>
            </a:pPr>
            <a:r>
              <a:rPr lang="en" sz="1800"/>
              <a:t>Striking similarities between this story and the flood in the Bible. But many details are omitted with a fragmented story structure. </a:t>
            </a:r>
            <a:endParaRPr sz="1800"/>
          </a:p>
          <a:p>
            <a:pPr marL="0" lvl="0" indent="0" algn="l" rtl="0">
              <a:spcBef>
                <a:spcPts val="1600"/>
              </a:spcBef>
              <a:spcAft>
                <a:spcPts val="1600"/>
              </a:spcAft>
              <a:buNone/>
            </a:pPr>
            <a:r>
              <a:rPr lang="en" sz="1800"/>
              <a:t>It was probably based on the oral traditions that Moses later recorded about the Biblical flood.</a:t>
            </a:r>
            <a:endParaRPr sz="1800"/>
          </a:p>
        </p:txBody>
      </p:sp>
      <p:sp>
        <p:nvSpPr>
          <p:cNvPr id="153" name="Google Shape;153;p26"/>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4" name="Google Shape;154;p26"/>
          <p:cNvPicPr preferRelativeResize="0"/>
          <p:nvPr/>
        </p:nvPicPr>
        <p:blipFill>
          <a:blip r:embed="rId3">
            <a:alphaModFix/>
          </a:blip>
          <a:stretch>
            <a:fillRect/>
          </a:stretch>
        </p:blipFill>
        <p:spPr>
          <a:xfrm>
            <a:off x="4978500" y="1264075"/>
            <a:ext cx="3555300" cy="3705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Hawaii</a:t>
            </a:r>
            <a:endParaRPr/>
          </a:p>
        </p:txBody>
      </p:sp>
      <p:sp>
        <p:nvSpPr>
          <p:cNvPr id="160" name="Google Shape;160;p27"/>
          <p:cNvSpPr txBox="1">
            <a:spLocks noGrp="1"/>
          </p:cNvSpPr>
          <p:nvPr>
            <p:ph type="body" idx="1"/>
          </p:nvPr>
        </p:nvSpPr>
        <p:spPr>
          <a:xfrm>
            <a:off x="314036" y="1671782"/>
            <a:ext cx="8442064" cy="28969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 god sends a flood:</a:t>
            </a:r>
            <a:endParaRPr sz="2000" dirty="0"/>
          </a:p>
          <a:p>
            <a:pPr marL="0" lvl="0" indent="0" algn="l" rtl="0">
              <a:spcBef>
                <a:spcPts val="1600"/>
              </a:spcBef>
              <a:spcAft>
                <a:spcPts val="0"/>
              </a:spcAft>
              <a:buNone/>
            </a:pPr>
            <a:r>
              <a:rPr lang="en" sz="2000" dirty="0"/>
              <a:t>-Nu-u is chosen and warned about the flood. </a:t>
            </a:r>
            <a:endParaRPr sz="2000" dirty="0"/>
          </a:p>
          <a:p>
            <a:pPr marL="0" lvl="0" indent="0" algn="l" rtl="0">
              <a:spcBef>
                <a:spcPts val="1600"/>
              </a:spcBef>
              <a:spcAft>
                <a:spcPts val="1600"/>
              </a:spcAft>
              <a:buNone/>
            </a:pPr>
            <a:r>
              <a:rPr lang="en" sz="2000" dirty="0"/>
              <a:t>-He is instructed to build a boat, fill it with animals and take his wife, his 3 sons and their wives and enter the boat to be saved from the flood.</a:t>
            </a:r>
            <a:endParaRPr sz="2000" dirty="0"/>
          </a:p>
        </p:txBody>
      </p:sp>
      <p:pic>
        <p:nvPicPr>
          <p:cNvPr id="161" name="Google Shape;161;p27"/>
          <p:cNvPicPr preferRelativeResize="0"/>
          <p:nvPr/>
        </p:nvPicPr>
        <p:blipFill>
          <a:blip r:embed="rId3">
            <a:alphaModFix/>
          </a:blip>
          <a:stretch>
            <a:fillRect/>
          </a:stretch>
        </p:blipFill>
        <p:spPr>
          <a:xfrm>
            <a:off x="5388425" y="85050"/>
            <a:ext cx="3664400" cy="2278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China</a:t>
            </a:r>
            <a:endParaRPr/>
          </a:p>
        </p:txBody>
      </p:sp>
      <p:sp>
        <p:nvSpPr>
          <p:cNvPr id="167" name="Google Shape;167;p28"/>
          <p:cNvSpPr txBox="1">
            <a:spLocks noGrp="1"/>
          </p:cNvSpPr>
          <p:nvPr>
            <p:ph type="body" idx="1"/>
          </p:nvPr>
        </p:nvSpPr>
        <p:spPr>
          <a:xfrm>
            <a:off x="387900" y="1513000"/>
            <a:ext cx="8368200" cy="30557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-God created the heavens, the earth, man and woman. Man became wicked and God decided to destroy mankind with a flood. </a:t>
            </a:r>
            <a:endParaRPr sz="2000" dirty="0"/>
          </a:p>
          <a:p>
            <a:pPr marL="0" lvl="0" indent="0" algn="l" rtl="0">
              <a:spcBef>
                <a:spcPts val="1600"/>
              </a:spcBef>
              <a:spcAft>
                <a:spcPts val="0"/>
              </a:spcAft>
              <a:buNone/>
            </a:pPr>
            <a:r>
              <a:rPr lang="en" sz="2000" dirty="0"/>
              <a:t>-He warned one man, Fuhi and commanded him the build a “great boat” to save his family. He had 3 sons and 3 daughters. </a:t>
            </a:r>
            <a:endParaRPr sz="2000" dirty="0"/>
          </a:p>
          <a:p>
            <a:pPr marL="0" lvl="0" indent="0" algn="l" rtl="0">
              <a:spcBef>
                <a:spcPts val="1600"/>
              </a:spcBef>
              <a:spcAft>
                <a:spcPts val="1600"/>
              </a:spcAft>
              <a:buNone/>
            </a:pPr>
            <a:r>
              <a:rPr lang="en" sz="2000" dirty="0"/>
              <a:t>-It rained for 40 days and the entire earth was covered with water. </a:t>
            </a:r>
            <a:endParaRPr sz="2000" dirty="0"/>
          </a:p>
        </p:txBody>
      </p:sp>
      <p:pic>
        <p:nvPicPr>
          <p:cNvPr id="168" name="Google Shape;168;p28"/>
          <p:cNvPicPr preferRelativeResize="0"/>
          <p:nvPr/>
        </p:nvPicPr>
        <p:blipFill>
          <a:blip r:embed="rId3">
            <a:alphaModFix/>
          </a:blip>
          <a:stretch>
            <a:fillRect/>
          </a:stretch>
        </p:blipFill>
        <p:spPr>
          <a:xfrm>
            <a:off x="6792676" y="89150"/>
            <a:ext cx="2245875" cy="1473150"/>
          </a:xfrm>
          <a:prstGeom prst="rect">
            <a:avLst/>
          </a:prstGeom>
          <a:noFill/>
          <a:ln>
            <a:noFill/>
          </a:ln>
        </p:spPr>
      </p:pic>
      <p:pic>
        <p:nvPicPr>
          <p:cNvPr id="169" name="Google Shape;169;p28"/>
          <p:cNvPicPr preferRelativeResize="0"/>
          <p:nvPr/>
        </p:nvPicPr>
        <p:blipFill>
          <a:blip r:embed="rId4">
            <a:alphaModFix/>
          </a:blip>
          <a:stretch>
            <a:fillRect/>
          </a:stretch>
        </p:blipFill>
        <p:spPr>
          <a:xfrm>
            <a:off x="114300" y="3955275"/>
            <a:ext cx="8982075" cy="1076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Chinese language</a:t>
            </a:r>
            <a:endParaRPr/>
          </a:p>
        </p:txBody>
      </p:sp>
      <p:sp>
        <p:nvSpPr>
          <p:cNvPr id="175" name="Google Shape;175;p29"/>
          <p:cNvSpPr txBox="1">
            <a:spLocks noGrp="1"/>
          </p:cNvSpPr>
          <p:nvPr>
            <p:ph type="body" idx="1"/>
          </p:nvPr>
        </p:nvSpPr>
        <p:spPr>
          <a:xfrm>
            <a:off x="387900" y="1489825"/>
            <a:ext cx="3999900" cy="332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The oldest known written language.</a:t>
            </a:r>
            <a:endParaRPr sz="2000" dirty="0"/>
          </a:p>
          <a:p>
            <a:pPr marL="0" lvl="0" indent="0" algn="l" rtl="0">
              <a:spcBef>
                <a:spcPts val="1600"/>
              </a:spcBef>
              <a:spcAft>
                <a:spcPts val="0"/>
              </a:spcAft>
              <a:buNone/>
            </a:pPr>
            <a:r>
              <a:rPr lang="en" sz="2000" dirty="0"/>
              <a:t>The character for “Boat” is actually comprised of separate characters combined.  </a:t>
            </a:r>
            <a:endParaRPr sz="2000" dirty="0"/>
          </a:p>
          <a:p>
            <a:pPr marL="0" lvl="0" indent="0" algn="l" rtl="0">
              <a:spcBef>
                <a:spcPts val="1600"/>
              </a:spcBef>
              <a:spcAft>
                <a:spcPts val="0"/>
              </a:spcAft>
              <a:buNone/>
            </a:pPr>
            <a:r>
              <a:rPr lang="en" sz="2000" dirty="0"/>
              <a:t>VESSEL+ EIGHT + PEOPLE</a:t>
            </a:r>
            <a:endParaRPr sz="2000" dirty="0"/>
          </a:p>
        </p:txBody>
      </p:sp>
      <p:pic>
        <p:nvPicPr>
          <p:cNvPr id="176" name="Google Shape;176;p29"/>
          <p:cNvPicPr preferRelativeResize="0"/>
          <p:nvPr/>
        </p:nvPicPr>
        <p:blipFill>
          <a:blip r:embed="rId3">
            <a:alphaModFix/>
          </a:blip>
          <a:stretch>
            <a:fillRect/>
          </a:stretch>
        </p:blipFill>
        <p:spPr>
          <a:xfrm>
            <a:off x="4756200" y="244150"/>
            <a:ext cx="3919375" cy="4727925"/>
          </a:xfrm>
          <a:prstGeom prst="rect">
            <a:avLst/>
          </a:prstGeom>
          <a:noFill/>
          <a:ln>
            <a:noFill/>
          </a:ln>
        </p:spPr>
      </p:pic>
      <p:sp>
        <p:nvSpPr>
          <p:cNvPr id="177" name="Google Shape;177;p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Over 200 hundred ancient flood stories</a:t>
            </a:r>
            <a:endParaRPr/>
          </a:p>
        </p:txBody>
      </p:sp>
      <p:sp>
        <p:nvSpPr>
          <p:cNvPr id="183" name="Google Shape;183;p30"/>
          <p:cNvSpPr txBox="1">
            <a:spLocks noGrp="1"/>
          </p:cNvSpPr>
          <p:nvPr>
            <p:ph type="subTitle" idx="1"/>
          </p:nvPr>
        </p:nvSpPr>
        <p:spPr>
          <a:xfrm>
            <a:off x="1680300" y="3049450"/>
            <a:ext cx="5783400" cy="128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Almost every ancient civilization has a story about a global flood and one family that was saved. </a:t>
            </a:r>
            <a:endParaRPr/>
          </a:p>
        </p:txBody>
      </p:sp>
      <p:pic>
        <p:nvPicPr>
          <p:cNvPr id="184" name="Google Shape;184;p30"/>
          <p:cNvPicPr preferRelativeResize="0"/>
          <p:nvPr/>
        </p:nvPicPr>
        <p:blipFill>
          <a:blip r:embed="rId3">
            <a:alphaModFix/>
          </a:blip>
          <a:stretch>
            <a:fillRect/>
          </a:stretch>
        </p:blipFill>
        <p:spPr>
          <a:xfrm>
            <a:off x="5586070" y="0"/>
            <a:ext cx="3557929" cy="128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90" name="Google Shape;190;p31"/>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91" name="Google Shape;191;p31"/>
          <p:cNvPicPr preferRelativeResize="0"/>
          <p:nvPr/>
        </p:nvPicPr>
        <p:blipFill>
          <a:blip r:embed="rId3">
            <a:alphaModFix/>
          </a:blip>
          <a:stretch>
            <a:fillRect/>
          </a:stretch>
        </p:blipFill>
        <p:spPr>
          <a:xfrm>
            <a:off x="2356825" y="910375"/>
            <a:ext cx="4343075" cy="3257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132500"/>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 should probably be on step 5 by now</a:t>
            </a:r>
            <a:endParaRPr dirty="0"/>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1" name="Google Shape;71;p14"/>
          <p:cNvPicPr preferRelativeResize="0"/>
          <p:nvPr/>
        </p:nvPicPr>
        <p:blipFill>
          <a:blip r:embed="rId3">
            <a:alphaModFix/>
          </a:blip>
          <a:stretch>
            <a:fillRect/>
          </a:stretch>
        </p:blipFill>
        <p:spPr>
          <a:xfrm>
            <a:off x="0" y="895225"/>
            <a:ext cx="9144000" cy="4248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Step three:</a:t>
            </a:r>
            <a:endParaRPr/>
          </a:p>
        </p:txBody>
      </p:sp>
      <p:sp>
        <p:nvSpPr>
          <p:cNvPr id="197" name="Google Shape;197;p3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Seek Salvation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Genesis 8: 1-3</a:t>
            </a:r>
            <a:endParaRPr/>
          </a:p>
        </p:txBody>
      </p:sp>
      <p:sp>
        <p:nvSpPr>
          <p:cNvPr id="203" name="Google Shape;203;p33"/>
          <p:cNvSpPr txBox="1">
            <a:spLocks noGrp="1"/>
          </p:cNvSpPr>
          <p:nvPr>
            <p:ph type="body" idx="1"/>
          </p:nvPr>
        </p:nvSpPr>
        <p:spPr>
          <a:xfrm>
            <a:off x="203200" y="1320800"/>
            <a:ext cx="8728364" cy="324805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But God remembered Noah and all the beasts and all the cattle that were with him in the ark; and God caused a wind to pass over the earth, and the water subsided. Also the fountains of the deep and the floodgates of the sky were closed, and the rain from the sky was restrained; and the water receded steadily from the earth, and at the end of one hundred and fifty days the water decreased.</a:t>
            </a:r>
            <a:endParaRPr sz="2000" dirty="0"/>
          </a:p>
        </p:txBody>
      </p:sp>
      <p:pic>
        <p:nvPicPr>
          <p:cNvPr id="204" name="Google Shape;204;p33"/>
          <p:cNvPicPr preferRelativeResize="0"/>
          <p:nvPr/>
        </p:nvPicPr>
        <p:blipFill>
          <a:blip r:embed="rId3">
            <a:alphaModFix/>
          </a:blip>
          <a:stretch>
            <a:fillRect/>
          </a:stretch>
        </p:blipFill>
        <p:spPr>
          <a:xfrm>
            <a:off x="114300" y="3519055"/>
            <a:ext cx="8982075" cy="15129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Noah was saved BY the FLOOD</a:t>
            </a:r>
            <a:endParaRPr dirty="0"/>
          </a:p>
        </p:txBody>
      </p:sp>
      <p:sp>
        <p:nvSpPr>
          <p:cNvPr id="210" name="Google Shape;210;p34"/>
          <p:cNvSpPr txBox="1">
            <a:spLocks noGrp="1"/>
          </p:cNvSpPr>
          <p:nvPr>
            <p:ph type="body" idx="1"/>
          </p:nvPr>
        </p:nvSpPr>
        <p:spPr>
          <a:xfrm>
            <a:off x="387900" y="1313525"/>
            <a:ext cx="8368200" cy="32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Then the Lord saw that the wickedness of man was great on the earth, and that every intent of the thoughts of his heart was </a:t>
            </a:r>
            <a:r>
              <a:rPr lang="en" sz="2000" b="1" i="1" u="sng" dirty="0"/>
              <a:t>only evil continually.</a:t>
            </a:r>
            <a:r>
              <a:rPr lang="en" sz="2000" dirty="0"/>
              <a:t> The Lord was sorry that He had made man on the earth, and He was grieved in His heart. Genesis 6:5</a:t>
            </a:r>
            <a:endParaRPr sz="2000" dirty="0"/>
          </a:p>
          <a:p>
            <a:pPr marL="0" lvl="0" indent="0" algn="l" rtl="0">
              <a:spcBef>
                <a:spcPts val="1600"/>
              </a:spcBef>
              <a:spcAft>
                <a:spcPts val="1600"/>
              </a:spcAft>
              <a:buClr>
                <a:srgbClr val="000000"/>
              </a:buClr>
              <a:buSzPts val="1100"/>
              <a:buFont typeface="Arial"/>
              <a:buNone/>
            </a:pPr>
            <a:r>
              <a:rPr lang="en" sz="2000" dirty="0"/>
              <a:t>...Now the earth was corrupt in the sight of God, and the earth was </a:t>
            </a:r>
            <a:r>
              <a:rPr lang="en" sz="2000" b="1" i="1" u="sng" dirty="0"/>
              <a:t>filled with violence.</a:t>
            </a:r>
            <a:r>
              <a:rPr lang="en" sz="2000" dirty="0"/>
              <a:t>  Genesis 6:11</a:t>
            </a:r>
            <a:endParaRPr sz="2000" dirty="0"/>
          </a:p>
        </p:txBody>
      </p:sp>
      <p:pic>
        <p:nvPicPr>
          <p:cNvPr id="211" name="Google Shape;211;p34"/>
          <p:cNvPicPr preferRelativeResize="0"/>
          <p:nvPr/>
        </p:nvPicPr>
        <p:blipFill>
          <a:blip r:embed="rId3">
            <a:alphaModFix/>
          </a:blip>
          <a:stretch>
            <a:fillRect/>
          </a:stretch>
        </p:blipFill>
        <p:spPr>
          <a:xfrm>
            <a:off x="114300" y="3829975"/>
            <a:ext cx="8982075" cy="1202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 Peter 3: 20-21</a:t>
            </a:r>
            <a:endParaRPr/>
          </a:p>
        </p:txBody>
      </p:sp>
      <p:sp>
        <p:nvSpPr>
          <p:cNvPr id="217" name="Google Shape;217;p35"/>
          <p:cNvSpPr txBox="1">
            <a:spLocks noGrp="1"/>
          </p:cNvSpPr>
          <p:nvPr>
            <p:ph type="body" idx="1"/>
          </p:nvPr>
        </p:nvSpPr>
        <p:spPr>
          <a:xfrm>
            <a:off x="110836" y="1144125"/>
            <a:ext cx="8950037" cy="37530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patience of God kept waiting in the days of Noah, during the construction of the ark, in which a few, that is, eight persons, were brought safely through the water.  Corresponding to that, baptism now saves you… NASB</a:t>
            </a:r>
            <a:endParaRPr dirty="0"/>
          </a:p>
          <a:p>
            <a:pPr marL="0" lvl="0" indent="0" algn="l" rtl="0">
              <a:spcBef>
                <a:spcPts val="1600"/>
              </a:spcBef>
              <a:spcAft>
                <a:spcPts val="0"/>
              </a:spcAft>
              <a:buNone/>
            </a:pPr>
            <a:r>
              <a:rPr lang="en" dirty="0"/>
              <a:t>...God waited patiently in the days of Noah while the ark was being built. In it only a few people, eight in all, were saved through water, and this water symbolizes baptism that now saves you also... -NIV</a:t>
            </a:r>
            <a:endParaRPr dirty="0"/>
          </a:p>
          <a:p>
            <a:pPr marL="0" lvl="0" indent="0" algn="l" rtl="0">
              <a:spcBef>
                <a:spcPts val="1600"/>
              </a:spcBef>
              <a:spcAft>
                <a:spcPts val="1600"/>
              </a:spcAft>
              <a:buNone/>
            </a:pPr>
            <a:r>
              <a:rPr lang="en" dirty="0"/>
              <a:t>...God was waiting patiently for them while Noah was building the boat. Only a few people—eight in all—were saved by water. And that water is like baptism that now saves you… -NCV</a:t>
            </a:r>
            <a:br>
              <a:rPr lang="en" dirty="0"/>
            </a:b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ctrTitle"/>
          </p:nvPr>
        </p:nvSpPr>
        <p:spPr>
          <a:xfrm>
            <a:off x="1680300" y="1143025"/>
            <a:ext cx="5783400" cy="243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Noah was saved through water just as we are saved through Baptism.</a:t>
            </a:r>
            <a:endParaRPr/>
          </a:p>
        </p:txBody>
      </p:sp>
      <p:sp>
        <p:nvSpPr>
          <p:cNvPr id="223" name="Google Shape;223;p36"/>
          <p:cNvSpPr txBox="1">
            <a:spLocks noGrp="1"/>
          </p:cNvSpPr>
          <p:nvPr>
            <p:ph type="subTitle" idx="1"/>
          </p:nvPr>
        </p:nvSpPr>
        <p:spPr>
          <a:xfrm>
            <a:off x="1680302" y="415980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Step four:</a:t>
            </a:r>
            <a:endParaRPr/>
          </a:p>
        </p:txBody>
      </p:sp>
      <p:sp>
        <p:nvSpPr>
          <p:cNvPr id="229" name="Google Shape;229;p37"/>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Accept and be thankful for Protection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Genesis 8: 21-22</a:t>
            </a:r>
            <a:endParaRPr/>
          </a:p>
        </p:txBody>
      </p:sp>
      <p:sp>
        <p:nvSpPr>
          <p:cNvPr id="235" name="Google Shape;235;p38"/>
          <p:cNvSpPr txBox="1">
            <a:spLocks noGrp="1"/>
          </p:cNvSpPr>
          <p:nvPr>
            <p:ph type="body" idx="1"/>
          </p:nvPr>
        </p:nvSpPr>
        <p:spPr>
          <a:xfrm>
            <a:off x="387900" y="1334700"/>
            <a:ext cx="8368200" cy="323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The Lord smelled the soothing aroma; and the Lord said to Himself, “I will never again curse the ground on account of man, for the intent of man’s heart is evil from his youth; and I will never again destroy every living thing, as I have done. “While the earth remains, Seedtime and harvest, And cold and heat, And summer and winter, And day and night Shall not cease.”</a:t>
            </a:r>
            <a:endParaRPr sz="2000" dirty="0"/>
          </a:p>
        </p:txBody>
      </p:sp>
      <p:pic>
        <p:nvPicPr>
          <p:cNvPr id="236" name="Google Shape;236;p38"/>
          <p:cNvPicPr preferRelativeResize="0"/>
          <p:nvPr/>
        </p:nvPicPr>
        <p:blipFill>
          <a:blip r:embed="rId3">
            <a:alphaModFix/>
          </a:blip>
          <a:stretch>
            <a:fillRect/>
          </a:stretch>
        </p:blipFill>
        <p:spPr>
          <a:xfrm>
            <a:off x="114300" y="3685309"/>
            <a:ext cx="8982075" cy="13466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Genesis 9: 8-9, 11-13 </a:t>
            </a:r>
            <a:endParaRPr/>
          </a:p>
        </p:txBody>
      </p:sp>
      <p:sp>
        <p:nvSpPr>
          <p:cNvPr id="242" name="Google Shape;242;p39"/>
          <p:cNvSpPr txBox="1">
            <a:spLocks noGrp="1"/>
          </p:cNvSpPr>
          <p:nvPr>
            <p:ph type="body" idx="1"/>
          </p:nvPr>
        </p:nvSpPr>
        <p:spPr>
          <a:xfrm>
            <a:off x="184727" y="1228436"/>
            <a:ext cx="8793018" cy="374072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Then God spoke to Noah and to his sons with him, saying, “Now behold, I Myself do establish My covenant with you, and with your descendants after you … I establish My covenant with you; and all flesh shall never again be cut off by the water of the flood, neither shall there again be a flood to destroy the earth.” God said, “This is the sign of the covenant which I am making between Me and you and every living creature that is with you, for all successive generations; I set My bow in the cloud, and it shall be for a sign of a covenant between Me and the earth. It shall come about, when I bring a cloud over the earth, that the bow will be seen in the cloud, and I will remember My covenant, ... </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48" name="Google Shape;248;p4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9" name="Google Shape;249;p40"/>
          <p:cNvPicPr preferRelativeResize="0"/>
          <p:nvPr/>
        </p:nvPicPr>
        <p:blipFill>
          <a:blip r:embed="rId3">
            <a:alphaModFix/>
          </a:blip>
          <a:stretch>
            <a:fillRect/>
          </a:stretch>
        </p:blipFill>
        <p:spPr>
          <a:xfrm>
            <a:off x="387900" y="81375"/>
            <a:ext cx="8368200" cy="4980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 can only Imagine</a:t>
            </a:r>
            <a:endParaRPr/>
          </a:p>
        </p:txBody>
      </p:sp>
      <p:sp>
        <p:nvSpPr>
          <p:cNvPr id="255" name="Google Shape;255;p41"/>
          <p:cNvSpPr txBox="1">
            <a:spLocks noGrp="1"/>
          </p:cNvSpPr>
          <p:nvPr>
            <p:ph type="body" idx="1"/>
          </p:nvPr>
        </p:nvSpPr>
        <p:spPr>
          <a:xfrm>
            <a:off x="304800" y="1489824"/>
            <a:ext cx="8589818"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Now faith is the assurance of things hoped for, the conviction of things not seen. For by it the men of old gained approval. Hebrews 11: 1</a:t>
            </a:r>
            <a:endParaRPr sz="2000" dirty="0"/>
          </a:p>
          <a:p>
            <a:pPr marL="0" lvl="0" indent="0" algn="l" rtl="0">
              <a:spcBef>
                <a:spcPts val="1600"/>
              </a:spcBef>
              <a:spcAft>
                <a:spcPts val="0"/>
              </a:spcAft>
              <a:buNone/>
            </a:pPr>
            <a:r>
              <a:rPr lang="en" sz="2000" dirty="0"/>
              <a:t>By faith Noah, being warned by God about things not yet seen, in reverence prepared an ark for the salvation of his household, by which he condemned the world, and became an heir of the righteousness which is according to faith. Hebrews 11: 7</a:t>
            </a:r>
            <a:endParaRPr sz="2000"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James Irwin</a:t>
            </a:r>
            <a:endParaRPr dirty="0"/>
          </a:p>
        </p:txBody>
      </p:sp>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Apollo 15 Astronaut</a:t>
            </a:r>
            <a:endParaRPr sz="2000" dirty="0"/>
          </a:p>
          <a:p>
            <a:pPr marL="0" lvl="0" indent="0" algn="l" rtl="0">
              <a:spcBef>
                <a:spcPts val="1600"/>
              </a:spcBef>
              <a:spcAft>
                <a:spcPts val="0"/>
              </a:spcAft>
              <a:buNone/>
            </a:pPr>
            <a:r>
              <a:rPr lang="en" sz="2000" dirty="0"/>
              <a:t>Walked on the moon</a:t>
            </a:r>
            <a:endParaRPr sz="2000" dirty="0"/>
          </a:p>
          <a:p>
            <a:pPr marL="0" lvl="0" indent="0" algn="l" rtl="0">
              <a:spcBef>
                <a:spcPts val="1600"/>
              </a:spcBef>
              <a:spcAft>
                <a:spcPts val="0"/>
              </a:spcAft>
              <a:buNone/>
            </a:pPr>
            <a:r>
              <a:rPr lang="en" sz="2000" dirty="0"/>
              <a:t>Led several expeditions to find the Ark</a:t>
            </a:r>
            <a:endParaRPr sz="2000" dirty="0"/>
          </a:p>
          <a:p>
            <a:pPr marL="0" lvl="0" indent="0" algn="l" rtl="0">
              <a:spcBef>
                <a:spcPts val="1600"/>
              </a:spcBef>
              <a:spcAft>
                <a:spcPts val="1600"/>
              </a:spcAft>
              <a:buNone/>
            </a:pPr>
            <a:r>
              <a:rPr lang="en" sz="2000" dirty="0"/>
              <a:t>1974 to 1982</a:t>
            </a:r>
            <a:endParaRPr sz="2000" dirty="0"/>
          </a:p>
        </p:txBody>
      </p:sp>
      <p:pic>
        <p:nvPicPr>
          <p:cNvPr id="78" name="Google Shape;78;p15"/>
          <p:cNvPicPr preferRelativeResize="0"/>
          <p:nvPr/>
        </p:nvPicPr>
        <p:blipFill>
          <a:blip r:embed="rId3">
            <a:alphaModFix/>
          </a:blip>
          <a:stretch>
            <a:fillRect/>
          </a:stretch>
        </p:blipFill>
        <p:spPr>
          <a:xfrm>
            <a:off x="5029201" y="0"/>
            <a:ext cx="41148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By faith I will oneday see...</a:t>
            </a:r>
            <a:endParaRPr/>
          </a:p>
        </p:txBody>
      </p:sp>
      <p:sp>
        <p:nvSpPr>
          <p:cNvPr id="261" name="Google Shape;261;p42"/>
          <p:cNvSpPr txBox="1">
            <a:spLocks noGrp="1"/>
          </p:cNvSpPr>
          <p:nvPr>
            <p:ph type="subTitle" idx="1"/>
          </p:nvPr>
        </p:nvSpPr>
        <p:spPr>
          <a:xfrm>
            <a:off x="1680300" y="3049450"/>
            <a:ext cx="5783400" cy="123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Gideon, Cornelius, Nebuchadnezzar, Moses, Aaron, Noah and Lydia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 have always been fascinated by the flood</a:t>
            </a:r>
            <a:endParaRPr/>
          </a:p>
        </p:txBody>
      </p:sp>
      <p:sp>
        <p:nvSpPr>
          <p:cNvPr id="84" name="Google Shape;84;p16"/>
          <p:cNvSpPr txBox="1">
            <a:spLocks noGrp="1"/>
          </p:cNvSpPr>
          <p:nvPr>
            <p:ph type="body" idx="1"/>
          </p:nvPr>
        </p:nvSpPr>
        <p:spPr>
          <a:xfrm>
            <a:off x="387900" y="1318425"/>
            <a:ext cx="8368200" cy="3250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God is beyond us. He is transcendent, mysterious, and endless. We cannot grasp him with our intellect alone. To try to do so would be to emulate the Pharisees that Jesus so castigated while he walked the earth. We were meant to engage God with our imagination as well as our intellect… --Brennan S. McPherson</a:t>
            </a:r>
            <a:endParaRPr sz="2000" dirty="0"/>
          </a:p>
        </p:txBody>
      </p:sp>
      <p:pic>
        <p:nvPicPr>
          <p:cNvPr id="85" name="Google Shape;85;p16"/>
          <p:cNvPicPr preferRelativeResize="0"/>
          <p:nvPr/>
        </p:nvPicPr>
        <p:blipFill>
          <a:blip r:embed="rId3">
            <a:alphaModFix/>
          </a:blip>
          <a:stretch>
            <a:fillRect/>
          </a:stretch>
        </p:blipFill>
        <p:spPr>
          <a:xfrm>
            <a:off x="69125" y="3214255"/>
            <a:ext cx="9027250" cy="19292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211600" y="718225"/>
            <a:ext cx="87732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Noah, how to survive a flood</a:t>
            </a:r>
            <a:endParaRPr/>
          </a:p>
        </p:txBody>
      </p:sp>
      <p:pic>
        <p:nvPicPr>
          <p:cNvPr id="91" name="Google Shape;91;p17"/>
          <p:cNvPicPr preferRelativeResize="0"/>
          <p:nvPr/>
        </p:nvPicPr>
        <p:blipFill>
          <a:blip r:embed="rId3">
            <a:alphaModFix/>
          </a:blip>
          <a:stretch>
            <a:fillRect/>
          </a:stretch>
        </p:blipFill>
        <p:spPr>
          <a:xfrm>
            <a:off x="0" y="1853600"/>
            <a:ext cx="9143999" cy="3289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Step one</a:t>
            </a:r>
            <a:endParaRPr/>
          </a:p>
        </p:txBody>
      </p:sp>
      <p:sp>
        <p:nvSpPr>
          <p:cNvPr id="97" name="Google Shape;97;p18"/>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Flee Corruption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Genesis 6:5</a:t>
            </a:r>
            <a:endParaRPr dirty="0"/>
          </a:p>
        </p:txBody>
      </p:sp>
      <p:sp>
        <p:nvSpPr>
          <p:cNvPr id="103" name="Google Shape;103;p19"/>
          <p:cNvSpPr txBox="1">
            <a:spLocks noGrp="1"/>
          </p:cNvSpPr>
          <p:nvPr>
            <p:ph type="body" idx="1"/>
          </p:nvPr>
        </p:nvSpPr>
        <p:spPr>
          <a:xfrm>
            <a:off x="387900" y="1265382"/>
            <a:ext cx="8368200" cy="267854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Then the Lord saw that the wickedness of man was great on the earth, and that every intent of the thoughts of his heart was </a:t>
            </a:r>
            <a:r>
              <a:rPr lang="en" sz="2000" b="1" i="1" u="sng" dirty="0"/>
              <a:t>only evil continually.</a:t>
            </a:r>
            <a:r>
              <a:rPr lang="en" sz="2000" dirty="0"/>
              <a:t> The Lord was sorry that He had made man on the earth, and He was grieved in His heart.</a:t>
            </a:r>
            <a:endParaRPr sz="2000" dirty="0"/>
          </a:p>
        </p:txBody>
      </p:sp>
      <p:pic>
        <p:nvPicPr>
          <p:cNvPr id="104" name="Google Shape;104;p19"/>
          <p:cNvPicPr preferRelativeResize="0"/>
          <p:nvPr/>
        </p:nvPicPr>
        <p:blipFill>
          <a:blip r:embed="rId3">
            <a:alphaModFix/>
          </a:blip>
          <a:stretch>
            <a:fillRect/>
          </a:stretch>
        </p:blipFill>
        <p:spPr>
          <a:xfrm>
            <a:off x="114300" y="3084945"/>
            <a:ext cx="8982075" cy="19470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Noah fled the corruption. </a:t>
            </a:r>
            <a:endParaRPr/>
          </a:p>
        </p:txBody>
      </p:sp>
      <p:sp>
        <p:nvSpPr>
          <p:cNvPr id="110" name="Google Shape;110;p20"/>
          <p:cNvSpPr txBox="1">
            <a:spLocks noGrp="1"/>
          </p:cNvSpPr>
          <p:nvPr>
            <p:ph type="body" idx="1"/>
          </p:nvPr>
        </p:nvSpPr>
        <p:spPr>
          <a:xfrm>
            <a:off x="184727" y="1681018"/>
            <a:ext cx="8571373" cy="31403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But Noah found favor in the eyes of the Lord. 6:8</a:t>
            </a:r>
            <a:endParaRPr sz="2000" dirty="0"/>
          </a:p>
          <a:p>
            <a:pPr marL="0" lvl="0" indent="0" algn="l" rtl="0">
              <a:spcBef>
                <a:spcPts val="1600"/>
              </a:spcBef>
              <a:spcAft>
                <a:spcPts val="0"/>
              </a:spcAft>
              <a:buClr>
                <a:srgbClr val="000000"/>
              </a:buClr>
              <a:buSzPts val="1100"/>
              <a:buFont typeface="Arial"/>
              <a:buNone/>
            </a:pPr>
            <a:r>
              <a:rPr lang="en" sz="2000" dirty="0"/>
              <a:t>Now the earth was corrupt in the sight of God, and the earth was </a:t>
            </a:r>
            <a:r>
              <a:rPr lang="en" sz="2000" b="1" i="1" u="sng" dirty="0"/>
              <a:t>filled with violence.</a:t>
            </a:r>
            <a:r>
              <a:rPr lang="en" sz="2000" dirty="0"/>
              <a:t> God looked on the earth, and behold, it was corrupt; for all flesh had corrupted their way upon the earth. Then God said to Noah, “The end of all flesh has come before Me; for the earth is filled with violence because of them; and behold, I am about to destroy them with the earth. Make for yourself an ark of gopher wood… Genesis 6:11-14</a:t>
            </a:r>
            <a:endParaRPr sz="2000"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11" name="Google Shape;111;p20"/>
          <p:cNvPicPr preferRelativeResize="0"/>
          <p:nvPr/>
        </p:nvPicPr>
        <p:blipFill rotWithShape="1">
          <a:blip r:embed="rId3">
            <a:alphaModFix/>
          </a:blip>
          <a:srcRect t="144550" b="-144550"/>
          <a:stretch/>
        </p:blipFill>
        <p:spPr>
          <a:xfrm>
            <a:off x="6903225" y="3011224"/>
            <a:ext cx="2143125" cy="2050900"/>
          </a:xfrm>
          <a:prstGeom prst="rect">
            <a:avLst/>
          </a:prstGeom>
          <a:noFill/>
          <a:ln>
            <a:noFill/>
          </a:ln>
        </p:spPr>
      </p:pic>
      <p:pic>
        <p:nvPicPr>
          <p:cNvPr id="112" name="Google Shape;112;p20"/>
          <p:cNvPicPr preferRelativeResize="0"/>
          <p:nvPr/>
        </p:nvPicPr>
        <p:blipFill>
          <a:blip r:embed="rId4">
            <a:alphaModFix/>
          </a:blip>
          <a:stretch>
            <a:fillRect/>
          </a:stretch>
        </p:blipFill>
        <p:spPr>
          <a:xfrm>
            <a:off x="7093100" y="0"/>
            <a:ext cx="2050900" cy="205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25550" y="152400"/>
            <a:ext cx="3076200" cy="108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does today’s world compare? </a:t>
            </a:r>
            <a:endParaRPr/>
          </a:p>
        </p:txBody>
      </p:sp>
      <p:sp>
        <p:nvSpPr>
          <p:cNvPr id="118" name="Google Shape;118;p21"/>
          <p:cNvSpPr txBox="1">
            <a:spLocks noGrp="1"/>
          </p:cNvSpPr>
          <p:nvPr>
            <p:ph type="body" idx="1"/>
          </p:nvPr>
        </p:nvSpPr>
        <p:spPr>
          <a:xfrm>
            <a:off x="162550" y="1399825"/>
            <a:ext cx="3369600" cy="3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For you yourselves know full well that the day of the Lord will come just like a thief in the night. While they are saying, “Peace and safety!” then destruction will come upon them suddenly like labor pains upon a woman with child, and they will not escape. </a:t>
            </a:r>
            <a:endParaRPr sz="1800" dirty="0"/>
          </a:p>
          <a:p>
            <a:pPr marL="0" lvl="0" indent="0" algn="l" rtl="0">
              <a:spcBef>
                <a:spcPts val="1600"/>
              </a:spcBef>
              <a:spcAft>
                <a:spcPts val="1600"/>
              </a:spcAft>
              <a:buNone/>
            </a:pPr>
            <a:r>
              <a:rPr lang="en" sz="1800" dirty="0"/>
              <a:t>I Thessalonians 5:2-3</a:t>
            </a:r>
            <a:endParaRPr sz="1800" dirty="0"/>
          </a:p>
        </p:txBody>
      </p:sp>
      <p:pic>
        <p:nvPicPr>
          <p:cNvPr id="119" name="Google Shape;119;p21"/>
          <p:cNvPicPr preferRelativeResize="0"/>
          <p:nvPr/>
        </p:nvPicPr>
        <p:blipFill>
          <a:blip r:embed="rId3">
            <a:alphaModFix/>
          </a:blip>
          <a:stretch>
            <a:fillRect/>
          </a:stretch>
        </p:blipFill>
        <p:spPr>
          <a:xfrm>
            <a:off x="3646050" y="137850"/>
            <a:ext cx="5378124" cy="4867801"/>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1563</Words>
  <Application>Microsoft Office PowerPoint</Application>
  <PresentationFormat>On-screen Show (16:9)</PresentationFormat>
  <Paragraphs>67</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Roboto Slab</vt:lpstr>
      <vt:lpstr>Roboto</vt:lpstr>
      <vt:lpstr>Arial</vt:lpstr>
      <vt:lpstr>Marina</vt:lpstr>
      <vt:lpstr>PowerPoint Presentation</vt:lpstr>
      <vt:lpstr>You should probably be on step 5 by now</vt:lpstr>
      <vt:lpstr>James Irwin</vt:lpstr>
      <vt:lpstr>We have always been fascinated by the flood</vt:lpstr>
      <vt:lpstr>Noah, how to survive a flood</vt:lpstr>
      <vt:lpstr>Step one</vt:lpstr>
      <vt:lpstr>Genesis 6:5</vt:lpstr>
      <vt:lpstr>Noah fled the corruption. </vt:lpstr>
      <vt:lpstr>How does today’s world compare? </vt:lpstr>
      <vt:lpstr>Step two: </vt:lpstr>
      <vt:lpstr>Genesis 7:20-24</vt:lpstr>
      <vt:lpstr>To prepare Noah followed directions</vt:lpstr>
      <vt:lpstr>PowerPoint Presentation</vt:lpstr>
      <vt:lpstr>Is there proof of Global destruction?</vt:lpstr>
      <vt:lpstr>Hawaii</vt:lpstr>
      <vt:lpstr>China</vt:lpstr>
      <vt:lpstr>The Chinese language</vt:lpstr>
      <vt:lpstr>Over 200 hundred ancient flood stories</vt:lpstr>
      <vt:lpstr>PowerPoint Presentation</vt:lpstr>
      <vt:lpstr>Step three:</vt:lpstr>
      <vt:lpstr>Genesis 8: 1-3</vt:lpstr>
      <vt:lpstr>Noah was saved BY the FLOOD</vt:lpstr>
      <vt:lpstr>I Peter 3: 20-21</vt:lpstr>
      <vt:lpstr>Noah was saved through water just as we are saved through Baptism.</vt:lpstr>
      <vt:lpstr>Step four:</vt:lpstr>
      <vt:lpstr>Genesis 8: 21-22</vt:lpstr>
      <vt:lpstr>Genesis 9: 8-9, 11-13 </vt:lpstr>
      <vt:lpstr>PowerPoint Presentation</vt:lpstr>
      <vt:lpstr>I can only Imagine</vt:lpstr>
      <vt:lpstr>By faith I will oneday see...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3</cp:revision>
  <dcterms:modified xsi:type="dcterms:W3CDTF">2019-02-24T15:48:08Z</dcterms:modified>
</cp:coreProperties>
</file>