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46" r:id="rId2"/>
    <p:sldId id="347" r:id="rId3"/>
    <p:sldId id="343" r:id="rId4"/>
    <p:sldId id="344" r:id="rId5"/>
    <p:sldId id="292" r:id="rId6"/>
    <p:sldId id="287" r:id="rId7"/>
    <p:sldId id="293" r:id="rId8"/>
    <p:sldId id="284" r:id="rId9"/>
    <p:sldId id="283" r:id="rId10"/>
    <p:sldId id="348" r:id="rId11"/>
    <p:sldId id="291" r:id="rId12"/>
    <p:sldId id="288" r:id="rId13"/>
    <p:sldId id="296" r:id="rId14"/>
    <p:sldId id="258" r:id="rId15"/>
    <p:sldId id="285" r:id="rId16"/>
    <p:sldId id="307" r:id="rId17"/>
    <p:sldId id="345" r:id="rId18"/>
    <p:sldId id="308" r:id="rId19"/>
    <p:sldId id="309" r:id="rId20"/>
    <p:sldId id="310" r:id="rId21"/>
    <p:sldId id="311" r:id="rId22"/>
    <p:sldId id="313" r:id="rId23"/>
    <p:sldId id="314" r:id="rId24"/>
    <p:sldId id="315" r:id="rId25"/>
    <p:sldId id="355" r:id="rId26"/>
    <p:sldId id="316" r:id="rId27"/>
    <p:sldId id="317" r:id="rId28"/>
    <p:sldId id="349" r:id="rId29"/>
    <p:sldId id="318" r:id="rId30"/>
    <p:sldId id="319" r:id="rId31"/>
    <p:sldId id="320" r:id="rId32"/>
    <p:sldId id="321" r:id="rId33"/>
    <p:sldId id="322" r:id="rId34"/>
    <p:sldId id="323" r:id="rId35"/>
    <p:sldId id="324" r:id="rId36"/>
    <p:sldId id="325" r:id="rId37"/>
    <p:sldId id="328" r:id="rId38"/>
    <p:sldId id="326" r:id="rId39"/>
    <p:sldId id="327" r:id="rId40"/>
    <p:sldId id="300" r:id="rId41"/>
    <p:sldId id="303" r:id="rId42"/>
    <p:sldId id="295" r:id="rId43"/>
    <p:sldId id="272" r:id="rId44"/>
    <p:sldId id="297" r:id="rId45"/>
    <p:sldId id="261" r:id="rId46"/>
    <p:sldId id="263" r:id="rId47"/>
    <p:sldId id="264" r:id="rId48"/>
    <p:sldId id="268" r:id="rId49"/>
    <p:sldId id="270" r:id="rId50"/>
    <p:sldId id="281" r:id="rId51"/>
    <p:sldId id="282" r:id="rId52"/>
    <p:sldId id="354" r:id="rId53"/>
    <p:sldId id="350" r:id="rId54"/>
    <p:sldId id="352" r:id="rId55"/>
  </p:sldIdLst>
  <p:sldSz cx="12192000" cy="6858000"/>
  <p:notesSz cx="7077075" cy="90281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5" autoAdjust="0"/>
    <p:restoredTop sz="94660"/>
  </p:normalViewPr>
  <p:slideViewPr>
    <p:cSldViewPr snapToGrid="0">
      <p:cViewPr varScale="1">
        <p:scale>
          <a:sx n="98" d="100"/>
          <a:sy n="98" d="100"/>
        </p:scale>
        <p:origin x="114" y="3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524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438" y="0"/>
            <a:ext cx="3067050" cy="452438"/>
          </a:xfrm>
          <a:prstGeom prst="rect">
            <a:avLst/>
          </a:prstGeom>
        </p:spPr>
        <p:txBody>
          <a:bodyPr vert="horz" lIns="91440" tIns="45720" rIns="91440" bIns="45720" rtlCol="0"/>
          <a:lstStyle>
            <a:lvl1pPr algn="r">
              <a:defRPr sz="1200"/>
            </a:lvl1pPr>
          </a:lstStyle>
          <a:p>
            <a:fld id="{109E22BB-1A15-4D40-96A5-BA02F9A84864}" type="datetimeFigureOut">
              <a:rPr lang="en-US" smtClean="0"/>
              <a:t>12/31/2016</a:t>
            </a:fld>
            <a:endParaRPr lang="en-US"/>
          </a:p>
        </p:txBody>
      </p:sp>
      <p:sp>
        <p:nvSpPr>
          <p:cNvPr id="4" name="Slide Image Placeholder 3"/>
          <p:cNvSpPr>
            <a:spLocks noGrp="1" noRot="1" noChangeAspect="1"/>
          </p:cNvSpPr>
          <p:nvPr>
            <p:ph type="sldImg" idx="2"/>
          </p:nvPr>
        </p:nvSpPr>
        <p:spPr>
          <a:xfrm>
            <a:off x="830263" y="1128713"/>
            <a:ext cx="5416550" cy="304641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8025" y="4344988"/>
            <a:ext cx="5661025" cy="355441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575675"/>
            <a:ext cx="3067050" cy="4524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438" y="8575675"/>
            <a:ext cx="3067050" cy="452438"/>
          </a:xfrm>
          <a:prstGeom prst="rect">
            <a:avLst/>
          </a:prstGeom>
        </p:spPr>
        <p:txBody>
          <a:bodyPr vert="horz" lIns="91440" tIns="45720" rIns="91440" bIns="45720" rtlCol="0" anchor="b"/>
          <a:lstStyle>
            <a:lvl1pPr algn="r">
              <a:defRPr sz="1200"/>
            </a:lvl1pPr>
          </a:lstStyle>
          <a:p>
            <a:fld id="{CB6FE623-23C2-4FA4-8162-427F9AB7FAD6}" type="slidenum">
              <a:rPr lang="en-US" smtClean="0"/>
              <a:t>‹#›</a:t>
            </a:fld>
            <a:endParaRPr lang="en-US"/>
          </a:p>
        </p:txBody>
      </p:sp>
    </p:spTree>
    <p:extLst>
      <p:ext uri="{BB962C8B-B14F-4D97-AF65-F5344CB8AC3E}">
        <p14:creationId xmlns:p14="http://schemas.microsoft.com/office/powerpoint/2010/main" val="2106253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5DA78F-8E6B-4A40-BB72-D0AEC0452EE9}" type="slidenum">
              <a:rPr lang="en-US" altLang="en-US"/>
              <a:pPr/>
              <a:t>53</a:t>
            </a:fld>
            <a:endParaRPr lang="en-US" altLang="en-US"/>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endParaRPr lang="en-US" altLang="en-US"/>
          </a:p>
        </p:txBody>
      </p:sp>
      <p:sp>
        <p:nvSpPr>
          <p:cNvPr id="2" name="Date Placeholder 1"/>
          <p:cNvSpPr>
            <a:spLocks noGrp="1"/>
          </p:cNvSpPr>
          <p:nvPr>
            <p:ph type="dt" idx="10"/>
          </p:nvPr>
        </p:nvSpPr>
        <p:spPr/>
        <p:txBody>
          <a:bodyPr/>
          <a:lstStyle/>
          <a:p>
            <a:fld id="{0F7C8230-36D5-4FBF-87FD-0BAEF2F2A1B1}" type="datetime1">
              <a:rPr lang="en-US" smtClean="0"/>
              <a:t>12/31/2016</a:t>
            </a:fld>
            <a:endParaRPr lang="en-US"/>
          </a:p>
        </p:txBody>
      </p:sp>
    </p:spTree>
    <p:extLst>
      <p:ext uri="{BB962C8B-B14F-4D97-AF65-F5344CB8AC3E}">
        <p14:creationId xmlns:p14="http://schemas.microsoft.com/office/powerpoint/2010/main" val="3727312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A3127F-6549-46F4-8A89-FA52CDF9D431}" type="slidenum">
              <a:rPr lang="en-US" altLang="en-US"/>
              <a:pPr/>
              <a:t>54</a:t>
            </a:fld>
            <a:endParaRPr lang="en-US" altLang="en-US"/>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endParaRPr lang="en-US" altLang="en-US"/>
          </a:p>
        </p:txBody>
      </p:sp>
      <p:sp>
        <p:nvSpPr>
          <p:cNvPr id="2" name="Date Placeholder 1"/>
          <p:cNvSpPr>
            <a:spLocks noGrp="1"/>
          </p:cNvSpPr>
          <p:nvPr>
            <p:ph type="dt" idx="10"/>
          </p:nvPr>
        </p:nvSpPr>
        <p:spPr/>
        <p:txBody>
          <a:bodyPr/>
          <a:lstStyle/>
          <a:p>
            <a:fld id="{AAAE2808-8532-49B5-B88C-CEB8454A9EDA}" type="datetime1">
              <a:rPr lang="en-US" smtClean="0"/>
              <a:t>12/31/2016</a:t>
            </a:fld>
            <a:endParaRPr lang="en-US"/>
          </a:p>
        </p:txBody>
      </p:sp>
    </p:spTree>
    <p:extLst>
      <p:ext uri="{BB962C8B-B14F-4D97-AF65-F5344CB8AC3E}">
        <p14:creationId xmlns:p14="http://schemas.microsoft.com/office/powerpoint/2010/main" val="45529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C5F8202-978A-4C89-80B5-171A50D5D3C8}" type="datetimeFigureOut">
              <a:rPr lang="en-US" smtClean="0"/>
              <a:t>12/31/2016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B31C01-EEDF-4CE4-9BD6-D63ACD08C99E}" type="slidenum">
              <a:rPr lang="en-US" smtClean="0"/>
              <a:t>‹#›</a:t>
            </a:fld>
            <a:endParaRPr lang="en-US"/>
          </a:p>
        </p:txBody>
      </p:sp>
    </p:spTree>
    <p:extLst>
      <p:ext uri="{BB962C8B-B14F-4D97-AF65-F5344CB8AC3E}">
        <p14:creationId xmlns:p14="http://schemas.microsoft.com/office/powerpoint/2010/main" val="3593829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5F8202-978A-4C89-80B5-171A50D5D3C8}" type="datetimeFigureOut">
              <a:rPr lang="en-US" smtClean="0"/>
              <a:t>12/31/2016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B31C01-EEDF-4CE4-9BD6-D63ACD08C99E}" type="slidenum">
              <a:rPr lang="en-US" smtClean="0"/>
              <a:t>‹#›</a:t>
            </a:fld>
            <a:endParaRPr lang="en-US"/>
          </a:p>
        </p:txBody>
      </p:sp>
    </p:spTree>
    <p:extLst>
      <p:ext uri="{BB962C8B-B14F-4D97-AF65-F5344CB8AC3E}">
        <p14:creationId xmlns:p14="http://schemas.microsoft.com/office/powerpoint/2010/main" val="2677332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5F8202-978A-4C89-80B5-171A50D5D3C8}" type="datetimeFigureOut">
              <a:rPr lang="en-US" smtClean="0"/>
              <a:t>12/31/2016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B31C01-EEDF-4CE4-9BD6-D63ACD08C99E}" type="slidenum">
              <a:rPr lang="en-US" smtClean="0"/>
              <a:t>‹#›</a:t>
            </a:fld>
            <a:endParaRPr lang="en-US"/>
          </a:p>
        </p:txBody>
      </p:sp>
    </p:spTree>
    <p:extLst>
      <p:ext uri="{BB962C8B-B14F-4D97-AF65-F5344CB8AC3E}">
        <p14:creationId xmlns:p14="http://schemas.microsoft.com/office/powerpoint/2010/main" val="2978713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5F8202-978A-4C89-80B5-171A50D5D3C8}" type="datetimeFigureOut">
              <a:rPr lang="en-US" smtClean="0"/>
              <a:t>12/31/2016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B31C01-EEDF-4CE4-9BD6-D63ACD08C99E}" type="slidenum">
              <a:rPr lang="en-US" smtClean="0"/>
              <a:t>‹#›</a:t>
            </a:fld>
            <a:endParaRPr lang="en-US"/>
          </a:p>
        </p:txBody>
      </p:sp>
    </p:spTree>
    <p:extLst>
      <p:ext uri="{BB962C8B-B14F-4D97-AF65-F5344CB8AC3E}">
        <p14:creationId xmlns:p14="http://schemas.microsoft.com/office/powerpoint/2010/main" val="632139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5F8202-978A-4C89-80B5-171A50D5D3C8}" type="datetimeFigureOut">
              <a:rPr lang="en-US" smtClean="0"/>
              <a:t>12/31/2016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B31C01-EEDF-4CE4-9BD6-D63ACD08C99E}" type="slidenum">
              <a:rPr lang="en-US" smtClean="0"/>
              <a:t>‹#›</a:t>
            </a:fld>
            <a:endParaRPr lang="en-US"/>
          </a:p>
        </p:txBody>
      </p:sp>
    </p:spTree>
    <p:extLst>
      <p:ext uri="{BB962C8B-B14F-4D97-AF65-F5344CB8AC3E}">
        <p14:creationId xmlns:p14="http://schemas.microsoft.com/office/powerpoint/2010/main" val="3504422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C5F8202-978A-4C89-80B5-171A50D5D3C8}" type="datetimeFigureOut">
              <a:rPr lang="en-US" smtClean="0"/>
              <a:t>12/31/2016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B31C01-EEDF-4CE4-9BD6-D63ACD08C99E}" type="slidenum">
              <a:rPr lang="en-US" smtClean="0"/>
              <a:t>‹#›</a:t>
            </a:fld>
            <a:endParaRPr lang="en-US"/>
          </a:p>
        </p:txBody>
      </p:sp>
    </p:spTree>
    <p:extLst>
      <p:ext uri="{BB962C8B-B14F-4D97-AF65-F5344CB8AC3E}">
        <p14:creationId xmlns:p14="http://schemas.microsoft.com/office/powerpoint/2010/main" val="4008332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C5F8202-978A-4C89-80B5-171A50D5D3C8}" type="datetimeFigureOut">
              <a:rPr lang="en-US" smtClean="0"/>
              <a:t>12/31/2016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B31C01-EEDF-4CE4-9BD6-D63ACD08C99E}" type="slidenum">
              <a:rPr lang="en-US" smtClean="0"/>
              <a:t>‹#›</a:t>
            </a:fld>
            <a:endParaRPr lang="en-US"/>
          </a:p>
        </p:txBody>
      </p:sp>
    </p:spTree>
    <p:extLst>
      <p:ext uri="{BB962C8B-B14F-4D97-AF65-F5344CB8AC3E}">
        <p14:creationId xmlns:p14="http://schemas.microsoft.com/office/powerpoint/2010/main" val="1881771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C5F8202-978A-4C89-80B5-171A50D5D3C8}" type="datetimeFigureOut">
              <a:rPr lang="en-US" smtClean="0"/>
              <a:t>12/31/2016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B31C01-EEDF-4CE4-9BD6-D63ACD08C99E}" type="slidenum">
              <a:rPr lang="en-US" smtClean="0"/>
              <a:t>‹#›</a:t>
            </a:fld>
            <a:endParaRPr lang="en-US"/>
          </a:p>
        </p:txBody>
      </p:sp>
    </p:spTree>
    <p:extLst>
      <p:ext uri="{BB962C8B-B14F-4D97-AF65-F5344CB8AC3E}">
        <p14:creationId xmlns:p14="http://schemas.microsoft.com/office/powerpoint/2010/main" val="3035659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5F8202-978A-4C89-80B5-171A50D5D3C8}" type="datetimeFigureOut">
              <a:rPr lang="en-US" smtClean="0"/>
              <a:t>12/31/2016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B31C01-EEDF-4CE4-9BD6-D63ACD08C99E}" type="slidenum">
              <a:rPr lang="en-US" smtClean="0"/>
              <a:t>‹#›</a:t>
            </a:fld>
            <a:endParaRPr lang="en-US"/>
          </a:p>
        </p:txBody>
      </p:sp>
    </p:spTree>
    <p:extLst>
      <p:ext uri="{BB962C8B-B14F-4D97-AF65-F5344CB8AC3E}">
        <p14:creationId xmlns:p14="http://schemas.microsoft.com/office/powerpoint/2010/main" val="285618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5F8202-978A-4C89-80B5-171A50D5D3C8}" type="datetimeFigureOut">
              <a:rPr lang="en-US" smtClean="0"/>
              <a:t>12/31/2016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B31C01-EEDF-4CE4-9BD6-D63ACD08C99E}" type="slidenum">
              <a:rPr lang="en-US" smtClean="0"/>
              <a:t>‹#›</a:t>
            </a:fld>
            <a:endParaRPr lang="en-US"/>
          </a:p>
        </p:txBody>
      </p:sp>
    </p:spTree>
    <p:extLst>
      <p:ext uri="{BB962C8B-B14F-4D97-AF65-F5344CB8AC3E}">
        <p14:creationId xmlns:p14="http://schemas.microsoft.com/office/powerpoint/2010/main" val="1000432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5F8202-978A-4C89-80B5-171A50D5D3C8}" type="datetimeFigureOut">
              <a:rPr lang="en-US" smtClean="0"/>
              <a:t>12/31/2016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B31C01-EEDF-4CE4-9BD6-D63ACD08C99E}" type="slidenum">
              <a:rPr lang="en-US" smtClean="0"/>
              <a:t>‹#›</a:t>
            </a:fld>
            <a:endParaRPr lang="en-US"/>
          </a:p>
        </p:txBody>
      </p:sp>
    </p:spTree>
    <p:extLst>
      <p:ext uri="{BB962C8B-B14F-4D97-AF65-F5344CB8AC3E}">
        <p14:creationId xmlns:p14="http://schemas.microsoft.com/office/powerpoint/2010/main" val="3353838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5F8202-978A-4C89-80B5-171A50D5D3C8}" type="datetimeFigureOut">
              <a:rPr lang="en-US" smtClean="0"/>
              <a:t>12/31/2016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B31C01-EEDF-4CE4-9BD6-D63ACD08C99E}" type="slidenum">
              <a:rPr lang="en-US" smtClean="0"/>
              <a:t>‹#›</a:t>
            </a:fld>
            <a:endParaRPr lang="en-US"/>
          </a:p>
        </p:txBody>
      </p:sp>
    </p:spTree>
    <p:extLst>
      <p:ext uri="{BB962C8B-B14F-4D97-AF65-F5344CB8AC3E}">
        <p14:creationId xmlns:p14="http://schemas.microsoft.com/office/powerpoint/2010/main" val="40076038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biblia.com/bible/nkjv/Revelation%2020.12"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biblia.com/bible/nkjv/Romans%2013.11-14"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058446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4800" b="1" dirty="0"/>
              <a:t>"Oh, thank goodness!" she replied. "I remembered saying `Yes' but I couldn't remember who asked me."</a:t>
            </a:r>
          </a:p>
          <a:p>
            <a:endParaRPr lang="en-US" dirty="0"/>
          </a:p>
        </p:txBody>
      </p:sp>
    </p:spTree>
    <p:extLst>
      <p:ext uri="{BB962C8B-B14F-4D97-AF65-F5344CB8AC3E}">
        <p14:creationId xmlns:p14="http://schemas.microsoft.com/office/powerpoint/2010/main" val="8054758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4553" y="87549"/>
            <a:ext cx="11877473" cy="6896911"/>
          </a:xfrm>
        </p:spPr>
        <p:txBody>
          <a:bodyPr>
            <a:normAutofit fontScale="92500" lnSpcReduction="20000"/>
          </a:bodyPr>
          <a:lstStyle/>
          <a:p>
            <a:r>
              <a:rPr lang="en-US" sz="4300" b="1" u="sng" dirty="0" smtClean="0">
                <a:solidFill>
                  <a:srgbClr val="00B050"/>
                </a:solidFill>
              </a:rPr>
              <a:t>Jan. 1, 2017  </a:t>
            </a:r>
            <a:r>
              <a:rPr lang="en-US" sz="3900" b="1" dirty="0" smtClean="0">
                <a:solidFill>
                  <a:srgbClr val="00B050"/>
                </a:solidFill>
              </a:rPr>
              <a:t>Today is the First Day of the week</a:t>
            </a:r>
          </a:p>
          <a:p>
            <a:r>
              <a:rPr lang="en-US" sz="3900" b="1" dirty="0" smtClean="0">
                <a:solidFill>
                  <a:srgbClr val="00B050"/>
                </a:solidFill>
              </a:rPr>
              <a:t>                          The First Day of a New Year.  </a:t>
            </a:r>
          </a:p>
          <a:p>
            <a:endParaRPr lang="en-US" sz="3900" dirty="0"/>
          </a:p>
          <a:p>
            <a:r>
              <a:rPr lang="en-US" sz="3900" b="1" u="sng" dirty="0" smtClean="0">
                <a:solidFill>
                  <a:srgbClr val="002060"/>
                </a:solidFill>
              </a:rPr>
              <a:t>Isa. 61:1-3 </a:t>
            </a:r>
            <a:r>
              <a:rPr lang="en-US" sz="3900" dirty="0" smtClean="0"/>
              <a:t>"The Spirit of the Sovereign Lord is on me, because the Lord has anointed me to preach good news to the poor. He has sent me to bind up the brokenhearted, to proclaim freedom for the captives &amp; release from darkness for the prisoners, </a:t>
            </a:r>
            <a:r>
              <a:rPr lang="en-US" sz="4300" b="1" i="1" u="sng" dirty="0" smtClean="0">
                <a:solidFill>
                  <a:srgbClr val="C00000"/>
                </a:solidFill>
                <a:effectLst>
                  <a:outerShdw blurRad="38100" dist="38100" dir="2700000" algn="tl">
                    <a:srgbClr val="000000">
                      <a:alpha val="43137"/>
                    </a:srgbClr>
                  </a:outerShdw>
                </a:effectLst>
              </a:rPr>
              <a:t>to proclaim the year of the Lord’s favor </a:t>
            </a:r>
            <a:r>
              <a:rPr lang="en-US" sz="3900" dirty="0" smtClean="0"/>
              <a:t>&amp; the day of vengeance of our God, to comfort all who mourn, &amp; provide for those who grieve in Zion – to bestow on them a crown of beauty instead of ashes, the oil of gladness instead of mourning, &amp; a garment of praise instead of a spirit of despair."</a:t>
            </a:r>
          </a:p>
          <a:p>
            <a:r>
              <a:rPr lang="en-US" sz="3900" dirty="0" smtClean="0"/>
              <a:t>                   "The year of the Lord’s favor.“</a:t>
            </a:r>
          </a:p>
          <a:p>
            <a:r>
              <a:rPr lang="en-US" sz="3900" dirty="0" smtClean="0"/>
              <a:t>                   What will 2017 be for you?</a:t>
            </a:r>
          </a:p>
          <a:p>
            <a:endParaRPr lang="en-US" dirty="0"/>
          </a:p>
        </p:txBody>
      </p:sp>
    </p:spTree>
    <p:extLst>
      <p:ext uri="{BB962C8B-B14F-4D97-AF65-F5344CB8AC3E}">
        <p14:creationId xmlns:p14="http://schemas.microsoft.com/office/powerpoint/2010/main" val="36390554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84826"/>
            <a:ext cx="12192000" cy="6585625"/>
          </a:xfrm>
        </p:spPr>
        <p:txBody>
          <a:bodyPr>
            <a:normAutofit fontScale="77500" lnSpcReduction="20000"/>
          </a:bodyPr>
          <a:lstStyle/>
          <a:p>
            <a:r>
              <a:rPr lang="en-US" sz="4200" b="1" dirty="0" smtClean="0"/>
              <a:t>Haggai 2:3-7. </a:t>
            </a:r>
            <a:r>
              <a:rPr lang="en-US" sz="4200" dirty="0" smtClean="0"/>
              <a:t>"`Who of you is left who saw this house in its former glory? </a:t>
            </a:r>
            <a:r>
              <a:rPr lang="en-US" sz="4200" b="1" u="sng" dirty="0" smtClean="0">
                <a:solidFill>
                  <a:srgbClr val="00B050"/>
                </a:solidFill>
              </a:rPr>
              <a:t>How does it look to you now? </a:t>
            </a:r>
            <a:r>
              <a:rPr lang="en-US" sz="4200" dirty="0" smtClean="0"/>
              <a:t>Does it not seem to you like nothing? But now be strong, O Zerubbabel,' declares the Lord.</a:t>
            </a:r>
          </a:p>
          <a:p>
            <a:r>
              <a:rPr lang="en-US" sz="4200" dirty="0" smtClean="0"/>
              <a:t>‘Be strong, O Joshua son of </a:t>
            </a:r>
            <a:r>
              <a:rPr lang="en-US" sz="4200" dirty="0" err="1" smtClean="0"/>
              <a:t>Jehozadak</a:t>
            </a:r>
            <a:r>
              <a:rPr lang="en-US" sz="4200" dirty="0" smtClean="0"/>
              <a:t>, the high priest. Be strong, all you people of the land,' declares the Lord, ‘&amp; work. For I am with you,' declares the Lord Almighty.</a:t>
            </a:r>
          </a:p>
          <a:p>
            <a:r>
              <a:rPr lang="en-US" sz="4200" dirty="0" smtClean="0"/>
              <a:t>‘This is what I covenanted with you when you came out of Egypt. And my Spirit remains among you. Do not fear.'</a:t>
            </a:r>
          </a:p>
          <a:p>
            <a:r>
              <a:rPr lang="en-US" sz="4200" dirty="0" smtClean="0"/>
              <a:t>"This is what the Lord Almighty says: ‘In a little while I will once more shake the heavens &amp; the earth, the sea &amp; the dry land. I will shake all nations, &amp; the desired of all nations will come, &amp; I will fill this house with glory,' says the Lord Almighty."</a:t>
            </a:r>
          </a:p>
          <a:p>
            <a:r>
              <a:rPr lang="en-US" sz="4200" dirty="0" smtClean="0"/>
              <a:t> Right now I particularly want to notice the question in the middle of the third verse, </a:t>
            </a:r>
            <a:r>
              <a:rPr lang="en-US" sz="4200" b="1" u="sng" dirty="0" smtClean="0"/>
              <a:t>"How does it look to you now?" </a:t>
            </a:r>
            <a:r>
              <a:rPr lang="en-US" sz="4200" dirty="0" smtClean="0"/>
              <a:t>That is a good question to ask during the first few weeks of a new year, "How does it look to you now?"</a:t>
            </a:r>
          </a:p>
          <a:p>
            <a:endParaRPr lang="en-US" dirty="0"/>
          </a:p>
        </p:txBody>
      </p:sp>
    </p:spTree>
    <p:extLst>
      <p:ext uri="{BB962C8B-B14F-4D97-AF65-F5344CB8AC3E}">
        <p14:creationId xmlns:p14="http://schemas.microsoft.com/office/powerpoint/2010/main" val="15065188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4812" y="175099"/>
            <a:ext cx="11827214" cy="6546714"/>
          </a:xfrm>
        </p:spPr>
        <p:txBody>
          <a:bodyPr/>
          <a:lstStyle/>
          <a:p>
            <a:r>
              <a:rPr lang="en-US" sz="4000" dirty="0"/>
              <a:t>N</a:t>
            </a:r>
            <a:r>
              <a:rPr lang="en-US" sz="4000" dirty="0" smtClean="0"/>
              <a:t>otice </a:t>
            </a:r>
            <a:r>
              <a:rPr lang="en-US" sz="4000" dirty="0"/>
              <a:t>the question in the middle of the third verse</a:t>
            </a:r>
            <a:r>
              <a:rPr lang="en-US" sz="4000" dirty="0" smtClean="0"/>
              <a:t>,</a:t>
            </a:r>
          </a:p>
          <a:p>
            <a:endParaRPr lang="en-US" sz="4000" dirty="0" smtClean="0"/>
          </a:p>
          <a:p>
            <a:r>
              <a:rPr lang="en-US" sz="4000" dirty="0">
                <a:solidFill>
                  <a:srgbClr val="FF0000"/>
                </a:solidFill>
              </a:rPr>
              <a:t> </a:t>
            </a:r>
            <a:r>
              <a:rPr lang="en-US" sz="4000" dirty="0" smtClean="0">
                <a:solidFill>
                  <a:srgbClr val="FF0000"/>
                </a:solidFill>
              </a:rPr>
              <a:t>      </a:t>
            </a:r>
            <a:r>
              <a:rPr lang="en-US" sz="4000" b="1" u="sng" dirty="0">
                <a:solidFill>
                  <a:srgbClr val="FF0000"/>
                </a:solidFill>
              </a:rPr>
              <a:t>"How does it look to you now?" </a:t>
            </a:r>
            <a:endParaRPr lang="en-US" sz="4000" b="1" u="sng" dirty="0" smtClean="0">
              <a:solidFill>
                <a:srgbClr val="FF0000"/>
              </a:solidFill>
            </a:endParaRPr>
          </a:p>
          <a:p>
            <a:r>
              <a:rPr lang="en-US" sz="4000" b="1" dirty="0" smtClean="0">
                <a:solidFill>
                  <a:srgbClr val="0070C0"/>
                </a:solidFill>
              </a:rPr>
              <a:t>That </a:t>
            </a:r>
            <a:r>
              <a:rPr lang="en-US" sz="4000" b="1" dirty="0">
                <a:solidFill>
                  <a:srgbClr val="0070C0"/>
                </a:solidFill>
              </a:rPr>
              <a:t>is a good question to ask during the first few weeks of a new year, </a:t>
            </a:r>
            <a:endParaRPr lang="en-US" sz="4000" b="1" dirty="0" smtClean="0">
              <a:solidFill>
                <a:srgbClr val="0070C0"/>
              </a:solidFill>
            </a:endParaRPr>
          </a:p>
          <a:p>
            <a:r>
              <a:rPr lang="en-US" sz="4000" b="1" dirty="0">
                <a:solidFill>
                  <a:srgbClr val="0070C0"/>
                </a:solidFill>
              </a:rPr>
              <a:t> </a:t>
            </a:r>
            <a:r>
              <a:rPr lang="en-US" sz="4000" b="1" dirty="0" smtClean="0">
                <a:solidFill>
                  <a:srgbClr val="0070C0"/>
                </a:solidFill>
              </a:rPr>
              <a:t>  "</a:t>
            </a:r>
            <a:r>
              <a:rPr lang="en-US" sz="4000" b="1" dirty="0">
                <a:solidFill>
                  <a:srgbClr val="0070C0"/>
                </a:solidFill>
              </a:rPr>
              <a:t>How does </a:t>
            </a:r>
            <a:r>
              <a:rPr lang="en-US" sz="4000" b="1" dirty="0" smtClean="0">
                <a:solidFill>
                  <a:srgbClr val="0070C0"/>
                </a:solidFill>
              </a:rPr>
              <a:t>it(your life)  </a:t>
            </a:r>
            <a:r>
              <a:rPr lang="en-US" sz="4000" b="1" dirty="0">
                <a:solidFill>
                  <a:srgbClr val="0070C0"/>
                </a:solidFill>
              </a:rPr>
              <a:t>look to you now</a:t>
            </a:r>
            <a:r>
              <a:rPr lang="en-US" sz="4000" b="1" dirty="0" smtClean="0">
                <a:solidFill>
                  <a:srgbClr val="0070C0"/>
                </a:solidFill>
              </a:rPr>
              <a:t>?“</a:t>
            </a:r>
          </a:p>
          <a:p>
            <a:r>
              <a:rPr lang="en-US" sz="4000" b="1" dirty="0">
                <a:solidFill>
                  <a:srgbClr val="0070C0"/>
                </a:solidFill>
              </a:rPr>
              <a:t> </a:t>
            </a:r>
            <a:r>
              <a:rPr lang="en-US" sz="4000" b="1" dirty="0" smtClean="0">
                <a:solidFill>
                  <a:srgbClr val="0070C0"/>
                </a:solidFill>
              </a:rPr>
              <a:t>         2 Cor.13:5  Examine yourself </a:t>
            </a:r>
          </a:p>
          <a:p>
            <a:r>
              <a:rPr lang="en-US" sz="4000" b="1" dirty="0">
                <a:solidFill>
                  <a:srgbClr val="0070C0"/>
                </a:solidFill>
              </a:rPr>
              <a:t> </a:t>
            </a:r>
            <a:r>
              <a:rPr lang="en-US" sz="4000" b="1" dirty="0" smtClean="0">
                <a:solidFill>
                  <a:srgbClr val="0070C0"/>
                </a:solidFill>
              </a:rPr>
              <a:t>         James 1:21-25 He being not a forget hearer, but</a:t>
            </a:r>
          </a:p>
          <a:p>
            <a:r>
              <a:rPr lang="en-US" sz="4000" b="1" dirty="0">
                <a:solidFill>
                  <a:srgbClr val="0070C0"/>
                </a:solidFill>
              </a:rPr>
              <a:t> </a:t>
            </a:r>
            <a:r>
              <a:rPr lang="en-US" sz="4000" b="1" dirty="0" smtClean="0">
                <a:solidFill>
                  <a:srgbClr val="0070C0"/>
                </a:solidFill>
              </a:rPr>
              <a:t>          a doer of the Word…</a:t>
            </a:r>
            <a:endParaRPr lang="en-US" sz="4000" b="1" dirty="0">
              <a:solidFill>
                <a:srgbClr val="0070C0"/>
              </a:solidFill>
            </a:endParaRPr>
          </a:p>
          <a:p>
            <a:endParaRPr lang="en-US" dirty="0"/>
          </a:p>
        </p:txBody>
      </p:sp>
    </p:spTree>
    <p:extLst>
      <p:ext uri="{BB962C8B-B14F-4D97-AF65-F5344CB8AC3E}">
        <p14:creationId xmlns:p14="http://schemas.microsoft.com/office/powerpoint/2010/main" val="12245835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0728" y="230288"/>
            <a:ext cx="11622932" cy="6510979"/>
          </a:xfrm>
        </p:spPr>
        <p:txBody>
          <a:bodyPr>
            <a:normAutofit fontScale="85000" lnSpcReduction="20000"/>
          </a:bodyPr>
          <a:lstStyle/>
          <a:p>
            <a:r>
              <a:rPr lang="en-US" sz="4800" dirty="0"/>
              <a:t>Giving detailed instructions on where they </a:t>
            </a:r>
            <a:r>
              <a:rPr lang="en-US" sz="4800" dirty="0" smtClean="0"/>
              <a:t>should go </a:t>
            </a:r>
            <a:r>
              <a:rPr lang="en-US" sz="4800" dirty="0"/>
              <a:t>and not go, Joshua </a:t>
            </a:r>
            <a:r>
              <a:rPr lang="en-US" sz="4800" dirty="0" smtClean="0"/>
              <a:t>said: , </a:t>
            </a:r>
          </a:p>
          <a:p>
            <a:endParaRPr lang="en-US" sz="4800" dirty="0" smtClean="0"/>
          </a:p>
          <a:p>
            <a:r>
              <a:rPr lang="en-US" sz="5400" b="1" dirty="0" smtClean="0"/>
              <a:t>“</a:t>
            </a:r>
            <a:r>
              <a:rPr lang="en-US" sz="5400" b="1" dirty="0"/>
              <a:t>For you have not passed this way before</a:t>
            </a:r>
            <a:r>
              <a:rPr lang="en-US" sz="5400" b="1" dirty="0" smtClean="0"/>
              <a:t>.”</a:t>
            </a:r>
            <a:r>
              <a:rPr lang="en-US" sz="5400" baseline="30000" dirty="0"/>
              <a:t> 4 </a:t>
            </a:r>
            <a:r>
              <a:rPr lang="en-US" sz="5400" dirty="0"/>
              <a:t>Yet there shall be a space between you and it, about two thousand cubits by measure: come not near unto it, that ye may know the way by which ye must go:</a:t>
            </a:r>
            <a:r>
              <a:rPr lang="en-US" sz="5400" b="1" u="sng" dirty="0">
                <a:solidFill>
                  <a:srgbClr val="C00000"/>
                </a:solidFill>
              </a:rPr>
              <a:t> for ye have not passed this way heretofore</a:t>
            </a:r>
            <a:endParaRPr lang="en-US" sz="5400" b="1" u="sng" dirty="0" smtClean="0">
              <a:solidFill>
                <a:srgbClr val="C00000"/>
              </a:solidFill>
            </a:endParaRPr>
          </a:p>
          <a:p>
            <a:endParaRPr lang="en-US" sz="5400" b="1" dirty="0"/>
          </a:p>
          <a:p>
            <a:r>
              <a:rPr lang="en-US" sz="5400" b="1" dirty="0" smtClean="0"/>
              <a:t>The Journey is ahead of us.</a:t>
            </a:r>
            <a:endParaRPr lang="en-US" sz="5400" b="1" dirty="0"/>
          </a:p>
        </p:txBody>
      </p:sp>
    </p:spTree>
    <p:extLst>
      <p:ext uri="{BB962C8B-B14F-4D97-AF65-F5344CB8AC3E}">
        <p14:creationId xmlns:p14="http://schemas.microsoft.com/office/powerpoint/2010/main" val="16894082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004" y="126460"/>
            <a:ext cx="12016902" cy="6575796"/>
          </a:xfrm>
        </p:spPr>
        <p:txBody>
          <a:bodyPr>
            <a:normAutofit/>
          </a:bodyPr>
          <a:lstStyle/>
          <a:p>
            <a:r>
              <a:rPr lang="en-US" sz="4400" dirty="0" smtClean="0">
                <a:solidFill>
                  <a:srgbClr val="002060"/>
                </a:solidFill>
              </a:rPr>
              <a:t>So I have a suggestion for a New Year's resolution that we ought to be able to remember.</a:t>
            </a:r>
          </a:p>
          <a:p>
            <a:endParaRPr lang="en-US" sz="4400" dirty="0" smtClean="0"/>
          </a:p>
          <a:p>
            <a:r>
              <a:rPr lang="en-US" sz="4400" dirty="0" smtClean="0"/>
              <a:t>     </a:t>
            </a:r>
            <a:r>
              <a:rPr lang="en-US" sz="6600" dirty="0" smtClean="0">
                <a:solidFill>
                  <a:srgbClr val="00B050"/>
                </a:solidFill>
              </a:rPr>
              <a:t>  </a:t>
            </a:r>
            <a:r>
              <a:rPr lang="en-US" sz="8000" dirty="0" smtClean="0">
                <a:solidFill>
                  <a:srgbClr val="00B050"/>
                </a:solidFill>
              </a:rPr>
              <a:t>“</a:t>
            </a:r>
            <a:r>
              <a:rPr lang="en-US" sz="8000" b="1" u="sng" dirty="0" smtClean="0">
                <a:solidFill>
                  <a:srgbClr val="00B050"/>
                </a:solidFill>
              </a:rPr>
              <a:t>we're going to make a            change for the better.”</a:t>
            </a:r>
            <a:endParaRPr lang="en-US" sz="8000" b="1" u="sng" dirty="0">
              <a:solidFill>
                <a:srgbClr val="00B050"/>
              </a:solidFill>
            </a:endParaRPr>
          </a:p>
        </p:txBody>
      </p:sp>
    </p:spTree>
    <p:extLst>
      <p:ext uri="{BB962C8B-B14F-4D97-AF65-F5344CB8AC3E}">
        <p14:creationId xmlns:p14="http://schemas.microsoft.com/office/powerpoint/2010/main" val="17123992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2374" y="327564"/>
            <a:ext cx="11809379" cy="6403975"/>
          </a:xfrm>
        </p:spPr>
        <p:txBody>
          <a:bodyPr/>
          <a:lstStyle/>
          <a:p>
            <a:endParaRPr lang="en-US" dirty="0" smtClean="0"/>
          </a:p>
          <a:p>
            <a:endParaRPr lang="en-US" sz="4400" dirty="0"/>
          </a:p>
          <a:p>
            <a:r>
              <a:rPr lang="en-US" sz="4400" dirty="0" smtClean="0"/>
              <a:t>“</a:t>
            </a:r>
            <a:r>
              <a:rPr lang="en-US" sz="4400" b="1" dirty="0">
                <a:solidFill>
                  <a:srgbClr val="FF0000"/>
                </a:solidFill>
              </a:rPr>
              <a:t>What would you do if you knew you </a:t>
            </a:r>
            <a:r>
              <a:rPr lang="en-US" sz="4400" b="1" dirty="0" smtClean="0">
                <a:solidFill>
                  <a:srgbClr val="FF0000"/>
                </a:solidFill>
              </a:rPr>
              <a:t>had</a:t>
            </a:r>
          </a:p>
          <a:p>
            <a:r>
              <a:rPr lang="en-US" sz="4400" b="1" dirty="0" smtClean="0">
                <a:solidFill>
                  <a:srgbClr val="FF0000"/>
                </a:solidFill>
              </a:rPr>
              <a:t> </a:t>
            </a:r>
            <a:r>
              <a:rPr lang="en-US" sz="4400" b="1" dirty="0">
                <a:solidFill>
                  <a:srgbClr val="FF0000"/>
                </a:solidFill>
              </a:rPr>
              <a:t>but one year to live?” </a:t>
            </a:r>
            <a:endParaRPr lang="en-US" sz="4400" b="1" dirty="0" smtClean="0">
              <a:solidFill>
                <a:srgbClr val="FF0000"/>
              </a:solidFill>
            </a:endParaRPr>
          </a:p>
          <a:p>
            <a:r>
              <a:rPr lang="en-US" sz="4400" dirty="0"/>
              <a:t> </a:t>
            </a:r>
            <a:r>
              <a:rPr lang="en-US" sz="4400" dirty="0" smtClean="0"/>
              <a:t>  </a:t>
            </a:r>
          </a:p>
          <a:p>
            <a:endParaRPr lang="en-US" sz="4400" dirty="0"/>
          </a:p>
          <a:p>
            <a:r>
              <a:rPr lang="en-US" sz="5400" b="1" u="sng" dirty="0" smtClean="0">
                <a:solidFill>
                  <a:srgbClr val="002060"/>
                </a:solidFill>
              </a:rPr>
              <a:t>THERE </a:t>
            </a:r>
            <a:r>
              <a:rPr lang="en-US" sz="5400" b="1" u="sng" dirty="0">
                <a:solidFill>
                  <a:srgbClr val="002060"/>
                </a:solidFill>
              </a:rPr>
              <a:t>WOULD BE A CHANGE IN SOME OF MY ATTITUDES</a:t>
            </a:r>
          </a:p>
          <a:p>
            <a:endParaRPr lang="en-US" dirty="0"/>
          </a:p>
        </p:txBody>
      </p:sp>
    </p:spTree>
    <p:extLst>
      <p:ext uri="{BB962C8B-B14F-4D97-AF65-F5344CB8AC3E}">
        <p14:creationId xmlns:p14="http://schemas.microsoft.com/office/powerpoint/2010/main" val="21391028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0"/>
            <a:ext cx="10058400" cy="6286500"/>
          </a:xfrm>
          <a:prstGeom prst="rect">
            <a:avLst/>
          </a:prstGeom>
        </p:spPr>
      </p:pic>
    </p:spTree>
    <p:extLst>
      <p:ext uri="{BB962C8B-B14F-4D97-AF65-F5344CB8AC3E}">
        <p14:creationId xmlns:p14="http://schemas.microsoft.com/office/powerpoint/2010/main" val="38883220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smtClean="0">
                <a:solidFill>
                  <a:srgbClr val="00B050"/>
                </a:solidFill>
              </a:rPr>
              <a:t>What John writes about in I John 2:15-17</a:t>
            </a:r>
            <a:br>
              <a:rPr lang="en-US" sz="4800" b="1" dirty="0" smtClean="0">
                <a:solidFill>
                  <a:srgbClr val="00B050"/>
                </a:solidFill>
              </a:rPr>
            </a:br>
            <a:r>
              <a:rPr lang="en-US" sz="4800" b="1" dirty="0" smtClean="0">
                <a:solidFill>
                  <a:srgbClr val="00B050"/>
                </a:solidFill>
              </a:rPr>
              <a:t>would take on a new significance to me.</a:t>
            </a:r>
            <a:endParaRPr lang="en-US" sz="4800" b="1" dirty="0">
              <a:solidFill>
                <a:srgbClr val="00B050"/>
              </a:solidFill>
            </a:endParaRPr>
          </a:p>
        </p:txBody>
      </p:sp>
      <p:sp>
        <p:nvSpPr>
          <p:cNvPr id="3" name="Content Placeholder 2"/>
          <p:cNvSpPr>
            <a:spLocks noGrp="1"/>
          </p:cNvSpPr>
          <p:nvPr>
            <p:ph idx="1"/>
          </p:nvPr>
        </p:nvSpPr>
        <p:spPr/>
        <p:txBody>
          <a:bodyPr/>
          <a:lstStyle/>
          <a:p>
            <a:r>
              <a:rPr lang="en-US" sz="4000" dirty="0" smtClean="0"/>
              <a:t>"</a:t>
            </a:r>
            <a:r>
              <a:rPr lang="en-US" sz="4000" dirty="0"/>
              <a:t>Everything in the world the cravings of sinful man, the lust of his eyes &amp; the boasting of what he has &amp; does comes not from the Father but from the world.</a:t>
            </a:r>
          </a:p>
          <a:p>
            <a:r>
              <a:rPr lang="en-US" sz="4000" dirty="0"/>
              <a:t>“The world &amp; its desires pass away, but the man who does the will of God lives forever."</a:t>
            </a:r>
          </a:p>
          <a:p>
            <a:endParaRPr lang="en-US" dirty="0"/>
          </a:p>
        </p:txBody>
      </p:sp>
    </p:spTree>
    <p:extLst>
      <p:ext uri="{BB962C8B-B14F-4D97-AF65-F5344CB8AC3E}">
        <p14:creationId xmlns:p14="http://schemas.microsoft.com/office/powerpoint/2010/main" val="3309011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220484"/>
          </a:xfrm>
        </p:spPr>
        <p:txBody>
          <a:bodyPr/>
          <a:lstStyle/>
          <a:p>
            <a:r>
              <a:rPr lang="en-US" b="1" dirty="0" smtClean="0"/>
              <a:t>I would be more concerned about my </a:t>
            </a:r>
            <a:r>
              <a:rPr lang="en-US" b="1" u="sng" dirty="0" smtClean="0">
                <a:solidFill>
                  <a:srgbClr val="FF0000"/>
                </a:solidFill>
              </a:rPr>
              <a:t>TIME</a:t>
            </a:r>
            <a:endParaRPr lang="en-US" b="1" u="sng" dirty="0">
              <a:solidFill>
                <a:srgbClr val="FF0000"/>
              </a:solidFill>
            </a:endParaRPr>
          </a:p>
        </p:txBody>
      </p:sp>
      <p:sp>
        <p:nvSpPr>
          <p:cNvPr id="3" name="Content Placeholder 2"/>
          <p:cNvSpPr>
            <a:spLocks noGrp="1"/>
          </p:cNvSpPr>
          <p:nvPr>
            <p:ph idx="1"/>
          </p:nvPr>
        </p:nvSpPr>
        <p:spPr>
          <a:xfrm>
            <a:off x="128081" y="1757532"/>
            <a:ext cx="11963400" cy="5100468"/>
          </a:xfrm>
        </p:spPr>
        <p:txBody>
          <a:bodyPr>
            <a:normAutofit/>
          </a:bodyPr>
          <a:lstStyle/>
          <a:p>
            <a:r>
              <a:rPr lang="en-US" sz="3600" dirty="0" smtClean="0"/>
              <a:t>Most </a:t>
            </a:r>
            <a:r>
              <a:rPr lang="en-US" sz="3600" dirty="0"/>
              <a:t>of us act as if we had all the time in the world</a:t>
            </a:r>
            <a:r>
              <a:rPr lang="en-US" sz="3600" dirty="0" smtClean="0"/>
              <a:t>.</a:t>
            </a:r>
          </a:p>
          <a:p>
            <a:endParaRPr lang="en-US" sz="3600" dirty="0"/>
          </a:p>
          <a:p>
            <a:r>
              <a:rPr lang="en-US" sz="3600" b="1" dirty="0">
                <a:solidFill>
                  <a:srgbClr val="FF0000"/>
                </a:solidFill>
              </a:rPr>
              <a:t>ILL. Ben Franklin said, "</a:t>
            </a:r>
            <a:r>
              <a:rPr lang="en-US" sz="3600" b="1" dirty="0" err="1">
                <a:solidFill>
                  <a:srgbClr val="FF0000"/>
                </a:solidFill>
              </a:rPr>
              <a:t>Doest</a:t>
            </a:r>
            <a:r>
              <a:rPr lang="en-US" sz="3600" b="1" dirty="0">
                <a:solidFill>
                  <a:srgbClr val="FF0000"/>
                </a:solidFill>
              </a:rPr>
              <a:t> thou love life? Then do not squander time, for that is the stuff life is made of</a:t>
            </a:r>
            <a:r>
              <a:rPr lang="en-US" sz="3600" b="1" dirty="0" smtClean="0">
                <a:solidFill>
                  <a:srgbClr val="FF0000"/>
                </a:solidFill>
              </a:rPr>
              <a:t>.“</a:t>
            </a:r>
          </a:p>
          <a:p>
            <a:endParaRPr lang="en-US" sz="3600" dirty="0"/>
          </a:p>
          <a:p>
            <a:r>
              <a:rPr lang="en-US" sz="3600" dirty="0"/>
              <a:t>The apostle Paul said: "Be very careful, then, how you live not as unwise but as wise, making the most of every opportunity." (Ephesians 5:15,16)</a:t>
            </a:r>
          </a:p>
          <a:p>
            <a:endParaRPr lang="en-US" dirty="0"/>
          </a:p>
        </p:txBody>
      </p:sp>
    </p:spTree>
    <p:extLst>
      <p:ext uri="{BB962C8B-B14F-4D97-AF65-F5344CB8AC3E}">
        <p14:creationId xmlns:p14="http://schemas.microsoft.com/office/powerpoint/2010/main" val="29752697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30286271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6459" y="84374"/>
            <a:ext cx="11906655" cy="6773626"/>
          </a:xfrm>
        </p:spPr>
        <p:txBody>
          <a:bodyPr>
            <a:normAutofit/>
          </a:bodyPr>
          <a:lstStyle/>
          <a:p>
            <a:r>
              <a:rPr lang="en-US" sz="3600" b="1" dirty="0">
                <a:solidFill>
                  <a:srgbClr val="0070C0"/>
                </a:solidFill>
              </a:rPr>
              <a:t>Two or three minutes two or three hours</a:t>
            </a:r>
          </a:p>
          <a:p>
            <a:r>
              <a:rPr lang="en-US" sz="3600" b="1" dirty="0">
                <a:solidFill>
                  <a:srgbClr val="0070C0"/>
                </a:solidFill>
              </a:rPr>
              <a:t>What do they mean in this life of ours?</a:t>
            </a:r>
          </a:p>
          <a:p>
            <a:r>
              <a:rPr lang="en-US" sz="3600" b="1" dirty="0">
                <a:solidFill>
                  <a:srgbClr val="0070C0"/>
                </a:solidFill>
              </a:rPr>
              <a:t>Not very much, if but counted as time</a:t>
            </a:r>
          </a:p>
          <a:p>
            <a:r>
              <a:rPr lang="en-US" sz="3600" b="1" dirty="0">
                <a:solidFill>
                  <a:srgbClr val="0070C0"/>
                </a:solidFill>
              </a:rPr>
              <a:t>But minutes are gold &amp; hours sublime.</a:t>
            </a:r>
          </a:p>
          <a:p>
            <a:r>
              <a:rPr lang="en-US" sz="3600" b="1" dirty="0">
                <a:solidFill>
                  <a:srgbClr val="0070C0"/>
                </a:solidFill>
              </a:rPr>
              <a:t>If only we use them once in a while</a:t>
            </a:r>
          </a:p>
          <a:p>
            <a:r>
              <a:rPr lang="en-US" sz="3600" b="1" dirty="0">
                <a:solidFill>
                  <a:srgbClr val="0070C0"/>
                </a:solidFill>
              </a:rPr>
              <a:t>To make someone happy, to make someone smile.</a:t>
            </a:r>
          </a:p>
          <a:p>
            <a:r>
              <a:rPr lang="en-US" sz="3600" b="1" dirty="0">
                <a:solidFill>
                  <a:srgbClr val="0070C0"/>
                </a:solidFill>
              </a:rPr>
              <a:t>A minute may dry a little lad's tears,</a:t>
            </a:r>
          </a:p>
          <a:p>
            <a:r>
              <a:rPr lang="en-US" sz="3600" b="1" dirty="0">
                <a:solidFill>
                  <a:srgbClr val="0070C0"/>
                </a:solidFill>
              </a:rPr>
              <a:t>An hour sweeps aside the trouble of years.</a:t>
            </a:r>
          </a:p>
          <a:p>
            <a:r>
              <a:rPr lang="en-US" sz="3600" b="1" dirty="0">
                <a:solidFill>
                  <a:srgbClr val="0070C0"/>
                </a:solidFill>
              </a:rPr>
              <a:t>Minutes of my time may bring to an end</a:t>
            </a:r>
          </a:p>
          <a:p>
            <a:r>
              <a:rPr lang="en-US" sz="3600" b="1" dirty="0">
                <a:solidFill>
                  <a:srgbClr val="0070C0"/>
                </a:solidFill>
              </a:rPr>
              <a:t>Hopelessness somewhere, &amp; give me a friend.</a:t>
            </a:r>
          </a:p>
          <a:p>
            <a:endParaRPr lang="en-US" dirty="0"/>
          </a:p>
        </p:txBody>
      </p:sp>
    </p:spTree>
    <p:extLst>
      <p:ext uri="{BB962C8B-B14F-4D97-AF65-F5344CB8AC3E}">
        <p14:creationId xmlns:p14="http://schemas.microsoft.com/office/powerpoint/2010/main" val="10432829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7030A0"/>
                </a:solidFill>
              </a:rPr>
              <a:t>Insignificant things would be just that…</a:t>
            </a:r>
            <a:endParaRPr lang="en-US" b="1" u="sng" dirty="0">
              <a:solidFill>
                <a:srgbClr val="7030A0"/>
              </a:solidFill>
            </a:endParaRPr>
          </a:p>
        </p:txBody>
      </p:sp>
      <p:sp>
        <p:nvSpPr>
          <p:cNvPr id="3" name="Content Placeholder 2"/>
          <p:cNvSpPr>
            <a:spLocks noGrp="1"/>
          </p:cNvSpPr>
          <p:nvPr>
            <p:ph idx="1"/>
          </p:nvPr>
        </p:nvSpPr>
        <p:spPr>
          <a:xfrm>
            <a:off x="838200" y="1546698"/>
            <a:ext cx="10515600" cy="5116648"/>
          </a:xfrm>
        </p:spPr>
        <p:txBody>
          <a:bodyPr>
            <a:noAutofit/>
          </a:bodyPr>
          <a:lstStyle/>
          <a:p>
            <a:r>
              <a:rPr lang="en-US" sz="3600" dirty="0"/>
              <a:t>. I wouldn't become excited over insignificant things</a:t>
            </a:r>
            <a:r>
              <a:rPr lang="en-US" sz="3600" dirty="0" smtClean="0"/>
              <a:t>.</a:t>
            </a:r>
          </a:p>
          <a:p>
            <a:r>
              <a:rPr lang="en-US" sz="3600" dirty="0" smtClean="0"/>
              <a:t> </a:t>
            </a:r>
            <a:r>
              <a:rPr lang="en-US" sz="3600" dirty="0"/>
              <a:t>All those little things that now "get under my skin" </a:t>
            </a:r>
            <a:endParaRPr lang="en-US" sz="3600" dirty="0" smtClean="0"/>
          </a:p>
          <a:p>
            <a:r>
              <a:rPr lang="en-US" sz="3600" dirty="0" smtClean="0"/>
              <a:t>would </a:t>
            </a:r>
            <a:r>
              <a:rPr lang="en-US" sz="3600" dirty="0"/>
              <a:t>seem so unimportant. I would try to be more patient, understanding, kind, &amp; loving. </a:t>
            </a:r>
            <a:endParaRPr lang="en-US" sz="3600" dirty="0" smtClean="0"/>
          </a:p>
          <a:p>
            <a:r>
              <a:rPr lang="en-US" sz="3600" dirty="0" smtClean="0"/>
              <a:t>All </a:t>
            </a:r>
            <a:r>
              <a:rPr lang="en-US" sz="3600" dirty="0"/>
              <a:t>the acts &amp; words of love that I should have done or said before, I would now try to do.</a:t>
            </a:r>
          </a:p>
        </p:txBody>
      </p:sp>
    </p:spTree>
    <p:extLst>
      <p:ext uri="{BB962C8B-B14F-4D97-AF65-F5344CB8AC3E}">
        <p14:creationId xmlns:p14="http://schemas.microsoft.com/office/powerpoint/2010/main" val="27158491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solidFill>
                  <a:srgbClr val="7030A0"/>
                </a:solidFill>
              </a:rPr>
              <a:t>I would do my best to make everything</a:t>
            </a:r>
            <a:br>
              <a:rPr lang="en-US" b="1" u="sng" dirty="0">
                <a:solidFill>
                  <a:srgbClr val="7030A0"/>
                </a:solidFill>
              </a:rPr>
            </a:br>
            <a:r>
              <a:rPr lang="en-US" b="1" u="sng" dirty="0">
                <a:solidFill>
                  <a:srgbClr val="7030A0"/>
                </a:solidFill>
              </a:rPr>
              <a:t>right between me and others.</a:t>
            </a:r>
          </a:p>
        </p:txBody>
      </p:sp>
      <p:sp>
        <p:nvSpPr>
          <p:cNvPr id="3" name="Content Placeholder 2"/>
          <p:cNvSpPr>
            <a:spLocks noGrp="1"/>
          </p:cNvSpPr>
          <p:nvPr>
            <p:ph idx="1"/>
          </p:nvPr>
        </p:nvSpPr>
        <p:spPr>
          <a:xfrm>
            <a:off x="194553" y="1825624"/>
            <a:ext cx="11906656" cy="4964281"/>
          </a:xfrm>
        </p:spPr>
        <p:txBody>
          <a:bodyPr>
            <a:normAutofit fontScale="62500" lnSpcReduction="20000"/>
          </a:bodyPr>
          <a:lstStyle/>
          <a:p>
            <a:r>
              <a:rPr lang="en-US" sz="5800" dirty="0"/>
              <a:t>Again, "If I had but one year to live" I would do my best to make everything right between me &amp; others. </a:t>
            </a:r>
            <a:endParaRPr lang="en-US" sz="5800" dirty="0" smtClean="0"/>
          </a:p>
          <a:p>
            <a:r>
              <a:rPr lang="en-US" sz="5800" dirty="0"/>
              <a:t> </a:t>
            </a:r>
            <a:r>
              <a:rPr lang="en-US" sz="5800" dirty="0" smtClean="0"/>
              <a:t>  I </a:t>
            </a:r>
            <a:r>
              <a:rPr lang="en-US" sz="5800" dirty="0"/>
              <a:t>would try to straighten out any problems between us</a:t>
            </a:r>
            <a:r>
              <a:rPr lang="en-US" sz="5800" dirty="0" smtClean="0"/>
              <a:t>.</a:t>
            </a:r>
          </a:p>
          <a:p>
            <a:r>
              <a:rPr lang="en-US" sz="5800" dirty="0"/>
              <a:t> </a:t>
            </a:r>
            <a:r>
              <a:rPr lang="en-US" sz="5800" dirty="0" smtClean="0"/>
              <a:t>  I’m sorry.  Will you forgive me?</a:t>
            </a:r>
            <a:endParaRPr lang="en-US" sz="5800" dirty="0"/>
          </a:p>
          <a:p>
            <a:r>
              <a:rPr lang="en-US" sz="5800" dirty="0" smtClean="0"/>
              <a:t>         </a:t>
            </a:r>
            <a:r>
              <a:rPr lang="en-US" sz="5800" b="1" dirty="0" smtClean="0"/>
              <a:t>Matthew 5:23-24</a:t>
            </a:r>
            <a:r>
              <a:rPr lang="en-US" sz="5800" baseline="30000" dirty="0" smtClean="0"/>
              <a:t>23</a:t>
            </a:r>
            <a:r>
              <a:rPr lang="en-US" sz="5800" baseline="30000" dirty="0"/>
              <a:t> </a:t>
            </a:r>
            <a:r>
              <a:rPr lang="en-US" sz="5800" dirty="0"/>
              <a:t>Therefore if thou bring thy gift to the altar, and there </a:t>
            </a:r>
            <a:r>
              <a:rPr lang="en-US" sz="5800" dirty="0" err="1"/>
              <a:t>rememberest</a:t>
            </a:r>
            <a:r>
              <a:rPr lang="en-US" sz="5800" dirty="0"/>
              <a:t> that thy brother hath ought against thee;</a:t>
            </a:r>
          </a:p>
          <a:p>
            <a:r>
              <a:rPr lang="en-US" sz="5800" baseline="30000" dirty="0"/>
              <a:t>24 </a:t>
            </a:r>
            <a:r>
              <a:rPr lang="en-US" sz="5800" dirty="0"/>
              <a:t>Leave there thy gift before the altar, and go thy way; first be reconciled to thy brother, and then come and offer thy gift</a:t>
            </a:r>
          </a:p>
          <a:p>
            <a:endParaRPr lang="en-US" sz="5800" b="1" dirty="0" smtClean="0"/>
          </a:p>
          <a:p>
            <a:endParaRPr lang="en-US" dirty="0"/>
          </a:p>
        </p:txBody>
      </p:sp>
    </p:spTree>
    <p:extLst>
      <p:ext uri="{BB962C8B-B14F-4D97-AF65-F5344CB8AC3E}">
        <p14:creationId xmlns:p14="http://schemas.microsoft.com/office/powerpoint/2010/main" val="7201315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906" y="92750"/>
            <a:ext cx="10515600" cy="1325563"/>
          </a:xfrm>
        </p:spPr>
        <p:txBody>
          <a:bodyPr>
            <a:normAutofit/>
          </a:bodyPr>
          <a:lstStyle/>
          <a:p>
            <a:r>
              <a:rPr lang="en-US" sz="5400" b="1" dirty="0" smtClean="0">
                <a:solidFill>
                  <a:srgbClr val="7030A0"/>
                </a:solidFill>
              </a:rPr>
              <a:t>I would hold no grudges.  </a:t>
            </a:r>
            <a:endParaRPr lang="en-US" sz="5400" b="1" dirty="0">
              <a:solidFill>
                <a:srgbClr val="7030A0"/>
              </a:solidFill>
            </a:endParaRPr>
          </a:p>
        </p:txBody>
      </p:sp>
      <p:sp>
        <p:nvSpPr>
          <p:cNvPr id="3" name="Content Placeholder 2"/>
          <p:cNvSpPr>
            <a:spLocks noGrp="1"/>
          </p:cNvSpPr>
          <p:nvPr>
            <p:ph idx="1"/>
          </p:nvPr>
        </p:nvSpPr>
        <p:spPr>
          <a:xfrm>
            <a:off x="137808" y="1212781"/>
            <a:ext cx="12054191" cy="5547941"/>
          </a:xfrm>
        </p:spPr>
        <p:txBody>
          <a:bodyPr>
            <a:normAutofit lnSpcReduction="10000"/>
          </a:bodyPr>
          <a:lstStyle/>
          <a:p>
            <a:r>
              <a:rPr lang="en-US" sz="3600" dirty="0">
                <a:solidFill>
                  <a:srgbClr val="0070C0"/>
                </a:solidFill>
              </a:rPr>
              <a:t> </a:t>
            </a:r>
            <a:r>
              <a:rPr lang="en-US" sz="4000" dirty="0" smtClean="0">
                <a:solidFill>
                  <a:srgbClr val="0070C0"/>
                </a:solidFill>
              </a:rPr>
              <a:t>I </a:t>
            </a:r>
            <a:r>
              <a:rPr lang="en-US" sz="4000" dirty="0">
                <a:solidFill>
                  <a:srgbClr val="0070C0"/>
                </a:solidFill>
              </a:rPr>
              <a:t>would hold no grudges. I would wipe my grudge board </a:t>
            </a:r>
            <a:r>
              <a:rPr lang="en-US" sz="4000" dirty="0" smtClean="0">
                <a:solidFill>
                  <a:srgbClr val="0070C0"/>
                </a:solidFill>
              </a:rPr>
              <a:t>clean. </a:t>
            </a:r>
            <a:endParaRPr lang="en-US" sz="4000" dirty="0">
              <a:solidFill>
                <a:srgbClr val="0070C0"/>
              </a:solidFill>
            </a:endParaRPr>
          </a:p>
          <a:p>
            <a:r>
              <a:rPr lang="en-US" sz="4000" dirty="0" smtClean="0">
                <a:solidFill>
                  <a:srgbClr val="0070C0"/>
                </a:solidFill>
              </a:rPr>
              <a:t> </a:t>
            </a:r>
            <a:r>
              <a:rPr lang="en-US" sz="4000" dirty="0">
                <a:solidFill>
                  <a:srgbClr val="0070C0"/>
                </a:solidFill>
              </a:rPr>
              <a:t>I want God to forgive me, &amp; I know that God says that He will forgive me in exactly the same way that I forgive others</a:t>
            </a:r>
            <a:r>
              <a:rPr lang="en-US" sz="4000" dirty="0" smtClean="0">
                <a:solidFill>
                  <a:srgbClr val="0070C0"/>
                </a:solidFill>
              </a:rPr>
              <a:t>.</a:t>
            </a:r>
          </a:p>
          <a:p>
            <a:endParaRPr lang="en-US" sz="4000" dirty="0"/>
          </a:p>
          <a:p>
            <a:r>
              <a:rPr lang="en-US" sz="4000" dirty="0" smtClean="0"/>
              <a:t>Matt. 6:  </a:t>
            </a:r>
            <a:r>
              <a:rPr lang="en-US" sz="4000" baseline="30000" dirty="0" smtClean="0"/>
              <a:t>14</a:t>
            </a:r>
            <a:r>
              <a:rPr lang="en-US" sz="4000" baseline="30000" dirty="0"/>
              <a:t> </a:t>
            </a:r>
            <a:r>
              <a:rPr lang="en-US" sz="4000" dirty="0"/>
              <a:t>For if ye forgive men their trespasses, your heavenly Father will also forgive you:</a:t>
            </a:r>
          </a:p>
          <a:p>
            <a:r>
              <a:rPr lang="en-US" sz="4000" baseline="30000" dirty="0"/>
              <a:t>15 </a:t>
            </a:r>
            <a:r>
              <a:rPr lang="en-US" sz="4000" dirty="0"/>
              <a:t>But if ye forgive not men their trespasses, neither will your Father forgive your trespasses.</a:t>
            </a:r>
          </a:p>
          <a:p>
            <a:endParaRPr lang="en-US" dirty="0"/>
          </a:p>
        </p:txBody>
      </p:sp>
    </p:spTree>
    <p:extLst>
      <p:ext uri="{BB962C8B-B14F-4D97-AF65-F5344CB8AC3E}">
        <p14:creationId xmlns:p14="http://schemas.microsoft.com/office/powerpoint/2010/main" val="13511583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solidFill>
                  <a:srgbClr val="0070C0"/>
                </a:solidFill>
              </a:rPr>
              <a:t>I would make sure that I am right with God!</a:t>
            </a:r>
            <a:endParaRPr lang="en-US" b="1" dirty="0">
              <a:solidFill>
                <a:srgbClr val="0070C0"/>
              </a:solidFill>
            </a:endParaRPr>
          </a:p>
        </p:txBody>
      </p:sp>
      <p:sp>
        <p:nvSpPr>
          <p:cNvPr id="3" name="Content Placeholder 2"/>
          <p:cNvSpPr>
            <a:spLocks noGrp="1"/>
          </p:cNvSpPr>
          <p:nvPr>
            <p:ph idx="1"/>
          </p:nvPr>
        </p:nvSpPr>
        <p:spPr>
          <a:xfrm>
            <a:off x="77821" y="1611616"/>
            <a:ext cx="11976371" cy="4915643"/>
          </a:xfrm>
        </p:spPr>
        <p:txBody>
          <a:bodyPr/>
          <a:lstStyle/>
          <a:p>
            <a:pPr marL="0" indent="0" algn="r">
              <a:buNone/>
            </a:pPr>
            <a:r>
              <a:rPr lang="en-US" sz="3600" dirty="0" smtClean="0"/>
              <a:t>I </a:t>
            </a:r>
            <a:r>
              <a:rPr lang="en-US" sz="3600" dirty="0"/>
              <a:t>would </a:t>
            </a:r>
            <a:r>
              <a:rPr lang="en-US" sz="3600" dirty="0" smtClean="0"/>
              <a:t>make </a:t>
            </a:r>
            <a:r>
              <a:rPr lang="en-US" sz="3600" dirty="0"/>
              <a:t>sure that I am right </a:t>
            </a:r>
            <a:r>
              <a:rPr lang="en-US" sz="3600" dirty="0" err="1" smtClean="0"/>
              <a:t>withLet's</a:t>
            </a:r>
            <a:r>
              <a:rPr lang="en-US" sz="3600" dirty="0" smtClean="0"/>
              <a:t> </a:t>
            </a:r>
            <a:r>
              <a:rPr lang="en-US" sz="3600" dirty="0"/>
              <a:t>face it</a:t>
            </a:r>
            <a:r>
              <a:rPr lang="en-US" sz="3600" dirty="0" smtClean="0"/>
              <a:t>.</a:t>
            </a:r>
          </a:p>
          <a:p>
            <a:pPr algn="r"/>
            <a:r>
              <a:rPr lang="en-US" sz="3600" dirty="0" smtClean="0"/>
              <a:t> </a:t>
            </a:r>
            <a:r>
              <a:rPr lang="en-US" sz="3600" dirty="0"/>
              <a:t>All of us have fallen short of what we know we should </a:t>
            </a:r>
            <a:r>
              <a:rPr lang="en-US" sz="3600" dirty="0" smtClean="0"/>
              <a:t>do</a:t>
            </a:r>
          </a:p>
          <a:p>
            <a:pPr algn="r"/>
            <a:r>
              <a:rPr lang="en-US" sz="3600" dirty="0" smtClean="0"/>
              <a:t>. </a:t>
            </a:r>
            <a:r>
              <a:rPr lang="en-US" sz="3600" dirty="0"/>
              <a:t>So I would take a personal inventory to see where I had missed the mark &amp; try to make corrections</a:t>
            </a:r>
            <a:r>
              <a:rPr lang="en-US" sz="3600" dirty="0" smtClean="0"/>
              <a:t>.</a:t>
            </a:r>
          </a:p>
          <a:p>
            <a:pPr algn="r"/>
            <a:r>
              <a:rPr lang="en-US" sz="3600" dirty="0"/>
              <a:t> </a:t>
            </a:r>
            <a:r>
              <a:rPr lang="en-US" sz="3600" dirty="0" smtClean="0"/>
              <a:t>   James 4:17   Rom.3:23   Rom.6:23</a:t>
            </a:r>
            <a:endParaRPr lang="en-US" sz="3600" dirty="0"/>
          </a:p>
          <a:p>
            <a:endParaRPr lang="en-US" dirty="0"/>
          </a:p>
        </p:txBody>
      </p:sp>
    </p:spTree>
    <p:extLst>
      <p:ext uri="{BB962C8B-B14F-4D97-AF65-F5344CB8AC3E}">
        <p14:creationId xmlns:p14="http://schemas.microsoft.com/office/powerpoint/2010/main" val="11942171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rPr>
              <a:t>I would make sure that I am right with God!</a:t>
            </a:r>
            <a:endParaRPr lang="en-US" dirty="0"/>
          </a:p>
        </p:txBody>
      </p:sp>
      <p:sp>
        <p:nvSpPr>
          <p:cNvPr id="3" name="Content Placeholder 2"/>
          <p:cNvSpPr>
            <a:spLocks noGrp="1"/>
          </p:cNvSpPr>
          <p:nvPr>
            <p:ph idx="1"/>
          </p:nvPr>
        </p:nvSpPr>
        <p:spPr/>
        <p:txBody>
          <a:bodyPr/>
          <a:lstStyle/>
          <a:p>
            <a:r>
              <a:rPr lang="en-US" sz="3600" b="1" dirty="0" smtClean="0"/>
              <a:t>I would make sure that I was right with God.</a:t>
            </a:r>
          </a:p>
          <a:p>
            <a:r>
              <a:rPr lang="en-US" sz="3600" b="1" dirty="0" smtClean="0"/>
              <a:t>All of us have fallen short of what we should have done.</a:t>
            </a:r>
          </a:p>
          <a:p>
            <a:r>
              <a:rPr lang="en-US" sz="3600" b="1" dirty="0" smtClean="0"/>
              <a:t>I would make a personal search of my own life by the</a:t>
            </a:r>
          </a:p>
          <a:p>
            <a:r>
              <a:rPr lang="en-US" sz="3600" b="1" dirty="0"/>
              <a:t> </a:t>
            </a:r>
            <a:r>
              <a:rPr lang="en-US" sz="3600" b="1" dirty="0" smtClean="0"/>
              <a:t>  scriptures, and finding my wrongs, seek to correct them.</a:t>
            </a:r>
          </a:p>
          <a:p>
            <a:r>
              <a:rPr lang="en-US" sz="3600" b="1" dirty="0"/>
              <a:t> </a:t>
            </a:r>
            <a:r>
              <a:rPr lang="en-US" sz="3600" b="1" dirty="0" smtClean="0"/>
              <a:t>      Jas. 4:17;  Rom. 3:23;  Rom. 6:23</a:t>
            </a:r>
          </a:p>
          <a:p>
            <a:endParaRPr lang="en-US" dirty="0" smtClean="0"/>
          </a:p>
          <a:p>
            <a:endParaRPr lang="en-US" dirty="0" smtClean="0"/>
          </a:p>
          <a:p>
            <a:endParaRPr lang="en-US" dirty="0"/>
          </a:p>
        </p:txBody>
      </p:sp>
    </p:spTree>
    <p:extLst>
      <p:ext uri="{BB962C8B-B14F-4D97-AF65-F5344CB8AC3E}">
        <p14:creationId xmlns:p14="http://schemas.microsoft.com/office/powerpoint/2010/main" val="11604477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Remember our study in Ecclesiastes!!</a:t>
            </a:r>
            <a:endParaRPr lang="en-US" b="1" dirty="0">
              <a:solidFill>
                <a:srgbClr val="00B050"/>
              </a:solidFill>
            </a:endParaRPr>
          </a:p>
        </p:txBody>
      </p:sp>
      <p:sp>
        <p:nvSpPr>
          <p:cNvPr id="3" name="Content Placeholder 2"/>
          <p:cNvSpPr>
            <a:spLocks noGrp="1"/>
          </p:cNvSpPr>
          <p:nvPr>
            <p:ph idx="1"/>
          </p:nvPr>
        </p:nvSpPr>
        <p:spPr>
          <a:xfrm>
            <a:off x="184825" y="1796442"/>
            <a:ext cx="11896927" cy="4837822"/>
          </a:xfrm>
        </p:spPr>
        <p:txBody>
          <a:bodyPr>
            <a:noAutofit/>
          </a:bodyPr>
          <a:lstStyle/>
          <a:p>
            <a:r>
              <a:rPr lang="en-US" sz="3600" dirty="0" smtClean="0"/>
              <a:t>     Little </a:t>
            </a:r>
            <a:r>
              <a:rPr lang="en-US" sz="3600" dirty="0"/>
              <a:t>termites can destroy a house. </a:t>
            </a:r>
            <a:endParaRPr lang="en-US" sz="3600" dirty="0" smtClean="0"/>
          </a:p>
          <a:p>
            <a:r>
              <a:rPr lang="en-US" sz="3600" dirty="0" smtClean="0"/>
              <a:t>Solomon </a:t>
            </a:r>
            <a:r>
              <a:rPr lang="en-US" sz="3600" dirty="0"/>
              <a:t>said that "a little folly is like dead flies in the ointment" (Ecclesiastes 10:1) it can destroy all the good that a man might do</a:t>
            </a:r>
            <a:r>
              <a:rPr lang="en-US" sz="3600" dirty="0" smtClean="0"/>
              <a:t>.</a:t>
            </a:r>
          </a:p>
          <a:p>
            <a:endParaRPr lang="en-US" sz="3600" b="1" dirty="0">
              <a:solidFill>
                <a:srgbClr val="00B050"/>
              </a:solidFill>
            </a:endParaRPr>
          </a:p>
          <a:p>
            <a:r>
              <a:rPr lang="en-US" sz="3600" b="1" dirty="0">
                <a:solidFill>
                  <a:srgbClr val="00B050"/>
                </a:solidFill>
              </a:rPr>
              <a:t>So, whether I considered them big or small, I would try to find </a:t>
            </a:r>
            <a:r>
              <a:rPr lang="en-US" sz="3600" b="1" u="sng" dirty="0">
                <a:solidFill>
                  <a:srgbClr val="00B050"/>
                </a:solidFill>
              </a:rPr>
              <a:t>my faults </a:t>
            </a:r>
            <a:r>
              <a:rPr lang="en-US" sz="3600" b="1" dirty="0">
                <a:solidFill>
                  <a:srgbClr val="00B050"/>
                </a:solidFill>
              </a:rPr>
              <a:t>by comparing the Scriptures &amp; my life. And when I discovered those sins, I would do something about them.</a:t>
            </a:r>
          </a:p>
        </p:txBody>
      </p:sp>
    </p:spTree>
    <p:extLst>
      <p:ext uri="{BB962C8B-B14F-4D97-AF65-F5344CB8AC3E}">
        <p14:creationId xmlns:p14="http://schemas.microsoft.com/office/powerpoint/2010/main" val="31789014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00B050"/>
                </a:solidFill>
              </a:rPr>
              <a:t>My Purpose:   Lead as many to Christ as </a:t>
            </a:r>
            <a:br>
              <a:rPr lang="en-US" b="1" u="sng" dirty="0" smtClean="0">
                <a:solidFill>
                  <a:srgbClr val="00B050"/>
                </a:solidFill>
              </a:rPr>
            </a:br>
            <a:r>
              <a:rPr lang="en-US" b="1" u="sng" dirty="0" smtClean="0">
                <a:solidFill>
                  <a:srgbClr val="00B050"/>
                </a:solidFill>
              </a:rPr>
              <a:t>possible!!</a:t>
            </a:r>
            <a:endParaRPr lang="en-US" b="1" u="sng" dirty="0">
              <a:solidFill>
                <a:srgbClr val="00B050"/>
              </a:solidFill>
            </a:endParaRPr>
          </a:p>
        </p:txBody>
      </p:sp>
      <p:sp>
        <p:nvSpPr>
          <p:cNvPr id="3" name="Content Placeholder 2"/>
          <p:cNvSpPr>
            <a:spLocks noGrp="1"/>
          </p:cNvSpPr>
          <p:nvPr>
            <p:ph idx="1"/>
          </p:nvPr>
        </p:nvSpPr>
        <p:spPr>
          <a:xfrm>
            <a:off x="972766" y="1690688"/>
            <a:ext cx="11110609" cy="4867005"/>
          </a:xfrm>
        </p:spPr>
        <p:txBody>
          <a:bodyPr>
            <a:normAutofit fontScale="92500" lnSpcReduction="10000"/>
          </a:bodyPr>
          <a:lstStyle/>
          <a:p>
            <a:r>
              <a:rPr lang="en-US" sz="3900" dirty="0"/>
              <a:t>I would seek also to lead as many people to Christ as possible. By this, I will be making the greatest contribution I could possibly make to the welfare of the world</a:t>
            </a:r>
            <a:r>
              <a:rPr lang="en-US" sz="3900" dirty="0" smtClean="0"/>
              <a:t>.</a:t>
            </a:r>
          </a:p>
          <a:p>
            <a:endParaRPr lang="en-US" sz="3900" dirty="0"/>
          </a:p>
          <a:p>
            <a:r>
              <a:rPr lang="en-US" sz="3900" b="1" dirty="0" smtClean="0">
                <a:solidFill>
                  <a:srgbClr val="002060"/>
                </a:solidFill>
              </a:rPr>
              <a:t>. </a:t>
            </a:r>
            <a:r>
              <a:rPr lang="en-US" sz="3900" b="1" dirty="0">
                <a:solidFill>
                  <a:srgbClr val="002060"/>
                </a:solidFill>
              </a:rPr>
              <a:t>Many men have spent their last days trying to</a:t>
            </a:r>
            <a:r>
              <a:rPr lang="en-US" sz="3900" b="1" u="sng" dirty="0">
                <a:solidFill>
                  <a:srgbClr val="C00000"/>
                </a:solidFill>
              </a:rPr>
              <a:t> erect great monuments so they will not be forgotten</a:t>
            </a:r>
            <a:r>
              <a:rPr lang="en-US" sz="3900" b="1" dirty="0">
                <a:solidFill>
                  <a:srgbClr val="002060"/>
                </a:solidFill>
              </a:rPr>
              <a:t>. What are the pyramids, but the tombs of kings? Today we know about the pyramids, but not much about the kings. </a:t>
            </a:r>
            <a:r>
              <a:rPr lang="en-US" sz="4300" b="1" u="sng" dirty="0">
                <a:solidFill>
                  <a:srgbClr val="C00000"/>
                </a:solidFill>
              </a:rPr>
              <a:t>Earthly memorials lose their meaning.</a:t>
            </a:r>
          </a:p>
          <a:p>
            <a:endParaRPr lang="en-US" dirty="0"/>
          </a:p>
        </p:txBody>
      </p:sp>
    </p:spTree>
    <p:extLst>
      <p:ext uri="{BB962C8B-B14F-4D97-AF65-F5344CB8AC3E}">
        <p14:creationId xmlns:p14="http://schemas.microsoft.com/office/powerpoint/2010/main" val="33267394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732" y="278928"/>
            <a:ext cx="11916383" cy="6510978"/>
          </a:xfrm>
        </p:spPr>
        <p:txBody>
          <a:bodyPr>
            <a:normAutofit fontScale="92500" lnSpcReduction="20000"/>
          </a:bodyPr>
          <a:lstStyle/>
          <a:p>
            <a:r>
              <a:rPr lang="en-US" sz="3900" dirty="0" smtClean="0"/>
              <a:t>  But </a:t>
            </a:r>
            <a:r>
              <a:rPr lang="en-US" sz="3900" dirty="0"/>
              <a:t>in leading a soul to Christ, we start a memorial that will never end. For that soul will influence others &amp; they will influence still others. And on &amp; on the unending chain reaction goes.</a:t>
            </a:r>
          </a:p>
          <a:p>
            <a:r>
              <a:rPr lang="en-US" sz="3900" dirty="0" smtClean="0"/>
              <a:t>   A </a:t>
            </a:r>
            <a:r>
              <a:rPr lang="en-US" sz="3900" dirty="0"/>
              <a:t>voice from heaven said that those who die in the Lord rest from their labors &amp; "their works do follow them." (Revelation 14:13)</a:t>
            </a:r>
          </a:p>
          <a:p>
            <a:r>
              <a:rPr lang="en-US" sz="3900" dirty="0" smtClean="0"/>
              <a:t>   Why </a:t>
            </a:r>
            <a:r>
              <a:rPr lang="en-US" sz="3900" dirty="0"/>
              <a:t>don't their works come with them? Because their works are not finished. The chain reaction that they started continues on &amp; on. The Apostle Paul's influence is greater on the earth today than it ever was during his lifetime.</a:t>
            </a:r>
          </a:p>
          <a:p>
            <a:r>
              <a:rPr lang="en-US" sz="3900" dirty="0" smtClean="0"/>
              <a:t>   If </a:t>
            </a:r>
            <a:r>
              <a:rPr lang="en-US" sz="3900" dirty="0"/>
              <a:t>I were not a Christian, then the thing for me to do would be to repent of my sins, put my trust in Jesus &amp; be baptized into Him</a:t>
            </a:r>
          </a:p>
          <a:p>
            <a:endParaRPr lang="en-US" dirty="0"/>
          </a:p>
        </p:txBody>
      </p:sp>
    </p:spTree>
    <p:extLst>
      <p:ext uri="{BB962C8B-B14F-4D97-AF65-F5344CB8AC3E}">
        <p14:creationId xmlns:p14="http://schemas.microsoft.com/office/powerpoint/2010/main" val="28132343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7030A0"/>
                </a:solidFill>
              </a:rPr>
              <a:t>Concerned about my family.</a:t>
            </a:r>
            <a:endParaRPr lang="en-US" b="1" u="sng" dirty="0">
              <a:solidFill>
                <a:srgbClr val="7030A0"/>
              </a:solidFill>
            </a:endParaRPr>
          </a:p>
        </p:txBody>
      </p:sp>
      <p:sp>
        <p:nvSpPr>
          <p:cNvPr id="3" name="Content Placeholder 2"/>
          <p:cNvSpPr>
            <a:spLocks noGrp="1"/>
          </p:cNvSpPr>
          <p:nvPr>
            <p:ph idx="1"/>
          </p:nvPr>
        </p:nvSpPr>
        <p:spPr/>
        <p:txBody>
          <a:bodyPr>
            <a:normAutofit/>
          </a:bodyPr>
          <a:lstStyle/>
          <a:p>
            <a:r>
              <a:rPr lang="en-US" sz="3600" b="1" dirty="0" smtClean="0"/>
              <a:t>, </a:t>
            </a:r>
            <a:r>
              <a:rPr lang="en-US" sz="3600" b="1" dirty="0"/>
              <a:t>"If I had but one year to live" I would be concerned about my family</a:t>
            </a:r>
            <a:r>
              <a:rPr lang="en-US" sz="3600" b="1" dirty="0" smtClean="0"/>
              <a:t>.</a:t>
            </a:r>
          </a:p>
          <a:p>
            <a:r>
              <a:rPr lang="en-US" sz="3600" b="1" dirty="0" smtClean="0"/>
              <a:t> </a:t>
            </a:r>
            <a:r>
              <a:rPr lang="en-US" sz="3600" b="1" dirty="0"/>
              <a:t>I am sure that I would carefully </a:t>
            </a:r>
            <a:r>
              <a:rPr lang="en-US" sz="3600" b="1" dirty="0" smtClean="0"/>
              <a:t>consider</a:t>
            </a:r>
            <a:r>
              <a:rPr lang="en-US" sz="3600" b="1" dirty="0"/>
              <a:t> </a:t>
            </a:r>
            <a:r>
              <a:rPr lang="en-US" sz="3600" b="1" dirty="0" smtClean="0"/>
              <a:t>their souls</a:t>
            </a:r>
          </a:p>
          <a:p>
            <a:r>
              <a:rPr lang="en-US" sz="3600" b="1" dirty="0" smtClean="0"/>
              <a:t>As the most important thing.   Matt.16:24-26 </a:t>
            </a:r>
          </a:p>
          <a:p>
            <a:r>
              <a:rPr lang="en-US" sz="3600" b="1" u="sng" dirty="0">
                <a:solidFill>
                  <a:srgbClr val="002060"/>
                </a:solidFill>
              </a:rPr>
              <a:t> </a:t>
            </a:r>
            <a:r>
              <a:rPr lang="en-US" sz="3600" b="1" u="sng" dirty="0" smtClean="0">
                <a:solidFill>
                  <a:srgbClr val="002060"/>
                </a:solidFill>
              </a:rPr>
              <a:t>   Talk to them.   Tell them how important</a:t>
            </a:r>
          </a:p>
          <a:p>
            <a:r>
              <a:rPr lang="en-US" sz="3600" b="1" u="sng" dirty="0">
                <a:solidFill>
                  <a:srgbClr val="002060"/>
                </a:solidFill>
              </a:rPr>
              <a:t> </a:t>
            </a:r>
            <a:r>
              <a:rPr lang="en-US" sz="3600" b="1" u="sng" dirty="0" smtClean="0">
                <a:solidFill>
                  <a:srgbClr val="002060"/>
                </a:solidFill>
              </a:rPr>
              <a:t>   their souls are</a:t>
            </a:r>
            <a:r>
              <a:rPr lang="en-US" sz="3600" b="1" dirty="0" smtClean="0"/>
              <a:t>.</a:t>
            </a:r>
          </a:p>
        </p:txBody>
      </p:sp>
    </p:spTree>
    <p:extLst>
      <p:ext uri="{BB962C8B-B14F-4D97-AF65-F5344CB8AC3E}">
        <p14:creationId xmlns:p14="http://schemas.microsoft.com/office/powerpoint/2010/main" val="39726343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4251" y="0"/>
            <a:ext cx="9239693" cy="5162074"/>
          </a:xfrm>
          <a:prstGeom prst="rect">
            <a:avLst/>
          </a:prstGeom>
        </p:spPr>
      </p:pic>
      <p:sp>
        <p:nvSpPr>
          <p:cNvPr id="5" name="TextBox 4"/>
          <p:cNvSpPr txBox="1"/>
          <p:nvPr/>
        </p:nvSpPr>
        <p:spPr>
          <a:xfrm>
            <a:off x="765544" y="5059470"/>
            <a:ext cx="10877106" cy="1508105"/>
          </a:xfrm>
          <a:prstGeom prst="rect">
            <a:avLst/>
          </a:prstGeom>
          <a:noFill/>
        </p:spPr>
        <p:txBody>
          <a:bodyPr wrap="square" rtlCol="0">
            <a:spAutoFit/>
          </a:bodyPr>
          <a:lstStyle/>
          <a:p>
            <a:pPr algn="ctr"/>
            <a:r>
              <a:rPr lang="en-US" sz="3200" b="1" dirty="0" smtClean="0"/>
              <a:t>Happy New Year Everyone!  Thanks for all your cards, gifts, and love expressed to us this Holiday Season.  We love you.   </a:t>
            </a:r>
          </a:p>
          <a:p>
            <a:pPr algn="ctr"/>
            <a:r>
              <a:rPr lang="en-US" sz="2800" b="1" dirty="0" err="1" smtClean="0"/>
              <a:t>Bro.Guy</a:t>
            </a:r>
            <a:r>
              <a:rPr lang="en-US" sz="2800" b="1" dirty="0" smtClean="0"/>
              <a:t> &amp; </a:t>
            </a:r>
            <a:r>
              <a:rPr lang="en-US" sz="2800" b="1" dirty="0" err="1" smtClean="0"/>
              <a:t>Sis.Ann</a:t>
            </a:r>
            <a:endParaRPr lang="en-US" sz="2800" b="1" dirty="0"/>
          </a:p>
        </p:txBody>
      </p:sp>
    </p:spTree>
    <p:extLst>
      <p:ext uri="{BB962C8B-B14F-4D97-AF65-F5344CB8AC3E}">
        <p14:creationId xmlns:p14="http://schemas.microsoft.com/office/powerpoint/2010/main" val="7658684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20664" cy="6858000"/>
          </a:xfrm>
        </p:spPr>
        <p:txBody>
          <a:bodyPr>
            <a:normAutofit fontScale="92500" lnSpcReduction="10000"/>
          </a:bodyPr>
          <a:lstStyle/>
          <a:p>
            <a:r>
              <a:rPr lang="en-US" sz="3900" dirty="0" smtClean="0"/>
              <a:t>  "</a:t>
            </a:r>
            <a:r>
              <a:rPr lang="en-US" sz="3900" dirty="0"/>
              <a:t>Train up a child in the way he should go: &amp; when he is old, he will not depart from it." (Proverbs 22:6)</a:t>
            </a:r>
          </a:p>
          <a:p>
            <a:r>
              <a:rPr lang="en-US" sz="3900" dirty="0" smtClean="0"/>
              <a:t>      In </a:t>
            </a:r>
            <a:r>
              <a:rPr lang="en-US" sz="3900" dirty="0"/>
              <a:t>the short time remaining, I would do what I could to reinforce the faith that they have, &amp; to encourage them always to walk in the ways of Christ.</a:t>
            </a:r>
          </a:p>
          <a:p>
            <a:r>
              <a:rPr lang="en-US" sz="3900" dirty="0" smtClean="0"/>
              <a:t>     And </a:t>
            </a:r>
            <a:r>
              <a:rPr lang="en-US" sz="3900" dirty="0"/>
              <a:t>to do that, I would </a:t>
            </a:r>
            <a:r>
              <a:rPr lang="en-US" sz="3900" b="1" u="sng" dirty="0">
                <a:solidFill>
                  <a:srgbClr val="C00000"/>
                </a:solidFill>
              </a:rPr>
              <a:t>not just tell them how they ought to live,</a:t>
            </a:r>
            <a:r>
              <a:rPr lang="en-US" sz="3900" dirty="0"/>
              <a:t> I would do my best to show them – to model for them the kind of a life that Jesus wants us to live</a:t>
            </a:r>
            <a:r>
              <a:rPr lang="en-US" sz="3900" dirty="0" smtClean="0"/>
              <a:t>!  Matt. 5:16</a:t>
            </a:r>
            <a:endParaRPr lang="en-US" sz="3900" dirty="0"/>
          </a:p>
          <a:p>
            <a:r>
              <a:rPr lang="en-US" sz="3900" dirty="0" smtClean="0"/>
              <a:t>    </a:t>
            </a:r>
            <a:r>
              <a:rPr lang="en-US" sz="3900" dirty="0" smtClean="0">
                <a:solidFill>
                  <a:srgbClr val="7030A0"/>
                </a:solidFill>
              </a:rPr>
              <a:t>Isn’t </a:t>
            </a:r>
            <a:r>
              <a:rPr lang="en-US" sz="3900" dirty="0">
                <a:solidFill>
                  <a:srgbClr val="7030A0"/>
                </a:solidFill>
              </a:rPr>
              <a:t>that what Jesus did? Go back with me to what we call </a:t>
            </a:r>
            <a:r>
              <a:rPr lang="en-US" sz="3900" u="sng" dirty="0">
                <a:solidFill>
                  <a:srgbClr val="7030A0"/>
                </a:solidFill>
              </a:rPr>
              <a:t>“The Last Supper.” </a:t>
            </a:r>
            <a:r>
              <a:rPr lang="en-US" sz="3900" dirty="0">
                <a:solidFill>
                  <a:srgbClr val="7030A0"/>
                </a:solidFill>
              </a:rPr>
              <a:t>The apostles didn’t realize it yet, but that Passover Meal they were about to celebrate would be their last one together. That very night Jesus would be betrayed, arrested, tried, condemned - &amp; then early the next morning – crucified!</a:t>
            </a:r>
          </a:p>
          <a:p>
            <a:endParaRPr lang="en-US" dirty="0"/>
          </a:p>
        </p:txBody>
      </p:sp>
    </p:spTree>
    <p:extLst>
      <p:ext uri="{BB962C8B-B14F-4D97-AF65-F5344CB8AC3E}">
        <p14:creationId xmlns:p14="http://schemas.microsoft.com/office/powerpoint/2010/main" val="36381694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550" y="0"/>
            <a:ext cx="12104450" cy="6858000"/>
          </a:xfrm>
        </p:spPr>
        <p:txBody>
          <a:bodyPr>
            <a:normAutofit fontScale="47500" lnSpcReduction="20000"/>
          </a:bodyPr>
          <a:lstStyle/>
          <a:p>
            <a:r>
              <a:rPr lang="en-US" sz="6700" b="1" dirty="0" smtClean="0"/>
              <a:t>    </a:t>
            </a:r>
            <a:r>
              <a:rPr lang="en-US" sz="7600" b="1" dirty="0" smtClean="0">
                <a:solidFill>
                  <a:srgbClr val="7030A0"/>
                </a:solidFill>
              </a:rPr>
              <a:t>Jesus </a:t>
            </a:r>
            <a:r>
              <a:rPr lang="en-US" sz="7600" b="1" dirty="0">
                <a:solidFill>
                  <a:srgbClr val="7030A0"/>
                </a:solidFill>
              </a:rPr>
              <a:t>knew what was going to happen – but they didn’t</a:t>
            </a:r>
            <a:r>
              <a:rPr lang="en-US" sz="7600" b="1" dirty="0" smtClean="0">
                <a:solidFill>
                  <a:srgbClr val="7030A0"/>
                </a:solidFill>
              </a:rPr>
              <a:t>!</a:t>
            </a:r>
          </a:p>
          <a:p>
            <a:r>
              <a:rPr lang="en-US" sz="7600" b="1" dirty="0" smtClean="0">
                <a:solidFill>
                  <a:srgbClr val="7030A0"/>
                </a:solidFill>
              </a:rPr>
              <a:t>    What one last lesson did Jesus want to teach them? </a:t>
            </a:r>
          </a:p>
          <a:p>
            <a:r>
              <a:rPr lang="en-US" sz="6700" dirty="0" smtClean="0"/>
              <a:t>    John </a:t>
            </a:r>
            <a:r>
              <a:rPr lang="en-US" sz="6700" dirty="0"/>
              <a:t>13:4-5 tells us that Jesus “got up from the meal, took off his outer clothing, &amp; wrapped a towel around His waist. After that, he poured water into a basin &amp; began to wash His disciples’ feet, drying them with the towel that was wrapped around Him</a:t>
            </a:r>
            <a:r>
              <a:rPr lang="en-US" sz="6700" dirty="0" smtClean="0"/>
              <a:t>.”.. Immediately</a:t>
            </a:r>
            <a:r>
              <a:rPr lang="en-US" sz="6700" dirty="0"/>
              <a:t>, Peter began to protest. He was their Rabbi, their teacher, their Lord. He shouldn’t be doing the work of a servant! It was beneath Him!</a:t>
            </a:r>
          </a:p>
          <a:p>
            <a:r>
              <a:rPr lang="en-US" sz="6700" dirty="0" smtClean="0"/>
              <a:t>   Well</a:t>
            </a:r>
            <a:r>
              <a:rPr lang="en-US" sz="6700" dirty="0"/>
              <a:t>, with just a few words Jesus silenced Peter’s protest &amp; finished washing their feet. Then Jesus asked them, “Do you understand what I have done for you? ... You call me ‘Teacher’ and ‘Lord,’ and rightly so, for that is what I am.</a:t>
            </a:r>
          </a:p>
          <a:p>
            <a:r>
              <a:rPr lang="en-US" sz="6700" b="1" dirty="0" smtClean="0"/>
              <a:t>  </a:t>
            </a:r>
            <a:r>
              <a:rPr lang="en-US" sz="6700" b="1" dirty="0" smtClean="0">
                <a:solidFill>
                  <a:srgbClr val="7030A0"/>
                </a:solidFill>
              </a:rPr>
              <a:t>“</a:t>
            </a:r>
            <a:r>
              <a:rPr lang="en-US" sz="6700" b="1" dirty="0">
                <a:solidFill>
                  <a:srgbClr val="7030A0"/>
                </a:solidFill>
              </a:rPr>
              <a:t>Now that I, your Lord and Teacher, have washed your feet, you also should wash one another’s feet. I have set you an example that you should do as I have done for you.” (John 13:12-15)</a:t>
            </a:r>
          </a:p>
          <a:p>
            <a:r>
              <a:rPr lang="en-US" sz="6700" dirty="0" smtClean="0"/>
              <a:t>  Oh </a:t>
            </a:r>
            <a:r>
              <a:rPr lang="en-US" sz="6700" dirty="0"/>
              <a:t>Lord, if I have but one year to live, or many years, help me to so live that those around me will see Jesus in what I do &amp; how I live!</a:t>
            </a:r>
          </a:p>
          <a:p>
            <a:endParaRPr lang="en-US" dirty="0"/>
          </a:p>
        </p:txBody>
      </p:sp>
    </p:spTree>
    <p:extLst>
      <p:ext uri="{BB962C8B-B14F-4D97-AF65-F5344CB8AC3E}">
        <p14:creationId xmlns:p14="http://schemas.microsoft.com/office/powerpoint/2010/main" val="27559396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7030A0"/>
                </a:solidFill>
              </a:rPr>
              <a:t>I would pay careful attention to my</a:t>
            </a:r>
            <a:br>
              <a:rPr lang="en-US" b="1" u="sng" dirty="0" smtClean="0">
                <a:solidFill>
                  <a:srgbClr val="7030A0"/>
                </a:solidFill>
              </a:rPr>
            </a:br>
            <a:r>
              <a:rPr lang="en-US" b="1" u="sng" dirty="0" smtClean="0">
                <a:solidFill>
                  <a:srgbClr val="7030A0"/>
                </a:solidFill>
              </a:rPr>
              <a:t>own spiritual life</a:t>
            </a:r>
            <a:endParaRPr lang="en-US" b="1" u="sng" dirty="0">
              <a:solidFill>
                <a:srgbClr val="7030A0"/>
              </a:solidFill>
            </a:endParaRPr>
          </a:p>
        </p:txBody>
      </p:sp>
      <p:sp>
        <p:nvSpPr>
          <p:cNvPr id="3" name="Content Placeholder 2"/>
          <p:cNvSpPr>
            <a:spLocks noGrp="1"/>
          </p:cNvSpPr>
          <p:nvPr>
            <p:ph idx="1"/>
          </p:nvPr>
        </p:nvSpPr>
        <p:spPr/>
        <p:txBody>
          <a:bodyPr/>
          <a:lstStyle/>
          <a:p>
            <a:r>
              <a:rPr lang="en-US" sz="4000" dirty="0" smtClean="0"/>
              <a:t>"</a:t>
            </a:r>
            <a:r>
              <a:rPr lang="en-US" sz="4000" dirty="0"/>
              <a:t>If I had but one year to live" I would pay careful attention to my own spiritual life.</a:t>
            </a:r>
          </a:p>
          <a:p>
            <a:r>
              <a:rPr lang="en-US" sz="4000" b="1" u="sng" dirty="0">
                <a:solidFill>
                  <a:srgbClr val="FF0000"/>
                </a:solidFill>
              </a:rPr>
              <a:t>In only a year my soul would be passing into the presence of God</a:t>
            </a:r>
            <a:r>
              <a:rPr lang="en-US" sz="4000" b="1" u="sng" dirty="0" smtClean="0">
                <a:solidFill>
                  <a:srgbClr val="FF0000"/>
                </a:solidFill>
              </a:rPr>
              <a:t>.</a:t>
            </a:r>
          </a:p>
          <a:p>
            <a:r>
              <a:rPr lang="en-US" sz="4000" dirty="0" smtClean="0"/>
              <a:t> </a:t>
            </a:r>
            <a:r>
              <a:rPr lang="en-US" sz="4000" dirty="0"/>
              <a:t>In His presence only the spiritual will have any value. If I am to be ready for that occasion, I must develop my spiritual life</a:t>
            </a:r>
          </a:p>
          <a:p>
            <a:endParaRPr lang="en-US" dirty="0"/>
          </a:p>
        </p:txBody>
      </p:sp>
    </p:spTree>
    <p:extLst>
      <p:ext uri="{BB962C8B-B14F-4D97-AF65-F5344CB8AC3E}">
        <p14:creationId xmlns:p14="http://schemas.microsoft.com/office/powerpoint/2010/main" val="26309526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005" y="155643"/>
            <a:ext cx="11945566" cy="6614707"/>
          </a:xfrm>
        </p:spPr>
        <p:txBody>
          <a:bodyPr>
            <a:normAutofit fontScale="92500" lnSpcReduction="20000"/>
          </a:bodyPr>
          <a:lstStyle/>
          <a:p>
            <a:r>
              <a:rPr lang="en-US" sz="3900" b="1" u="sng" dirty="0" smtClean="0"/>
              <a:t> </a:t>
            </a:r>
            <a:r>
              <a:rPr lang="en-US" sz="3900" b="1" u="sng" dirty="0"/>
              <a:t>I would attend all the services of the church because they are designed for the specific purpose of developing me spiritually</a:t>
            </a:r>
            <a:r>
              <a:rPr lang="en-US" sz="3900" b="1" u="sng" dirty="0" smtClean="0"/>
              <a:t>.</a:t>
            </a:r>
          </a:p>
          <a:p>
            <a:r>
              <a:rPr lang="en-US" sz="3900" b="1" u="sng" dirty="0"/>
              <a:t> </a:t>
            </a:r>
            <a:r>
              <a:rPr lang="en-US" sz="3900" b="1" u="sng" dirty="0" smtClean="0"/>
              <a:t>  Heb. 10:25   Acts 20:7</a:t>
            </a:r>
            <a:endParaRPr lang="en-US" sz="3900" b="1" u="sng" dirty="0"/>
          </a:p>
          <a:p>
            <a:r>
              <a:rPr lang="en-US" sz="3900" dirty="0" smtClean="0"/>
              <a:t>      Then </a:t>
            </a:r>
            <a:r>
              <a:rPr lang="en-US" sz="3900" dirty="0"/>
              <a:t>I would want to </a:t>
            </a:r>
            <a:r>
              <a:rPr lang="en-US" sz="3900" dirty="0" smtClean="0"/>
              <a:t>be an </a:t>
            </a:r>
            <a:r>
              <a:rPr lang="en-US" sz="3900" dirty="0"/>
              <a:t>active part in the work of the </a:t>
            </a:r>
            <a:r>
              <a:rPr lang="en-US" sz="3900" dirty="0" err="1" smtClean="0"/>
              <a:t>church.I</a:t>
            </a:r>
            <a:r>
              <a:rPr lang="en-US" sz="3900" dirty="0" smtClean="0"/>
              <a:t> </a:t>
            </a:r>
            <a:r>
              <a:rPr lang="en-US" sz="3900" dirty="0"/>
              <a:t>would not wait to be asked to do something; I would volunteer</a:t>
            </a:r>
            <a:r>
              <a:rPr lang="en-US" sz="3900" dirty="0" smtClean="0"/>
              <a:t>.</a:t>
            </a:r>
          </a:p>
          <a:p>
            <a:r>
              <a:rPr lang="en-US" sz="3900" dirty="0"/>
              <a:t> </a:t>
            </a:r>
            <a:r>
              <a:rPr lang="en-US" sz="3900" dirty="0" smtClean="0"/>
              <a:t>     </a:t>
            </a:r>
            <a:r>
              <a:rPr lang="en-US" sz="3900" dirty="0"/>
              <a:t>I would try to do anything I </a:t>
            </a:r>
            <a:r>
              <a:rPr lang="en-US" sz="3900" dirty="0" smtClean="0"/>
              <a:t>could for </a:t>
            </a:r>
            <a:r>
              <a:rPr lang="en-US" sz="3900" dirty="0"/>
              <a:t>I would want to hear Jesus say</a:t>
            </a:r>
            <a:r>
              <a:rPr lang="en-US" sz="3900" dirty="0" smtClean="0"/>
              <a:t>,</a:t>
            </a:r>
          </a:p>
          <a:p>
            <a:r>
              <a:rPr lang="en-US" sz="3900" dirty="0"/>
              <a:t> </a:t>
            </a:r>
            <a:r>
              <a:rPr lang="en-US" sz="3900" dirty="0" smtClean="0"/>
              <a:t>    </a:t>
            </a:r>
            <a:r>
              <a:rPr lang="en-US" sz="3900" b="1" u="sng" dirty="0">
                <a:solidFill>
                  <a:srgbClr val="C00000"/>
                </a:solidFill>
              </a:rPr>
              <a:t>"Well done thou good &amp; faithful servant</a:t>
            </a:r>
            <a:r>
              <a:rPr lang="en-US" sz="3900" b="1" u="sng" dirty="0" smtClean="0">
                <a:solidFill>
                  <a:srgbClr val="C00000"/>
                </a:solidFill>
              </a:rPr>
              <a:t>.“</a:t>
            </a:r>
          </a:p>
          <a:p>
            <a:r>
              <a:rPr lang="en-US" sz="3900" b="1" dirty="0"/>
              <a:t>Matthew </a:t>
            </a:r>
            <a:r>
              <a:rPr lang="en-US" sz="3900" b="1" dirty="0" smtClean="0"/>
              <a:t>25:21</a:t>
            </a:r>
            <a:r>
              <a:rPr lang="en-US" sz="3900" baseline="30000" dirty="0" smtClean="0"/>
              <a:t>21</a:t>
            </a:r>
            <a:r>
              <a:rPr lang="en-US" sz="3900" baseline="30000" dirty="0"/>
              <a:t> </a:t>
            </a:r>
            <a:r>
              <a:rPr lang="en-US" sz="3900" dirty="0"/>
              <a:t>His lord said unto him, Well done, thou good and faithful servant: thou hast been faithful over a few things, I will make thee ruler over many things: enter thou into the joy of thy lord.</a:t>
            </a:r>
          </a:p>
          <a:p>
            <a:endParaRPr lang="en-US" sz="3600" dirty="0"/>
          </a:p>
          <a:p>
            <a:endParaRPr lang="en-US" dirty="0"/>
          </a:p>
        </p:txBody>
      </p:sp>
    </p:spTree>
    <p:extLst>
      <p:ext uri="{BB962C8B-B14F-4D97-AF65-F5344CB8AC3E}">
        <p14:creationId xmlns:p14="http://schemas.microsoft.com/office/powerpoint/2010/main" val="1059347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549" y="145914"/>
            <a:ext cx="12003932" cy="6643991"/>
          </a:xfrm>
        </p:spPr>
        <p:txBody>
          <a:bodyPr>
            <a:normAutofit/>
          </a:bodyPr>
          <a:lstStyle/>
          <a:p>
            <a:r>
              <a:rPr lang="en-US" sz="4400" dirty="0"/>
              <a:t>And I would try to be more</a:t>
            </a:r>
            <a:r>
              <a:rPr lang="en-US" sz="4400" b="1" dirty="0">
                <a:solidFill>
                  <a:srgbClr val="FF0000"/>
                </a:solidFill>
              </a:rPr>
              <a:t> consistent </a:t>
            </a:r>
            <a:r>
              <a:rPr lang="en-US" sz="4400" dirty="0"/>
              <a:t>in my efforts. </a:t>
            </a:r>
            <a:endParaRPr lang="en-US" sz="4400" dirty="0" smtClean="0"/>
          </a:p>
          <a:p>
            <a:r>
              <a:rPr lang="en-US" sz="4400" b="1" i="1" u="sng" dirty="0" smtClean="0">
                <a:solidFill>
                  <a:srgbClr val="002060"/>
                </a:solidFill>
              </a:rPr>
              <a:t>It </a:t>
            </a:r>
            <a:r>
              <a:rPr lang="en-US" sz="4400" b="1" i="1" u="sng" dirty="0">
                <a:solidFill>
                  <a:srgbClr val="002060"/>
                </a:solidFill>
              </a:rPr>
              <a:t>is easy to </a:t>
            </a:r>
            <a:endParaRPr lang="en-US" sz="4400" b="1" i="1" u="sng" dirty="0" smtClean="0">
              <a:solidFill>
                <a:srgbClr val="002060"/>
              </a:solidFill>
            </a:endParaRPr>
          </a:p>
          <a:p>
            <a:r>
              <a:rPr lang="en-US" sz="4400" dirty="0"/>
              <a:t> </a:t>
            </a:r>
            <a:r>
              <a:rPr lang="en-US" sz="4400" dirty="0" smtClean="0"/>
              <a:t>      "</a:t>
            </a:r>
            <a:r>
              <a:rPr lang="en-US" sz="4400" dirty="0"/>
              <a:t>run </a:t>
            </a:r>
            <a:r>
              <a:rPr lang="en-US" sz="4400" b="1" dirty="0">
                <a:solidFill>
                  <a:srgbClr val="FF0000"/>
                </a:solidFill>
              </a:rPr>
              <a:t>hot</a:t>
            </a:r>
            <a:r>
              <a:rPr lang="en-US" sz="4400" dirty="0"/>
              <a:t> &amp; </a:t>
            </a:r>
            <a:r>
              <a:rPr lang="en-US" sz="4400" b="1" dirty="0">
                <a:solidFill>
                  <a:srgbClr val="00B050"/>
                </a:solidFill>
              </a:rPr>
              <a:t>cold</a:t>
            </a:r>
            <a:r>
              <a:rPr lang="en-US" sz="4400" b="1" dirty="0" smtClean="0">
                <a:solidFill>
                  <a:srgbClr val="00B050"/>
                </a:solidFill>
              </a:rPr>
              <a:t>,“</a:t>
            </a:r>
          </a:p>
          <a:p>
            <a:r>
              <a:rPr lang="en-US" sz="4400" dirty="0"/>
              <a:t> </a:t>
            </a:r>
            <a:r>
              <a:rPr lang="en-US" sz="4400" dirty="0" smtClean="0"/>
              <a:t>       </a:t>
            </a:r>
            <a:r>
              <a:rPr lang="en-US" sz="4400" dirty="0"/>
              <a:t>to be "</a:t>
            </a:r>
            <a:r>
              <a:rPr lang="en-US" sz="4400" b="1" dirty="0">
                <a:solidFill>
                  <a:srgbClr val="FF0000"/>
                </a:solidFill>
              </a:rPr>
              <a:t>up</a:t>
            </a:r>
            <a:r>
              <a:rPr lang="en-US" sz="4400" dirty="0"/>
              <a:t> &amp; </a:t>
            </a:r>
            <a:r>
              <a:rPr lang="en-US" sz="4400" b="1" dirty="0">
                <a:solidFill>
                  <a:srgbClr val="00B050"/>
                </a:solidFill>
              </a:rPr>
              <a:t>down</a:t>
            </a:r>
            <a:r>
              <a:rPr lang="en-US" sz="4400" dirty="0"/>
              <a:t>" </a:t>
            </a:r>
            <a:endParaRPr lang="en-US" sz="4400" dirty="0" smtClean="0"/>
          </a:p>
          <a:p>
            <a:pPr marL="0" indent="0">
              <a:buNone/>
            </a:pPr>
            <a:r>
              <a:rPr lang="en-US" sz="4400" dirty="0"/>
              <a:t> </a:t>
            </a:r>
            <a:r>
              <a:rPr lang="en-US" sz="4400" dirty="0" smtClean="0"/>
              <a:t>         and “</a:t>
            </a:r>
            <a:r>
              <a:rPr lang="en-US" sz="4400" b="1" dirty="0" smtClean="0">
                <a:solidFill>
                  <a:srgbClr val="FF0000"/>
                </a:solidFill>
              </a:rPr>
              <a:t>on</a:t>
            </a:r>
            <a:r>
              <a:rPr lang="en-US" sz="4400" dirty="0" smtClean="0"/>
              <a:t> and </a:t>
            </a:r>
            <a:r>
              <a:rPr lang="en-US" sz="4400" b="1" dirty="0" smtClean="0">
                <a:solidFill>
                  <a:srgbClr val="00B050"/>
                </a:solidFill>
              </a:rPr>
              <a:t>off</a:t>
            </a:r>
            <a:r>
              <a:rPr lang="en-US" sz="4400" dirty="0" smtClean="0"/>
              <a:t>" </a:t>
            </a:r>
            <a:r>
              <a:rPr lang="en-US" sz="4400" dirty="0"/>
              <a:t>in the Lord's service</a:t>
            </a:r>
            <a:r>
              <a:rPr lang="en-US" sz="4400" dirty="0" smtClean="0"/>
              <a:t>.</a:t>
            </a:r>
          </a:p>
          <a:p>
            <a:pPr marL="0" indent="0">
              <a:buNone/>
            </a:pPr>
            <a:r>
              <a:rPr lang="en-US" sz="4400" dirty="0" smtClean="0"/>
              <a:t>         The </a:t>
            </a:r>
            <a:r>
              <a:rPr lang="en-US" sz="4400" dirty="0"/>
              <a:t>early </a:t>
            </a:r>
            <a:r>
              <a:rPr lang="en-US" sz="4400" dirty="0" smtClean="0"/>
              <a:t>Christians are described: </a:t>
            </a:r>
          </a:p>
          <a:p>
            <a:pPr marL="0" indent="0">
              <a:buNone/>
            </a:pPr>
            <a:r>
              <a:rPr lang="en-US" sz="4400" dirty="0"/>
              <a:t> </a:t>
            </a:r>
            <a:r>
              <a:rPr lang="en-US" sz="4400" dirty="0" smtClean="0"/>
              <a:t>       </a:t>
            </a:r>
            <a:r>
              <a:rPr lang="en-US" sz="4400" b="1" dirty="0" smtClean="0">
                <a:solidFill>
                  <a:srgbClr val="FF0000"/>
                </a:solidFill>
              </a:rPr>
              <a:t>    "</a:t>
            </a:r>
            <a:r>
              <a:rPr lang="en-US" sz="4400" b="1" dirty="0">
                <a:solidFill>
                  <a:srgbClr val="FF0000"/>
                </a:solidFill>
              </a:rPr>
              <a:t>they continued steadfastly…" </a:t>
            </a:r>
            <a:r>
              <a:rPr lang="en-US" sz="4400" dirty="0"/>
              <a:t>(Acts 2:42)</a:t>
            </a:r>
          </a:p>
        </p:txBody>
      </p:sp>
    </p:spTree>
    <p:extLst>
      <p:ext uri="{BB962C8B-B14F-4D97-AF65-F5344CB8AC3E}">
        <p14:creationId xmlns:p14="http://schemas.microsoft.com/office/powerpoint/2010/main" val="16952342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6460" y="249744"/>
            <a:ext cx="11945566" cy="6442886"/>
          </a:xfrm>
        </p:spPr>
        <p:txBody>
          <a:bodyPr>
            <a:normAutofit/>
          </a:bodyPr>
          <a:lstStyle/>
          <a:p>
            <a:r>
              <a:rPr lang="en-US" sz="3600" dirty="0" smtClean="0"/>
              <a:t>Paul </a:t>
            </a:r>
            <a:r>
              <a:rPr lang="en-US" sz="3600" dirty="0"/>
              <a:t>said to "be steadfast, unmovable, always abounding in the work of the Lord." (1 Corinthians 15:58</a:t>
            </a:r>
            <a:r>
              <a:rPr lang="en-US" sz="3600" dirty="0" smtClean="0"/>
              <a:t>)</a:t>
            </a:r>
          </a:p>
          <a:p>
            <a:r>
              <a:rPr lang="en-US" sz="3600" dirty="0"/>
              <a:t> </a:t>
            </a:r>
            <a:r>
              <a:rPr lang="en-US" sz="3600" dirty="0" smtClean="0"/>
              <a:t> </a:t>
            </a:r>
          </a:p>
          <a:p>
            <a:r>
              <a:rPr lang="en-US" sz="3600" dirty="0"/>
              <a:t> </a:t>
            </a:r>
            <a:r>
              <a:rPr lang="en-US" sz="3600" dirty="0" smtClean="0"/>
              <a:t>     </a:t>
            </a:r>
            <a:r>
              <a:rPr lang="en-US" sz="3600" dirty="0"/>
              <a:t>Jesus Himself said that He hated </a:t>
            </a:r>
            <a:r>
              <a:rPr lang="en-US" sz="3600" dirty="0" err="1"/>
              <a:t>lukewarmness</a:t>
            </a:r>
            <a:r>
              <a:rPr lang="en-US" sz="3600" dirty="0"/>
              <a:t> in His followers (Revelation 3:16</a:t>
            </a:r>
            <a:r>
              <a:rPr lang="en-US" sz="3600" dirty="0" smtClean="0"/>
              <a:t>).</a:t>
            </a:r>
          </a:p>
          <a:p>
            <a:r>
              <a:rPr lang="en-US" sz="3600" dirty="0"/>
              <a:t> </a:t>
            </a:r>
            <a:r>
              <a:rPr lang="en-US" sz="3600" dirty="0" smtClean="0"/>
              <a:t>  </a:t>
            </a:r>
            <a:endParaRPr lang="en-US" sz="3600" dirty="0"/>
          </a:p>
          <a:p>
            <a:r>
              <a:rPr lang="en-US" sz="3600" dirty="0" smtClean="0"/>
              <a:t>     So </a:t>
            </a:r>
            <a:r>
              <a:rPr lang="en-US" sz="3600" dirty="0"/>
              <a:t>I would want to run hot all the time for the Lord</a:t>
            </a:r>
            <a:r>
              <a:rPr lang="en-US" sz="3600" dirty="0" smtClean="0"/>
              <a:t>.</a:t>
            </a:r>
          </a:p>
          <a:p>
            <a:r>
              <a:rPr lang="en-US" sz="3600" dirty="0" smtClean="0"/>
              <a:t>       </a:t>
            </a:r>
            <a:r>
              <a:rPr lang="en-US" sz="3600" dirty="0" smtClean="0">
                <a:solidFill>
                  <a:srgbClr val="FF0000"/>
                </a:solidFill>
              </a:rPr>
              <a:t>this </a:t>
            </a:r>
            <a:r>
              <a:rPr lang="en-US" sz="3600" dirty="0">
                <a:solidFill>
                  <a:srgbClr val="FF0000"/>
                </a:solidFill>
              </a:rPr>
              <a:t>little poem would become precious to me</a:t>
            </a:r>
            <a:r>
              <a:rPr lang="en-US" sz="3600" dirty="0"/>
              <a:t>. </a:t>
            </a:r>
            <a:endParaRPr lang="en-US" sz="3600" dirty="0" smtClean="0"/>
          </a:p>
          <a:p>
            <a:endParaRPr lang="en-US" sz="3600" dirty="0"/>
          </a:p>
          <a:p>
            <a:r>
              <a:rPr lang="en-US" sz="3600" dirty="0" smtClean="0"/>
              <a:t>    </a:t>
            </a:r>
            <a:r>
              <a:rPr lang="en-US" sz="3600" b="1" u="sng" dirty="0" smtClean="0">
                <a:solidFill>
                  <a:srgbClr val="7030A0"/>
                </a:solidFill>
              </a:rPr>
              <a:t>"</a:t>
            </a:r>
            <a:r>
              <a:rPr lang="en-US" sz="3600" b="1" u="sng" dirty="0" err="1">
                <a:solidFill>
                  <a:srgbClr val="7030A0"/>
                </a:solidFill>
              </a:rPr>
              <a:t>'Tis</a:t>
            </a:r>
            <a:r>
              <a:rPr lang="en-US" sz="3600" b="1" u="sng" dirty="0">
                <a:solidFill>
                  <a:srgbClr val="7030A0"/>
                </a:solidFill>
              </a:rPr>
              <a:t> but one life, 'twill soon be past. Only what's done for Christ will last."</a:t>
            </a:r>
          </a:p>
        </p:txBody>
      </p:sp>
    </p:spTree>
    <p:extLst>
      <p:ext uri="{BB962C8B-B14F-4D97-AF65-F5344CB8AC3E}">
        <p14:creationId xmlns:p14="http://schemas.microsoft.com/office/powerpoint/2010/main" val="23818198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6186" y="233463"/>
            <a:ext cx="11955295" cy="6624537"/>
          </a:xfrm>
        </p:spPr>
        <p:txBody>
          <a:bodyPr>
            <a:normAutofit lnSpcReduction="10000"/>
          </a:bodyPr>
          <a:lstStyle/>
          <a:p>
            <a:r>
              <a:rPr lang="en-US" sz="4600" dirty="0" smtClean="0"/>
              <a:t>   I </a:t>
            </a:r>
            <a:r>
              <a:rPr lang="en-US" sz="4600" dirty="0"/>
              <a:t>would study my Bible regularly, &amp; there would be no excuses offered such as </a:t>
            </a:r>
            <a:endParaRPr lang="en-US" sz="4600" dirty="0" smtClean="0"/>
          </a:p>
          <a:p>
            <a:r>
              <a:rPr lang="en-US" sz="4600" u="sng" dirty="0" smtClean="0">
                <a:solidFill>
                  <a:srgbClr val="7030A0"/>
                </a:solidFill>
              </a:rPr>
              <a:t>"</a:t>
            </a:r>
            <a:r>
              <a:rPr lang="en-US" sz="4600" u="sng" dirty="0">
                <a:solidFill>
                  <a:srgbClr val="7030A0"/>
                </a:solidFill>
              </a:rPr>
              <a:t>I'm too tired," </a:t>
            </a:r>
            <a:r>
              <a:rPr lang="en-US" sz="4600" dirty="0"/>
              <a:t>or </a:t>
            </a:r>
            <a:endParaRPr lang="en-US" sz="4600" dirty="0" smtClean="0"/>
          </a:p>
          <a:p>
            <a:r>
              <a:rPr lang="en-US" sz="4600" b="1" u="sng" dirty="0" smtClean="0">
                <a:solidFill>
                  <a:srgbClr val="00B0F0"/>
                </a:solidFill>
              </a:rPr>
              <a:t>"</a:t>
            </a:r>
            <a:r>
              <a:rPr lang="en-US" sz="4600" b="1" u="sng" dirty="0">
                <a:solidFill>
                  <a:srgbClr val="00B0F0"/>
                </a:solidFill>
              </a:rPr>
              <a:t>I just can't find the time." </a:t>
            </a:r>
            <a:endParaRPr lang="en-US" sz="4600" b="1" u="sng" dirty="0" smtClean="0">
              <a:solidFill>
                <a:srgbClr val="00B0F0"/>
              </a:solidFill>
            </a:endParaRPr>
          </a:p>
          <a:p>
            <a:r>
              <a:rPr lang="en-US" sz="4600" b="1" u="sng" dirty="0">
                <a:solidFill>
                  <a:srgbClr val="00B0F0"/>
                </a:solidFill>
              </a:rPr>
              <a:t> </a:t>
            </a:r>
            <a:r>
              <a:rPr lang="en-US" sz="4600" b="1" u="sng" dirty="0" smtClean="0">
                <a:solidFill>
                  <a:srgbClr val="00B0F0"/>
                </a:solidFill>
              </a:rPr>
              <a:t>   </a:t>
            </a:r>
            <a:r>
              <a:rPr lang="en-US" sz="4600" dirty="0" smtClean="0"/>
              <a:t>If </a:t>
            </a:r>
            <a:r>
              <a:rPr lang="en-US" sz="4600" dirty="0"/>
              <a:t>I am honest with myself, I must admit that I spend a great deal more time now with the TV than I do with God's Word!</a:t>
            </a:r>
          </a:p>
          <a:p>
            <a:r>
              <a:rPr lang="en-US" sz="4600" dirty="0" smtClean="0"/>
              <a:t>    </a:t>
            </a:r>
            <a:r>
              <a:rPr lang="en-US" sz="4600" b="1" i="1" dirty="0" smtClean="0">
                <a:solidFill>
                  <a:srgbClr val="FF0000"/>
                </a:solidFill>
              </a:rPr>
              <a:t>"</a:t>
            </a:r>
            <a:r>
              <a:rPr lang="en-US" sz="4600" b="1" i="1" dirty="0">
                <a:solidFill>
                  <a:srgbClr val="FF0000"/>
                </a:solidFill>
              </a:rPr>
              <a:t>study </a:t>
            </a:r>
            <a:r>
              <a:rPr lang="en-US" sz="4600" dirty="0"/>
              <a:t>to show myself a workman approved of God." (2 Timothy 2:15</a:t>
            </a:r>
            <a:r>
              <a:rPr lang="en-US" sz="4600" dirty="0" smtClean="0"/>
              <a:t>)</a:t>
            </a:r>
          </a:p>
          <a:p>
            <a:r>
              <a:rPr lang="en-US" sz="4600" dirty="0" smtClean="0"/>
              <a:t>2 Tim.3:16,17;  John 5:39  </a:t>
            </a:r>
            <a:endParaRPr lang="en-US" sz="4600" dirty="0"/>
          </a:p>
          <a:p>
            <a:endParaRPr lang="en-US" dirty="0"/>
          </a:p>
        </p:txBody>
      </p:sp>
    </p:spTree>
    <p:extLst>
      <p:ext uri="{BB962C8B-B14F-4D97-AF65-F5344CB8AC3E}">
        <p14:creationId xmlns:p14="http://schemas.microsoft.com/office/powerpoint/2010/main" val="38426378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07004"/>
            <a:ext cx="12101209" cy="6750996"/>
          </a:xfrm>
        </p:spPr>
        <p:txBody>
          <a:bodyPr>
            <a:normAutofit lnSpcReduction="10000"/>
          </a:bodyPr>
          <a:lstStyle/>
          <a:p>
            <a:r>
              <a:rPr lang="en-US" sz="3600" dirty="0"/>
              <a:t>Then, of course, I would want to communicate constantly with God, since I would soon be seeing Him face to face. Paul tells me how when he says, </a:t>
            </a:r>
          </a:p>
          <a:p>
            <a:r>
              <a:rPr lang="en-US" sz="3600" dirty="0"/>
              <a:t>            </a:t>
            </a:r>
            <a:r>
              <a:rPr lang="en-US" sz="3600" b="1" i="1" dirty="0">
                <a:solidFill>
                  <a:srgbClr val="7030A0"/>
                </a:solidFill>
              </a:rPr>
              <a:t>"Pray without ceasing." (1Thessalonians 5:17)</a:t>
            </a:r>
          </a:p>
          <a:p>
            <a:r>
              <a:rPr lang="en-US" sz="3600" dirty="0"/>
              <a:t>In the past, I have often neglected to thank God for my many blessings, to ask God for wisdom in making decisions, &amp; to pray for forgiveness for my many sins. But now I would spend hours in talking to God!</a:t>
            </a:r>
          </a:p>
          <a:p>
            <a:r>
              <a:rPr lang="en-US" sz="3600" dirty="0"/>
              <a:t>A two minute prayer may have taxed my spirituality in times past, but now my thoughts would be so full that an hour could not contain them all.</a:t>
            </a:r>
          </a:p>
          <a:p>
            <a:r>
              <a:rPr lang="en-US" sz="3600" b="1" u="sng" dirty="0">
                <a:solidFill>
                  <a:srgbClr val="7030A0"/>
                </a:solidFill>
              </a:rPr>
              <a:t>Yes, if I had but one year to live, I would try to develop my spirituality to the fullest so that I might be prepared for that prepared place.</a:t>
            </a:r>
          </a:p>
          <a:p>
            <a:endParaRPr lang="en-US" dirty="0"/>
          </a:p>
        </p:txBody>
      </p:sp>
    </p:spTree>
    <p:extLst>
      <p:ext uri="{BB962C8B-B14F-4D97-AF65-F5344CB8AC3E}">
        <p14:creationId xmlns:p14="http://schemas.microsoft.com/office/powerpoint/2010/main" val="8771693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3191" y="214008"/>
            <a:ext cx="11819107" cy="6478621"/>
          </a:xfrm>
        </p:spPr>
        <p:txBody>
          <a:bodyPr/>
          <a:lstStyle/>
          <a:p>
            <a:pPr marL="0" indent="0">
              <a:buNone/>
            </a:pPr>
            <a:r>
              <a:rPr lang="en-US" sz="4800" b="1" i="1" u="sng" dirty="0" smtClean="0">
                <a:solidFill>
                  <a:srgbClr val="00B0F0"/>
                </a:solidFill>
              </a:rPr>
              <a:t>  "</a:t>
            </a:r>
            <a:r>
              <a:rPr lang="en-US" sz="4800" b="1" i="1" u="sng" dirty="0">
                <a:solidFill>
                  <a:srgbClr val="00B0F0"/>
                </a:solidFill>
              </a:rPr>
              <a:t>What if I had but one year to live</a:t>
            </a:r>
            <a:r>
              <a:rPr lang="en-US" sz="4800" b="1" i="1" u="sng" dirty="0" smtClean="0">
                <a:solidFill>
                  <a:srgbClr val="00B0F0"/>
                </a:solidFill>
              </a:rPr>
              <a:t>?“</a:t>
            </a:r>
          </a:p>
          <a:p>
            <a:pPr marL="0" indent="0">
              <a:buNone/>
            </a:pPr>
            <a:r>
              <a:rPr lang="en-US" sz="4800" b="1" i="1" dirty="0">
                <a:solidFill>
                  <a:srgbClr val="00B0F0"/>
                </a:solidFill>
              </a:rPr>
              <a:t> </a:t>
            </a:r>
            <a:r>
              <a:rPr lang="en-US" sz="4800" b="1" i="1" dirty="0" smtClean="0">
                <a:solidFill>
                  <a:srgbClr val="00B0F0"/>
                </a:solidFill>
              </a:rPr>
              <a:t>     </a:t>
            </a:r>
            <a:r>
              <a:rPr lang="en-US" sz="4800" dirty="0"/>
              <a:t>I think if </a:t>
            </a:r>
            <a:r>
              <a:rPr lang="en-US" sz="4800" dirty="0" smtClean="0"/>
              <a:t>we all  </a:t>
            </a:r>
            <a:r>
              <a:rPr lang="en-US" sz="4800" dirty="0"/>
              <a:t>will consider it carefully, it will make a great deal of difference in </a:t>
            </a:r>
            <a:r>
              <a:rPr lang="en-US" sz="4800" dirty="0" smtClean="0"/>
              <a:t>our lives.</a:t>
            </a:r>
            <a:endParaRPr lang="en-US" sz="4800" dirty="0"/>
          </a:p>
          <a:p>
            <a:r>
              <a:rPr lang="en-US" sz="4400" b="1" u="sng" dirty="0">
                <a:solidFill>
                  <a:srgbClr val="FF0000"/>
                </a:solidFill>
              </a:rPr>
              <a:t>The whole point is this. We should live every year or month or week or day as though it were our last on earth</a:t>
            </a:r>
          </a:p>
        </p:txBody>
      </p:sp>
    </p:spTree>
    <p:extLst>
      <p:ext uri="{BB962C8B-B14F-4D97-AF65-F5344CB8AC3E}">
        <p14:creationId xmlns:p14="http://schemas.microsoft.com/office/powerpoint/2010/main" val="20734720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004" y="145914"/>
            <a:ext cx="12084996" cy="6712085"/>
          </a:xfrm>
        </p:spPr>
        <p:txBody>
          <a:bodyPr>
            <a:normAutofit fontScale="92500"/>
          </a:bodyPr>
          <a:lstStyle/>
          <a:p>
            <a:r>
              <a:rPr lang="en-US" sz="8000" b="1" dirty="0" smtClean="0"/>
              <a:t>We </a:t>
            </a:r>
            <a:r>
              <a:rPr lang="en-US" sz="8000" b="1" dirty="0"/>
              <a:t>must always be ready to die</a:t>
            </a:r>
            <a:r>
              <a:rPr lang="en-US" sz="8000" b="1" dirty="0" smtClean="0"/>
              <a:t>,</a:t>
            </a:r>
          </a:p>
          <a:p>
            <a:r>
              <a:rPr lang="en-US" sz="8000" b="1" dirty="0" smtClean="0"/>
              <a:t> </a:t>
            </a:r>
            <a:r>
              <a:rPr lang="en-US" sz="8000" b="1" dirty="0"/>
              <a:t>for if we are not prepared to die</a:t>
            </a:r>
            <a:r>
              <a:rPr lang="en-US" sz="8000" b="1" dirty="0" smtClean="0"/>
              <a:t>,</a:t>
            </a:r>
          </a:p>
          <a:p>
            <a:r>
              <a:rPr lang="en-US" sz="8000" b="1" dirty="0" smtClean="0"/>
              <a:t> </a:t>
            </a:r>
            <a:r>
              <a:rPr lang="en-US" sz="8000" b="1" dirty="0"/>
              <a:t>we are not prepared to live</a:t>
            </a:r>
            <a:r>
              <a:rPr lang="en-US" sz="8000" b="1" dirty="0" smtClean="0"/>
              <a:t>!</a:t>
            </a:r>
          </a:p>
          <a:p>
            <a:r>
              <a:rPr lang="en-US" sz="5400" b="1" dirty="0"/>
              <a:t> </a:t>
            </a:r>
            <a:r>
              <a:rPr lang="en-US" sz="5400" b="1" dirty="0" smtClean="0"/>
              <a:t> </a:t>
            </a:r>
            <a:endParaRPr lang="en-US" sz="5400" b="1" dirty="0"/>
          </a:p>
        </p:txBody>
      </p:sp>
    </p:spTree>
    <p:extLst>
      <p:ext uri="{BB962C8B-B14F-4D97-AF65-F5344CB8AC3E}">
        <p14:creationId xmlns:p14="http://schemas.microsoft.com/office/powerpoint/2010/main" val="16197621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391"/>
            <a:ext cx="12192000" cy="5335342"/>
          </a:xfrm>
          <a:prstGeom prst="rect">
            <a:avLst/>
          </a:prstGeom>
        </p:spPr>
      </p:pic>
      <p:sp>
        <p:nvSpPr>
          <p:cNvPr id="7" name="TextBox 6"/>
          <p:cNvSpPr txBox="1"/>
          <p:nvPr/>
        </p:nvSpPr>
        <p:spPr>
          <a:xfrm>
            <a:off x="439487" y="5105664"/>
            <a:ext cx="11313025" cy="1754326"/>
          </a:xfrm>
          <a:prstGeom prst="rect">
            <a:avLst/>
          </a:prstGeom>
          <a:noFill/>
        </p:spPr>
        <p:txBody>
          <a:bodyPr wrap="square" rtlCol="0">
            <a:spAutoFit/>
          </a:bodyPr>
          <a:lstStyle/>
          <a:p>
            <a:pPr algn="ctr"/>
            <a:r>
              <a:rPr lang="en-US" sz="3600" b="1" dirty="0" smtClean="0">
                <a:solidFill>
                  <a:srgbClr val="FF0000"/>
                </a:solidFill>
              </a:rPr>
              <a:t>God bless you all.     </a:t>
            </a:r>
          </a:p>
          <a:p>
            <a:pPr algn="ctr"/>
            <a:r>
              <a:rPr lang="en-US" sz="3600" b="1" dirty="0" smtClean="0">
                <a:solidFill>
                  <a:srgbClr val="FF0000"/>
                </a:solidFill>
              </a:rPr>
              <a:t>Love, </a:t>
            </a:r>
          </a:p>
          <a:p>
            <a:pPr algn="ctr"/>
            <a:r>
              <a:rPr lang="en-US" sz="3600" b="1" dirty="0" smtClean="0">
                <a:solidFill>
                  <a:srgbClr val="FF0000"/>
                </a:solidFill>
              </a:rPr>
              <a:t>Bro. Guy </a:t>
            </a:r>
            <a:r>
              <a:rPr lang="en-US" sz="3600" b="1" dirty="0">
                <a:solidFill>
                  <a:srgbClr val="FF0000"/>
                </a:solidFill>
              </a:rPr>
              <a:t>&amp;</a:t>
            </a:r>
            <a:r>
              <a:rPr lang="en-US" sz="3600" b="1" dirty="0" smtClean="0">
                <a:solidFill>
                  <a:srgbClr val="FF0000"/>
                </a:solidFill>
              </a:rPr>
              <a:t> Sis. Ann</a:t>
            </a:r>
            <a:endParaRPr lang="en-US" sz="3600" b="1" dirty="0">
              <a:solidFill>
                <a:srgbClr val="FF0000"/>
              </a:solidFill>
            </a:endParaRPr>
          </a:p>
        </p:txBody>
      </p:sp>
    </p:spTree>
    <p:extLst>
      <p:ext uri="{BB962C8B-B14F-4D97-AF65-F5344CB8AC3E}">
        <p14:creationId xmlns:p14="http://schemas.microsoft.com/office/powerpoint/2010/main" val="12239402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6719" y="84373"/>
            <a:ext cx="11914762" cy="6462341"/>
          </a:xfrm>
        </p:spPr>
        <p:txBody>
          <a:bodyPr>
            <a:normAutofit/>
          </a:bodyPr>
          <a:lstStyle/>
          <a:p>
            <a:r>
              <a:rPr lang="en-US" sz="4400" b="1" dirty="0" smtClean="0"/>
              <a:t>. </a:t>
            </a:r>
            <a:r>
              <a:rPr lang="en-US" sz="4400" b="1" dirty="0"/>
              <a:t>Someone said</a:t>
            </a:r>
            <a:r>
              <a:rPr lang="en-US" sz="4400" b="1" dirty="0" smtClean="0"/>
              <a:t>,</a:t>
            </a:r>
          </a:p>
          <a:p>
            <a:r>
              <a:rPr lang="en-US" sz="4400" b="1" dirty="0" smtClean="0"/>
              <a:t> </a:t>
            </a:r>
            <a:r>
              <a:rPr lang="en-US" sz="4400" b="1" dirty="0"/>
              <a:t>"</a:t>
            </a:r>
            <a:r>
              <a:rPr lang="en-US" sz="6000" b="1" dirty="0"/>
              <a:t>Life can be hard if lived by the yard. But it is a cinch by the inch</a:t>
            </a:r>
            <a:r>
              <a:rPr lang="en-US" sz="6000" b="1" dirty="0" smtClean="0"/>
              <a:t>.“</a:t>
            </a:r>
          </a:p>
          <a:p>
            <a:r>
              <a:rPr lang="en-US" sz="6000" b="1" dirty="0"/>
              <a:t> </a:t>
            </a:r>
            <a:r>
              <a:rPr lang="en-US" sz="6000" b="1" dirty="0" smtClean="0"/>
              <a:t>   </a:t>
            </a:r>
            <a:r>
              <a:rPr lang="en-US" sz="6000" b="1" dirty="0"/>
              <a:t>So place your life in God's hand &amp; live it one step at a time.</a:t>
            </a:r>
          </a:p>
        </p:txBody>
      </p:sp>
    </p:spTree>
    <p:extLst>
      <p:ext uri="{BB962C8B-B14F-4D97-AF65-F5344CB8AC3E}">
        <p14:creationId xmlns:p14="http://schemas.microsoft.com/office/powerpoint/2010/main" val="24543473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3179" y="210834"/>
            <a:ext cx="11778574" cy="6647166"/>
          </a:xfrm>
        </p:spPr>
        <p:txBody>
          <a:bodyPr/>
          <a:lstStyle/>
          <a:p>
            <a:r>
              <a:rPr lang="en-US" sz="3600" dirty="0"/>
              <a:t>In Ephesians 4:15 Paul tells us that we need to speak the truth in love. We need to make sure it is the truth, but we also need to be sure that we are speaking it in the spirit of love.</a:t>
            </a:r>
          </a:p>
          <a:p>
            <a:r>
              <a:rPr lang="en-US" sz="3600" b="1" dirty="0" smtClean="0">
                <a:solidFill>
                  <a:srgbClr val="00B0F0"/>
                </a:solidFill>
              </a:rPr>
              <a:t>   I </a:t>
            </a:r>
            <a:r>
              <a:rPr lang="en-US" sz="3600" b="1" dirty="0">
                <a:solidFill>
                  <a:srgbClr val="00B0F0"/>
                </a:solidFill>
              </a:rPr>
              <a:t>ask each of you to pause for just a moment &amp; think back over some of the things that you have said this past year, this past month, maybe even this past week. Have you hurt someone by what you said, or how you said it?</a:t>
            </a:r>
          </a:p>
          <a:p>
            <a:r>
              <a:rPr lang="en-US" sz="3600" dirty="0"/>
              <a:t>What has been the result in the life of the person you talked about? Have you broken the heart of God again? And what are you going to do about it to make it right in the life of the person you have hurt?</a:t>
            </a:r>
          </a:p>
          <a:p>
            <a:endParaRPr lang="en-US" dirty="0"/>
          </a:p>
        </p:txBody>
      </p:sp>
    </p:spTree>
    <p:extLst>
      <p:ext uri="{BB962C8B-B14F-4D97-AF65-F5344CB8AC3E}">
        <p14:creationId xmlns:p14="http://schemas.microsoft.com/office/powerpoint/2010/main" val="15025878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5356" y="496109"/>
            <a:ext cx="11768847" cy="6099243"/>
          </a:xfrm>
        </p:spPr>
        <p:txBody>
          <a:bodyPr>
            <a:normAutofit/>
          </a:bodyPr>
          <a:lstStyle/>
          <a:p>
            <a:r>
              <a:rPr lang="en-US" sz="6600" b="1" dirty="0" smtClean="0"/>
              <a:t>Are we closer</a:t>
            </a:r>
          </a:p>
          <a:p>
            <a:r>
              <a:rPr lang="en-US" sz="6600" b="1" dirty="0"/>
              <a:t> </a:t>
            </a:r>
            <a:r>
              <a:rPr lang="en-US" sz="6600" b="1" dirty="0" smtClean="0"/>
              <a:t>  to being what</a:t>
            </a:r>
          </a:p>
          <a:p>
            <a:r>
              <a:rPr lang="en-US" sz="6600" b="1" dirty="0"/>
              <a:t> </a:t>
            </a:r>
            <a:r>
              <a:rPr lang="en-US" sz="6600" b="1" dirty="0" smtClean="0"/>
              <a:t>     we want to be</a:t>
            </a:r>
          </a:p>
          <a:p>
            <a:r>
              <a:rPr lang="en-US" sz="6600" b="1" dirty="0"/>
              <a:t> </a:t>
            </a:r>
            <a:r>
              <a:rPr lang="en-US" sz="6600" b="1" dirty="0" smtClean="0"/>
              <a:t>          to please God ?   </a:t>
            </a:r>
            <a:endParaRPr lang="en-US" sz="6600" b="1" dirty="0"/>
          </a:p>
        </p:txBody>
      </p:sp>
    </p:spTree>
    <p:extLst>
      <p:ext uri="{BB962C8B-B14F-4D97-AF65-F5344CB8AC3E}">
        <p14:creationId xmlns:p14="http://schemas.microsoft.com/office/powerpoint/2010/main" val="30744356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7459" y="162195"/>
            <a:ext cx="10515600" cy="6481795"/>
          </a:xfrm>
        </p:spPr>
        <p:txBody>
          <a:bodyPr/>
          <a:lstStyle/>
          <a:p>
            <a:r>
              <a:rPr lang="en-US" sz="4400" b="1" dirty="0" smtClean="0"/>
              <a:t>A</a:t>
            </a:r>
          </a:p>
          <a:p>
            <a:r>
              <a:rPr lang="en-US" sz="4400" b="1" dirty="0"/>
              <a:t> </a:t>
            </a:r>
            <a:r>
              <a:rPr lang="en-US" sz="4400" b="1" dirty="0" smtClean="0"/>
              <a:t>   New</a:t>
            </a:r>
          </a:p>
          <a:p>
            <a:r>
              <a:rPr lang="en-US" sz="4400" b="1" dirty="0"/>
              <a:t> </a:t>
            </a:r>
            <a:r>
              <a:rPr lang="en-US" sz="4400" b="1" dirty="0" smtClean="0"/>
              <a:t>         Beginning                      </a:t>
            </a:r>
          </a:p>
          <a:p>
            <a:endParaRPr lang="en-US" dirty="0"/>
          </a:p>
          <a:p>
            <a:endParaRPr lang="en-US" dirty="0" smtClean="0"/>
          </a:p>
          <a:p>
            <a:r>
              <a:rPr lang="en-US" dirty="0"/>
              <a:t> </a:t>
            </a:r>
            <a:r>
              <a:rPr lang="en-US" dirty="0" smtClean="0"/>
              <a:t>                                 </a:t>
            </a:r>
            <a:r>
              <a:rPr lang="en-US" sz="13800" dirty="0" smtClean="0"/>
              <a:t>2017</a:t>
            </a:r>
            <a:endParaRPr lang="en-US" sz="13800" dirty="0"/>
          </a:p>
        </p:txBody>
      </p:sp>
    </p:spTree>
    <p:extLst>
      <p:ext uri="{BB962C8B-B14F-4D97-AF65-F5344CB8AC3E}">
        <p14:creationId xmlns:p14="http://schemas.microsoft.com/office/powerpoint/2010/main" val="282335339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6369" y="-71268"/>
            <a:ext cx="11496473" cy="6822264"/>
          </a:xfrm>
        </p:spPr>
        <p:txBody>
          <a:bodyPr>
            <a:noAutofit/>
          </a:bodyPr>
          <a:lstStyle/>
          <a:p>
            <a:r>
              <a:rPr lang="en-US" sz="4400" b="1" dirty="0" smtClean="0"/>
              <a:t>Remember:</a:t>
            </a:r>
            <a:endParaRPr lang="en-US" sz="4400" b="1" dirty="0"/>
          </a:p>
          <a:p>
            <a:endParaRPr lang="en-US" sz="3600" dirty="0" smtClean="0"/>
          </a:p>
          <a:p>
            <a:r>
              <a:rPr lang="en-US" sz="3600" dirty="0" smtClean="0"/>
              <a:t>Joshua 3:4  Yet </a:t>
            </a:r>
            <a:r>
              <a:rPr lang="en-US" sz="3600" dirty="0"/>
              <a:t>there shall be a space between you and it, about two thousand cubits by measure: come not near unto it, that ye may know the way by which ye must go: for ye have </a:t>
            </a:r>
            <a:r>
              <a:rPr lang="en-US" sz="3600" b="1" u="sng" dirty="0">
                <a:solidFill>
                  <a:srgbClr val="FF0000"/>
                </a:solidFill>
              </a:rPr>
              <a:t>not</a:t>
            </a:r>
            <a:r>
              <a:rPr lang="en-US" sz="3600" b="1" dirty="0">
                <a:solidFill>
                  <a:srgbClr val="FF0000"/>
                </a:solidFill>
              </a:rPr>
              <a:t> </a:t>
            </a:r>
            <a:r>
              <a:rPr lang="en-US" sz="3600" b="1" i="1" u="sng" dirty="0">
                <a:solidFill>
                  <a:srgbClr val="FF0000"/>
                </a:solidFill>
              </a:rPr>
              <a:t>passed this way heretofore.</a:t>
            </a:r>
          </a:p>
        </p:txBody>
      </p:sp>
    </p:spTree>
    <p:extLst>
      <p:ext uri="{BB962C8B-B14F-4D97-AF65-F5344CB8AC3E}">
        <p14:creationId xmlns:p14="http://schemas.microsoft.com/office/powerpoint/2010/main" val="281761817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1285" y="252919"/>
            <a:ext cx="11799651" cy="6449438"/>
          </a:xfrm>
        </p:spPr>
        <p:txBody>
          <a:bodyPr/>
          <a:lstStyle/>
          <a:p>
            <a:r>
              <a:rPr lang="en-US" sz="4400" b="1" dirty="0" smtClean="0"/>
              <a:t>This morning, we just started  a new Year</a:t>
            </a:r>
          </a:p>
          <a:p>
            <a:endParaRPr lang="en-US" dirty="0"/>
          </a:p>
          <a:p>
            <a:r>
              <a:rPr lang="en-US" sz="6000" b="1" dirty="0" smtClean="0"/>
              <a:t>2016 is gone  </a:t>
            </a:r>
          </a:p>
          <a:p>
            <a:r>
              <a:rPr lang="en-US" sz="6000" b="1" dirty="0" smtClean="0"/>
              <a:t>     we have just begun 2017,</a:t>
            </a:r>
          </a:p>
          <a:p>
            <a:r>
              <a:rPr lang="en-US" sz="6000" b="1" dirty="0" smtClean="0"/>
              <a:t>          a New Year!!!!</a:t>
            </a:r>
            <a:endParaRPr lang="en-US" sz="6000" b="1" dirty="0"/>
          </a:p>
        </p:txBody>
      </p:sp>
    </p:spTree>
    <p:extLst>
      <p:ext uri="{BB962C8B-B14F-4D97-AF65-F5344CB8AC3E}">
        <p14:creationId xmlns:p14="http://schemas.microsoft.com/office/powerpoint/2010/main" val="224305839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4553" y="145914"/>
            <a:ext cx="11867745" cy="6605081"/>
          </a:xfrm>
        </p:spPr>
        <p:txBody>
          <a:bodyPr/>
          <a:lstStyle/>
          <a:p>
            <a:r>
              <a:rPr lang="en-US" sz="4800" b="1" dirty="0">
                <a:solidFill>
                  <a:srgbClr val="FF0000"/>
                </a:solidFill>
              </a:rPr>
              <a:t>The past is done.</a:t>
            </a:r>
          </a:p>
          <a:p>
            <a:r>
              <a:rPr lang="en-US" dirty="0"/>
              <a:t>                 </a:t>
            </a:r>
            <a:r>
              <a:rPr lang="en-US" sz="4000" b="1" dirty="0"/>
              <a:t> It is over and done with. </a:t>
            </a:r>
            <a:endParaRPr lang="en-US" b="1" dirty="0" smtClean="0"/>
          </a:p>
          <a:p>
            <a:r>
              <a:rPr lang="en-US" dirty="0" smtClean="0"/>
              <a:t>               </a:t>
            </a:r>
            <a:r>
              <a:rPr lang="en-US" sz="4400" dirty="0" smtClean="0"/>
              <a:t>        We </a:t>
            </a:r>
            <a:r>
              <a:rPr lang="en-US" sz="4400" dirty="0"/>
              <a:t>cannot issue a recall against it</a:t>
            </a:r>
            <a:r>
              <a:rPr lang="en-US" sz="4400" dirty="0" smtClean="0"/>
              <a:t>.</a:t>
            </a:r>
          </a:p>
          <a:p>
            <a:r>
              <a:rPr lang="en-US" sz="4400" dirty="0" smtClean="0"/>
              <a:t>                  We </a:t>
            </a:r>
            <a:r>
              <a:rPr lang="en-US" sz="4400" dirty="0"/>
              <a:t>cannot alter its events</a:t>
            </a:r>
          </a:p>
          <a:p>
            <a:endParaRPr lang="en-US" dirty="0"/>
          </a:p>
        </p:txBody>
      </p:sp>
    </p:spTree>
    <p:extLst>
      <p:ext uri="{BB962C8B-B14F-4D97-AF65-F5344CB8AC3E}">
        <p14:creationId xmlns:p14="http://schemas.microsoft.com/office/powerpoint/2010/main" val="425138338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3735"/>
            <a:ext cx="11887200" cy="5914418"/>
          </a:xfrm>
        </p:spPr>
        <p:txBody>
          <a:bodyPr>
            <a:normAutofit/>
          </a:bodyPr>
          <a:lstStyle/>
          <a:p>
            <a:r>
              <a:rPr lang="en-US" sz="4000" b="1" dirty="0"/>
              <a:t>Our deeds have been </a:t>
            </a:r>
            <a:r>
              <a:rPr lang="en-US" sz="4000" b="1" dirty="0" smtClean="0"/>
              <a:t>recorded</a:t>
            </a:r>
          </a:p>
          <a:p>
            <a:r>
              <a:rPr lang="en-US" sz="4000" b="1" dirty="0" smtClean="0"/>
              <a:t>     </a:t>
            </a:r>
            <a:r>
              <a:rPr lang="en-US" sz="4000" b="1" dirty="0"/>
              <a:t>(</a:t>
            </a:r>
            <a:r>
              <a:rPr lang="en-US" sz="4000" b="1" dirty="0">
                <a:hlinkClick r:id="rId2"/>
              </a:rPr>
              <a:t>Revelation 20:12</a:t>
            </a:r>
            <a:r>
              <a:rPr lang="en-US" sz="4000" b="1" dirty="0" smtClean="0"/>
              <a:t>) </a:t>
            </a:r>
            <a:r>
              <a:rPr lang="en-US" sz="4000" baseline="30000" dirty="0" smtClean="0"/>
              <a:t>12 </a:t>
            </a:r>
            <a:r>
              <a:rPr lang="en-US" sz="4000" dirty="0" smtClean="0"/>
              <a:t>And I saw the dead, small and great, stand before God; and the books were opened: and another book was opened, which is the book of life: and the dead were judged out of those things which were written in the books, according to their works.</a:t>
            </a:r>
          </a:p>
          <a:p>
            <a:pPr marL="0" indent="0">
              <a:buNone/>
            </a:pPr>
            <a:r>
              <a:rPr lang="en-US" sz="4000" b="1" dirty="0"/>
              <a:t> </a:t>
            </a:r>
            <a:r>
              <a:rPr lang="en-US" sz="4000" b="1" dirty="0" smtClean="0"/>
              <a:t>       </a:t>
            </a:r>
            <a:r>
              <a:rPr lang="en-US" sz="4000" b="1" dirty="0"/>
              <a:t>and we will be judged by them</a:t>
            </a:r>
            <a:r>
              <a:rPr lang="en-US" sz="4000" b="1" dirty="0" smtClean="0"/>
              <a:t>.</a:t>
            </a:r>
          </a:p>
          <a:p>
            <a:r>
              <a:rPr lang="en-US" sz="4000" b="1" dirty="0"/>
              <a:t> </a:t>
            </a:r>
            <a:r>
              <a:rPr lang="en-US" sz="4000" b="1" dirty="0" smtClean="0"/>
              <a:t>                 2 Cor. 5:10</a:t>
            </a:r>
            <a:endParaRPr lang="en-US" sz="4000" b="1" dirty="0"/>
          </a:p>
        </p:txBody>
      </p:sp>
    </p:spTree>
    <p:extLst>
      <p:ext uri="{BB962C8B-B14F-4D97-AF65-F5344CB8AC3E}">
        <p14:creationId xmlns:p14="http://schemas.microsoft.com/office/powerpoint/2010/main" val="107060361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4553" y="301556"/>
            <a:ext cx="11916383" cy="6449439"/>
          </a:xfrm>
        </p:spPr>
        <p:txBody>
          <a:bodyPr>
            <a:normAutofit/>
          </a:bodyPr>
          <a:lstStyle/>
          <a:p>
            <a:r>
              <a:rPr lang="en-US" sz="4800" b="1" dirty="0">
                <a:solidFill>
                  <a:srgbClr val="0070C0"/>
                </a:solidFill>
              </a:rPr>
              <a:t>What will be said of our lives</a:t>
            </a:r>
            <a:r>
              <a:rPr lang="en-US" sz="4800" b="1" dirty="0" smtClean="0">
                <a:solidFill>
                  <a:srgbClr val="0070C0"/>
                </a:solidFill>
              </a:rPr>
              <a:t>?</a:t>
            </a:r>
          </a:p>
          <a:p>
            <a:r>
              <a:rPr lang="en-US" sz="4800" b="1" dirty="0" smtClean="0">
                <a:solidFill>
                  <a:srgbClr val="0070C0"/>
                </a:solidFill>
              </a:rPr>
              <a:t>      Did </a:t>
            </a:r>
            <a:r>
              <a:rPr lang="en-US" sz="4800" b="1" dirty="0">
                <a:solidFill>
                  <a:srgbClr val="0070C0"/>
                </a:solidFill>
              </a:rPr>
              <a:t>we improve</a:t>
            </a:r>
            <a:r>
              <a:rPr lang="en-US" sz="4800" b="1" dirty="0" smtClean="0">
                <a:solidFill>
                  <a:srgbClr val="0070C0"/>
                </a:solidFill>
              </a:rPr>
              <a:t>?</a:t>
            </a:r>
          </a:p>
          <a:p>
            <a:r>
              <a:rPr lang="en-US" sz="4800" b="1" dirty="0" smtClean="0">
                <a:solidFill>
                  <a:srgbClr val="0070C0"/>
                </a:solidFill>
              </a:rPr>
              <a:t>      Did </a:t>
            </a:r>
            <a:r>
              <a:rPr lang="en-US" sz="4800" b="1" dirty="0">
                <a:solidFill>
                  <a:srgbClr val="0070C0"/>
                </a:solidFill>
              </a:rPr>
              <a:t>we backslide</a:t>
            </a:r>
            <a:r>
              <a:rPr lang="en-US" sz="4800" b="1" dirty="0" smtClean="0">
                <a:solidFill>
                  <a:srgbClr val="0070C0"/>
                </a:solidFill>
              </a:rPr>
              <a:t>?</a:t>
            </a:r>
          </a:p>
          <a:p>
            <a:r>
              <a:rPr lang="en-US" sz="4800" b="1" dirty="0" smtClean="0">
                <a:solidFill>
                  <a:srgbClr val="0070C0"/>
                </a:solidFill>
              </a:rPr>
              <a:t>      Did </a:t>
            </a:r>
            <a:r>
              <a:rPr lang="en-US" sz="4800" b="1" dirty="0">
                <a:solidFill>
                  <a:srgbClr val="0070C0"/>
                </a:solidFill>
              </a:rPr>
              <a:t>we become stronger</a:t>
            </a:r>
            <a:r>
              <a:rPr lang="en-US" sz="4800" b="1" dirty="0" smtClean="0">
                <a:solidFill>
                  <a:srgbClr val="0070C0"/>
                </a:solidFill>
              </a:rPr>
              <a:t>?</a:t>
            </a:r>
          </a:p>
          <a:p>
            <a:r>
              <a:rPr lang="en-US" sz="4800" b="1" dirty="0" smtClean="0">
                <a:solidFill>
                  <a:srgbClr val="0070C0"/>
                </a:solidFill>
              </a:rPr>
              <a:t>      Or </a:t>
            </a:r>
            <a:r>
              <a:rPr lang="en-US" sz="4800" b="1" dirty="0">
                <a:solidFill>
                  <a:srgbClr val="0070C0"/>
                </a:solidFill>
              </a:rPr>
              <a:t>are we fading away</a:t>
            </a:r>
            <a:r>
              <a:rPr lang="en-US" sz="4800" b="1" dirty="0" smtClean="0">
                <a:solidFill>
                  <a:srgbClr val="0070C0"/>
                </a:solidFill>
              </a:rPr>
              <a:t>?</a:t>
            </a:r>
          </a:p>
          <a:p>
            <a:r>
              <a:rPr lang="en-US" sz="4800" b="1" dirty="0">
                <a:solidFill>
                  <a:srgbClr val="0070C0"/>
                </a:solidFill>
              </a:rPr>
              <a:t> </a:t>
            </a:r>
            <a:r>
              <a:rPr lang="en-US" sz="4800" b="1" dirty="0" smtClean="0">
                <a:solidFill>
                  <a:srgbClr val="0070C0"/>
                </a:solidFill>
              </a:rPr>
              <a:t>                   2 Pet. 3:18</a:t>
            </a:r>
            <a:endParaRPr lang="en-US" sz="4800" b="1" dirty="0">
              <a:solidFill>
                <a:srgbClr val="0070C0"/>
              </a:solidFill>
            </a:endParaRPr>
          </a:p>
        </p:txBody>
      </p:sp>
    </p:spTree>
    <p:extLst>
      <p:ext uri="{BB962C8B-B14F-4D97-AF65-F5344CB8AC3E}">
        <p14:creationId xmlns:p14="http://schemas.microsoft.com/office/powerpoint/2010/main" val="408610477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7276"/>
            <a:ext cx="12072026" cy="6760723"/>
          </a:xfrm>
        </p:spPr>
        <p:txBody>
          <a:bodyPr>
            <a:normAutofit fontScale="92500" lnSpcReduction="20000"/>
          </a:bodyPr>
          <a:lstStyle/>
          <a:p>
            <a:r>
              <a:rPr lang="en-US" sz="3900" dirty="0"/>
              <a:t>  It is time for us to stir ourselves into better service for the Lord </a:t>
            </a:r>
            <a:r>
              <a:rPr lang="en-US" sz="3900" dirty="0" smtClean="0"/>
              <a:t>–</a:t>
            </a:r>
          </a:p>
          <a:p>
            <a:r>
              <a:rPr lang="en-US" sz="3900" dirty="0" smtClean="0"/>
              <a:t>                       </a:t>
            </a:r>
            <a:r>
              <a:rPr lang="en-US" sz="3900" dirty="0" smtClean="0">
                <a:hlinkClick r:id="rId2"/>
              </a:rPr>
              <a:t>Romans 13:11-14</a:t>
            </a:r>
            <a:endParaRPr lang="en-US" sz="3900" dirty="0" smtClean="0"/>
          </a:p>
          <a:p>
            <a:r>
              <a:rPr lang="en-US" sz="3900" baseline="30000" dirty="0" smtClean="0"/>
              <a:t>11 </a:t>
            </a:r>
            <a:r>
              <a:rPr lang="en-US" sz="3900" dirty="0" smtClean="0"/>
              <a:t>And that, knowing the time, that now it is high time to </a:t>
            </a:r>
            <a:r>
              <a:rPr lang="en-US" sz="3900" b="1" u="sng" dirty="0" smtClean="0">
                <a:solidFill>
                  <a:srgbClr val="FF0000"/>
                </a:solidFill>
              </a:rPr>
              <a:t>awake out of sleep</a:t>
            </a:r>
            <a:r>
              <a:rPr lang="en-US" sz="3900" dirty="0" smtClean="0"/>
              <a:t>: for now is our salvation nearer than when we believed.</a:t>
            </a:r>
          </a:p>
          <a:p>
            <a:r>
              <a:rPr lang="en-US" sz="3900" baseline="30000" dirty="0" smtClean="0"/>
              <a:t>12 </a:t>
            </a:r>
            <a:r>
              <a:rPr lang="en-US" sz="3900" dirty="0" smtClean="0"/>
              <a:t>The night is far spent, the day is at hand: let us therefore cast off the works of darkness, and let us put on the </a:t>
            </a:r>
            <a:r>
              <a:rPr lang="en-US" sz="3900" dirty="0" err="1" smtClean="0"/>
              <a:t>armour</a:t>
            </a:r>
            <a:r>
              <a:rPr lang="en-US" sz="3900" dirty="0" smtClean="0"/>
              <a:t> of light.</a:t>
            </a:r>
          </a:p>
          <a:p>
            <a:r>
              <a:rPr lang="en-US" sz="3900" baseline="30000" dirty="0" smtClean="0"/>
              <a:t>13 </a:t>
            </a:r>
            <a:r>
              <a:rPr lang="en-US" sz="3900" dirty="0" smtClean="0"/>
              <a:t>Let us walk honestly, as in the day; not in rioting and drunkenness, not in chambering and wantonness, not in strife and envying.</a:t>
            </a:r>
          </a:p>
          <a:p>
            <a:r>
              <a:rPr lang="en-US" sz="3900" baseline="30000" dirty="0" smtClean="0"/>
              <a:t>14 </a:t>
            </a:r>
            <a:r>
              <a:rPr lang="en-US" sz="3900" dirty="0" smtClean="0"/>
              <a:t>But put ye on the Lord Jesus Christ, and make not provision for the flesh, to fulfil the lusts thereof</a:t>
            </a:r>
          </a:p>
          <a:p>
            <a:endParaRPr lang="en-US" dirty="0"/>
          </a:p>
        </p:txBody>
      </p:sp>
    </p:spTree>
    <p:extLst>
      <p:ext uri="{BB962C8B-B14F-4D97-AF65-F5344CB8AC3E}">
        <p14:creationId xmlns:p14="http://schemas.microsoft.com/office/powerpoint/2010/main" val="11784494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548" y="123284"/>
            <a:ext cx="12104451" cy="6637439"/>
          </a:xfrm>
        </p:spPr>
        <p:txBody>
          <a:bodyPr>
            <a:normAutofit fontScale="92500"/>
          </a:bodyPr>
          <a:lstStyle/>
          <a:p>
            <a:r>
              <a:rPr lang="en-US" sz="3500" b="1" dirty="0" smtClean="0"/>
              <a:t>Philippians 3:12-14  NIV</a:t>
            </a:r>
            <a:r>
              <a:rPr lang="en-US" sz="3500" baseline="30000" dirty="0" smtClean="0"/>
              <a:t>12</a:t>
            </a:r>
            <a:r>
              <a:rPr lang="en-US" sz="3500" baseline="30000" dirty="0"/>
              <a:t> </a:t>
            </a:r>
            <a:r>
              <a:rPr lang="en-US" sz="3500" dirty="0"/>
              <a:t>Not that I have already obtained all this, or have already arrived at my goal, but I press on to take hold of that for which Christ Jesus took hold of me. </a:t>
            </a:r>
            <a:r>
              <a:rPr lang="en-US" sz="3500" baseline="30000" dirty="0"/>
              <a:t>13 </a:t>
            </a:r>
            <a:r>
              <a:rPr lang="en-US" sz="3500" dirty="0"/>
              <a:t>Brothers and sisters, I do not consider myself yet to have taken hold of it. But one thing I do: </a:t>
            </a:r>
            <a:r>
              <a:rPr lang="en-US" sz="3500" b="1" u="sng" dirty="0"/>
              <a:t>forgetting what is behind </a:t>
            </a:r>
            <a:r>
              <a:rPr lang="en-US" sz="3500" dirty="0"/>
              <a:t>and straining towards </a:t>
            </a:r>
            <a:r>
              <a:rPr lang="en-US" sz="3500" b="1" u="sng" dirty="0"/>
              <a:t>what is ahead</a:t>
            </a:r>
            <a:r>
              <a:rPr lang="en-US" sz="3500" dirty="0"/>
              <a:t>, </a:t>
            </a:r>
            <a:r>
              <a:rPr lang="en-US" sz="3500" baseline="30000" dirty="0"/>
              <a:t>14</a:t>
            </a:r>
            <a:r>
              <a:rPr lang="en-US" sz="3500" b="1" i="1" u="sng" baseline="30000" dirty="0"/>
              <a:t> </a:t>
            </a:r>
            <a:r>
              <a:rPr lang="en-US" sz="3500" b="1" i="1" u="sng" dirty="0"/>
              <a:t>I press on towards the goal </a:t>
            </a:r>
            <a:r>
              <a:rPr lang="en-US" sz="3500" dirty="0"/>
              <a:t>to win the prize for which God has called me heavenwards in Christ </a:t>
            </a:r>
            <a:r>
              <a:rPr lang="en-US" sz="3500" dirty="0" smtClean="0"/>
              <a:t>Jesus</a:t>
            </a:r>
          </a:p>
          <a:p>
            <a:r>
              <a:rPr lang="en-US" sz="3500" dirty="0"/>
              <a:t> </a:t>
            </a:r>
            <a:r>
              <a:rPr lang="en-US" sz="3500" dirty="0" smtClean="0"/>
              <a:t>  </a:t>
            </a:r>
            <a:r>
              <a:rPr lang="en-US" sz="3500" b="1" dirty="0" smtClean="0">
                <a:solidFill>
                  <a:srgbClr val="FF0000"/>
                </a:solidFill>
              </a:rPr>
              <a:t>or </a:t>
            </a:r>
            <a:r>
              <a:rPr lang="en-US" sz="3500" b="1" dirty="0" err="1" smtClean="0">
                <a:solidFill>
                  <a:srgbClr val="FF0000"/>
                </a:solidFill>
              </a:rPr>
              <a:t>KJV.Pressing</a:t>
            </a:r>
            <a:r>
              <a:rPr lang="en-US" sz="3500" b="1" dirty="0" smtClean="0">
                <a:solidFill>
                  <a:srgbClr val="FF0000"/>
                </a:solidFill>
              </a:rPr>
              <a:t> </a:t>
            </a:r>
            <a:r>
              <a:rPr lang="en-US" sz="3500" b="1" dirty="0">
                <a:solidFill>
                  <a:srgbClr val="FF0000"/>
                </a:solidFill>
              </a:rPr>
              <a:t>Toward the Goal</a:t>
            </a:r>
          </a:p>
          <a:p>
            <a:r>
              <a:rPr lang="en-US" sz="3500" baseline="30000" dirty="0"/>
              <a:t>12 </a:t>
            </a:r>
            <a:r>
              <a:rPr lang="en-US" sz="3500" dirty="0"/>
              <a:t>Not that I have already attained, or am already perfected; but I press on, that I may lay hold of that for which Christ Jesus has also laid hold of me. </a:t>
            </a:r>
            <a:r>
              <a:rPr lang="en-US" sz="3500" baseline="30000" dirty="0"/>
              <a:t>13 </a:t>
            </a:r>
            <a:r>
              <a:rPr lang="en-US" sz="3500" dirty="0"/>
              <a:t>Brethren, I do not count myself to have apprehended; but one thing </a:t>
            </a:r>
            <a:r>
              <a:rPr lang="en-US" sz="3500" i="1" dirty="0"/>
              <a:t>I do,</a:t>
            </a:r>
            <a:r>
              <a:rPr lang="en-US" sz="3500" dirty="0"/>
              <a:t> forgetting those things which are behind and reaching forward to those things which are ahead, </a:t>
            </a:r>
            <a:r>
              <a:rPr lang="en-US" sz="3500" baseline="30000" dirty="0"/>
              <a:t>14 </a:t>
            </a:r>
            <a:r>
              <a:rPr lang="en-US" sz="3500" dirty="0"/>
              <a:t>I press toward the goal for the prize of the upward call of God in Christ Jesus.</a:t>
            </a:r>
          </a:p>
          <a:p>
            <a:endParaRPr lang="en-US" dirty="0"/>
          </a:p>
          <a:p>
            <a:endParaRPr lang="en-US" dirty="0"/>
          </a:p>
        </p:txBody>
      </p:sp>
    </p:spTree>
    <p:extLst>
      <p:ext uri="{BB962C8B-B14F-4D97-AF65-F5344CB8AC3E}">
        <p14:creationId xmlns:p14="http://schemas.microsoft.com/office/powerpoint/2010/main" val="356047378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sz="4400" b="1" dirty="0" smtClean="0"/>
              <a:t>In this new year, let’s make this one simple resolution </a:t>
            </a:r>
          </a:p>
          <a:p>
            <a:r>
              <a:rPr lang="en-US" sz="5400" b="1" dirty="0">
                <a:solidFill>
                  <a:srgbClr val="7030A0"/>
                </a:solidFill>
              </a:rPr>
              <a:t> </a:t>
            </a:r>
            <a:r>
              <a:rPr lang="en-US" sz="5400" b="1" dirty="0" smtClean="0">
                <a:solidFill>
                  <a:srgbClr val="7030A0"/>
                </a:solidFill>
              </a:rPr>
              <a:t>  -</a:t>
            </a:r>
            <a:r>
              <a:rPr lang="en-US" sz="5400" b="1" u="sng" dirty="0" smtClean="0">
                <a:solidFill>
                  <a:srgbClr val="7030A0"/>
                </a:solidFill>
              </a:rPr>
              <a:t>we’re going to make a change for the better. </a:t>
            </a:r>
            <a:endParaRPr lang="en-US" sz="5400" b="1" u="sng" dirty="0">
              <a:solidFill>
                <a:srgbClr val="7030A0"/>
              </a:solidFill>
            </a:endParaRPr>
          </a:p>
        </p:txBody>
      </p:sp>
    </p:spTree>
    <p:extLst>
      <p:ext uri="{BB962C8B-B14F-4D97-AF65-F5344CB8AC3E}">
        <p14:creationId xmlns:p14="http://schemas.microsoft.com/office/powerpoint/2010/main" val="170729736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2361" y="142739"/>
            <a:ext cx="10515600" cy="6520707"/>
          </a:xfrm>
        </p:spPr>
        <p:txBody>
          <a:bodyPr>
            <a:normAutofit fontScale="92500" lnSpcReduction="10000"/>
          </a:bodyPr>
          <a:lstStyle/>
          <a:p>
            <a:r>
              <a:rPr lang="en-US" sz="3900" b="1" dirty="0" smtClean="0">
                <a:solidFill>
                  <a:srgbClr val="FF0000"/>
                </a:solidFill>
              </a:rPr>
              <a:t>Start Now:</a:t>
            </a:r>
          </a:p>
          <a:p>
            <a:r>
              <a:rPr lang="en-US" sz="3900" b="1" u="sng" dirty="0">
                <a:solidFill>
                  <a:srgbClr val="002060"/>
                </a:solidFill>
              </a:rPr>
              <a:t> </a:t>
            </a:r>
            <a:r>
              <a:rPr lang="en-US" sz="3900" b="1" u="sng" dirty="0" smtClean="0">
                <a:solidFill>
                  <a:srgbClr val="002060"/>
                </a:solidFill>
              </a:rPr>
              <a:t>   Are you a Christian?   </a:t>
            </a:r>
            <a:r>
              <a:rPr lang="en-US" sz="3900" dirty="0" smtClean="0"/>
              <a:t>Hear what God says to you.</a:t>
            </a:r>
          </a:p>
          <a:p>
            <a:r>
              <a:rPr lang="en-US" sz="3900" dirty="0"/>
              <a:t> </a:t>
            </a:r>
            <a:r>
              <a:rPr lang="en-US" sz="3900" dirty="0" smtClean="0"/>
              <a:t>    Rom. 10:17; John 8:24; Acts 17:30,31; </a:t>
            </a:r>
            <a:r>
              <a:rPr lang="en-US" sz="3900" dirty="0" err="1" smtClean="0"/>
              <a:t>Mtt</a:t>
            </a:r>
            <a:r>
              <a:rPr lang="en-US" sz="3900" dirty="0" smtClean="0"/>
              <a:t>. 10:32,33  Acts 22:16</a:t>
            </a:r>
          </a:p>
          <a:p>
            <a:pPr marL="0" indent="0">
              <a:buNone/>
            </a:pPr>
            <a:r>
              <a:rPr lang="en-US" sz="3900" b="1" u="sng" dirty="0">
                <a:solidFill>
                  <a:srgbClr val="002060"/>
                </a:solidFill>
              </a:rPr>
              <a:t> </a:t>
            </a:r>
            <a:r>
              <a:rPr lang="en-US" sz="3900" b="1" u="sng" dirty="0" smtClean="0">
                <a:solidFill>
                  <a:srgbClr val="002060"/>
                </a:solidFill>
              </a:rPr>
              <a:t> Are you an unfaithful Christian?  </a:t>
            </a:r>
            <a:r>
              <a:rPr lang="en-US" sz="3900" dirty="0" smtClean="0"/>
              <a:t>Hear what God says to you?   I John 1:8-10; James 5:16</a:t>
            </a:r>
          </a:p>
          <a:p>
            <a:endParaRPr lang="en-US" sz="3900" dirty="0"/>
          </a:p>
          <a:p>
            <a:r>
              <a:rPr lang="en-US" sz="3900" dirty="0" smtClean="0"/>
              <a:t>Are you a satisfied person…satisfied to stay in your present Condition, satisfied to live as you have in the past, making No improvements, making no mending, seeking no help. </a:t>
            </a:r>
            <a:r>
              <a:rPr lang="en-US" sz="3900" b="1" u="sng" dirty="0" smtClean="0">
                <a:solidFill>
                  <a:srgbClr val="002060"/>
                </a:solidFill>
              </a:rPr>
              <a:t>Hear what God says to you:</a:t>
            </a:r>
          </a:p>
          <a:p>
            <a:r>
              <a:rPr lang="en-US" sz="3900" dirty="0"/>
              <a:t> </a:t>
            </a:r>
            <a:r>
              <a:rPr lang="en-US" sz="3900" dirty="0" smtClean="0"/>
              <a:t>    Heb. 5:8-9;  2 Thess. 1:8,9</a:t>
            </a:r>
          </a:p>
          <a:p>
            <a:endParaRPr lang="en-US" dirty="0"/>
          </a:p>
        </p:txBody>
      </p:sp>
    </p:spTree>
    <p:extLst>
      <p:ext uri="{BB962C8B-B14F-4D97-AF65-F5344CB8AC3E}">
        <p14:creationId xmlns:p14="http://schemas.microsoft.com/office/powerpoint/2010/main" val="136754524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1613613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186446" y="0"/>
            <a:ext cx="10515600" cy="1325563"/>
          </a:xfrm>
        </p:spPr>
        <p:txBody>
          <a:bodyPr>
            <a:normAutofit/>
          </a:bodyPr>
          <a:lstStyle/>
          <a:p>
            <a:r>
              <a:rPr lang="en-US" altLang="en-US" sz="4800" b="1" dirty="0" smtClean="0">
                <a:solidFill>
                  <a:srgbClr val="FF0000"/>
                </a:solidFill>
              </a:rPr>
              <a:t>A New Leaf     January 1, 2017</a:t>
            </a:r>
            <a:endParaRPr lang="en-US" altLang="en-US" sz="4800" b="1" dirty="0">
              <a:solidFill>
                <a:srgbClr val="FF0000"/>
              </a:solidFill>
            </a:endParaRPr>
          </a:p>
        </p:txBody>
      </p:sp>
      <p:sp>
        <p:nvSpPr>
          <p:cNvPr id="89091" name="Rectangle 3"/>
          <p:cNvSpPr>
            <a:spLocks noGrp="1" noChangeArrowheads="1"/>
          </p:cNvSpPr>
          <p:nvPr>
            <p:ph type="body" idx="1"/>
          </p:nvPr>
        </p:nvSpPr>
        <p:spPr>
          <a:xfrm>
            <a:off x="838200" y="1128409"/>
            <a:ext cx="10515600" cy="5048554"/>
          </a:xfrm>
        </p:spPr>
        <p:txBody>
          <a:bodyPr>
            <a:noAutofit/>
          </a:bodyPr>
          <a:lstStyle/>
          <a:p>
            <a:r>
              <a:rPr lang="en-US" altLang="en-US" sz="3600" dirty="0">
                <a:solidFill>
                  <a:srgbClr val="0033CC"/>
                </a:solidFill>
                <a:effectLst>
                  <a:outerShdw blurRad="38100" dist="38100" dir="2700000" algn="tl">
                    <a:srgbClr val="000000"/>
                  </a:outerShdw>
                </a:effectLst>
              </a:rPr>
              <a:t>I came to my teacher with quivering lips,</a:t>
            </a:r>
          </a:p>
          <a:p>
            <a:r>
              <a:rPr lang="en-US" altLang="en-US" sz="3600" dirty="0">
                <a:solidFill>
                  <a:srgbClr val="0033CC"/>
                </a:solidFill>
                <a:effectLst>
                  <a:outerShdw blurRad="38100" dist="38100" dir="2700000" algn="tl">
                    <a:srgbClr val="000000"/>
                  </a:outerShdw>
                </a:effectLst>
              </a:rPr>
              <a:t>My task undone;</a:t>
            </a:r>
          </a:p>
          <a:p>
            <a:r>
              <a:rPr lang="en-US" altLang="en-US" sz="3600" dirty="0">
                <a:solidFill>
                  <a:srgbClr val="0033CC"/>
                </a:solidFill>
                <a:effectLst>
                  <a:outerShdw blurRad="38100" dist="38100" dir="2700000" algn="tl">
                    <a:srgbClr val="000000"/>
                  </a:outerShdw>
                </a:effectLst>
              </a:rPr>
              <a:t>‘Teacher hast thou another sheet for me?</a:t>
            </a:r>
          </a:p>
          <a:p>
            <a:r>
              <a:rPr lang="en-US" altLang="en-US" sz="3600" dirty="0">
                <a:solidFill>
                  <a:srgbClr val="0033CC"/>
                </a:solidFill>
                <a:effectLst>
                  <a:outerShdw blurRad="38100" dist="38100" dir="2700000" algn="tl">
                    <a:srgbClr val="000000"/>
                  </a:outerShdw>
                </a:effectLst>
              </a:rPr>
              <a:t>I have spoiled this one.</a:t>
            </a:r>
          </a:p>
          <a:p>
            <a:r>
              <a:rPr lang="en-US" altLang="en-US" sz="3600" dirty="0">
                <a:solidFill>
                  <a:srgbClr val="0033CC"/>
                </a:solidFill>
                <a:effectLst>
                  <a:outerShdw blurRad="38100" dist="38100" dir="2700000" algn="tl">
                    <a:srgbClr val="000000"/>
                  </a:outerShdw>
                </a:effectLst>
              </a:rPr>
              <a:t>She took the old sheet, stained and blotted,</a:t>
            </a:r>
          </a:p>
          <a:p>
            <a:r>
              <a:rPr lang="en-US" altLang="en-US" sz="3600" dirty="0">
                <a:solidFill>
                  <a:srgbClr val="0033CC"/>
                </a:solidFill>
                <a:effectLst>
                  <a:outerShdw blurRad="38100" dist="38100" dir="2700000" algn="tl">
                    <a:srgbClr val="000000"/>
                  </a:outerShdw>
                </a:effectLst>
              </a:rPr>
              <a:t>And gave me a new one, clean, unspotted,</a:t>
            </a:r>
          </a:p>
          <a:p>
            <a:r>
              <a:rPr lang="en-US" altLang="en-US" sz="3600" dirty="0">
                <a:solidFill>
                  <a:srgbClr val="0033CC"/>
                </a:solidFill>
                <a:effectLst>
                  <a:outerShdw blurRad="38100" dist="38100" dir="2700000" algn="tl">
                    <a:srgbClr val="000000"/>
                  </a:outerShdw>
                </a:effectLst>
              </a:rPr>
              <a:t>And into my glad face smiled,</a:t>
            </a:r>
          </a:p>
          <a:p>
            <a:r>
              <a:rPr lang="en-US" altLang="en-US" sz="3600" dirty="0">
                <a:solidFill>
                  <a:srgbClr val="0033CC"/>
                </a:solidFill>
                <a:effectLst>
                  <a:outerShdw blurRad="38100" dist="38100" dir="2700000" algn="tl">
                    <a:srgbClr val="000000"/>
                  </a:outerShdw>
                </a:effectLst>
              </a:rPr>
              <a:t>“Do better this time, my child.”</a:t>
            </a:r>
          </a:p>
        </p:txBody>
      </p:sp>
    </p:spTree>
    <p:extLst>
      <p:ext uri="{BB962C8B-B14F-4D97-AF65-F5344CB8AC3E}">
        <p14:creationId xmlns:p14="http://schemas.microsoft.com/office/powerpoint/2010/main" val="3765754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3"/>
          <p:cNvSpPr>
            <a:spLocks noGrp="1" noChangeArrowheads="1"/>
          </p:cNvSpPr>
          <p:nvPr>
            <p:ph type="body" idx="1"/>
          </p:nvPr>
        </p:nvSpPr>
        <p:spPr>
          <a:xfrm>
            <a:off x="175098" y="142740"/>
            <a:ext cx="11887200" cy="6549890"/>
          </a:xfrm>
        </p:spPr>
        <p:txBody>
          <a:bodyPr>
            <a:normAutofit/>
          </a:bodyPr>
          <a:lstStyle/>
          <a:p>
            <a:r>
              <a:rPr lang="en-US" altLang="en-US" sz="3600" dirty="0">
                <a:solidFill>
                  <a:srgbClr val="0033CC"/>
                </a:solidFill>
                <a:effectLst>
                  <a:outerShdw blurRad="38100" dist="38100" dir="2700000" algn="tl">
                    <a:srgbClr val="000000"/>
                  </a:outerShdw>
                </a:effectLst>
              </a:rPr>
              <a:t>I came to the Father with a quivering heart,</a:t>
            </a:r>
          </a:p>
          <a:p>
            <a:r>
              <a:rPr lang="en-US" altLang="en-US" sz="3600" dirty="0">
                <a:solidFill>
                  <a:srgbClr val="0033CC"/>
                </a:solidFill>
                <a:effectLst>
                  <a:outerShdw blurRad="38100" dist="38100" dir="2700000" algn="tl">
                    <a:srgbClr val="000000"/>
                  </a:outerShdw>
                </a:effectLst>
              </a:rPr>
              <a:t>The old year done;</a:t>
            </a:r>
          </a:p>
          <a:p>
            <a:r>
              <a:rPr lang="en-US" altLang="en-US" sz="3600" dirty="0">
                <a:solidFill>
                  <a:srgbClr val="0033CC"/>
                </a:solidFill>
                <a:effectLst>
                  <a:outerShdw blurRad="38100" dist="38100" dir="2700000" algn="tl">
                    <a:srgbClr val="000000"/>
                  </a:outerShdw>
                </a:effectLst>
              </a:rPr>
              <a:t>Father, hast thou another year for me?</a:t>
            </a:r>
          </a:p>
          <a:p>
            <a:r>
              <a:rPr lang="en-US" altLang="en-US" sz="3600" dirty="0">
                <a:solidFill>
                  <a:srgbClr val="0033CC"/>
                </a:solidFill>
                <a:effectLst>
                  <a:outerShdw blurRad="38100" dist="38100" dir="2700000" algn="tl">
                    <a:srgbClr val="000000"/>
                  </a:outerShdw>
                </a:effectLst>
              </a:rPr>
              <a:t>I have spoiled this one.</a:t>
            </a:r>
          </a:p>
          <a:p>
            <a:r>
              <a:rPr lang="en-US" altLang="en-US" sz="3600" dirty="0">
                <a:solidFill>
                  <a:srgbClr val="0033CC"/>
                </a:solidFill>
                <a:effectLst>
                  <a:outerShdw blurRad="38100" dist="38100" dir="2700000" algn="tl">
                    <a:srgbClr val="000000"/>
                  </a:outerShdw>
                </a:effectLst>
              </a:rPr>
              <a:t>He took the old year, stained and blotted,</a:t>
            </a:r>
          </a:p>
          <a:p>
            <a:r>
              <a:rPr lang="en-US" altLang="en-US" sz="3600" dirty="0">
                <a:solidFill>
                  <a:srgbClr val="0033CC"/>
                </a:solidFill>
                <a:effectLst>
                  <a:outerShdw blurRad="38100" dist="38100" dir="2700000" algn="tl">
                    <a:srgbClr val="000000"/>
                  </a:outerShdw>
                </a:effectLst>
              </a:rPr>
              <a:t>And gave me a new one, clean, unspotted,</a:t>
            </a:r>
          </a:p>
          <a:p>
            <a:r>
              <a:rPr lang="en-US" altLang="en-US" sz="3600" dirty="0">
                <a:solidFill>
                  <a:srgbClr val="0033CC"/>
                </a:solidFill>
                <a:effectLst>
                  <a:outerShdw blurRad="38100" dist="38100" dir="2700000" algn="tl">
                    <a:srgbClr val="000000"/>
                  </a:outerShdw>
                </a:effectLst>
              </a:rPr>
              <a:t>And into my glad heart smiled,</a:t>
            </a:r>
          </a:p>
          <a:p>
            <a:r>
              <a:rPr lang="en-US" altLang="en-US" sz="3600" dirty="0">
                <a:solidFill>
                  <a:srgbClr val="0033CC"/>
                </a:solidFill>
                <a:effectLst>
                  <a:outerShdw blurRad="38100" dist="38100" dir="2700000" algn="tl">
                    <a:srgbClr val="000000"/>
                  </a:outerShdw>
                </a:effectLst>
              </a:rPr>
              <a:t>“Do better this time, my child.”</a:t>
            </a:r>
          </a:p>
        </p:txBody>
      </p:sp>
    </p:spTree>
    <p:extLst>
      <p:ext uri="{BB962C8B-B14F-4D97-AF65-F5344CB8AC3E}">
        <p14:creationId xmlns:p14="http://schemas.microsoft.com/office/powerpoint/2010/main" val="1440396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3178" y="181650"/>
            <a:ext cx="11759119" cy="6452613"/>
          </a:xfrm>
        </p:spPr>
        <p:txBody>
          <a:bodyPr>
            <a:normAutofit/>
          </a:bodyPr>
          <a:lstStyle/>
          <a:p>
            <a:r>
              <a:rPr lang="en-US" sz="3600" b="1" u="sng" dirty="0" smtClean="0">
                <a:solidFill>
                  <a:srgbClr val="002060"/>
                </a:solidFill>
              </a:rPr>
              <a:t>We heard the reading of </a:t>
            </a:r>
          </a:p>
          <a:p>
            <a:r>
              <a:rPr lang="en-US" sz="3600" b="1" u="sng" dirty="0" smtClean="0">
                <a:solidFill>
                  <a:srgbClr val="002060"/>
                </a:solidFill>
              </a:rPr>
              <a:t>God’s Word from Philippians 3:12 -14  ..</a:t>
            </a:r>
          </a:p>
          <a:p>
            <a:r>
              <a:rPr lang="en-US" sz="3600" b="1" dirty="0"/>
              <a:t> </a:t>
            </a:r>
            <a:r>
              <a:rPr lang="en-US" sz="3600" b="1" dirty="0" smtClean="0"/>
              <a:t>      </a:t>
            </a:r>
            <a:r>
              <a:rPr lang="en-US" sz="4400" dirty="0" smtClean="0"/>
              <a:t>We need to realize that Paul is in prison, </a:t>
            </a:r>
          </a:p>
          <a:p>
            <a:r>
              <a:rPr lang="en-US" sz="4400" dirty="0"/>
              <a:t> </a:t>
            </a:r>
            <a:r>
              <a:rPr lang="en-US" sz="4400" dirty="0" smtClean="0"/>
              <a:t>      chained to a Roman guard, </a:t>
            </a:r>
          </a:p>
          <a:p>
            <a:r>
              <a:rPr lang="en-US" sz="4400" dirty="0"/>
              <a:t> </a:t>
            </a:r>
            <a:r>
              <a:rPr lang="en-US" sz="4400" dirty="0" smtClean="0"/>
              <a:t>      under horrible conditions.</a:t>
            </a:r>
          </a:p>
          <a:p>
            <a:r>
              <a:rPr lang="en-US" sz="4400" dirty="0" smtClean="0"/>
              <a:t>Yet despite that, he writes these wonderfully positive words, </a:t>
            </a:r>
          </a:p>
          <a:p>
            <a:r>
              <a:rPr lang="en-US" sz="3500" dirty="0"/>
              <a:t> </a:t>
            </a:r>
            <a:r>
              <a:rPr lang="en-US" sz="3500" dirty="0" smtClean="0"/>
              <a:t>  </a:t>
            </a:r>
          </a:p>
          <a:p>
            <a:endParaRPr lang="en-US" dirty="0"/>
          </a:p>
        </p:txBody>
      </p:sp>
    </p:spTree>
    <p:extLst>
      <p:ext uri="{BB962C8B-B14F-4D97-AF65-F5344CB8AC3E}">
        <p14:creationId xmlns:p14="http://schemas.microsoft.com/office/powerpoint/2010/main" val="20344901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6446" y="94101"/>
            <a:ext cx="12005553" cy="6666621"/>
          </a:xfrm>
        </p:spPr>
        <p:txBody>
          <a:bodyPr>
            <a:normAutofit/>
          </a:bodyPr>
          <a:lstStyle/>
          <a:p>
            <a:r>
              <a:rPr lang="en-US" sz="4400" b="1" dirty="0" smtClean="0"/>
              <a:t>“Forgetting what is behind”</a:t>
            </a:r>
          </a:p>
          <a:p>
            <a:r>
              <a:rPr lang="en-US" sz="4400" b="1" dirty="0"/>
              <a:t> </a:t>
            </a:r>
            <a:r>
              <a:rPr lang="en-US" sz="4400" b="1" dirty="0" smtClean="0"/>
              <a:t>    </a:t>
            </a:r>
            <a:r>
              <a:rPr lang="en-US" sz="4400" b="1" u="sng" dirty="0" smtClean="0">
                <a:solidFill>
                  <a:srgbClr val="00B050"/>
                </a:solidFill>
              </a:rPr>
              <a:t>‘DON’T LOOK BACK’</a:t>
            </a:r>
          </a:p>
          <a:p>
            <a:endParaRPr lang="en-US" sz="4400" b="1" dirty="0" smtClean="0"/>
          </a:p>
          <a:p>
            <a:r>
              <a:rPr lang="en-US" sz="4400" b="1" dirty="0" smtClean="0"/>
              <a:t>“Reaching towards what is before”</a:t>
            </a:r>
          </a:p>
          <a:p>
            <a:r>
              <a:rPr lang="en-US" sz="4400" b="1" dirty="0"/>
              <a:t> </a:t>
            </a:r>
            <a:r>
              <a:rPr lang="en-US" sz="4400" b="1" dirty="0" smtClean="0"/>
              <a:t>   </a:t>
            </a:r>
            <a:r>
              <a:rPr lang="en-US" sz="4400" b="1" u="sng" dirty="0" smtClean="0">
                <a:solidFill>
                  <a:srgbClr val="00B050"/>
                </a:solidFill>
              </a:rPr>
              <a:t>‘ALWAYS LOOK FORWARD’</a:t>
            </a:r>
          </a:p>
          <a:p>
            <a:endParaRPr lang="en-US" sz="4400" b="1" dirty="0"/>
          </a:p>
          <a:p>
            <a:r>
              <a:rPr lang="en-US" sz="4400" b="1" dirty="0" smtClean="0"/>
              <a:t>I </a:t>
            </a:r>
          </a:p>
          <a:p>
            <a:r>
              <a:rPr lang="en-US" sz="4400" b="1" dirty="0" smtClean="0"/>
              <a:t>“press on towards the goal”.</a:t>
            </a:r>
          </a:p>
          <a:p>
            <a:r>
              <a:rPr lang="en-US" sz="4400" b="1" u="sng" dirty="0">
                <a:solidFill>
                  <a:srgbClr val="00B050"/>
                </a:solidFill>
              </a:rPr>
              <a:t> </a:t>
            </a:r>
            <a:r>
              <a:rPr lang="en-US" sz="4400" b="1" u="sng" dirty="0" smtClean="0">
                <a:solidFill>
                  <a:srgbClr val="00B050"/>
                </a:solidFill>
              </a:rPr>
              <a:t>  ‘KEEP MOVING TOWARD THE GOAL’</a:t>
            </a:r>
            <a:endParaRPr lang="en-US" sz="4400" b="1" u="sng" dirty="0">
              <a:solidFill>
                <a:srgbClr val="00B050"/>
              </a:solidFill>
            </a:endParaRPr>
          </a:p>
        </p:txBody>
      </p:sp>
    </p:spTree>
    <p:extLst>
      <p:ext uri="{BB962C8B-B14F-4D97-AF65-F5344CB8AC3E}">
        <p14:creationId xmlns:p14="http://schemas.microsoft.com/office/powerpoint/2010/main" val="18365312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4826" y="214008"/>
            <a:ext cx="11665085" cy="6400801"/>
          </a:xfrm>
        </p:spPr>
        <p:txBody>
          <a:bodyPr>
            <a:normAutofit lnSpcReduction="10000"/>
          </a:bodyPr>
          <a:lstStyle/>
          <a:p>
            <a:pPr marL="0" indent="0">
              <a:buNone/>
            </a:pPr>
            <a:r>
              <a:rPr lang="en-US" sz="4000" b="1" u="sng" dirty="0" smtClean="0">
                <a:solidFill>
                  <a:srgbClr val="00B050"/>
                </a:solidFill>
              </a:rPr>
              <a:t>Is it easy for us to forget?</a:t>
            </a:r>
          </a:p>
          <a:p>
            <a:pPr marL="0" indent="0">
              <a:buNone/>
            </a:pPr>
            <a:r>
              <a:rPr lang="en-US" sz="4000" dirty="0" smtClean="0"/>
              <a:t>Do you feel  that way about New Year's resolutions?.</a:t>
            </a:r>
          </a:p>
          <a:p>
            <a:pPr marL="0" indent="0">
              <a:buNone/>
            </a:pPr>
            <a:r>
              <a:rPr lang="en-US" sz="4000" dirty="0"/>
              <a:t> </a:t>
            </a:r>
            <a:r>
              <a:rPr lang="en-US" sz="4000" dirty="0" smtClean="0"/>
              <a:t>    I tell myself, </a:t>
            </a:r>
          </a:p>
          <a:p>
            <a:pPr marL="0" indent="0">
              <a:buNone/>
            </a:pPr>
            <a:r>
              <a:rPr lang="en-US" sz="4000" dirty="0"/>
              <a:t> </a:t>
            </a:r>
            <a:r>
              <a:rPr lang="en-US" sz="4000" dirty="0" smtClean="0"/>
              <a:t>      "This year I'm going to turn over a new leaf.</a:t>
            </a:r>
          </a:p>
          <a:p>
            <a:pPr marL="0" indent="0">
              <a:buNone/>
            </a:pPr>
            <a:r>
              <a:rPr lang="en-US" sz="4000" dirty="0"/>
              <a:t> </a:t>
            </a:r>
            <a:r>
              <a:rPr lang="en-US" sz="4000" dirty="0" smtClean="0"/>
              <a:t>        I'm going to exercise regularly &amp; lose weight. </a:t>
            </a:r>
          </a:p>
          <a:p>
            <a:pPr marL="0" indent="0">
              <a:buNone/>
            </a:pPr>
            <a:r>
              <a:rPr lang="en-US" sz="4000" dirty="0"/>
              <a:t> </a:t>
            </a:r>
            <a:r>
              <a:rPr lang="en-US" sz="4000" dirty="0" smtClean="0"/>
              <a:t>        I'm going to do all kinds of things to improve myself  physically &amp; spiritually." </a:t>
            </a:r>
          </a:p>
          <a:p>
            <a:pPr marL="0" indent="0">
              <a:buNone/>
            </a:pPr>
            <a:endParaRPr lang="en-US" sz="4000" dirty="0"/>
          </a:p>
          <a:p>
            <a:pPr marL="0" indent="0">
              <a:buNone/>
            </a:pPr>
            <a:r>
              <a:rPr lang="en-US" sz="4000" dirty="0" smtClean="0"/>
              <a:t>    But then </a:t>
            </a:r>
            <a:r>
              <a:rPr lang="en-US" sz="4000" b="1" i="1" u="sng" dirty="0" smtClean="0">
                <a:solidFill>
                  <a:srgbClr val="002060"/>
                </a:solidFill>
              </a:rPr>
              <a:t>somehow I forget. </a:t>
            </a:r>
            <a:r>
              <a:rPr lang="en-US" sz="4000" dirty="0" smtClean="0"/>
              <a:t>Maybe you have that problem, too.</a:t>
            </a:r>
            <a:endParaRPr lang="en-US" sz="4000" dirty="0"/>
          </a:p>
        </p:txBody>
      </p:sp>
    </p:spTree>
    <p:extLst>
      <p:ext uri="{BB962C8B-B14F-4D97-AF65-F5344CB8AC3E}">
        <p14:creationId xmlns:p14="http://schemas.microsoft.com/office/powerpoint/2010/main" val="1968607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5085" y="204281"/>
            <a:ext cx="11788302" cy="6653719"/>
          </a:xfrm>
        </p:spPr>
        <p:txBody>
          <a:bodyPr>
            <a:normAutofit/>
          </a:bodyPr>
          <a:lstStyle/>
          <a:p>
            <a:r>
              <a:rPr lang="en-US" sz="3600" dirty="0" smtClean="0"/>
              <a:t>ILL. Have you heard about the man who moved into a retirement community to spend the rest of his life there? It wasn't long until he had made a number of friends among the other residents.</a:t>
            </a:r>
          </a:p>
          <a:p>
            <a:r>
              <a:rPr lang="en-US" sz="3600" dirty="0" smtClean="0"/>
              <a:t>There was one lady he was especially attracted to, &amp; she was attracted to him, also. So they spent a lot of time together. Finally one evening he proposed, asking her to marry him.</a:t>
            </a:r>
          </a:p>
          <a:p>
            <a:r>
              <a:rPr lang="en-US" sz="3600" dirty="0" smtClean="0"/>
              <a:t>The next morning he woke up remembering his proposal, but he couldn't remember her answer. So he went to her &amp; said, "I'm really embarrassed. I proposed to you last night but I can't remember if you said `Yes' or `No."'</a:t>
            </a:r>
          </a:p>
          <a:p>
            <a:endParaRPr lang="en-US" dirty="0"/>
          </a:p>
        </p:txBody>
      </p:sp>
    </p:spTree>
    <p:extLst>
      <p:ext uri="{BB962C8B-B14F-4D97-AF65-F5344CB8AC3E}">
        <p14:creationId xmlns:p14="http://schemas.microsoft.com/office/powerpoint/2010/main" val="23368746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1544</TotalTime>
  <Words>3509</Words>
  <Application>Microsoft Office PowerPoint</Application>
  <PresentationFormat>Widescreen</PresentationFormat>
  <Paragraphs>264</Paragraphs>
  <Slides>54</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54</vt:i4>
      </vt:variant>
    </vt:vector>
  </HeadingPairs>
  <TitlesOfParts>
    <vt:vector size="58"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John writes about in I John 2:15-17 would take on a new significance to me.</vt:lpstr>
      <vt:lpstr>I would be more concerned about my TIME</vt:lpstr>
      <vt:lpstr>PowerPoint Presentation</vt:lpstr>
      <vt:lpstr>Insignificant things would be just that…</vt:lpstr>
      <vt:lpstr>I would do my best to make everything right between me and others.</vt:lpstr>
      <vt:lpstr>I would hold no grudges.  </vt:lpstr>
      <vt:lpstr>I would make sure that I am right with God!</vt:lpstr>
      <vt:lpstr>I would make sure that I am right with God!</vt:lpstr>
      <vt:lpstr>Remember our study in Ecclesiastes!!</vt:lpstr>
      <vt:lpstr>My Purpose:   Lead as many to Christ as  possible!!</vt:lpstr>
      <vt:lpstr>PowerPoint Presentation</vt:lpstr>
      <vt:lpstr>Concerned about my family.</vt:lpstr>
      <vt:lpstr>PowerPoint Presentation</vt:lpstr>
      <vt:lpstr>PowerPoint Presentation</vt:lpstr>
      <vt:lpstr>I would pay careful attention to my own spiritual life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New Leaf     January 1, 2017</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New Beginning</dc:title>
  <dc:creator>mac</dc:creator>
  <cp:lastModifiedBy>mac</cp:lastModifiedBy>
  <cp:revision>56</cp:revision>
  <cp:lastPrinted>2016-12-30T09:25:18Z</cp:lastPrinted>
  <dcterms:created xsi:type="dcterms:W3CDTF">2016-12-28T08:49:37Z</dcterms:created>
  <dcterms:modified xsi:type="dcterms:W3CDTF">2016-12-31T20:04:57Z</dcterms:modified>
</cp:coreProperties>
</file>