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7" r:id="rId3"/>
    <p:sldId id="258" r:id="rId4"/>
    <p:sldId id="289" r:id="rId5"/>
    <p:sldId id="291" r:id="rId6"/>
    <p:sldId id="290" r:id="rId7"/>
    <p:sldId id="269" r:id="rId8"/>
    <p:sldId id="268" r:id="rId9"/>
    <p:sldId id="273" r:id="rId10"/>
    <p:sldId id="274" r:id="rId11"/>
    <p:sldId id="275" r:id="rId12"/>
    <p:sldId id="276" r:id="rId13"/>
    <p:sldId id="292" r:id="rId14"/>
    <p:sldId id="277" r:id="rId15"/>
    <p:sldId id="278" r:id="rId16"/>
    <p:sldId id="293" r:id="rId17"/>
    <p:sldId id="286" r:id="rId18"/>
    <p:sldId id="287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6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04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84408-9A5D-4586-BE2A-D94D43D5F5CE}" type="datetimeFigureOut">
              <a:rPr lang="en-US" smtClean="0"/>
              <a:t>7/1/2017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23EBE-B197-4FFA-A994-3BBDA35CD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44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84408-9A5D-4586-BE2A-D94D43D5F5CE}" type="datetimeFigureOut">
              <a:rPr lang="en-US" smtClean="0"/>
              <a:t>7/1/2017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23EBE-B197-4FFA-A994-3BBDA35CD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883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84408-9A5D-4586-BE2A-D94D43D5F5CE}" type="datetimeFigureOut">
              <a:rPr lang="en-US" smtClean="0"/>
              <a:t>7/1/2017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23EBE-B197-4FFA-A994-3BBDA35CD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665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84408-9A5D-4586-BE2A-D94D43D5F5CE}" type="datetimeFigureOut">
              <a:rPr lang="en-US" smtClean="0"/>
              <a:t>7/1/2017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23EBE-B197-4FFA-A994-3BBDA35CD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802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84408-9A5D-4586-BE2A-D94D43D5F5CE}" type="datetimeFigureOut">
              <a:rPr lang="en-US" smtClean="0"/>
              <a:t>7/1/2017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23EBE-B197-4FFA-A994-3BBDA35CD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106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84408-9A5D-4586-BE2A-D94D43D5F5CE}" type="datetimeFigureOut">
              <a:rPr lang="en-US" smtClean="0"/>
              <a:t>7/1/2017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23EBE-B197-4FFA-A994-3BBDA35CD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364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84408-9A5D-4586-BE2A-D94D43D5F5CE}" type="datetimeFigureOut">
              <a:rPr lang="en-US" smtClean="0"/>
              <a:t>7/1/2017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23EBE-B197-4FFA-A994-3BBDA35CD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553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84408-9A5D-4586-BE2A-D94D43D5F5CE}" type="datetimeFigureOut">
              <a:rPr lang="en-US" smtClean="0"/>
              <a:t>7/1/2017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23EBE-B197-4FFA-A994-3BBDA35CD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045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84408-9A5D-4586-BE2A-D94D43D5F5CE}" type="datetimeFigureOut">
              <a:rPr lang="en-US" smtClean="0"/>
              <a:t>7/1/2017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23EBE-B197-4FFA-A994-3BBDA35CD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16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84408-9A5D-4586-BE2A-D94D43D5F5CE}" type="datetimeFigureOut">
              <a:rPr lang="en-US" smtClean="0"/>
              <a:t>7/1/2017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23EBE-B197-4FFA-A994-3BBDA35CD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987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84408-9A5D-4586-BE2A-D94D43D5F5CE}" type="datetimeFigureOut">
              <a:rPr lang="en-US" smtClean="0"/>
              <a:t>7/1/2017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23EBE-B197-4FFA-A994-3BBDA35CD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208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84408-9A5D-4586-BE2A-D94D43D5F5CE}" type="datetimeFigureOut">
              <a:rPr lang="en-US" smtClean="0"/>
              <a:t>7/1/2017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423EBE-B197-4FFA-A994-3BBDA35CD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510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374" y="0"/>
            <a:ext cx="11919626" cy="6858000"/>
          </a:xfrm>
        </p:spPr>
      </p:pic>
    </p:spTree>
    <p:extLst>
      <p:ext uri="{BB962C8B-B14F-4D97-AF65-F5344CB8AC3E}">
        <p14:creationId xmlns:p14="http://schemas.microsoft.com/office/powerpoint/2010/main" val="1813775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0"/>
            <a:ext cx="12039600" cy="6858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Sometimes you hear some people say that we are not</a:t>
            </a:r>
          </a:p>
          <a:p>
            <a:r>
              <a:rPr lang="en-US" sz="3600" dirty="0" smtClean="0"/>
              <a:t>Under law but under Grace. </a:t>
            </a:r>
            <a:endParaRPr lang="en-US" sz="3600" dirty="0" smtClean="0"/>
          </a:p>
          <a:p>
            <a:r>
              <a:rPr lang="en-US" sz="3600" dirty="0"/>
              <a:t> </a:t>
            </a:r>
            <a:r>
              <a:rPr lang="en-US" sz="3600" dirty="0" smtClean="0"/>
              <a:t> </a:t>
            </a:r>
            <a:r>
              <a:rPr lang="en-US" sz="3600" dirty="0" smtClean="0"/>
              <a:t> </a:t>
            </a:r>
            <a:r>
              <a:rPr lang="en-US" sz="3600" dirty="0" smtClean="0"/>
              <a:t>While it is true we are</a:t>
            </a:r>
          </a:p>
          <a:p>
            <a:pPr lvl="2"/>
            <a:r>
              <a:rPr lang="en-US" sz="3600" dirty="0" smtClean="0"/>
              <a:t>N</a:t>
            </a:r>
            <a:r>
              <a:rPr lang="en-US" sz="3600" dirty="0" smtClean="0"/>
              <a:t>ot </a:t>
            </a:r>
            <a:r>
              <a:rPr lang="en-US" sz="3600" dirty="0" smtClean="0"/>
              <a:t>under the Law of Moses (Eph. 2:15-16</a:t>
            </a:r>
            <a:r>
              <a:rPr lang="en-US" sz="3600" dirty="0" smtClean="0"/>
              <a:t>)</a:t>
            </a:r>
          </a:p>
          <a:p>
            <a:r>
              <a:rPr lang="en-US" sz="3600" dirty="0" smtClean="0"/>
              <a:t>we </a:t>
            </a:r>
            <a:r>
              <a:rPr lang="en-US" sz="3600" dirty="0" smtClean="0"/>
              <a:t>are </a:t>
            </a:r>
            <a:r>
              <a:rPr lang="en-US" sz="3600" dirty="0" smtClean="0"/>
              <a:t> Under </a:t>
            </a:r>
            <a:r>
              <a:rPr lang="en-US" sz="3600" dirty="0" smtClean="0"/>
              <a:t>law because if we weren’t </a:t>
            </a:r>
            <a:endParaRPr lang="en-US" sz="3600" dirty="0" smtClean="0"/>
          </a:p>
          <a:p>
            <a:r>
              <a:rPr lang="en-US" sz="3600" dirty="0" smtClean="0"/>
              <a:t>there </a:t>
            </a:r>
            <a:r>
              <a:rPr lang="en-US" sz="3600" dirty="0" smtClean="0"/>
              <a:t>would be </a:t>
            </a:r>
            <a:r>
              <a:rPr lang="en-US" sz="3600" dirty="0" smtClean="0"/>
              <a:t>no   Sin</a:t>
            </a:r>
            <a:r>
              <a:rPr lang="en-US" sz="3600" dirty="0" smtClean="0"/>
              <a:t>. (I John 3:4)  </a:t>
            </a:r>
            <a:endParaRPr lang="en-US" sz="3600" dirty="0" smtClean="0"/>
          </a:p>
          <a:p>
            <a:r>
              <a:rPr lang="en-US" sz="3600" dirty="0"/>
              <a:t> </a:t>
            </a:r>
            <a:r>
              <a:rPr lang="en-US" sz="3600" dirty="0" smtClean="0"/>
              <a:t>  </a:t>
            </a:r>
            <a:r>
              <a:rPr lang="en-US" sz="3600" dirty="0" smtClean="0"/>
              <a:t>This </a:t>
            </a:r>
            <a:r>
              <a:rPr lang="en-US" sz="3600" dirty="0" smtClean="0"/>
              <a:t>law is binding upon all men. </a:t>
            </a:r>
          </a:p>
          <a:p>
            <a:r>
              <a:rPr lang="en-US" sz="3600" dirty="0" smtClean="0"/>
              <a:t>              Titus </a:t>
            </a:r>
            <a:r>
              <a:rPr lang="en-US" sz="3600" dirty="0" smtClean="0"/>
              <a:t>2:11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47191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450" y="0"/>
            <a:ext cx="11753850" cy="6858000"/>
          </a:xfrm>
        </p:spPr>
        <p:txBody>
          <a:bodyPr>
            <a:normAutofit/>
          </a:bodyPr>
          <a:lstStyle/>
          <a:p>
            <a:r>
              <a:rPr lang="en-US" sz="5400" dirty="0" smtClean="0"/>
              <a:t> </a:t>
            </a:r>
            <a:r>
              <a:rPr lang="en-US" sz="5400" dirty="0" smtClean="0"/>
              <a:t>1.   </a:t>
            </a:r>
            <a:r>
              <a:rPr lang="en-US" sz="5400" dirty="0" smtClean="0"/>
              <a:t>This law is elsewhere called </a:t>
            </a:r>
            <a:endParaRPr lang="en-US" sz="5400" dirty="0" smtClean="0"/>
          </a:p>
          <a:p>
            <a:r>
              <a:rPr lang="en-US" sz="5400" dirty="0"/>
              <a:t> </a:t>
            </a:r>
            <a:r>
              <a:rPr lang="en-US" sz="5400" dirty="0" smtClean="0"/>
              <a:t>       </a:t>
            </a:r>
            <a:r>
              <a:rPr lang="en-US" sz="5400" dirty="0" smtClean="0"/>
              <a:t>“</a:t>
            </a:r>
            <a:r>
              <a:rPr lang="en-US" sz="5400" dirty="0" smtClean="0"/>
              <a:t>the law of Christ” Gal. 6:2</a:t>
            </a:r>
          </a:p>
          <a:p>
            <a:r>
              <a:rPr lang="en-US" sz="5400" dirty="0"/>
              <a:t> </a:t>
            </a:r>
            <a:r>
              <a:rPr lang="en-US" sz="5400" dirty="0" smtClean="0"/>
              <a:t>2.  </a:t>
            </a:r>
            <a:r>
              <a:rPr lang="en-US" sz="5400" dirty="0"/>
              <a:t> </a:t>
            </a:r>
            <a:r>
              <a:rPr lang="en-US" sz="5400" dirty="0" smtClean="0"/>
              <a:t> T</a:t>
            </a:r>
            <a:r>
              <a:rPr lang="en-US" sz="5400" dirty="0" smtClean="0"/>
              <a:t>he </a:t>
            </a:r>
            <a:r>
              <a:rPr lang="en-US" sz="5400" dirty="0" smtClean="0"/>
              <a:t>royal law (James 2:8) </a:t>
            </a:r>
            <a:endParaRPr lang="en-US" sz="5400" dirty="0" smtClean="0"/>
          </a:p>
          <a:p>
            <a:r>
              <a:rPr lang="en-US" sz="5400" dirty="0"/>
              <a:t> </a:t>
            </a:r>
            <a:r>
              <a:rPr lang="en-US" sz="5400" dirty="0" smtClean="0"/>
              <a:t> 3.   </a:t>
            </a:r>
            <a:r>
              <a:rPr lang="en-US" sz="5400" dirty="0" smtClean="0"/>
              <a:t>“the </a:t>
            </a:r>
            <a:r>
              <a:rPr lang="en-US" sz="5400" dirty="0" smtClean="0"/>
              <a:t>law of the spirit</a:t>
            </a:r>
          </a:p>
          <a:p>
            <a:r>
              <a:rPr lang="en-US" sz="5400" dirty="0" smtClean="0"/>
              <a:t>              Of </a:t>
            </a:r>
            <a:r>
              <a:rPr lang="en-US" sz="5400" dirty="0" smtClean="0"/>
              <a:t>life. (Romans 8:1-2). 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64218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350" y="133350"/>
            <a:ext cx="12058650" cy="6438900"/>
          </a:xfrm>
        </p:spPr>
        <p:txBody>
          <a:bodyPr>
            <a:noAutofit/>
          </a:bodyPr>
          <a:lstStyle/>
          <a:p>
            <a:r>
              <a:rPr lang="en-US" sz="5400" b="1" dirty="0" smtClean="0">
                <a:solidFill>
                  <a:srgbClr val="FF0000"/>
                </a:solidFill>
              </a:rPr>
              <a:t>#2  </a:t>
            </a:r>
            <a:r>
              <a:rPr lang="en-US" sz="5400" b="1" dirty="0" smtClean="0">
                <a:solidFill>
                  <a:srgbClr val="FF0000"/>
                </a:solidFill>
              </a:rPr>
              <a:t>  </a:t>
            </a:r>
            <a:r>
              <a:rPr lang="en-US" sz="5400" b="1" dirty="0" smtClean="0">
                <a:solidFill>
                  <a:srgbClr val="FF0000"/>
                </a:solidFill>
              </a:rPr>
              <a:t>It is Perfect.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  The </a:t>
            </a:r>
            <a:r>
              <a:rPr lang="en-US" sz="3600" b="1" dirty="0" smtClean="0"/>
              <a:t>Gospel </a:t>
            </a:r>
            <a:r>
              <a:rPr lang="en-US" sz="3600" b="1" dirty="0" smtClean="0"/>
              <a:t>is complete and whole, lacking nothing.</a:t>
            </a:r>
          </a:p>
          <a:p>
            <a:r>
              <a:rPr lang="en-US" sz="3600" b="1" dirty="0" smtClean="0"/>
              <a:t>2 Tim. 3:16-17.  The perfect Lawgiver cannot be bettered!</a:t>
            </a:r>
          </a:p>
          <a:p>
            <a:r>
              <a:rPr lang="en-US" sz="3600" b="1" dirty="0" smtClean="0"/>
              <a:t>It is without error and perfect for all situations and all</a:t>
            </a:r>
          </a:p>
          <a:p>
            <a:r>
              <a:rPr lang="en-US" sz="3600" b="1" dirty="0" smtClean="0"/>
              <a:t>Circumstance.   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</a:t>
            </a:r>
            <a:r>
              <a:rPr lang="en-US" sz="3600" b="1" dirty="0"/>
              <a:t> </a:t>
            </a:r>
            <a:r>
              <a:rPr lang="en-US" sz="3600" b="1" dirty="0" smtClean="0"/>
              <a:t>   Psalm </a:t>
            </a:r>
            <a:r>
              <a:rPr lang="en-US" sz="3600" b="1" dirty="0" smtClean="0"/>
              <a:t>19:7-11.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God’s word has the power to turn sinners to a holy God.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It is sure and steadfast and capable of making us wise.  This</a:t>
            </a:r>
          </a:p>
          <a:p>
            <a:r>
              <a:rPr lang="en-US" sz="3600" b="1" dirty="0" smtClean="0"/>
              <a:t>Perfect law cannot be improved upon in any way.  Any </a:t>
            </a:r>
            <a:r>
              <a:rPr lang="en-US" sz="3600" b="1" dirty="0" smtClean="0"/>
              <a:t>tampering by man will destroy is perfection. </a:t>
            </a:r>
            <a:endParaRPr lang="en-US" sz="3600" b="1" dirty="0"/>
          </a:p>
          <a:p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62951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150" y="206374"/>
            <a:ext cx="10515600" cy="6651625"/>
          </a:xfrm>
        </p:spPr>
        <p:txBody>
          <a:bodyPr/>
          <a:lstStyle/>
          <a:p>
            <a:r>
              <a:rPr lang="en-US" sz="4000" b="1" u="sng" dirty="0" smtClean="0">
                <a:solidFill>
                  <a:srgbClr val="FF0000"/>
                </a:solidFill>
              </a:rPr>
              <a:t>#3  It is the Perfect law of Liberty</a:t>
            </a:r>
            <a:r>
              <a:rPr lang="en-US" b="1" u="sng" dirty="0" smtClean="0">
                <a:solidFill>
                  <a:srgbClr val="FF0000"/>
                </a:solidFill>
              </a:rPr>
              <a:t>.</a:t>
            </a:r>
          </a:p>
          <a:p>
            <a:r>
              <a:rPr lang="en-US" b="1" u="sng" dirty="0">
                <a:solidFill>
                  <a:srgbClr val="FF0000"/>
                </a:solidFill>
              </a:rPr>
              <a:t> </a:t>
            </a:r>
            <a:r>
              <a:rPr lang="en-US" b="1" u="sng" dirty="0" smtClean="0">
                <a:solidFill>
                  <a:srgbClr val="FF0000"/>
                </a:solidFill>
              </a:rPr>
              <a:t>      </a:t>
            </a:r>
          </a:p>
          <a:p>
            <a:r>
              <a:rPr lang="en-US" b="1" u="sng" dirty="0">
                <a:solidFill>
                  <a:srgbClr val="FF0000"/>
                </a:solidFill>
              </a:rPr>
              <a:t> </a:t>
            </a:r>
            <a:r>
              <a:rPr lang="en-US" b="1" u="sng" dirty="0" smtClean="0">
                <a:solidFill>
                  <a:srgbClr val="FF0000"/>
                </a:solidFill>
              </a:rPr>
              <a:t>  </a:t>
            </a:r>
            <a:endParaRPr lang="en-US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8347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450" y="0"/>
            <a:ext cx="11849100" cy="6724650"/>
          </a:xfrm>
        </p:spPr>
        <p:txBody>
          <a:bodyPr/>
          <a:lstStyle/>
          <a:p>
            <a:r>
              <a:rPr lang="en-US" sz="3600" b="1" u="sng" dirty="0" smtClean="0">
                <a:solidFill>
                  <a:srgbClr val="FF0000"/>
                </a:solidFill>
              </a:rPr>
              <a:t>It’s the Law of Liberty.</a:t>
            </a:r>
          </a:p>
          <a:p>
            <a:r>
              <a:rPr lang="en-US" sz="3600" b="1" u="sng" dirty="0"/>
              <a:t> </a:t>
            </a:r>
            <a:r>
              <a:rPr lang="en-US" sz="3600" b="1" u="sng" dirty="0" smtClean="0"/>
              <a:t>.</a:t>
            </a:r>
            <a:r>
              <a:rPr lang="en-US" sz="3600" b="1" u="sng" dirty="0" smtClean="0">
                <a:solidFill>
                  <a:srgbClr val="FF0000"/>
                </a:solidFill>
              </a:rPr>
              <a:t>.It is freedom from the bondage of the Law of Moses.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Gal.5:1  “Stand fast therefore in the liberty by which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Christ has made us free, and do not be entangles again</a:t>
            </a:r>
          </a:p>
          <a:p>
            <a:r>
              <a:rPr lang="en-US" sz="3600" dirty="0" smtClean="0"/>
              <a:t>With the yoke of </a:t>
            </a:r>
            <a:r>
              <a:rPr lang="en-US" sz="3600" dirty="0" smtClean="0"/>
              <a:t>bondage.</a:t>
            </a:r>
          </a:p>
          <a:p>
            <a:r>
              <a:rPr lang="en-US" sz="3600" dirty="0" smtClean="0"/>
              <a:t> Romans </a:t>
            </a:r>
            <a:r>
              <a:rPr lang="en-US" sz="3600" dirty="0" smtClean="0"/>
              <a:t>8:2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The law of Moses was incapable of the justification of </a:t>
            </a:r>
          </a:p>
          <a:p>
            <a:r>
              <a:rPr lang="en-US" sz="3600" dirty="0" smtClean="0"/>
              <a:t>Sinners. (Acts 13:39)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0226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r>
              <a:rPr lang="en-US" sz="3600" b="1" dirty="0" smtClean="0">
                <a:solidFill>
                  <a:srgbClr val="FF0000"/>
                </a:solidFill>
              </a:rPr>
              <a:t>.It is freedom from the bondage of sin. Rom. </a:t>
            </a:r>
            <a:r>
              <a:rPr lang="en-US" sz="3600" b="1" dirty="0" smtClean="0">
                <a:solidFill>
                  <a:srgbClr val="FF0000"/>
                </a:solidFill>
              </a:rPr>
              <a:t>6:16-18.</a:t>
            </a:r>
            <a:endParaRPr lang="en-US" sz="3600" b="1" dirty="0" smtClean="0">
              <a:solidFill>
                <a:srgbClr val="FF0000"/>
              </a:solidFill>
            </a:endParaRPr>
          </a:p>
          <a:p>
            <a:r>
              <a:rPr lang="en-US" dirty="0"/>
              <a:t> </a:t>
            </a:r>
            <a:r>
              <a:rPr lang="en-US" dirty="0" smtClean="0"/>
              <a:t> All who are under the tyranny of lust or anger or hate are</a:t>
            </a:r>
          </a:p>
          <a:p>
            <a:r>
              <a:rPr lang="en-US" dirty="0" smtClean="0"/>
              <a:t>Slaves while all who live with the law are truly free</a:t>
            </a:r>
            <a:r>
              <a:rPr lang="en-US" dirty="0" smtClean="0"/>
              <a:t>.</a:t>
            </a:r>
          </a:p>
          <a:p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smtClean="0"/>
              <a:t> </a:t>
            </a:r>
            <a:r>
              <a:rPr lang="en-US" dirty="0" smtClean="0"/>
              <a:t>John 8:34-36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74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350" y="209550"/>
            <a:ext cx="11220450" cy="6648450"/>
          </a:xfrm>
        </p:spPr>
        <p:txBody>
          <a:bodyPr>
            <a:normAutofit fontScale="92500" lnSpcReduction="20000"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There is Liberty in the Law of Liberty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This liberty is not a license to sin, to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live anyway that one desires.  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  1. Gal. 5:13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  2. I Pet. 2:16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  3. Romans 6:1-2.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      True liberty is living as we should, not</a:t>
            </a:r>
          </a:p>
          <a:p>
            <a:r>
              <a:rPr lang="en-US" sz="4000" dirty="0" smtClean="0"/>
              <a:t>As we please.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         It influences us to serve and obey God not </a:t>
            </a:r>
          </a:p>
          <a:p>
            <a:r>
              <a:rPr lang="en-US" sz="4000" dirty="0" smtClean="0"/>
              <a:t>Out of compulsion, but out of love.  Men are truly</a:t>
            </a:r>
          </a:p>
          <a:p>
            <a:r>
              <a:rPr lang="en-US" sz="4000" dirty="0" smtClean="0"/>
              <a:t>Free when they want to do what they ought to do.</a:t>
            </a:r>
          </a:p>
          <a:p>
            <a:r>
              <a:rPr lang="en-US" sz="4000" dirty="0" smtClean="0"/>
              <a:t>2 Cor. 5:10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013629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06374"/>
            <a:ext cx="11811000" cy="651827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Conclusion: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Liberty!   James tells us that it is in the Perfect</a:t>
            </a:r>
          </a:p>
          <a:p>
            <a:r>
              <a:rPr lang="en-US" sz="3600" dirty="0" smtClean="0"/>
              <a:t>Law of </a:t>
            </a:r>
            <a:r>
              <a:rPr lang="en-US" sz="3600" dirty="0" err="1" smtClean="0"/>
              <a:t>Liberty..in</a:t>
            </a:r>
            <a:r>
              <a:rPr lang="en-US" sz="3600" dirty="0" smtClean="0"/>
              <a:t> which God wants us to be a ‘doer of</a:t>
            </a:r>
          </a:p>
          <a:p>
            <a:r>
              <a:rPr lang="en-US" sz="3600" dirty="0" smtClean="0"/>
              <a:t>His work”.  Thus, we shall be blessed in what we do,</a:t>
            </a:r>
          </a:p>
          <a:p>
            <a:r>
              <a:rPr lang="en-US" sz="3600" dirty="0" smtClean="0"/>
              <a:t>Psalm 19:11.”moreoever by them your servant is </a:t>
            </a:r>
          </a:p>
          <a:p>
            <a:r>
              <a:rPr lang="en-US" sz="3600" dirty="0" smtClean="0"/>
              <a:t>Warned, and in keeping them there is great reward.   </a:t>
            </a:r>
          </a:p>
        </p:txBody>
      </p:sp>
    </p:spTree>
    <p:extLst>
      <p:ext uri="{BB962C8B-B14F-4D97-AF65-F5344CB8AC3E}">
        <p14:creationId xmlns:p14="http://schemas.microsoft.com/office/powerpoint/2010/main" val="2504156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11811000" cy="649605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John says in John 13:17  “If you know these things, blessed </a:t>
            </a:r>
          </a:p>
          <a:p>
            <a:r>
              <a:rPr lang="en-US" sz="3600" dirty="0" smtClean="0"/>
              <a:t>Are you if you do them.”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Rev. 14:12-13  Here is the patience of the saints; here are </a:t>
            </a:r>
          </a:p>
          <a:p>
            <a:r>
              <a:rPr lang="en-US" sz="3600" dirty="0" smtClean="0"/>
              <a:t>Those who keep the commandments of God and the faith</a:t>
            </a:r>
          </a:p>
          <a:p>
            <a:r>
              <a:rPr lang="en-US" sz="3600" dirty="0" smtClean="0"/>
              <a:t>Of Jesus. Then I heard a voice from heaven saying unto me,</a:t>
            </a:r>
          </a:p>
          <a:p>
            <a:r>
              <a:rPr lang="en-US" sz="3600" dirty="0" smtClean="0"/>
              <a:t>Write, blessed are the dead who die in the Lord from now on. </a:t>
            </a:r>
            <a:endParaRPr lang="en-US" sz="3600" dirty="0"/>
          </a:p>
          <a:p>
            <a:r>
              <a:rPr lang="en-US" sz="3600" dirty="0" smtClean="0"/>
              <a:t>Yes, says the Spirit, that they may rest from their labors,</a:t>
            </a:r>
          </a:p>
          <a:p>
            <a:r>
              <a:rPr lang="en-US" sz="3600" dirty="0" smtClean="0"/>
              <a:t>And their works follow them.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God makes it clear:  “the blessed are singularly favored </a:t>
            </a:r>
          </a:p>
          <a:p>
            <a:r>
              <a:rPr lang="en-US" sz="3600" dirty="0" smtClean="0"/>
              <a:t>By God!”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39758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71675" y="1882170"/>
            <a:ext cx="12919015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900" dirty="0" smtClean="0">
                <a:solidFill>
                  <a:srgbClr val="FF0000"/>
                </a:solidFill>
              </a:rPr>
              <a:t>LIBERTY</a:t>
            </a:r>
            <a:endParaRPr lang="en-US" sz="199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786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915" y="126460"/>
            <a:ext cx="11945566" cy="6614808"/>
          </a:xfrm>
        </p:spPr>
      </p:pic>
    </p:spTree>
    <p:extLst>
      <p:ext uri="{BB962C8B-B14F-4D97-AF65-F5344CB8AC3E}">
        <p14:creationId xmlns:p14="http://schemas.microsoft.com/office/powerpoint/2010/main" val="2886497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" y="85725"/>
            <a:ext cx="11239500" cy="6667500"/>
          </a:xfrm>
        </p:spPr>
        <p:txBody>
          <a:bodyPr>
            <a:normAutofit/>
          </a:bodyPr>
          <a:lstStyle/>
          <a:p>
            <a:r>
              <a:rPr lang="en-US" sz="3600" baseline="30000" dirty="0" smtClean="0"/>
              <a:t>James 1: 21 </a:t>
            </a:r>
            <a:r>
              <a:rPr lang="en-US" sz="3600" dirty="0" smtClean="0"/>
              <a:t>Wherefore lay apart all filthiness and superfluity of naughtiness, and receive with meekness the engrafted word, which is able to save your souls.</a:t>
            </a:r>
          </a:p>
          <a:p>
            <a:r>
              <a:rPr lang="en-US" sz="3600" baseline="30000" dirty="0" smtClean="0"/>
              <a:t>22 </a:t>
            </a:r>
            <a:r>
              <a:rPr lang="en-US" sz="3600" dirty="0" smtClean="0"/>
              <a:t>But be ye doers of the word, and not hearers only, deceiving your own selves.</a:t>
            </a:r>
          </a:p>
          <a:p>
            <a:r>
              <a:rPr lang="en-US" sz="3600" baseline="30000" dirty="0" smtClean="0"/>
              <a:t>23 </a:t>
            </a:r>
            <a:r>
              <a:rPr lang="en-US" sz="3600" dirty="0" smtClean="0"/>
              <a:t>For if any be a hearer of the word, and not a doer, he is like unto a man beholding his natural face in a glass:</a:t>
            </a:r>
          </a:p>
          <a:p>
            <a:r>
              <a:rPr lang="en-US" sz="3600" baseline="30000" dirty="0" smtClean="0"/>
              <a:t>24 </a:t>
            </a:r>
            <a:r>
              <a:rPr lang="en-US" sz="3600" dirty="0" smtClean="0"/>
              <a:t>For he </a:t>
            </a:r>
            <a:r>
              <a:rPr lang="en-US" sz="3600" dirty="0" err="1" smtClean="0"/>
              <a:t>beholdeth</a:t>
            </a:r>
            <a:r>
              <a:rPr lang="en-US" sz="3600" dirty="0" smtClean="0"/>
              <a:t> himself, and </a:t>
            </a:r>
            <a:r>
              <a:rPr lang="en-US" sz="3600" dirty="0" err="1" smtClean="0"/>
              <a:t>goeth</a:t>
            </a:r>
            <a:r>
              <a:rPr lang="en-US" sz="3600" dirty="0" smtClean="0"/>
              <a:t> his way, and straightway </a:t>
            </a:r>
            <a:r>
              <a:rPr lang="en-US" sz="3600" dirty="0" err="1" smtClean="0"/>
              <a:t>forgetteth</a:t>
            </a:r>
            <a:r>
              <a:rPr lang="en-US" sz="3600" dirty="0" smtClean="0"/>
              <a:t> what manner of man he was.</a:t>
            </a:r>
          </a:p>
          <a:p>
            <a:r>
              <a:rPr lang="en-US" sz="3600" baseline="30000" dirty="0" smtClean="0"/>
              <a:t>25 </a:t>
            </a:r>
            <a:r>
              <a:rPr lang="en-US" sz="3600" dirty="0" smtClean="0"/>
              <a:t>But whoso </a:t>
            </a:r>
            <a:r>
              <a:rPr lang="en-US" sz="3600" dirty="0" err="1" smtClean="0"/>
              <a:t>looketh</a:t>
            </a:r>
            <a:r>
              <a:rPr lang="en-US" sz="3600" dirty="0" smtClean="0"/>
              <a:t> into </a:t>
            </a:r>
            <a:r>
              <a:rPr lang="en-US" sz="3600" b="1" u="sng" dirty="0" smtClean="0">
                <a:solidFill>
                  <a:srgbClr val="FF0000"/>
                </a:solidFill>
              </a:rPr>
              <a:t>the perfect law of liberty, </a:t>
            </a:r>
            <a:r>
              <a:rPr lang="en-US" sz="3600" dirty="0" smtClean="0"/>
              <a:t>and </a:t>
            </a:r>
            <a:r>
              <a:rPr lang="en-US" sz="3600" dirty="0" err="1" smtClean="0"/>
              <a:t>continueth</a:t>
            </a:r>
            <a:r>
              <a:rPr lang="en-US" sz="3600" dirty="0" smtClean="0"/>
              <a:t> therein, he being not a forgetful hearer, but a doer of the work, this man shall be blessed in his deed.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411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1887200" cy="7029450"/>
          </a:xfrm>
        </p:spPr>
        <p:txBody>
          <a:bodyPr>
            <a:normAutofit fontScale="92500" lnSpcReduction="20000"/>
          </a:bodyPr>
          <a:lstStyle/>
          <a:p>
            <a:r>
              <a:rPr lang="en-US" sz="4300" dirty="0" smtClean="0"/>
              <a:t>For many in the world, “law” is a dirty word, a bad word.</a:t>
            </a:r>
          </a:p>
          <a:p>
            <a:r>
              <a:rPr lang="en-US" sz="4300" dirty="0" smtClean="0"/>
              <a:t>They see law as something that takes away their freedom,</a:t>
            </a:r>
          </a:p>
          <a:p>
            <a:r>
              <a:rPr lang="en-US" sz="4300" dirty="0" smtClean="0"/>
              <a:t>Their liberty to live as they please.  But , just for a moment, </a:t>
            </a:r>
          </a:p>
          <a:p>
            <a:r>
              <a:rPr lang="en-US" sz="4300" dirty="0" smtClean="0"/>
              <a:t>try to imagine our world today without law. Chaos  would</a:t>
            </a:r>
          </a:p>
          <a:p>
            <a:r>
              <a:rPr lang="en-US" sz="4300" dirty="0" smtClean="0"/>
              <a:t>Reign..  Murder, rape, stealing, would be rampant.  No one</a:t>
            </a:r>
          </a:p>
          <a:p>
            <a:r>
              <a:rPr lang="en-US" sz="4300" dirty="0" smtClean="0"/>
              <a:t>Would be safe.  </a:t>
            </a:r>
            <a:r>
              <a:rPr lang="en-US" sz="4300" dirty="0" smtClean="0"/>
              <a:t>Civilization </a:t>
            </a:r>
            <a:r>
              <a:rPr lang="en-US" sz="4300" dirty="0" smtClean="0"/>
              <a:t>would breakdown.  So law is good</a:t>
            </a:r>
          </a:p>
          <a:p>
            <a:r>
              <a:rPr lang="en-US" sz="4300" dirty="0" smtClean="0"/>
              <a:t>For us; it protects us. 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206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Our Grandson is a Cub Scout: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They have a law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They have an oath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209282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u="sng" dirty="0" smtClean="0">
                <a:solidFill>
                  <a:srgbClr val="FF0000"/>
                </a:solidFill>
              </a:rPr>
              <a:t>THE SCOUT LAW</a:t>
            </a:r>
            <a:endParaRPr lang="en-US" sz="6000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300" dirty="0" smtClean="0"/>
              <a:t>A SCOUT IS:  </a:t>
            </a:r>
          </a:p>
          <a:p>
            <a:r>
              <a:rPr lang="en-US" sz="4300" dirty="0"/>
              <a:t> </a:t>
            </a:r>
            <a:r>
              <a:rPr lang="en-US" sz="4300" dirty="0" smtClean="0"/>
              <a:t>  1.  Trustworthy                     7.  Obedient</a:t>
            </a:r>
          </a:p>
          <a:p>
            <a:r>
              <a:rPr lang="en-US" sz="4300" dirty="0"/>
              <a:t> </a:t>
            </a:r>
            <a:r>
              <a:rPr lang="en-US" sz="4300" dirty="0" smtClean="0"/>
              <a:t>  2.  Loyal                                  8.  Cheerful</a:t>
            </a:r>
          </a:p>
          <a:p>
            <a:r>
              <a:rPr lang="en-US" sz="4300" dirty="0"/>
              <a:t> </a:t>
            </a:r>
            <a:r>
              <a:rPr lang="en-US" sz="4300" dirty="0" smtClean="0"/>
              <a:t>  3.  Helpful                              9.  Thrifty</a:t>
            </a:r>
          </a:p>
          <a:p>
            <a:r>
              <a:rPr lang="en-US" sz="4300" dirty="0"/>
              <a:t> </a:t>
            </a:r>
            <a:r>
              <a:rPr lang="en-US" sz="4300" dirty="0" smtClean="0"/>
              <a:t>  4.  Friendly                           10.  Brave</a:t>
            </a:r>
          </a:p>
          <a:p>
            <a:r>
              <a:rPr lang="en-US" sz="4300" dirty="0"/>
              <a:t> </a:t>
            </a:r>
            <a:r>
              <a:rPr lang="en-US" sz="4300" dirty="0" smtClean="0"/>
              <a:t>  5.  Courteous                       11.  Clean</a:t>
            </a:r>
          </a:p>
          <a:p>
            <a:r>
              <a:rPr lang="en-US" sz="4300" dirty="0"/>
              <a:t> </a:t>
            </a:r>
            <a:r>
              <a:rPr lang="en-US" sz="4300" dirty="0" smtClean="0"/>
              <a:t>  6.  Kind                                  12.  and Reverent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386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b="1" u="sng" dirty="0" smtClean="0">
                <a:solidFill>
                  <a:srgbClr val="FF0000"/>
                </a:solidFill>
              </a:rPr>
              <a:t>THE SCOUT OATH</a:t>
            </a:r>
            <a:endParaRPr lang="en-US" sz="7200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4950"/>
            <a:ext cx="10515600" cy="4672013"/>
          </a:xfrm>
        </p:spPr>
        <p:txBody>
          <a:bodyPr>
            <a:noAutofit/>
          </a:bodyPr>
          <a:lstStyle/>
          <a:p>
            <a:r>
              <a:rPr lang="en-US" sz="4800" dirty="0" smtClean="0"/>
              <a:t>On my honor, I will do my best, to do my </a:t>
            </a:r>
          </a:p>
          <a:p>
            <a:r>
              <a:rPr lang="en-US" sz="4800" dirty="0" smtClean="0"/>
              <a:t>Duty to God and my country </a:t>
            </a:r>
          </a:p>
          <a:p>
            <a:r>
              <a:rPr lang="en-US" sz="4800" dirty="0" smtClean="0"/>
              <a:t>and to obey The Scout Law </a:t>
            </a:r>
          </a:p>
          <a:p>
            <a:r>
              <a:rPr lang="en-US" sz="4800" dirty="0" smtClean="0"/>
              <a:t>to help other people at all times </a:t>
            </a:r>
          </a:p>
          <a:p>
            <a:r>
              <a:rPr lang="en-US" sz="4800" dirty="0" smtClean="0"/>
              <a:t>to keep myself physically strong,</a:t>
            </a:r>
          </a:p>
          <a:p>
            <a:r>
              <a:rPr lang="en-US" sz="4800" dirty="0" smtClean="0"/>
              <a:t>Mentally awake, and Morally straight.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769773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0"/>
            <a:ext cx="11849100" cy="6858000"/>
          </a:xfrm>
        </p:spPr>
        <p:txBody>
          <a:bodyPr>
            <a:normAutofit/>
          </a:bodyPr>
          <a:lstStyle/>
          <a:p>
            <a:r>
              <a:rPr lang="en-US" sz="5400" b="1" i="1" u="sng" dirty="0" smtClean="0">
                <a:solidFill>
                  <a:srgbClr val="FF0000"/>
                </a:solidFill>
              </a:rPr>
              <a:t># 1.  It </a:t>
            </a:r>
            <a:r>
              <a:rPr lang="en-US" sz="5400" b="1" i="1" u="sng" dirty="0" smtClean="0">
                <a:solidFill>
                  <a:srgbClr val="FF0000"/>
                </a:solidFill>
              </a:rPr>
              <a:t>is a LAW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James, in verses 21-24, is discussing the Word, the</a:t>
            </a:r>
          </a:p>
          <a:p>
            <a:r>
              <a:rPr lang="en-US" sz="3600" dirty="0" smtClean="0"/>
              <a:t>Word of God, Scripture.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James calls this </a:t>
            </a:r>
            <a:r>
              <a:rPr lang="en-US" sz="3600" u="sng" dirty="0" smtClean="0"/>
              <a:t>a law </a:t>
            </a:r>
            <a:r>
              <a:rPr lang="en-US" sz="3600" dirty="0" smtClean="0"/>
              <a:t>because it is the authoritative</a:t>
            </a:r>
          </a:p>
          <a:p>
            <a:r>
              <a:rPr lang="en-US" sz="3600" dirty="0" smtClean="0"/>
              <a:t>Body of divine truth which is the basis for the Christian</a:t>
            </a:r>
          </a:p>
          <a:p>
            <a:r>
              <a:rPr lang="en-US" sz="3600" dirty="0" smtClean="0"/>
              <a:t>Faith. It is our rule of action, our standard of conduct.</a:t>
            </a:r>
          </a:p>
          <a:p>
            <a:r>
              <a:rPr lang="en-US" sz="3600" dirty="0" smtClean="0"/>
              <a:t>A Christian’s life is to be regulated today by the gospel,</a:t>
            </a:r>
          </a:p>
          <a:p>
            <a:r>
              <a:rPr lang="en-US" sz="3600" dirty="0" smtClean="0"/>
              <a:t>The New Testament.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1221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2852</TotalTime>
  <Words>884</Words>
  <Application>Microsoft Office PowerPoint</Application>
  <PresentationFormat>Widescreen</PresentationFormat>
  <Paragraphs>105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SCOUT LAW</vt:lpstr>
      <vt:lpstr>THE SCOUT OATH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</dc:creator>
  <cp:lastModifiedBy>mac</cp:lastModifiedBy>
  <cp:revision>18</cp:revision>
  <dcterms:created xsi:type="dcterms:W3CDTF">2017-06-28T02:56:43Z</dcterms:created>
  <dcterms:modified xsi:type="dcterms:W3CDTF">2017-07-01T23:48:11Z</dcterms:modified>
</cp:coreProperties>
</file>