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4"/>
  </p:handoutMasterIdLst>
  <p:sldIdLst>
    <p:sldId id="256" r:id="rId2"/>
    <p:sldId id="307" r:id="rId3"/>
    <p:sldId id="300" r:id="rId4"/>
    <p:sldId id="301" r:id="rId5"/>
    <p:sldId id="302" r:id="rId6"/>
    <p:sldId id="289" r:id="rId7"/>
    <p:sldId id="290" r:id="rId8"/>
    <p:sldId id="291" r:id="rId9"/>
    <p:sldId id="308" r:id="rId10"/>
    <p:sldId id="312" r:id="rId11"/>
    <p:sldId id="260" r:id="rId12"/>
    <p:sldId id="288" r:id="rId13"/>
    <p:sldId id="293" r:id="rId14"/>
    <p:sldId id="292" r:id="rId15"/>
    <p:sldId id="309" r:id="rId16"/>
    <p:sldId id="310" r:id="rId17"/>
    <p:sldId id="257" r:id="rId18"/>
    <p:sldId id="270" r:id="rId19"/>
    <p:sldId id="314" r:id="rId20"/>
    <p:sldId id="311" r:id="rId21"/>
    <p:sldId id="313" r:id="rId22"/>
    <p:sldId id="298" r:id="rId23"/>
    <p:sldId id="295" r:id="rId24"/>
    <p:sldId id="296" r:id="rId25"/>
    <p:sldId id="297" r:id="rId26"/>
    <p:sldId id="274" r:id="rId27"/>
    <p:sldId id="275" r:id="rId28"/>
    <p:sldId id="265" r:id="rId29"/>
    <p:sldId id="276" r:id="rId30"/>
    <p:sldId id="278" r:id="rId31"/>
    <p:sldId id="281" r:id="rId32"/>
    <p:sldId id="287" r:id="rId33"/>
    <p:sldId id="261" r:id="rId34"/>
    <p:sldId id="262" r:id="rId35"/>
    <p:sldId id="263" r:id="rId36"/>
    <p:sldId id="273" r:id="rId37"/>
    <p:sldId id="315" r:id="rId38"/>
    <p:sldId id="316" r:id="rId39"/>
    <p:sldId id="317" r:id="rId40"/>
    <p:sldId id="319" r:id="rId41"/>
    <p:sldId id="320" r:id="rId42"/>
    <p:sldId id="321" r:id="rId43"/>
  </p:sldIdLst>
  <p:sldSz cx="12192000" cy="6858000"/>
  <p:notesSz cx="7077075" cy="9028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94660"/>
  </p:normalViewPr>
  <p:slideViewPr>
    <p:cSldViewPr snapToGrid="0">
      <p:cViewPr varScale="1">
        <p:scale>
          <a:sx n="98" d="100"/>
          <a:sy n="98" d="100"/>
        </p:scale>
        <p:origin x="114"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9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52974"/>
          </a:xfrm>
          <a:prstGeom prst="rect">
            <a:avLst/>
          </a:prstGeom>
        </p:spPr>
        <p:txBody>
          <a:bodyPr vert="horz" lIns="91440" tIns="45720" rIns="91440" bIns="45720" rtlCol="0"/>
          <a:lstStyle>
            <a:lvl1pPr algn="r">
              <a:defRPr sz="1200"/>
            </a:lvl1pPr>
          </a:lstStyle>
          <a:p>
            <a:fld id="{4BA12DFF-5564-4434-A46C-B82A1B91EA30}" type="datetimeFigureOut">
              <a:rPr lang="en-US" smtClean="0"/>
              <a:t>2/18/2017</a:t>
            </a:fld>
            <a:endParaRPr lang="en-US"/>
          </a:p>
        </p:txBody>
      </p:sp>
      <p:sp>
        <p:nvSpPr>
          <p:cNvPr id="4" name="Footer Placeholder 3"/>
          <p:cNvSpPr>
            <a:spLocks noGrp="1"/>
          </p:cNvSpPr>
          <p:nvPr>
            <p:ph type="ftr" sz="quarter" idx="2"/>
          </p:nvPr>
        </p:nvSpPr>
        <p:spPr>
          <a:xfrm>
            <a:off x="0" y="8575141"/>
            <a:ext cx="3066733" cy="45297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75141"/>
            <a:ext cx="3066733" cy="452973"/>
          </a:xfrm>
          <a:prstGeom prst="rect">
            <a:avLst/>
          </a:prstGeom>
        </p:spPr>
        <p:txBody>
          <a:bodyPr vert="horz" lIns="91440" tIns="45720" rIns="91440" bIns="45720" rtlCol="0" anchor="b"/>
          <a:lstStyle>
            <a:lvl1pPr algn="r">
              <a:defRPr sz="1200"/>
            </a:lvl1pPr>
          </a:lstStyle>
          <a:p>
            <a:fld id="{0E9956BF-CA5A-4347-99D1-1DDB0D895C11}" type="slidenum">
              <a:rPr lang="en-US" smtClean="0"/>
              <a:t>‹#›</a:t>
            </a:fld>
            <a:endParaRPr lang="en-US"/>
          </a:p>
        </p:txBody>
      </p:sp>
    </p:spTree>
    <p:extLst>
      <p:ext uri="{BB962C8B-B14F-4D97-AF65-F5344CB8AC3E}">
        <p14:creationId xmlns:p14="http://schemas.microsoft.com/office/powerpoint/2010/main" val="5279169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0AEBF8-D746-4F23-9181-2F93B8F248FE}"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138C9-C54A-40BA-8D1E-B0E1982F9292}" type="slidenum">
              <a:rPr lang="en-US" smtClean="0"/>
              <a:t>‹#›</a:t>
            </a:fld>
            <a:endParaRPr lang="en-US"/>
          </a:p>
        </p:txBody>
      </p:sp>
    </p:spTree>
    <p:extLst>
      <p:ext uri="{BB962C8B-B14F-4D97-AF65-F5344CB8AC3E}">
        <p14:creationId xmlns:p14="http://schemas.microsoft.com/office/powerpoint/2010/main" val="2564504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0AEBF8-D746-4F23-9181-2F93B8F248FE}"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138C9-C54A-40BA-8D1E-B0E1982F9292}" type="slidenum">
              <a:rPr lang="en-US" smtClean="0"/>
              <a:t>‹#›</a:t>
            </a:fld>
            <a:endParaRPr lang="en-US"/>
          </a:p>
        </p:txBody>
      </p:sp>
    </p:spTree>
    <p:extLst>
      <p:ext uri="{BB962C8B-B14F-4D97-AF65-F5344CB8AC3E}">
        <p14:creationId xmlns:p14="http://schemas.microsoft.com/office/powerpoint/2010/main" val="1444276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0AEBF8-D746-4F23-9181-2F93B8F248FE}"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138C9-C54A-40BA-8D1E-B0E1982F9292}" type="slidenum">
              <a:rPr lang="en-US" smtClean="0"/>
              <a:t>‹#›</a:t>
            </a:fld>
            <a:endParaRPr lang="en-US"/>
          </a:p>
        </p:txBody>
      </p:sp>
    </p:spTree>
    <p:extLst>
      <p:ext uri="{BB962C8B-B14F-4D97-AF65-F5344CB8AC3E}">
        <p14:creationId xmlns:p14="http://schemas.microsoft.com/office/powerpoint/2010/main" val="22817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0AEBF8-D746-4F23-9181-2F93B8F248FE}"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138C9-C54A-40BA-8D1E-B0E1982F9292}" type="slidenum">
              <a:rPr lang="en-US" smtClean="0"/>
              <a:t>‹#›</a:t>
            </a:fld>
            <a:endParaRPr lang="en-US"/>
          </a:p>
        </p:txBody>
      </p:sp>
    </p:spTree>
    <p:extLst>
      <p:ext uri="{BB962C8B-B14F-4D97-AF65-F5344CB8AC3E}">
        <p14:creationId xmlns:p14="http://schemas.microsoft.com/office/powerpoint/2010/main" val="151823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0AEBF8-D746-4F23-9181-2F93B8F248FE}"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138C9-C54A-40BA-8D1E-B0E1982F9292}" type="slidenum">
              <a:rPr lang="en-US" smtClean="0"/>
              <a:t>‹#›</a:t>
            </a:fld>
            <a:endParaRPr lang="en-US"/>
          </a:p>
        </p:txBody>
      </p:sp>
    </p:spTree>
    <p:extLst>
      <p:ext uri="{BB962C8B-B14F-4D97-AF65-F5344CB8AC3E}">
        <p14:creationId xmlns:p14="http://schemas.microsoft.com/office/powerpoint/2010/main" val="2063170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0AEBF8-D746-4F23-9181-2F93B8F248FE}"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138C9-C54A-40BA-8D1E-B0E1982F9292}" type="slidenum">
              <a:rPr lang="en-US" smtClean="0"/>
              <a:t>‹#›</a:t>
            </a:fld>
            <a:endParaRPr lang="en-US"/>
          </a:p>
        </p:txBody>
      </p:sp>
    </p:spTree>
    <p:extLst>
      <p:ext uri="{BB962C8B-B14F-4D97-AF65-F5344CB8AC3E}">
        <p14:creationId xmlns:p14="http://schemas.microsoft.com/office/powerpoint/2010/main" val="276444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0AEBF8-D746-4F23-9181-2F93B8F248FE}" type="datetimeFigureOut">
              <a:rPr lang="en-US" smtClean="0"/>
              <a:t>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4138C9-C54A-40BA-8D1E-B0E1982F9292}" type="slidenum">
              <a:rPr lang="en-US" smtClean="0"/>
              <a:t>‹#›</a:t>
            </a:fld>
            <a:endParaRPr lang="en-US"/>
          </a:p>
        </p:txBody>
      </p:sp>
    </p:spTree>
    <p:extLst>
      <p:ext uri="{BB962C8B-B14F-4D97-AF65-F5344CB8AC3E}">
        <p14:creationId xmlns:p14="http://schemas.microsoft.com/office/powerpoint/2010/main" val="284879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0AEBF8-D746-4F23-9181-2F93B8F248FE}" type="datetimeFigureOut">
              <a:rPr lang="en-US" smtClean="0"/>
              <a:t>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4138C9-C54A-40BA-8D1E-B0E1982F9292}" type="slidenum">
              <a:rPr lang="en-US" smtClean="0"/>
              <a:t>‹#›</a:t>
            </a:fld>
            <a:endParaRPr lang="en-US"/>
          </a:p>
        </p:txBody>
      </p:sp>
    </p:spTree>
    <p:extLst>
      <p:ext uri="{BB962C8B-B14F-4D97-AF65-F5344CB8AC3E}">
        <p14:creationId xmlns:p14="http://schemas.microsoft.com/office/powerpoint/2010/main" val="141929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AEBF8-D746-4F23-9181-2F93B8F248FE}" type="datetimeFigureOut">
              <a:rPr lang="en-US" smtClean="0"/>
              <a:t>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4138C9-C54A-40BA-8D1E-B0E1982F9292}" type="slidenum">
              <a:rPr lang="en-US" smtClean="0"/>
              <a:t>‹#›</a:t>
            </a:fld>
            <a:endParaRPr lang="en-US"/>
          </a:p>
        </p:txBody>
      </p:sp>
    </p:spTree>
    <p:extLst>
      <p:ext uri="{BB962C8B-B14F-4D97-AF65-F5344CB8AC3E}">
        <p14:creationId xmlns:p14="http://schemas.microsoft.com/office/powerpoint/2010/main" val="348056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0AEBF8-D746-4F23-9181-2F93B8F248FE}"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138C9-C54A-40BA-8D1E-B0E1982F9292}" type="slidenum">
              <a:rPr lang="en-US" smtClean="0"/>
              <a:t>‹#›</a:t>
            </a:fld>
            <a:endParaRPr lang="en-US"/>
          </a:p>
        </p:txBody>
      </p:sp>
    </p:spTree>
    <p:extLst>
      <p:ext uri="{BB962C8B-B14F-4D97-AF65-F5344CB8AC3E}">
        <p14:creationId xmlns:p14="http://schemas.microsoft.com/office/powerpoint/2010/main" val="1392141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0AEBF8-D746-4F23-9181-2F93B8F248FE}"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138C9-C54A-40BA-8D1E-B0E1982F9292}" type="slidenum">
              <a:rPr lang="en-US" smtClean="0"/>
              <a:t>‹#›</a:t>
            </a:fld>
            <a:endParaRPr lang="en-US"/>
          </a:p>
        </p:txBody>
      </p:sp>
    </p:spTree>
    <p:extLst>
      <p:ext uri="{BB962C8B-B14F-4D97-AF65-F5344CB8AC3E}">
        <p14:creationId xmlns:p14="http://schemas.microsoft.com/office/powerpoint/2010/main" val="1846690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AEBF8-D746-4F23-9181-2F93B8F248FE}" type="datetimeFigureOut">
              <a:rPr lang="en-US" smtClean="0"/>
              <a:t>2/18/2017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138C9-C54A-40BA-8D1E-B0E1982F9292}" type="slidenum">
              <a:rPr lang="en-US" smtClean="0"/>
              <a:t>‹#›</a:t>
            </a:fld>
            <a:endParaRPr lang="en-US"/>
          </a:p>
        </p:txBody>
      </p:sp>
    </p:spTree>
    <p:extLst>
      <p:ext uri="{BB962C8B-B14F-4D97-AF65-F5344CB8AC3E}">
        <p14:creationId xmlns:p14="http://schemas.microsoft.com/office/powerpoint/2010/main" val="2350571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hannahscupboard.com/jonah-prayer.html" TargetMode="External"/><Relationship Id="rId2" Type="http://schemas.openxmlformats.org/officeDocument/2006/relationships/hyperlink" Target="http://www.hannahscupboard.com/solomons-prayer.html" TargetMode="External"/><Relationship Id="rId1" Type="http://schemas.openxmlformats.org/officeDocument/2006/relationships/slideLayout" Target="../slideLayouts/slideLayout2.xml"/><Relationship Id="rId4" Type="http://schemas.openxmlformats.org/officeDocument/2006/relationships/hyperlink" Target="http://www.hannahscupboard.com/jesus-unity-prayer.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biblia.com/bible/nkjv/Colossians%201.16-1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biblia.com/bible/nkjv/Esther%204.14"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biblia.com/bible/nkjv/Philemon%201.16" TargetMode="External"/><Relationship Id="rId2" Type="http://schemas.openxmlformats.org/officeDocument/2006/relationships/hyperlink" Target="http://biblia.com/bible/nkjv/Philemon%2015"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biblia.com/bible/nkjv/Genesis%2050.20" TargetMode="External"/><Relationship Id="rId2" Type="http://schemas.openxmlformats.org/officeDocument/2006/relationships/hyperlink" Target="http://biblia.com/bible/nkjv/Genesis%2045.8-9"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biblia.com/bible/nkjv/Ecclesiastes%209.1"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b="1" dirty="0" smtClean="0">
                <a:solidFill>
                  <a:srgbClr val="FF0000"/>
                </a:solidFill>
              </a:rPr>
              <a:t>Prayer and Providence</a:t>
            </a:r>
            <a:endParaRPr lang="en-US" sz="7200" b="1" dirty="0">
              <a:solidFill>
                <a:srgbClr val="FF0000"/>
              </a:solidFill>
            </a:endParaRPr>
          </a:p>
        </p:txBody>
      </p:sp>
      <p:sp>
        <p:nvSpPr>
          <p:cNvPr id="3" name="Subtitle 2"/>
          <p:cNvSpPr>
            <a:spLocks noGrp="1"/>
          </p:cNvSpPr>
          <p:nvPr>
            <p:ph type="subTitle" idx="1"/>
          </p:nvPr>
        </p:nvSpPr>
        <p:spPr/>
        <p:txBody>
          <a:bodyPr>
            <a:normAutofit/>
          </a:bodyPr>
          <a:lstStyle/>
          <a:p>
            <a:r>
              <a:rPr lang="en-US" sz="6000" dirty="0" smtClean="0">
                <a:solidFill>
                  <a:schemeClr val="accent3">
                    <a:lumMod val="75000"/>
                  </a:schemeClr>
                </a:solidFill>
              </a:rPr>
              <a:t>Rom.8:31-39</a:t>
            </a:r>
            <a:endParaRPr lang="en-US" sz="6000" dirty="0">
              <a:solidFill>
                <a:schemeClr val="accent3">
                  <a:lumMod val="75000"/>
                </a:schemeClr>
              </a:solidFill>
            </a:endParaRPr>
          </a:p>
        </p:txBody>
      </p:sp>
    </p:spTree>
    <p:extLst>
      <p:ext uri="{BB962C8B-B14F-4D97-AF65-F5344CB8AC3E}">
        <p14:creationId xmlns:p14="http://schemas.microsoft.com/office/powerpoint/2010/main" val="145113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14179" cy="6858000"/>
          </a:xfrm>
        </p:spPr>
      </p:pic>
    </p:spTree>
    <p:extLst>
      <p:ext uri="{BB962C8B-B14F-4D97-AF65-F5344CB8AC3E}">
        <p14:creationId xmlns:p14="http://schemas.microsoft.com/office/powerpoint/2010/main" val="1555037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277" y="272374"/>
            <a:ext cx="12023387" cy="6507805"/>
          </a:xfrm>
        </p:spPr>
        <p:txBody>
          <a:bodyPr/>
          <a:lstStyle/>
          <a:p>
            <a:r>
              <a:rPr lang="en-US" sz="4800" b="1" u="sng" dirty="0" smtClean="0">
                <a:solidFill>
                  <a:srgbClr val="7030A0"/>
                </a:solidFill>
              </a:rPr>
              <a:t>What Is prayer?</a:t>
            </a:r>
          </a:p>
          <a:p>
            <a:r>
              <a:rPr lang="en-US" sz="4400" b="1" dirty="0"/>
              <a:t> </a:t>
            </a:r>
            <a:r>
              <a:rPr lang="en-US" sz="4400" b="1" dirty="0" smtClean="0"/>
              <a:t>   “ a </a:t>
            </a:r>
            <a:r>
              <a:rPr lang="en-US" sz="4400" b="1" dirty="0"/>
              <a:t>solemn request for help or expression of thanks addressed to </a:t>
            </a:r>
            <a:r>
              <a:rPr lang="en-US" sz="4400" b="1" dirty="0" smtClean="0"/>
              <a:t>God”</a:t>
            </a:r>
            <a:endParaRPr lang="en-US" sz="4400" b="1" dirty="0"/>
          </a:p>
          <a:p>
            <a:r>
              <a:rPr lang="en-US" sz="4400" b="1" dirty="0" smtClean="0"/>
              <a:t>     "a </a:t>
            </a:r>
            <a:r>
              <a:rPr lang="en-US" sz="4400" b="1" dirty="0"/>
              <a:t>religious service, especially a regular one, at which people gather in order to pray together: </a:t>
            </a:r>
            <a:endParaRPr lang="en-US" sz="4400" b="1" dirty="0" smtClean="0"/>
          </a:p>
          <a:p>
            <a:r>
              <a:rPr lang="en-US" sz="4400" b="1" dirty="0"/>
              <a:t> </a:t>
            </a:r>
            <a:r>
              <a:rPr lang="en-US" sz="4400" b="1" dirty="0" smtClean="0"/>
              <a:t>   an </a:t>
            </a:r>
            <a:r>
              <a:rPr lang="en-US" sz="4400" b="1" dirty="0"/>
              <a:t>earnest hope or wish:</a:t>
            </a:r>
          </a:p>
          <a:p>
            <a:endParaRPr lang="en-US" dirty="0"/>
          </a:p>
        </p:txBody>
      </p:sp>
    </p:spTree>
    <p:extLst>
      <p:ext uri="{BB962C8B-B14F-4D97-AF65-F5344CB8AC3E}">
        <p14:creationId xmlns:p14="http://schemas.microsoft.com/office/powerpoint/2010/main" val="1971578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7030A0"/>
                </a:solidFill>
              </a:rPr>
              <a:t>Much is said in the Bible about Prayer</a:t>
            </a:r>
            <a:endParaRPr lang="en-US" b="1" u="sng" dirty="0">
              <a:solidFill>
                <a:srgbClr val="7030A0"/>
              </a:solidFill>
            </a:endParaRPr>
          </a:p>
        </p:txBody>
      </p:sp>
      <p:sp>
        <p:nvSpPr>
          <p:cNvPr id="3" name="Content Placeholder 2"/>
          <p:cNvSpPr>
            <a:spLocks noGrp="1"/>
          </p:cNvSpPr>
          <p:nvPr>
            <p:ph idx="1"/>
          </p:nvPr>
        </p:nvSpPr>
        <p:spPr>
          <a:xfrm>
            <a:off x="223736" y="1245140"/>
            <a:ext cx="11130064" cy="4931823"/>
          </a:xfrm>
        </p:spPr>
        <p:txBody>
          <a:bodyPr>
            <a:normAutofit fontScale="92500"/>
          </a:bodyPr>
          <a:lstStyle/>
          <a:p>
            <a:endParaRPr lang="en-US" sz="4000" dirty="0" smtClean="0">
              <a:solidFill>
                <a:srgbClr val="00B050"/>
              </a:solidFill>
            </a:endParaRPr>
          </a:p>
          <a:p>
            <a:r>
              <a:rPr lang="en-US" sz="4800" b="1" dirty="0" smtClean="0">
                <a:solidFill>
                  <a:srgbClr val="00B050"/>
                </a:solidFill>
              </a:rPr>
              <a:t>Daniel, a man of prayer.   Daniel 6:10</a:t>
            </a:r>
          </a:p>
          <a:p>
            <a:pPr marL="0" indent="0">
              <a:buNone/>
            </a:pPr>
            <a:r>
              <a:rPr lang="en-US" sz="4800" b="1" dirty="0" smtClean="0">
                <a:solidFill>
                  <a:srgbClr val="00B050"/>
                </a:solidFill>
              </a:rPr>
              <a:t>  Hannah's </a:t>
            </a:r>
            <a:r>
              <a:rPr lang="en-US" sz="4800" b="1" dirty="0">
                <a:solidFill>
                  <a:srgbClr val="00B050"/>
                </a:solidFill>
              </a:rPr>
              <a:t>Prayer </a:t>
            </a:r>
            <a:r>
              <a:rPr lang="en-US" sz="4800" b="1" dirty="0" smtClean="0">
                <a:solidFill>
                  <a:srgbClr val="00B050"/>
                </a:solidFill>
              </a:rPr>
              <a:t>for a child.  I </a:t>
            </a:r>
            <a:r>
              <a:rPr lang="en-US" sz="4800" b="1" dirty="0" smtClean="0">
                <a:solidFill>
                  <a:srgbClr val="00B050"/>
                </a:solidFill>
              </a:rPr>
              <a:t>Sam.1:11-18 </a:t>
            </a:r>
            <a:endParaRPr lang="en-US" sz="4800" b="1" dirty="0">
              <a:solidFill>
                <a:srgbClr val="00B050"/>
              </a:solidFill>
            </a:endParaRPr>
          </a:p>
          <a:p>
            <a:r>
              <a:rPr lang="en-US" sz="4800" b="1" dirty="0">
                <a:solidFill>
                  <a:srgbClr val="00B050"/>
                </a:solidFill>
                <a:hlinkClick r:id="rId2"/>
              </a:rPr>
              <a:t>Solomon's Prayer for Wisdom</a:t>
            </a:r>
            <a:r>
              <a:rPr lang="en-US" sz="4800" b="1" dirty="0">
                <a:solidFill>
                  <a:srgbClr val="00B050"/>
                </a:solidFill>
              </a:rPr>
              <a:t> </a:t>
            </a:r>
            <a:r>
              <a:rPr lang="en-US" sz="4800" b="1" dirty="0" smtClean="0">
                <a:solidFill>
                  <a:srgbClr val="00B050"/>
                </a:solidFill>
              </a:rPr>
              <a:t>I Kings 3:5-15</a:t>
            </a:r>
            <a:endParaRPr lang="en-US" sz="4800" b="1" dirty="0">
              <a:solidFill>
                <a:srgbClr val="00B050"/>
              </a:solidFill>
            </a:endParaRPr>
          </a:p>
          <a:p>
            <a:r>
              <a:rPr lang="en-US" sz="4800" b="1" dirty="0" smtClean="0">
                <a:solidFill>
                  <a:srgbClr val="00B050"/>
                </a:solidFill>
                <a:hlinkClick r:id="rId3"/>
              </a:rPr>
              <a:t>Jonah's </a:t>
            </a:r>
            <a:r>
              <a:rPr lang="en-US" sz="4800" b="1" dirty="0">
                <a:solidFill>
                  <a:srgbClr val="00B050"/>
                </a:solidFill>
                <a:hlinkClick r:id="rId3"/>
              </a:rPr>
              <a:t>Prayer: Out of the </a:t>
            </a:r>
            <a:r>
              <a:rPr lang="en-US" sz="4800" b="1" dirty="0" smtClean="0">
                <a:solidFill>
                  <a:srgbClr val="00B050"/>
                </a:solidFill>
                <a:hlinkClick r:id="rId3"/>
              </a:rPr>
              <a:t>Depths</a:t>
            </a:r>
            <a:r>
              <a:rPr lang="en-US" sz="4800" b="1" dirty="0" smtClean="0">
                <a:solidFill>
                  <a:srgbClr val="00B050"/>
                </a:solidFill>
              </a:rPr>
              <a:t> Jonah 2:1ff   </a:t>
            </a:r>
            <a:endParaRPr lang="en-US" sz="4800" b="1" dirty="0">
              <a:solidFill>
                <a:srgbClr val="00B050"/>
              </a:solidFill>
            </a:endParaRPr>
          </a:p>
          <a:p>
            <a:r>
              <a:rPr lang="en-US" sz="4800" b="1" dirty="0" smtClean="0">
                <a:solidFill>
                  <a:srgbClr val="00B050"/>
                </a:solidFill>
                <a:hlinkClick r:id="rId4"/>
              </a:rPr>
              <a:t>Jesus</a:t>
            </a:r>
            <a:r>
              <a:rPr lang="en-US" sz="4800" b="1" dirty="0">
                <a:solidFill>
                  <a:srgbClr val="00B050"/>
                </a:solidFill>
                <a:hlinkClick r:id="rId4"/>
              </a:rPr>
              <a:t>' Prayer for </a:t>
            </a:r>
            <a:r>
              <a:rPr lang="en-US" sz="4800" b="1" dirty="0" smtClean="0">
                <a:solidFill>
                  <a:srgbClr val="00B050"/>
                </a:solidFill>
                <a:hlinkClick r:id="rId4"/>
              </a:rPr>
              <a:t>Unity</a:t>
            </a:r>
            <a:r>
              <a:rPr lang="en-US" sz="4800" b="1" dirty="0" smtClean="0">
                <a:solidFill>
                  <a:srgbClr val="00B050"/>
                </a:solidFill>
              </a:rPr>
              <a:t>   ..John 17:20-21</a:t>
            </a:r>
            <a:endParaRPr lang="en-US" sz="4800" b="1" dirty="0">
              <a:solidFill>
                <a:srgbClr val="00B050"/>
              </a:solidFill>
            </a:endParaRPr>
          </a:p>
          <a:p>
            <a:endParaRPr lang="en-US" dirty="0"/>
          </a:p>
        </p:txBody>
      </p:sp>
    </p:spTree>
    <p:extLst>
      <p:ext uri="{BB962C8B-B14F-4D97-AF65-F5344CB8AC3E}">
        <p14:creationId xmlns:p14="http://schemas.microsoft.com/office/powerpoint/2010/main" val="224366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Some things happen to all of us, whether</a:t>
            </a:r>
            <a:br>
              <a:rPr lang="en-US" b="1" u="sng" dirty="0" smtClean="0">
                <a:solidFill>
                  <a:srgbClr val="FF0000"/>
                </a:solidFill>
              </a:rPr>
            </a:br>
            <a:r>
              <a:rPr lang="en-US" b="1" u="sng" dirty="0" smtClean="0">
                <a:solidFill>
                  <a:srgbClr val="FF0000"/>
                </a:solidFill>
              </a:rPr>
              <a:t>good or evil</a:t>
            </a:r>
            <a:endParaRPr lang="en-US" b="1" u="sng" dirty="0">
              <a:solidFill>
                <a:srgbClr val="FF0000"/>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14975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901" y="210834"/>
            <a:ext cx="11895307" cy="6617983"/>
          </a:xfrm>
        </p:spPr>
        <p:txBody>
          <a:bodyPr>
            <a:normAutofit fontScale="92500" lnSpcReduction="20000"/>
          </a:bodyPr>
          <a:lstStyle/>
          <a:p>
            <a:r>
              <a:rPr lang="en-US" sz="3900" baseline="30000" dirty="0" smtClean="0"/>
              <a:t>Matt. 5:43-48</a:t>
            </a:r>
            <a:r>
              <a:rPr lang="en-US" sz="3900" baseline="30000" dirty="0"/>
              <a:t> </a:t>
            </a:r>
            <a:r>
              <a:rPr lang="en-US" sz="3900" dirty="0"/>
              <a:t>Ye have heard that it hath been said, Thou shalt love thy </a:t>
            </a:r>
            <a:r>
              <a:rPr lang="en-US" sz="3900" dirty="0" err="1"/>
              <a:t>neighbour</a:t>
            </a:r>
            <a:r>
              <a:rPr lang="en-US" sz="3900" dirty="0"/>
              <a:t>, and hate thine enemy.</a:t>
            </a:r>
          </a:p>
          <a:p>
            <a:r>
              <a:rPr lang="en-US" sz="3900" baseline="30000" dirty="0"/>
              <a:t>44 </a:t>
            </a:r>
            <a:r>
              <a:rPr lang="en-US" sz="3900" dirty="0"/>
              <a:t>But I say unto you, Love your enemies, bless them that curse you, do good to them that hate you, and pray for them which despitefully use you, and persecute you;</a:t>
            </a:r>
          </a:p>
          <a:p>
            <a:r>
              <a:rPr lang="en-US" sz="3900" baseline="30000" dirty="0"/>
              <a:t>45 </a:t>
            </a:r>
            <a:r>
              <a:rPr lang="en-US" sz="3900" dirty="0"/>
              <a:t>That ye may be the children of your Father which is in heaven: </a:t>
            </a:r>
            <a:r>
              <a:rPr lang="en-US" sz="3900" b="1" u="sng" dirty="0">
                <a:solidFill>
                  <a:srgbClr val="FF0000"/>
                </a:solidFill>
              </a:rPr>
              <a:t>for he </a:t>
            </a:r>
            <a:r>
              <a:rPr lang="en-US" sz="3900" b="1" u="sng" dirty="0" err="1">
                <a:solidFill>
                  <a:srgbClr val="FF0000"/>
                </a:solidFill>
              </a:rPr>
              <a:t>maketh</a:t>
            </a:r>
            <a:r>
              <a:rPr lang="en-US" sz="3900" b="1" u="sng" dirty="0">
                <a:solidFill>
                  <a:srgbClr val="FF0000"/>
                </a:solidFill>
              </a:rPr>
              <a:t> his sun to rise on the evil and on the good, and </a:t>
            </a:r>
            <a:r>
              <a:rPr lang="en-US" sz="3900" b="1" u="sng" dirty="0" err="1">
                <a:solidFill>
                  <a:srgbClr val="FF0000"/>
                </a:solidFill>
              </a:rPr>
              <a:t>sendeth</a:t>
            </a:r>
            <a:r>
              <a:rPr lang="en-US" sz="3900" b="1" u="sng" dirty="0">
                <a:solidFill>
                  <a:srgbClr val="FF0000"/>
                </a:solidFill>
              </a:rPr>
              <a:t> rain on the just and on the unjust.</a:t>
            </a:r>
          </a:p>
          <a:p>
            <a:r>
              <a:rPr lang="en-US" sz="3900" baseline="30000" dirty="0"/>
              <a:t>46 </a:t>
            </a:r>
            <a:r>
              <a:rPr lang="en-US" sz="3900" dirty="0"/>
              <a:t>For if ye love them which love you, what reward have ye? do not even the publicans the same?</a:t>
            </a:r>
          </a:p>
          <a:p>
            <a:r>
              <a:rPr lang="en-US" sz="3900" baseline="30000" dirty="0"/>
              <a:t>47 </a:t>
            </a:r>
            <a:r>
              <a:rPr lang="en-US" sz="3900" dirty="0"/>
              <a:t>And if ye salute your brethren only, what do ye more than others? do not even the publicans so?</a:t>
            </a:r>
          </a:p>
          <a:p>
            <a:r>
              <a:rPr lang="en-US" sz="3900" baseline="30000" dirty="0"/>
              <a:t>48 </a:t>
            </a:r>
            <a:r>
              <a:rPr lang="en-US" sz="3900" dirty="0"/>
              <a:t>Be ye therefore perfect, even as your Father which is in heaven is perfect.</a:t>
            </a:r>
          </a:p>
          <a:p>
            <a:endParaRPr lang="en-US" dirty="0"/>
          </a:p>
        </p:txBody>
      </p:sp>
    </p:spTree>
    <p:extLst>
      <p:ext uri="{BB962C8B-B14F-4D97-AF65-F5344CB8AC3E}">
        <p14:creationId xmlns:p14="http://schemas.microsoft.com/office/powerpoint/2010/main" val="212709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740" y="68094"/>
            <a:ext cx="11284086" cy="6789906"/>
          </a:xfrm>
        </p:spPr>
      </p:pic>
    </p:spTree>
    <p:extLst>
      <p:ext uri="{BB962C8B-B14F-4D97-AF65-F5344CB8AC3E}">
        <p14:creationId xmlns:p14="http://schemas.microsoft.com/office/powerpoint/2010/main" val="3846552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737" y="0"/>
            <a:ext cx="11264630" cy="6721813"/>
          </a:xfrm>
        </p:spPr>
      </p:pic>
    </p:spTree>
    <p:extLst>
      <p:ext uri="{BB962C8B-B14F-4D97-AF65-F5344CB8AC3E}">
        <p14:creationId xmlns:p14="http://schemas.microsoft.com/office/powerpoint/2010/main" val="730369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277" y="165370"/>
            <a:ext cx="12013659" cy="6575898"/>
          </a:xfrm>
        </p:spPr>
        <p:txBody>
          <a:bodyPr>
            <a:normAutofit/>
          </a:bodyPr>
          <a:lstStyle/>
          <a:p>
            <a:r>
              <a:rPr lang="en-US" sz="6000" b="1" dirty="0" smtClean="0">
                <a:solidFill>
                  <a:srgbClr val="7030A0"/>
                </a:solidFill>
              </a:rPr>
              <a:t>What is Providence?</a:t>
            </a:r>
          </a:p>
          <a:p>
            <a:endParaRPr lang="en-US" sz="3600" dirty="0"/>
          </a:p>
          <a:p>
            <a:r>
              <a:rPr lang="en-US" sz="4000" b="1" dirty="0" smtClean="0"/>
              <a:t>"Providence is the working of God through His provision in the natural and spiritual realms, and yet it is a control that violates neither the sovereignty of the human will nor the divine natural and spiritual laws" (Homer Hailey).</a:t>
            </a:r>
          </a:p>
          <a:p>
            <a:endParaRPr lang="en-US" sz="4000" b="1" dirty="0"/>
          </a:p>
          <a:p>
            <a:r>
              <a:rPr lang="en-US" sz="4000" b="1" dirty="0"/>
              <a:t>The word "providence" is defined in the dictionary as </a:t>
            </a:r>
            <a:endParaRPr lang="en-US" sz="4000" b="1" dirty="0" smtClean="0"/>
          </a:p>
          <a:p>
            <a:r>
              <a:rPr lang="en-US" sz="4000" b="1" u="sng" dirty="0" smtClean="0">
                <a:solidFill>
                  <a:srgbClr val="00B050"/>
                </a:solidFill>
              </a:rPr>
              <a:t>"</a:t>
            </a:r>
            <a:r>
              <a:rPr lang="en-US" sz="4000" b="1" u="sng" dirty="0">
                <a:solidFill>
                  <a:srgbClr val="00B050"/>
                </a:solidFill>
              </a:rPr>
              <a:t>the care or benevolent guidance of God." </a:t>
            </a:r>
          </a:p>
        </p:txBody>
      </p:sp>
    </p:spTree>
    <p:extLst>
      <p:ext uri="{BB962C8B-B14F-4D97-AF65-F5344CB8AC3E}">
        <p14:creationId xmlns:p14="http://schemas.microsoft.com/office/powerpoint/2010/main" val="283732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p:cTn id="1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643" y="175098"/>
            <a:ext cx="11838561" cy="6682902"/>
          </a:xfrm>
        </p:spPr>
        <p:txBody>
          <a:bodyPr>
            <a:normAutofit/>
          </a:bodyPr>
          <a:lstStyle/>
          <a:p>
            <a:endParaRPr lang="en-US" sz="4000" dirty="0" smtClean="0"/>
          </a:p>
          <a:p>
            <a:r>
              <a:rPr lang="en-US" sz="4000" dirty="0" smtClean="0"/>
              <a:t>God created a universe that He could control for His own purpose. God's control cannot be denied, </a:t>
            </a:r>
          </a:p>
          <a:p>
            <a:r>
              <a:rPr lang="en-US" sz="4000" dirty="0" smtClean="0"/>
              <a:t>"</a:t>
            </a:r>
            <a:r>
              <a:rPr lang="en-US" sz="4000" i="1" dirty="0" smtClean="0"/>
              <a:t>For by Him all things were created that are in heaven and that are on earth, visible and invisible, whether thrones or dominions or principalities or powers. All things were created through Him and for Him. And He is before all things, and in Him all things consist</a:t>
            </a:r>
            <a:r>
              <a:rPr lang="en-US" sz="4000" dirty="0" smtClean="0"/>
              <a:t>" (</a:t>
            </a:r>
            <a:r>
              <a:rPr lang="en-US" sz="4000" dirty="0" smtClean="0">
                <a:hlinkClick r:id="rId2"/>
              </a:rPr>
              <a:t>Colossians 1:16-17</a:t>
            </a:r>
            <a:r>
              <a:rPr lang="en-US" sz="4000" dirty="0" smtClean="0"/>
              <a:t>). </a:t>
            </a:r>
            <a:endParaRPr lang="en-US" sz="4000" dirty="0"/>
          </a:p>
        </p:txBody>
      </p:sp>
    </p:spTree>
    <p:extLst>
      <p:ext uri="{BB962C8B-B14F-4D97-AF65-F5344CB8AC3E}">
        <p14:creationId xmlns:p14="http://schemas.microsoft.com/office/powerpoint/2010/main" val="4243875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374" y="77821"/>
            <a:ext cx="11614825" cy="6712085"/>
          </a:xfrm>
        </p:spPr>
      </p:pic>
    </p:spTree>
    <p:extLst>
      <p:ext uri="{BB962C8B-B14F-4D97-AF65-F5344CB8AC3E}">
        <p14:creationId xmlns:p14="http://schemas.microsoft.com/office/powerpoint/2010/main" val="253572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009" y="107004"/>
            <a:ext cx="11050621" cy="6750995"/>
          </a:xfrm>
        </p:spPr>
      </p:pic>
      <p:sp>
        <p:nvSpPr>
          <p:cNvPr id="2" name="TextBox 1"/>
          <p:cNvSpPr txBox="1"/>
          <p:nvPr/>
        </p:nvSpPr>
        <p:spPr>
          <a:xfrm>
            <a:off x="2587557" y="2334638"/>
            <a:ext cx="7182672" cy="1015663"/>
          </a:xfrm>
          <a:prstGeom prst="rect">
            <a:avLst/>
          </a:prstGeom>
          <a:noFill/>
        </p:spPr>
        <p:txBody>
          <a:bodyPr wrap="none" rtlCol="0">
            <a:spAutoFit/>
          </a:bodyPr>
          <a:lstStyle/>
          <a:p>
            <a:r>
              <a:rPr lang="en-US" sz="6000" dirty="0" smtClean="0"/>
              <a:t>Prayer and Providence</a:t>
            </a:r>
            <a:endParaRPr lang="en-US" sz="6000" dirty="0"/>
          </a:p>
        </p:txBody>
      </p:sp>
      <p:sp>
        <p:nvSpPr>
          <p:cNvPr id="3" name="TextBox 2"/>
          <p:cNvSpPr txBox="1"/>
          <p:nvPr/>
        </p:nvSpPr>
        <p:spPr>
          <a:xfrm>
            <a:off x="4280170" y="5535038"/>
            <a:ext cx="6521978" cy="461665"/>
          </a:xfrm>
          <a:prstGeom prst="rect">
            <a:avLst/>
          </a:prstGeom>
          <a:noFill/>
        </p:spPr>
        <p:txBody>
          <a:bodyPr wrap="none" rtlCol="0">
            <a:spAutoFit/>
          </a:bodyPr>
          <a:lstStyle/>
          <a:p>
            <a:r>
              <a:rPr lang="en-US" sz="2400" b="1" u="sng" dirty="0" err="1" smtClean="0">
                <a:solidFill>
                  <a:schemeClr val="accent6">
                    <a:lumMod val="40000"/>
                    <a:lumOff val="60000"/>
                  </a:schemeClr>
                </a:solidFill>
              </a:rPr>
              <a:t>Oneal</a:t>
            </a:r>
            <a:r>
              <a:rPr lang="en-US" sz="2400" b="1" u="sng" dirty="0" smtClean="0">
                <a:solidFill>
                  <a:schemeClr val="accent6">
                    <a:lumMod val="40000"/>
                    <a:lumOff val="60000"/>
                  </a:schemeClr>
                </a:solidFill>
              </a:rPr>
              <a:t> church of Christ, Athens, Ala.  Feb. 19, 2017</a:t>
            </a:r>
            <a:endParaRPr lang="en-US" sz="2400" b="1" u="sng" dirty="0">
              <a:solidFill>
                <a:schemeClr val="accent6">
                  <a:lumMod val="40000"/>
                  <a:lumOff val="60000"/>
                </a:schemeClr>
              </a:solidFill>
            </a:endParaRPr>
          </a:p>
        </p:txBody>
      </p:sp>
    </p:spTree>
    <p:extLst>
      <p:ext uri="{BB962C8B-B14F-4D97-AF65-F5344CB8AC3E}">
        <p14:creationId xmlns:p14="http://schemas.microsoft.com/office/powerpoint/2010/main" val="4285437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188" y="428017"/>
            <a:ext cx="11867744" cy="6176963"/>
          </a:xfrm>
        </p:spPr>
      </p:pic>
    </p:spTree>
    <p:extLst>
      <p:ext uri="{BB962C8B-B14F-4D97-AF65-F5344CB8AC3E}">
        <p14:creationId xmlns:p14="http://schemas.microsoft.com/office/powerpoint/2010/main" val="807720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4100"/>
            <a:ext cx="12033115" cy="6686077"/>
          </a:xfrm>
        </p:spPr>
      </p:pic>
    </p:spTree>
    <p:extLst>
      <p:ext uri="{BB962C8B-B14F-4D97-AF65-F5344CB8AC3E}">
        <p14:creationId xmlns:p14="http://schemas.microsoft.com/office/powerpoint/2010/main" val="2812885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00B050"/>
                </a:solidFill>
              </a:rPr>
              <a:t>Our need </a:t>
            </a:r>
            <a:endParaRPr lang="en-US" b="1" u="sng" dirty="0">
              <a:solidFill>
                <a:srgbClr val="00B050"/>
              </a:solidFill>
            </a:endParaRPr>
          </a:p>
        </p:txBody>
      </p:sp>
      <p:sp>
        <p:nvSpPr>
          <p:cNvPr id="3" name="Content Placeholder 2"/>
          <p:cNvSpPr>
            <a:spLocks noGrp="1"/>
          </p:cNvSpPr>
          <p:nvPr>
            <p:ph idx="1"/>
          </p:nvPr>
        </p:nvSpPr>
        <p:spPr/>
        <p:txBody>
          <a:bodyPr/>
          <a:lstStyle/>
          <a:p>
            <a:r>
              <a:rPr lang="en-US" sz="6000" b="1" dirty="0" smtClean="0"/>
              <a:t>The need for prayer and</a:t>
            </a:r>
          </a:p>
          <a:p>
            <a:r>
              <a:rPr lang="en-US" sz="6000" b="1" dirty="0" smtClean="0"/>
              <a:t>To truly believe in the</a:t>
            </a:r>
          </a:p>
          <a:p>
            <a:r>
              <a:rPr lang="en-US" sz="6000" b="1" dirty="0" smtClean="0"/>
              <a:t>Providence of God.</a:t>
            </a:r>
          </a:p>
          <a:p>
            <a:endParaRPr lang="en-US" dirty="0"/>
          </a:p>
          <a:p>
            <a:endParaRPr lang="en-US" dirty="0"/>
          </a:p>
        </p:txBody>
      </p:sp>
    </p:spTree>
    <p:extLst>
      <p:ext uri="{BB962C8B-B14F-4D97-AF65-F5344CB8AC3E}">
        <p14:creationId xmlns:p14="http://schemas.microsoft.com/office/powerpoint/2010/main" val="4070072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solidFill>
                  <a:srgbClr val="00B050"/>
                </a:solidFill>
              </a:rPr>
              <a:t>Man’s anxieties</a:t>
            </a:r>
            <a:endParaRPr lang="en-US" sz="5400" b="1" u="sng" dirty="0">
              <a:solidFill>
                <a:srgbClr val="00B050"/>
              </a:solidFill>
            </a:endParaRPr>
          </a:p>
        </p:txBody>
      </p:sp>
      <p:sp>
        <p:nvSpPr>
          <p:cNvPr id="3" name="Content Placeholder 2"/>
          <p:cNvSpPr>
            <a:spLocks noGrp="1"/>
          </p:cNvSpPr>
          <p:nvPr>
            <p:ph idx="1"/>
          </p:nvPr>
        </p:nvSpPr>
        <p:spPr/>
        <p:txBody>
          <a:bodyPr/>
          <a:lstStyle/>
          <a:p>
            <a:endParaRPr lang="en-US" dirty="0"/>
          </a:p>
          <a:p>
            <a:r>
              <a:rPr lang="en-US" sz="4400" dirty="0"/>
              <a:t>a feeling of worry, nervousness, or unease, typically about an imminent event or something with an uncertain outcome: </a:t>
            </a:r>
          </a:p>
          <a:p>
            <a:endParaRPr lang="en-US" dirty="0"/>
          </a:p>
        </p:txBody>
      </p:sp>
    </p:spTree>
    <p:extLst>
      <p:ext uri="{BB962C8B-B14F-4D97-AF65-F5344CB8AC3E}">
        <p14:creationId xmlns:p14="http://schemas.microsoft.com/office/powerpoint/2010/main" val="175292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898" y="204280"/>
            <a:ext cx="11963400" cy="6653719"/>
          </a:xfrm>
        </p:spPr>
        <p:txBody>
          <a:bodyPr>
            <a:normAutofit/>
          </a:bodyPr>
          <a:lstStyle/>
          <a:p>
            <a:r>
              <a:rPr lang="en-US" sz="4000" b="1" i="1" u="sng" dirty="0" smtClean="0">
                <a:solidFill>
                  <a:srgbClr val="00B050"/>
                </a:solidFill>
              </a:rPr>
              <a:t>Anxiety:</a:t>
            </a:r>
          </a:p>
          <a:p>
            <a:r>
              <a:rPr lang="en-US" sz="4000" dirty="0"/>
              <a:t> </a:t>
            </a:r>
            <a:r>
              <a:rPr lang="en-US" sz="4000" dirty="0" smtClean="0"/>
              <a:t> about our children</a:t>
            </a:r>
          </a:p>
          <a:p>
            <a:r>
              <a:rPr lang="en-US" sz="4000" dirty="0"/>
              <a:t> </a:t>
            </a:r>
            <a:r>
              <a:rPr lang="en-US" sz="4000" dirty="0" smtClean="0"/>
              <a:t> about our grandchildren</a:t>
            </a:r>
          </a:p>
          <a:p>
            <a:r>
              <a:rPr lang="en-US" sz="4000" dirty="0"/>
              <a:t> </a:t>
            </a:r>
            <a:r>
              <a:rPr lang="en-US" sz="4000" dirty="0" smtClean="0"/>
              <a:t> about our spouses</a:t>
            </a:r>
          </a:p>
          <a:p>
            <a:r>
              <a:rPr lang="en-US" sz="4000" dirty="0"/>
              <a:t> </a:t>
            </a:r>
            <a:r>
              <a:rPr lang="en-US" sz="4000" dirty="0" smtClean="0"/>
              <a:t> about our jobs</a:t>
            </a:r>
          </a:p>
          <a:p>
            <a:r>
              <a:rPr lang="en-US" sz="4000" dirty="0"/>
              <a:t> </a:t>
            </a:r>
            <a:r>
              <a:rPr lang="en-US" sz="4000" dirty="0" smtClean="0"/>
              <a:t> about our country</a:t>
            </a:r>
          </a:p>
          <a:p>
            <a:r>
              <a:rPr lang="en-US" sz="4000" dirty="0"/>
              <a:t> </a:t>
            </a:r>
            <a:r>
              <a:rPr lang="en-US" sz="4000" dirty="0" smtClean="0"/>
              <a:t> about our social security checks</a:t>
            </a:r>
          </a:p>
          <a:p>
            <a:r>
              <a:rPr lang="en-US" sz="4000" dirty="0"/>
              <a:t> </a:t>
            </a:r>
            <a:r>
              <a:rPr lang="en-US" sz="4000" dirty="0" smtClean="0"/>
              <a:t> about our physical stature</a:t>
            </a:r>
          </a:p>
          <a:p>
            <a:r>
              <a:rPr lang="en-US" sz="4000" dirty="0"/>
              <a:t> </a:t>
            </a:r>
            <a:r>
              <a:rPr lang="en-US" sz="4000" dirty="0" smtClean="0"/>
              <a:t> about our health</a:t>
            </a:r>
            <a:endParaRPr lang="en-US" sz="4000" dirty="0"/>
          </a:p>
        </p:txBody>
      </p:sp>
    </p:spTree>
    <p:extLst>
      <p:ext uri="{BB962C8B-B14F-4D97-AF65-F5344CB8AC3E}">
        <p14:creationId xmlns:p14="http://schemas.microsoft.com/office/powerpoint/2010/main" val="4142583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277" y="194552"/>
            <a:ext cx="12003932" cy="6556443"/>
          </a:xfrm>
        </p:spPr>
        <p:txBody>
          <a:bodyPr>
            <a:normAutofit/>
          </a:bodyPr>
          <a:lstStyle/>
          <a:p>
            <a:r>
              <a:rPr lang="en-US" sz="4000" dirty="0" smtClean="0"/>
              <a:t>About our age</a:t>
            </a:r>
          </a:p>
          <a:p>
            <a:r>
              <a:rPr lang="en-US" sz="4000" dirty="0" smtClean="0"/>
              <a:t>About our </a:t>
            </a:r>
            <a:r>
              <a:rPr lang="en-US" sz="4000" dirty="0" err="1" smtClean="0"/>
              <a:t>hearing,sight,our</a:t>
            </a:r>
            <a:r>
              <a:rPr lang="en-US" sz="4000" dirty="0" smtClean="0"/>
              <a:t> walking,</a:t>
            </a:r>
          </a:p>
          <a:p>
            <a:r>
              <a:rPr lang="en-US" sz="4000" dirty="0" smtClean="0"/>
              <a:t>About </a:t>
            </a:r>
            <a:r>
              <a:rPr lang="en-US" sz="4000" dirty="0" smtClean="0"/>
              <a:t>weather/</a:t>
            </a:r>
            <a:r>
              <a:rPr lang="en-US" sz="4000" dirty="0" err="1" smtClean="0"/>
              <a:t>rainy,cloudy,snowing,storms</a:t>
            </a:r>
            <a:r>
              <a:rPr lang="en-US" sz="4000" dirty="0" smtClean="0"/>
              <a:t>/sunny</a:t>
            </a:r>
            <a:endParaRPr lang="en-US" sz="4000" dirty="0" smtClean="0"/>
          </a:p>
          <a:p>
            <a:r>
              <a:rPr lang="en-US" sz="4000" dirty="0" smtClean="0"/>
              <a:t>About our clothes</a:t>
            </a:r>
          </a:p>
          <a:p>
            <a:r>
              <a:rPr lang="en-US" sz="4000" dirty="0" smtClean="0"/>
              <a:t>About our marriages</a:t>
            </a:r>
          </a:p>
          <a:p>
            <a:r>
              <a:rPr lang="en-US" sz="4000" dirty="0" smtClean="0"/>
              <a:t>About our homes</a:t>
            </a:r>
          </a:p>
          <a:p>
            <a:r>
              <a:rPr lang="en-US" sz="4000" dirty="0" smtClean="0"/>
              <a:t>About our country</a:t>
            </a:r>
            <a:endParaRPr lang="en-US" sz="4000" dirty="0"/>
          </a:p>
        </p:txBody>
      </p:sp>
    </p:spTree>
    <p:extLst>
      <p:ext uri="{BB962C8B-B14F-4D97-AF65-F5344CB8AC3E}">
        <p14:creationId xmlns:p14="http://schemas.microsoft.com/office/powerpoint/2010/main" val="1405595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825" y="418289"/>
            <a:ext cx="11838561" cy="6284068"/>
          </a:xfrm>
        </p:spPr>
        <p:txBody>
          <a:bodyPr/>
          <a:lstStyle/>
          <a:p>
            <a:r>
              <a:rPr lang="en-US" sz="4000" dirty="0"/>
              <a:t>Ps. 37:25 </a:t>
            </a:r>
          </a:p>
          <a:p>
            <a:r>
              <a:rPr lang="en-US" sz="4000" dirty="0"/>
              <a:t>• “I have been young, and now am old; yet have I not seen the righteous forsaken, nor his seed begging bread.” </a:t>
            </a:r>
            <a:endParaRPr lang="en-US" sz="4000" dirty="0" smtClean="0"/>
          </a:p>
          <a:p>
            <a:r>
              <a:rPr lang="en-US" sz="4000" dirty="0" smtClean="0"/>
              <a:t> </a:t>
            </a:r>
            <a:endParaRPr lang="en-US" sz="4000" dirty="0"/>
          </a:p>
          <a:p>
            <a:r>
              <a:rPr lang="en-US" sz="4000" dirty="0"/>
              <a:t>• God provided generously for his people </a:t>
            </a:r>
            <a:endParaRPr lang="en-US" sz="4000" dirty="0" smtClean="0"/>
          </a:p>
          <a:p>
            <a:endParaRPr lang="en-US" sz="4000" dirty="0"/>
          </a:p>
          <a:p>
            <a:r>
              <a:rPr lang="en-US" sz="4000" dirty="0" smtClean="0"/>
              <a:t>“your Father </a:t>
            </a:r>
            <a:r>
              <a:rPr lang="en-US" sz="4000" dirty="0" err="1" smtClean="0"/>
              <a:t>knoweth</a:t>
            </a:r>
            <a:r>
              <a:rPr lang="en-US" sz="4000" dirty="0" smtClean="0"/>
              <a:t> what </a:t>
            </a:r>
            <a:r>
              <a:rPr lang="en-US" sz="4000" dirty="0" smtClean="0"/>
              <a:t>things you need”…Matt. 6:31-33</a:t>
            </a:r>
            <a:endParaRPr lang="en-US" sz="4000" dirty="0"/>
          </a:p>
          <a:p>
            <a:endParaRPr lang="en-US" dirty="0"/>
          </a:p>
        </p:txBody>
      </p:sp>
    </p:spTree>
    <p:extLst>
      <p:ext uri="{BB962C8B-B14F-4D97-AF65-F5344CB8AC3E}">
        <p14:creationId xmlns:p14="http://schemas.microsoft.com/office/powerpoint/2010/main" val="1697297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6187"/>
            <a:ext cx="11838562" cy="6449439"/>
          </a:xfrm>
        </p:spPr>
        <p:txBody>
          <a:bodyPr>
            <a:normAutofit fontScale="70000" lnSpcReduction="20000"/>
          </a:bodyPr>
          <a:lstStyle/>
          <a:p>
            <a:r>
              <a:rPr lang="en-US" sz="5200" dirty="0"/>
              <a:t>• In the Sermon On The </a:t>
            </a:r>
            <a:r>
              <a:rPr lang="en-US" sz="5200" dirty="0" smtClean="0"/>
              <a:t>Mount, </a:t>
            </a:r>
            <a:r>
              <a:rPr lang="en-US" sz="5200" dirty="0"/>
              <a:t>Jesus talked of God’s care for the bird’s and the lilies of the field </a:t>
            </a:r>
            <a:r>
              <a:rPr lang="en-US" sz="5200" dirty="0" smtClean="0"/>
              <a:t>•</a:t>
            </a:r>
          </a:p>
          <a:p>
            <a:r>
              <a:rPr lang="en-US" sz="5200" dirty="0" smtClean="0"/>
              <a:t> </a:t>
            </a:r>
            <a:r>
              <a:rPr lang="en-US" sz="5200" b="1" u="sng" dirty="0" smtClean="0"/>
              <a:t>Matt. 6: </a:t>
            </a:r>
            <a:r>
              <a:rPr lang="en-US" sz="4600" b="1" u="sng" baseline="30000" dirty="0" smtClean="0"/>
              <a:t>26</a:t>
            </a:r>
            <a:r>
              <a:rPr lang="en-US" sz="4600" b="1" u="sng" baseline="30000" dirty="0"/>
              <a:t> </a:t>
            </a:r>
            <a:r>
              <a:rPr lang="en-US" sz="4600" dirty="0"/>
              <a:t>Behold the fowls of the air: for they sow not, neither do they reap, nor gather into barns; yet your heavenly Father </a:t>
            </a:r>
            <a:r>
              <a:rPr lang="en-US" sz="4600" dirty="0" err="1"/>
              <a:t>feedeth</a:t>
            </a:r>
            <a:r>
              <a:rPr lang="en-US" sz="4600" dirty="0"/>
              <a:t> them. Are ye not much better than they?</a:t>
            </a:r>
            <a:endParaRPr lang="en-US" sz="5200" dirty="0"/>
          </a:p>
          <a:p>
            <a:r>
              <a:rPr lang="en-US" sz="5200" dirty="0" smtClean="0"/>
              <a:t>. </a:t>
            </a:r>
            <a:r>
              <a:rPr lang="en-US" sz="5200" b="1" dirty="0" smtClean="0"/>
              <a:t>Matthew 6:28-29</a:t>
            </a:r>
            <a:r>
              <a:rPr lang="en-US" sz="5200" baseline="30000" dirty="0" smtClean="0"/>
              <a:t>28</a:t>
            </a:r>
            <a:r>
              <a:rPr lang="en-US" sz="5200" baseline="30000" dirty="0"/>
              <a:t> </a:t>
            </a:r>
            <a:r>
              <a:rPr lang="en-US" sz="5200" dirty="0"/>
              <a:t>And why take ye thought for raiment? Consider the lilies of the field, how they grow; they toil not, neither do they </a:t>
            </a:r>
            <a:r>
              <a:rPr lang="en-US" sz="5200" dirty="0" smtClean="0"/>
              <a:t>spin:</a:t>
            </a:r>
            <a:r>
              <a:rPr lang="en-US" sz="5200" baseline="30000" dirty="0" smtClean="0"/>
              <a:t>29</a:t>
            </a:r>
            <a:r>
              <a:rPr lang="en-US" sz="5200" baseline="30000" dirty="0"/>
              <a:t> </a:t>
            </a:r>
            <a:r>
              <a:rPr lang="en-US" sz="5200" dirty="0"/>
              <a:t>And yet I say unto you, That even Solomon in all his glory was not arrayed like one of these</a:t>
            </a:r>
            <a:r>
              <a:rPr lang="en-US" sz="5200" dirty="0" smtClean="0"/>
              <a:t>.</a:t>
            </a:r>
          </a:p>
          <a:p>
            <a:endParaRPr lang="en-US" sz="5200" dirty="0" smtClean="0"/>
          </a:p>
          <a:p>
            <a:pPr marL="0" indent="0">
              <a:buNone/>
            </a:pPr>
            <a:r>
              <a:rPr lang="en-US" sz="5200" dirty="0" smtClean="0"/>
              <a:t> </a:t>
            </a:r>
            <a:r>
              <a:rPr lang="en-US" sz="5200" dirty="0"/>
              <a:t>Jesus also spoke of God’s care for those who seek first the kingdom of God </a:t>
            </a:r>
            <a:r>
              <a:rPr lang="en-US" sz="5200" dirty="0" smtClean="0"/>
              <a:t>  (Matt.6:33:  </a:t>
            </a:r>
            <a:r>
              <a:rPr lang="en-US" sz="5200" dirty="0" smtClean="0"/>
              <a:t>) </a:t>
            </a:r>
            <a:r>
              <a:rPr lang="en-US" sz="5200" dirty="0" smtClean="0"/>
              <a:t>“Does Jesus Care?”</a:t>
            </a:r>
          </a:p>
          <a:p>
            <a:endParaRPr lang="en-US" sz="5200" dirty="0" smtClean="0"/>
          </a:p>
          <a:p>
            <a:r>
              <a:rPr lang="en-US" sz="5200" dirty="0" smtClean="0"/>
              <a:t>• </a:t>
            </a:r>
            <a:r>
              <a:rPr lang="en-US" sz="5200" dirty="0"/>
              <a:t>Jesus was talking about </a:t>
            </a:r>
            <a:r>
              <a:rPr lang="en-US" sz="5200" b="1" u="sng" dirty="0">
                <a:solidFill>
                  <a:srgbClr val="00B050"/>
                </a:solidFill>
              </a:rPr>
              <a:t>the providential care of God  </a:t>
            </a:r>
          </a:p>
          <a:p>
            <a:endParaRPr lang="en-US" dirty="0"/>
          </a:p>
        </p:txBody>
      </p:sp>
    </p:spTree>
    <p:extLst>
      <p:ext uri="{BB962C8B-B14F-4D97-AF65-F5344CB8AC3E}">
        <p14:creationId xmlns:p14="http://schemas.microsoft.com/office/powerpoint/2010/main" val="17121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267" y="405387"/>
            <a:ext cx="11827213" cy="6238603"/>
          </a:xfrm>
        </p:spPr>
        <p:txBody>
          <a:bodyPr>
            <a:noAutofit/>
          </a:bodyPr>
          <a:lstStyle/>
          <a:p>
            <a:r>
              <a:rPr lang="en-US" sz="5400" dirty="0" smtClean="0"/>
              <a:t>It </a:t>
            </a:r>
            <a:r>
              <a:rPr lang="en-US" sz="5400" dirty="0"/>
              <a:t>is not easy to understand how God does what he does but does one really need to know </a:t>
            </a:r>
            <a:r>
              <a:rPr lang="en-US" sz="5400" b="1" u="sng" dirty="0">
                <a:solidFill>
                  <a:srgbClr val="00B050"/>
                </a:solidFill>
              </a:rPr>
              <a:t>how </a:t>
            </a:r>
            <a:r>
              <a:rPr lang="en-US" sz="5400" dirty="0"/>
              <a:t>God does something in order for it to be accepted and </a:t>
            </a:r>
            <a:r>
              <a:rPr lang="en-US" sz="5400" dirty="0" smtClean="0"/>
              <a:t>believed? </a:t>
            </a:r>
          </a:p>
          <a:p>
            <a:endParaRPr lang="en-US" sz="4000" dirty="0"/>
          </a:p>
          <a:p>
            <a:r>
              <a:rPr lang="en-US" sz="4000" dirty="0" smtClean="0"/>
              <a:t> . </a:t>
            </a:r>
            <a:r>
              <a:rPr lang="en-US" sz="4000" dirty="0"/>
              <a:t>God may be </a:t>
            </a:r>
            <a:r>
              <a:rPr lang="en-US" sz="4000" i="1" dirty="0"/>
              <a:t>invisible</a:t>
            </a:r>
            <a:r>
              <a:rPr lang="en-US" sz="4000" dirty="0"/>
              <a:t> to us, but He certainly is not </a:t>
            </a:r>
            <a:r>
              <a:rPr lang="en-US" sz="4000" i="1" dirty="0"/>
              <a:t>inactive</a:t>
            </a:r>
            <a:r>
              <a:rPr lang="en-US" sz="4000" dirty="0"/>
              <a:t>. He has not ceased to provide for that which He has created.</a:t>
            </a:r>
          </a:p>
        </p:txBody>
      </p:sp>
    </p:spTree>
    <p:extLst>
      <p:ext uri="{BB962C8B-B14F-4D97-AF65-F5344CB8AC3E}">
        <p14:creationId xmlns:p14="http://schemas.microsoft.com/office/powerpoint/2010/main" val="7789448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7277"/>
            <a:ext cx="10515600" cy="6079686"/>
          </a:xfrm>
        </p:spPr>
        <p:txBody>
          <a:bodyPr/>
          <a:lstStyle/>
          <a:p>
            <a:r>
              <a:rPr lang="en-US" sz="4000" dirty="0"/>
              <a:t>• It is God’s provision for what he has </a:t>
            </a:r>
            <a:r>
              <a:rPr lang="en-US" sz="4000" dirty="0" smtClean="0"/>
              <a:t>made</a:t>
            </a:r>
          </a:p>
          <a:p>
            <a:r>
              <a:rPr lang="en-US" sz="4000" dirty="0" smtClean="0"/>
              <a:t> </a:t>
            </a:r>
          </a:p>
          <a:p>
            <a:endParaRPr lang="en-US" sz="4000" dirty="0"/>
          </a:p>
          <a:p>
            <a:endParaRPr lang="en-US" sz="4000" dirty="0"/>
          </a:p>
          <a:p>
            <a:r>
              <a:rPr lang="en-US" sz="4000" dirty="0" smtClean="0"/>
              <a:t>• </a:t>
            </a:r>
            <a:r>
              <a:rPr lang="en-US" sz="4000" dirty="0"/>
              <a:t>“God’s providence, hardly understood by the wisest man, is able to accomplish things which are beyond human comprehension and power.” </a:t>
            </a:r>
            <a:r>
              <a:rPr lang="en-US" sz="4000" dirty="0" smtClean="0"/>
              <a:t>    Bob </a:t>
            </a:r>
            <a:r>
              <a:rPr lang="en-US" sz="4000" dirty="0" smtClean="0"/>
              <a:t>Winton</a:t>
            </a:r>
            <a:endParaRPr lang="en-US" dirty="0"/>
          </a:p>
          <a:p>
            <a:endParaRPr lang="en-US" dirty="0"/>
          </a:p>
        </p:txBody>
      </p:sp>
    </p:spTree>
    <p:extLst>
      <p:ext uri="{BB962C8B-B14F-4D97-AF65-F5344CB8AC3E}">
        <p14:creationId xmlns:p14="http://schemas.microsoft.com/office/powerpoint/2010/main" val="314412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Romans 8:31-39</a:t>
            </a:r>
            <a:endParaRPr lang="en-US" b="1" dirty="0"/>
          </a:p>
        </p:txBody>
      </p:sp>
      <p:sp>
        <p:nvSpPr>
          <p:cNvPr id="3" name="Content Placeholder 2"/>
          <p:cNvSpPr>
            <a:spLocks noGrp="1"/>
          </p:cNvSpPr>
          <p:nvPr>
            <p:ph idx="1"/>
          </p:nvPr>
        </p:nvSpPr>
        <p:spPr/>
        <p:txBody>
          <a:bodyPr/>
          <a:lstStyle/>
          <a:p>
            <a:r>
              <a:rPr lang="en-US" sz="4000" b="1" baseline="30000" dirty="0"/>
              <a:t>31 </a:t>
            </a:r>
            <a:r>
              <a:rPr lang="en-US" sz="4000" b="1" dirty="0"/>
              <a:t>What shall we then say to these things? If God be for us, who can be against us?</a:t>
            </a:r>
          </a:p>
          <a:p>
            <a:r>
              <a:rPr lang="en-US" sz="4000" b="1" baseline="30000" dirty="0"/>
              <a:t>32 </a:t>
            </a:r>
            <a:r>
              <a:rPr lang="en-US" sz="4000" b="1" dirty="0"/>
              <a:t>He that spared not his own Son, but delivered him up for us all, how shall he not with him also freely give us all things?</a:t>
            </a:r>
          </a:p>
          <a:p>
            <a:r>
              <a:rPr lang="en-US" sz="4000" b="1" baseline="30000" dirty="0"/>
              <a:t>33 </a:t>
            </a:r>
            <a:r>
              <a:rPr lang="en-US" sz="4000" b="1" dirty="0"/>
              <a:t>Who shall lay any thing to the charge of God's elect? It is God that </a:t>
            </a:r>
            <a:r>
              <a:rPr lang="en-US" sz="4000" b="1" dirty="0" err="1"/>
              <a:t>justifieth</a:t>
            </a:r>
            <a:r>
              <a:rPr lang="en-US" sz="4000" b="1" dirty="0"/>
              <a:t>.</a:t>
            </a:r>
          </a:p>
          <a:p>
            <a:endParaRPr lang="en-US" dirty="0"/>
          </a:p>
        </p:txBody>
      </p:sp>
    </p:spTree>
    <p:extLst>
      <p:ext uri="{BB962C8B-B14F-4D97-AF65-F5344CB8AC3E}">
        <p14:creationId xmlns:p14="http://schemas.microsoft.com/office/powerpoint/2010/main" val="3245393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77500" lnSpcReduction="20000"/>
          </a:bodyPr>
          <a:lstStyle/>
          <a:p>
            <a:endParaRPr lang="en-US" sz="5200" b="1" u="sng" dirty="0" smtClean="0"/>
          </a:p>
          <a:p>
            <a:r>
              <a:rPr lang="en-US" sz="5200" b="1" u="sng" dirty="0" smtClean="0"/>
              <a:t>General Providence is a blessing for all of mankind:</a:t>
            </a:r>
          </a:p>
          <a:p>
            <a:r>
              <a:rPr lang="en-US" sz="4200" dirty="0" smtClean="0"/>
              <a:t>•        God </a:t>
            </a:r>
            <a:r>
              <a:rPr lang="en-US" sz="4200" dirty="0"/>
              <a:t>has provided </a:t>
            </a:r>
            <a:r>
              <a:rPr lang="en-US" sz="4200" b="1" u="sng" dirty="0"/>
              <a:t>marriage </a:t>
            </a:r>
            <a:r>
              <a:rPr lang="en-US" sz="4200" dirty="0"/>
              <a:t>and the home </a:t>
            </a:r>
            <a:r>
              <a:rPr lang="en-US" sz="4200" dirty="0" smtClean="0"/>
              <a:t>&amp;</a:t>
            </a:r>
          </a:p>
          <a:p>
            <a:r>
              <a:rPr lang="en-US" sz="4200" dirty="0" smtClean="0"/>
              <a:t> </a:t>
            </a:r>
            <a:r>
              <a:rPr lang="en-US" sz="4200" dirty="0"/>
              <a:t>the wicked enjoy this blessing as well as the righteous </a:t>
            </a:r>
            <a:r>
              <a:rPr lang="en-US" sz="4200" dirty="0" smtClean="0"/>
              <a:t>•</a:t>
            </a:r>
          </a:p>
          <a:p>
            <a:r>
              <a:rPr lang="en-US" sz="4200" dirty="0" smtClean="0"/>
              <a:t> </a:t>
            </a:r>
            <a:r>
              <a:rPr lang="en-US" sz="4200" dirty="0"/>
              <a:t>Gen. 2:18 • “And the LORD God said, It is not good that the man </a:t>
            </a:r>
            <a:endParaRPr lang="en-US" sz="4200" dirty="0" smtClean="0"/>
          </a:p>
          <a:p>
            <a:r>
              <a:rPr lang="en-US" sz="4200" dirty="0" smtClean="0"/>
              <a:t>should </a:t>
            </a:r>
            <a:r>
              <a:rPr lang="en-US" sz="4200" dirty="0"/>
              <a:t>be alone; I will make him an help meet for him.”  </a:t>
            </a:r>
          </a:p>
          <a:p>
            <a:r>
              <a:rPr lang="en-US" sz="4200" dirty="0" smtClean="0"/>
              <a:t>•.       </a:t>
            </a:r>
            <a:r>
              <a:rPr lang="en-US" sz="4200" b="1" u="sng" dirty="0"/>
              <a:t>Civil government </a:t>
            </a:r>
            <a:r>
              <a:rPr lang="en-US" sz="4200" dirty="0"/>
              <a:t>is provided by God   </a:t>
            </a:r>
          </a:p>
          <a:p>
            <a:r>
              <a:rPr lang="en-US" sz="4200" dirty="0" smtClean="0"/>
              <a:t>•Rom.13:1-2   </a:t>
            </a:r>
            <a:r>
              <a:rPr lang="en-US" sz="4200" dirty="0"/>
              <a:t>Let every soul be subject unto the higher powers. For there is no power but of God: the powers that be are ordained of God.  Whosoever therefore </a:t>
            </a:r>
            <a:r>
              <a:rPr lang="en-US" sz="4200" dirty="0" err="1"/>
              <a:t>resisteth</a:t>
            </a:r>
            <a:r>
              <a:rPr lang="en-US" sz="4200" dirty="0"/>
              <a:t> the power, </a:t>
            </a:r>
            <a:r>
              <a:rPr lang="en-US" sz="4200" dirty="0" err="1"/>
              <a:t>resisteth</a:t>
            </a:r>
            <a:r>
              <a:rPr lang="en-US" sz="4200" dirty="0"/>
              <a:t> the ordinance of God: and they that resist shall receive to themselves damnation.  </a:t>
            </a:r>
          </a:p>
          <a:p>
            <a:r>
              <a:rPr lang="en-US" sz="4200" dirty="0" smtClean="0"/>
              <a:t>•       </a:t>
            </a:r>
            <a:r>
              <a:rPr lang="en-US" sz="4700" b="1" u="sng" dirty="0" smtClean="0"/>
              <a:t>God </a:t>
            </a:r>
            <a:r>
              <a:rPr lang="en-US" sz="4700" b="1" u="sng" dirty="0"/>
              <a:t>enables man to make money </a:t>
            </a:r>
            <a:r>
              <a:rPr lang="en-US" sz="4700" b="1" u="sng" dirty="0" smtClean="0"/>
              <a:t>•</a:t>
            </a:r>
          </a:p>
          <a:p>
            <a:r>
              <a:rPr lang="en-US" sz="4200" dirty="0"/>
              <a:t> </a:t>
            </a:r>
            <a:r>
              <a:rPr lang="en-US" sz="4200" dirty="0" smtClean="0"/>
              <a:t>     </a:t>
            </a:r>
            <a:r>
              <a:rPr lang="en-US" sz="4200" dirty="0" smtClean="0"/>
              <a:t> </a:t>
            </a:r>
            <a:r>
              <a:rPr lang="en-US" sz="4200" dirty="0"/>
              <a:t>Ecclesiastes 9:11 “but time and chance </a:t>
            </a:r>
            <a:r>
              <a:rPr lang="en-US" sz="4200" dirty="0" err="1"/>
              <a:t>happeneth</a:t>
            </a:r>
            <a:r>
              <a:rPr lang="en-US" sz="4200" dirty="0"/>
              <a:t> </a:t>
            </a:r>
            <a:endParaRPr lang="en-US" sz="4200" dirty="0" smtClean="0"/>
          </a:p>
          <a:p>
            <a:r>
              <a:rPr lang="en-US" sz="4200" dirty="0" smtClean="0"/>
              <a:t>to </a:t>
            </a:r>
            <a:r>
              <a:rPr lang="en-US" sz="4200" dirty="0"/>
              <a:t>them all.”  </a:t>
            </a:r>
          </a:p>
          <a:p>
            <a:endParaRPr lang="en-US" dirty="0"/>
          </a:p>
        </p:txBody>
      </p:sp>
    </p:spTree>
    <p:extLst>
      <p:ext uri="{BB962C8B-B14F-4D97-AF65-F5344CB8AC3E}">
        <p14:creationId xmlns:p14="http://schemas.microsoft.com/office/powerpoint/2010/main" val="284303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p:cTn id="1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p:cTn id="23"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898" y="152466"/>
            <a:ext cx="11905034" cy="6637439"/>
          </a:xfrm>
        </p:spPr>
        <p:txBody>
          <a:bodyPr>
            <a:normAutofit fontScale="77500" lnSpcReduction="20000"/>
          </a:bodyPr>
          <a:lstStyle/>
          <a:p>
            <a:r>
              <a:rPr lang="en-US" dirty="0" smtClean="0"/>
              <a:t>       </a:t>
            </a:r>
            <a:r>
              <a:rPr lang="en-US" sz="4000" b="1" dirty="0" smtClean="0"/>
              <a:t>Special Providence for God’s Children&gt;&gt;</a:t>
            </a:r>
          </a:p>
          <a:p>
            <a:r>
              <a:rPr lang="en-US" sz="4200" dirty="0" smtClean="0"/>
              <a:t>• </a:t>
            </a:r>
            <a:r>
              <a:rPr lang="en-US" sz="4200" dirty="0"/>
              <a:t>The main purpose for special providence is for man’s spiritual well being  • God may allow financial hardship, illness, and other physical trials that are for our spiritual benefit  </a:t>
            </a:r>
            <a:r>
              <a:rPr lang="en-US" sz="4200" dirty="0" smtClean="0"/>
              <a:t>or to fulfill</a:t>
            </a:r>
          </a:p>
          <a:p>
            <a:r>
              <a:rPr lang="en-US" sz="4200" dirty="0" smtClean="0"/>
              <a:t>His Will.      </a:t>
            </a:r>
            <a:r>
              <a:rPr lang="en-US" sz="4200" dirty="0" smtClean="0"/>
              <a:t>   Ill. Job</a:t>
            </a:r>
          </a:p>
          <a:p>
            <a:r>
              <a:rPr lang="en-US" sz="4200" dirty="0" smtClean="0"/>
              <a:t>    </a:t>
            </a:r>
            <a:r>
              <a:rPr lang="en-US" sz="4200" dirty="0"/>
              <a:t> </a:t>
            </a:r>
            <a:r>
              <a:rPr lang="en-US" sz="4200" dirty="0" smtClean="0"/>
              <a:t>    </a:t>
            </a:r>
            <a:r>
              <a:rPr lang="en-US" sz="4200" dirty="0" smtClean="0"/>
              <a:t> </a:t>
            </a:r>
            <a:r>
              <a:rPr lang="en-US" sz="4200" dirty="0"/>
              <a:t>Man’s cooperation is required! • </a:t>
            </a:r>
            <a:endParaRPr lang="en-US" sz="4200" dirty="0" smtClean="0"/>
          </a:p>
          <a:p>
            <a:r>
              <a:rPr lang="en-US" sz="4200" dirty="0" smtClean="0"/>
              <a:t>             The </a:t>
            </a:r>
            <a:r>
              <a:rPr lang="en-US" sz="4200" dirty="0"/>
              <a:t>promise of God’s care does not mean that we do nothing • </a:t>
            </a:r>
            <a:endParaRPr lang="en-US" sz="4200" dirty="0" smtClean="0"/>
          </a:p>
          <a:p>
            <a:r>
              <a:rPr lang="en-US" sz="4200" dirty="0" smtClean="0"/>
              <a:t>We </a:t>
            </a:r>
            <a:r>
              <a:rPr lang="en-US" sz="4200" dirty="0"/>
              <a:t>must both pray and work for our food </a:t>
            </a:r>
          </a:p>
          <a:p>
            <a:pPr marL="0" indent="0">
              <a:buNone/>
            </a:pPr>
            <a:r>
              <a:rPr lang="en-US" sz="4200" dirty="0"/>
              <a:t> </a:t>
            </a:r>
            <a:r>
              <a:rPr lang="en-US" sz="4200" dirty="0" smtClean="0"/>
              <a:t>              </a:t>
            </a:r>
            <a:r>
              <a:rPr lang="en-US" sz="4200" dirty="0" smtClean="0"/>
              <a:t>Mt</a:t>
            </a:r>
            <a:r>
              <a:rPr lang="en-US" sz="4200" dirty="0"/>
              <a:t>. 6:11 </a:t>
            </a:r>
            <a:r>
              <a:rPr lang="en-US" sz="4200" dirty="0" smtClean="0"/>
              <a:t> </a:t>
            </a:r>
            <a:r>
              <a:rPr lang="en-US" sz="4200" dirty="0"/>
              <a:t>Give us this day our daily bread. </a:t>
            </a:r>
          </a:p>
          <a:p>
            <a:r>
              <a:rPr lang="en-US" sz="4200" dirty="0" smtClean="0"/>
              <a:t> </a:t>
            </a:r>
            <a:endParaRPr lang="en-US" sz="4200" dirty="0"/>
          </a:p>
          <a:p>
            <a:r>
              <a:rPr lang="en-US" sz="4200" dirty="0" smtClean="0"/>
              <a:t>          2 </a:t>
            </a:r>
            <a:r>
              <a:rPr lang="en-US" sz="4200" dirty="0"/>
              <a:t>Th. 3:10 </a:t>
            </a:r>
            <a:r>
              <a:rPr lang="en-US" sz="4200" dirty="0" smtClean="0"/>
              <a:t> </a:t>
            </a:r>
            <a:r>
              <a:rPr lang="en-US" sz="4200" dirty="0"/>
              <a:t>For even when we were with you</a:t>
            </a:r>
            <a:r>
              <a:rPr lang="en-US" sz="4200" dirty="0" smtClean="0"/>
              <a:t>,</a:t>
            </a:r>
          </a:p>
          <a:p>
            <a:r>
              <a:rPr lang="en-US" sz="4200" dirty="0" smtClean="0"/>
              <a:t> </a:t>
            </a:r>
            <a:r>
              <a:rPr lang="en-US" sz="4200" dirty="0"/>
              <a:t>this we commanded you, that if any would not work, neither should he eat.  </a:t>
            </a:r>
          </a:p>
          <a:p>
            <a:r>
              <a:rPr lang="en-US" dirty="0" smtClean="0"/>
              <a:t> </a:t>
            </a:r>
            <a:endParaRPr lang="en-US" dirty="0"/>
          </a:p>
          <a:p>
            <a:endParaRPr lang="en-US" dirty="0"/>
          </a:p>
        </p:txBody>
      </p:sp>
    </p:spTree>
    <p:extLst>
      <p:ext uri="{BB962C8B-B14F-4D97-AF65-F5344CB8AC3E}">
        <p14:creationId xmlns:p14="http://schemas.microsoft.com/office/powerpoint/2010/main" val="3038323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4554"/>
            <a:ext cx="12192000" cy="6663446"/>
          </a:xfrm>
        </p:spPr>
        <p:txBody>
          <a:bodyPr>
            <a:normAutofit fontScale="92500" lnSpcReduction="10000"/>
          </a:bodyPr>
          <a:lstStyle/>
          <a:p>
            <a:r>
              <a:rPr lang="en-US" dirty="0" smtClean="0">
                <a:solidFill>
                  <a:srgbClr val="0070C0"/>
                </a:solidFill>
              </a:rPr>
              <a:t>• </a:t>
            </a:r>
          </a:p>
          <a:p>
            <a:endParaRPr lang="en-US" dirty="0">
              <a:solidFill>
                <a:srgbClr val="0070C0"/>
              </a:solidFill>
            </a:endParaRPr>
          </a:p>
          <a:p>
            <a:r>
              <a:rPr lang="en-US" sz="4300" b="1" i="1" u="sng" dirty="0" smtClean="0">
                <a:solidFill>
                  <a:srgbClr val="0070C0"/>
                </a:solidFill>
              </a:rPr>
              <a:t>We </a:t>
            </a:r>
            <a:r>
              <a:rPr lang="en-US" sz="4300" b="1" i="1" u="sng" dirty="0">
                <a:solidFill>
                  <a:srgbClr val="0070C0"/>
                </a:solidFill>
              </a:rPr>
              <a:t>must work out our </a:t>
            </a:r>
            <a:r>
              <a:rPr lang="en-US" sz="4300" b="1" i="1" u="sng" dirty="0" smtClean="0">
                <a:solidFill>
                  <a:srgbClr val="0070C0"/>
                </a:solidFill>
              </a:rPr>
              <a:t>own salvation with </a:t>
            </a:r>
            <a:r>
              <a:rPr lang="en-US" sz="4300" b="1" i="1" u="sng" dirty="0">
                <a:solidFill>
                  <a:srgbClr val="0070C0"/>
                </a:solidFill>
              </a:rPr>
              <a:t>God </a:t>
            </a:r>
            <a:r>
              <a:rPr lang="en-US" sz="4300" b="1" i="1" u="sng" dirty="0" smtClean="0">
                <a:solidFill>
                  <a:srgbClr val="0070C0"/>
                </a:solidFill>
              </a:rPr>
              <a:t>help</a:t>
            </a:r>
            <a:endParaRPr lang="en-US" sz="4300" b="1" i="1" u="sng" dirty="0">
              <a:solidFill>
                <a:srgbClr val="0070C0"/>
              </a:solidFill>
            </a:endParaRPr>
          </a:p>
          <a:p>
            <a:r>
              <a:rPr lang="en-US" sz="3600" dirty="0" smtClean="0"/>
              <a:t> </a:t>
            </a:r>
            <a:endParaRPr lang="en-US" sz="3600" dirty="0"/>
          </a:p>
          <a:p>
            <a:r>
              <a:rPr lang="en-US" sz="3600" b="1" u="sng" dirty="0"/>
              <a:t>Phil. 2:12-13 </a:t>
            </a:r>
          </a:p>
          <a:p>
            <a:r>
              <a:rPr lang="en-US" sz="3600" dirty="0"/>
              <a:t>• Wherefore, my beloved, as ye have always obeyed, not as in my presence only, but now much more in my absence, work out your own salvation with fear and trembling. For it is God which </a:t>
            </a:r>
            <a:r>
              <a:rPr lang="en-US" sz="3600" dirty="0" err="1"/>
              <a:t>worketh</a:t>
            </a:r>
            <a:r>
              <a:rPr lang="en-US" sz="3600" dirty="0"/>
              <a:t> in you both to will and to do of his good pleasure.  </a:t>
            </a:r>
          </a:p>
          <a:p>
            <a:r>
              <a:rPr lang="en-US" sz="3900" b="1" u="sng" dirty="0" smtClean="0"/>
              <a:t>1 </a:t>
            </a:r>
            <a:r>
              <a:rPr lang="en-US" sz="3900" b="1" u="sng" dirty="0"/>
              <a:t>Pet. 3:10-12 </a:t>
            </a:r>
          </a:p>
          <a:p>
            <a:r>
              <a:rPr lang="en-US" sz="3600" dirty="0"/>
              <a:t>• For he that will love life, and see good days, let him refrain his tongue from evil, and his lips that they speak no guile: Let him eschew evil, and do good; let him seek peace, and ensue it.  </a:t>
            </a:r>
          </a:p>
        </p:txBody>
      </p:sp>
    </p:spTree>
    <p:extLst>
      <p:ext uri="{BB962C8B-B14F-4D97-AF65-F5344CB8AC3E}">
        <p14:creationId xmlns:p14="http://schemas.microsoft.com/office/powerpoint/2010/main" val="250925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Mordecai</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4000" dirty="0" smtClean="0"/>
              <a:t>Mordecai would not affirm God's providence in making Esther queen of Persia, rather he said, "</a:t>
            </a:r>
            <a:r>
              <a:rPr lang="en-US" sz="4000" i="1" dirty="0" smtClean="0"/>
              <a:t>Yet, </a:t>
            </a:r>
            <a:r>
              <a:rPr lang="en-US" sz="4000" b="1" i="1" dirty="0" smtClean="0">
                <a:solidFill>
                  <a:srgbClr val="0070C0"/>
                </a:solidFill>
              </a:rPr>
              <a:t>who knows </a:t>
            </a:r>
            <a:r>
              <a:rPr lang="en-US" sz="4000" i="1" dirty="0" smtClean="0"/>
              <a:t>whether you have come to the kingdom for such a time as this?</a:t>
            </a:r>
            <a:r>
              <a:rPr lang="en-US" sz="4000" dirty="0" smtClean="0"/>
              <a:t>" (</a:t>
            </a:r>
            <a:r>
              <a:rPr lang="en-US" sz="4000" dirty="0" smtClean="0">
                <a:hlinkClick r:id="rId2"/>
              </a:rPr>
              <a:t>Esther 4:14</a:t>
            </a:r>
            <a:r>
              <a:rPr lang="en-US" sz="4000" dirty="0" smtClean="0"/>
              <a:t>). </a:t>
            </a:r>
            <a:endParaRPr lang="en-US" sz="4000" dirty="0"/>
          </a:p>
        </p:txBody>
      </p:sp>
    </p:spTree>
    <p:extLst>
      <p:ext uri="{BB962C8B-B14F-4D97-AF65-F5344CB8AC3E}">
        <p14:creationId xmlns:p14="http://schemas.microsoft.com/office/powerpoint/2010/main" val="78730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915" y="165370"/>
            <a:ext cx="11926111" cy="6692630"/>
          </a:xfrm>
        </p:spPr>
        <p:txBody>
          <a:bodyPr/>
          <a:lstStyle/>
          <a:p>
            <a:r>
              <a:rPr lang="en-US" sz="4000" b="1" u="sng" dirty="0" smtClean="0">
                <a:solidFill>
                  <a:srgbClr val="00B050"/>
                </a:solidFill>
              </a:rPr>
              <a:t>Paul about </a:t>
            </a:r>
            <a:r>
              <a:rPr lang="en-US" sz="4000" b="1" u="sng" dirty="0" err="1" smtClean="0">
                <a:solidFill>
                  <a:srgbClr val="00B050"/>
                </a:solidFill>
              </a:rPr>
              <a:t>Onesimus</a:t>
            </a:r>
            <a:r>
              <a:rPr lang="en-US" sz="4000" b="1" u="sng" dirty="0" smtClean="0">
                <a:solidFill>
                  <a:srgbClr val="00B050"/>
                </a:solidFill>
              </a:rPr>
              <a:t>:</a:t>
            </a:r>
          </a:p>
          <a:p>
            <a:endParaRPr lang="en-US" sz="4000" b="1" u="sng" dirty="0" smtClean="0">
              <a:solidFill>
                <a:srgbClr val="00B050"/>
              </a:solidFill>
            </a:endParaRPr>
          </a:p>
          <a:p>
            <a:r>
              <a:rPr lang="en-US" sz="4000" dirty="0" smtClean="0"/>
              <a:t>Paul did not know that the escape and ultimate conversion of </a:t>
            </a:r>
            <a:r>
              <a:rPr lang="en-US" sz="4000" dirty="0" err="1" smtClean="0"/>
              <a:t>Onesimus</a:t>
            </a:r>
            <a:r>
              <a:rPr lang="en-US" sz="4000" dirty="0" smtClean="0"/>
              <a:t> was caused by the hand of God. He wrote,</a:t>
            </a:r>
          </a:p>
          <a:p>
            <a:r>
              <a:rPr lang="en-US" sz="4000" dirty="0" smtClean="0"/>
              <a:t> "</a:t>
            </a:r>
            <a:r>
              <a:rPr lang="en-US" sz="4000" i="1" dirty="0" smtClean="0"/>
              <a:t>For</a:t>
            </a:r>
            <a:r>
              <a:rPr lang="en-US" sz="4000" i="1" u="sng" dirty="0" smtClean="0"/>
              <a:t> perhaps </a:t>
            </a:r>
            <a:r>
              <a:rPr lang="en-US" sz="4000" i="1" dirty="0" smtClean="0"/>
              <a:t>he departed for a while for this purpose, that you might receive him forever, no longer as a slave but more than a slave, as a beloved brother</a:t>
            </a:r>
            <a:r>
              <a:rPr lang="en-US" sz="4000" dirty="0" smtClean="0"/>
              <a:t>" </a:t>
            </a:r>
          </a:p>
          <a:p>
            <a:r>
              <a:rPr lang="en-US" sz="4000" dirty="0" smtClean="0"/>
              <a:t>(</a:t>
            </a:r>
            <a:r>
              <a:rPr lang="en-US" sz="4000" dirty="0" smtClean="0">
                <a:hlinkClick r:id="rId2"/>
              </a:rPr>
              <a:t>Philemon 15</a:t>
            </a:r>
            <a:r>
              <a:rPr lang="en-US" sz="4000" dirty="0" smtClean="0"/>
              <a:t>, </a:t>
            </a:r>
            <a:r>
              <a:rPr lang="en-US" sz="4000" dirty="0" smtClean="0">
                <a:hlinkClick r:id="rId3"/>
              </a:rPr>
              <a:t>16</a:t>
            </a:r>
            <a:r>
              <a:rPr lang="en-US" sz="4000" dirty="0" smtClean="0"/>
              <a:t>). </a:t>
            </a:r>
          </a:p>
          <a:p>
            <a:endParaRPr lang="en-US" dirty="0"/>
          </a:p>
        </p:txBody>
      </p:sp>
    </p:spTree>
    <p:extLst>
      <p:ext uri="{BB962C8B-B14F-4D97-AF65-F5344CB8AC3E}">
        <p14:creationId xmlns:p14="http://schemas.microsoft.com/office/powerpoint/2010/main" val="306553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097" y="152468"/>
            <a:ext cx="11906655" cy="6705532"/>
          </a:xfrm>
        </p:spPr>
        <p:txBody>
          <a:bodyPr>
            <a:noAutofit/>
          </a:bodyPr>
          <a:lstStyle/>
          <a:p>
            <a:r>
              <a:rPr lang="en-US" sz="3600" b="1" u="sng" dirty="0" smtClean="0">
                <a:solidFill>
                  <a:srgbClr val="00B050"/>
                </a:solidFill>
              </a:rPr>
              <a:t>Joseph:</a:t>
            </a:r>
          </a:p>
          <a:p>
            <a:r>
              <a:rPr lang="en-US" sz="3600" dirty="0" smtClean="0"/>
              <a:t>   When </a:t>
            </a:r>
            <a:r>
              <a:rPr lang="en-US" sz="3600" dirty="0" smtClean="0"/>
              <a:t>did Joseph know that God had a hand in the things that happened in his life? It was years later, after being reconciled to his brothers that Joseph said, "</a:t>
            </a:r>
            <a:r>
              <a:rPr lang="en-US" sz="3600" i="1" dirty="0" smtClean="0"/>
              <a:t>So now it was not you who sent me here, but God; and He ... has made me Lord of Egypt</a:t>
            </a:r>
            <a:r>
              <a:rPr lang="en-US" sz="3600" dirty="0" smtClean="0"/>
              <a:t>" (</a:t>
            </a:r>
            <a:r>
              <a:rPr lang="en-US" sz="3600" dirty="0" smtClean="0">
                <a:hlinkClick r:id="rId2"/>
              </a:rPr>
              <a:t>Genesis 45:8-9</a:t>
            </a:r>
            <a:r>
              <a:rPr lang="en-US" sz="3600" dirty="0" smtClean="0"/>
              <a:t>).</a:t>
            </a:r>
          </a:p>
          <a:p>
            <a:r>
              <a:rPr lang="en-US" sz="3600" dirty="0" smtClean="0"/>
              <a:t> </a:t>
            </a:r>
            <a:r>
              <a:rPr lang="en-US" sz="3600" dirty="0" smtClean="0"/>
              <a:t>He even understood that God's providence in his life was not for him alone. </a:t>
            </a:r>
            <a:endParaRPr lang="en-US" sz="3600" dirty="0" smtClean="0"/>
          </a:p>
          <a:p>
            <a:r>
              <a:rPr lang="en-US" sz="3600" dirty="0" smtClean="0"/>
              <a:t>"</a:t>
            </a:r>
            <a:r>
              <a:rPr lang="en-US" sz="3600" i="1" dirty="0" smtClean="0"/>
              <a:t>But as for me, you meant evil against me; but God meant it for good, in order to bring it about as it is this day to save many people alive</a:t>
            </a:r>
            <a:r>
              <a:rPr lang="en-US" sz="3600" dirty="0" smtClean="0"/>
              <a:t>" (</a:t>
            </a:r>
            <a:r>
              <a:rPr lang="en-US" sz="3600" dirty="0" smtClean="0">
                <a:hlinkClick r:id="rId3"/>
              </a:rPr>
              <a:t>Genesis 50:20</a:t>
            </a:r>
            <a:r>
              <a:rPr lang="en-US" sz="3600" dirty="0" smtClean="0"/>
              <a:t>).</a:t>
            </a:r>
            <a:endParaRPr lang="en-US" sz="3600" dirty="0"/>
          </a:p>
        </p:txBody>
      </p:sp>
    </p:spTree>
    <p:extLst>
      <p:ext uri="{BB962C8B-B14F-4D97-AF65-F5344CB8AC3E}">
        <p14:creationId xmlns:p14="http://schemas.microsoft.com/office/powerpoint/2010/main" val="195702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93" y="116732"/>
            <a:ext cx="11965021" cy="6663447"/>
          </a:xfrm>
        </p:spPr>
        <p:txBody>
          <a:bodyPr>
            <a:normAutofit/>
          </a:bodyPr>
          <a:lstStyle/>
          <a:p>
            <a:r>
              <a:rPr lang="en-US" sz="4000" dirty="0" smtClean="0"/>
              <a:t>People need to recognize their inability to know when and how God directs the affairs of this world.</a:t>
            </a:r>
          </a:p>
          <a:p>
            <a:r>
              <a:rPr lang="en-US" sz="4800" b="1" u="sng" dirty="0" smtClean="0"/>
              <a:t>   Just accept the fact that He does, even if one never knows HOW He does it</a:t>
            </a:r>
            <a:r>
              <a:rPr lang="en-US" sz="4000" dirty="0" smtClean="0"/>
              <a:t>. </a:t>
            </a:r>
          </a:p>
          <a:p>
            <a:r>
              <a:rPr lang="en-US" sz="4000" dirty="0" smtClean="0"/>
              <a:t>"</a:t>
            </a:r>
            <a:r>
              <a:rPr lang="en-US" sz="4000" i="1" dirty="0" smtClean="0"/>
              <a:t>For I considered all this in my heart, so that I could declare it all; that the righteous and the wise and their works </a:t>
            </a:r>
            <a:r>
              <a:rPr lang="en-US" sz="4400" i="1" u="sng" dirty="0" smtClean="0"/>
              <a:t>are in the hand of God</a:t>
            </a:r>
            <a:r>
              <a:rPr lang="en-US" sz="4400" u="sng" dirty="0" smtClean="0"/>
              <a:t>" </a:t>
            </a:r>
            <a:r>
              <a:rPr lang="en-US" sz="4000" dirty="0" smtClean="0"/>
              <a:t>(</a:t>
            </a:r>
            <a:r>
              <a:rPr lang="en-US" sz="4000" dirty="0" smtClean="0">
                <a:hlinkClick r:id="rId2"/>
              </a:rPr>
              <a:t>Ecclesiastes 9:1</a:t>
            </a:r>
            <a:r>
              <a:rPr lang="en-US" sz="4000" dirty="0" smtClean="0"/>
              <a:t>).</a:t>
            </a:r>
            <a:endParaRPr lang="en-US" sz="4000" dirty="0" smtClean="0"/>
          </a:p>
        </p:txBody>
      </p:sp>
    </p:spTree>
    <p:extLst>
      <p:ext uri="{BB962C8B-B14F-4D97-AF65-F5344CB8AC3E}">
        <p14:creationId xmlns:p14="http://schemas.microsoft.com/office/powerpoint/2010/main" val="399922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901" y="210832"/>
            <a:ext cx="11817485" cy="6549890"/>
          </a:xfrm>
        </p:spPr>
        <p:txBody>
          <a:bodyPr>
            <a:normAutofit/>
          </a:bodyPr>
          <a:lstStyle/>
          <a:p>
            <a:r>
              <a:rPr lang="en-US" sz="4400" b="1" dirty="0" smtClean="0"/>
              <a:t>Pray and trust God to work out for </a:t>
            </a:r>
          </a:p>
          <a:p>
            <a:r>
              <a:rPr lang="en-US" sz="4400" b="1" dirty="0" smtClean="0"/>
              <a:t>You through His Providence what is</a:t>
            </a:r>
          </a:p>
          <a:p>
            <a:r>
              <a:rPr lang="en-US" sz="4400" b="1" dirty="0" smtClean="0"/>
              <a:t>Best for you!</a:t>
            </a:r>
          </a:p>
          <a:p>
            <a:endParaRPr lang="en-US" sz="4400" b="1" dirty="0"/>
          </a:p>
          <a:p>
            <a:r>
              <a:rPr lang="en-US" sz="4400" b="1" dirty="0" err="1" smtClean="0">
                <a:solidFill>
                  <a:schemeClr val="accent2">
                    <a:lumMod val="75000"/>
                  </a:schemeClr>
                </a:solidFill>
              </a:rPr>
              <a:t>Jerm</a:t>
            </a:r>
            <a:r>
              <a:rPr lang="en-US" sz="4400" b="1" dirty="0" smtClean="0">
                <a:solidFill>
                  <a:schemeClr val="accent2">
                    <a:lumMod val="75000"/>
                  </a:schemeClr>
                </a:solidFill>
              </a:rPr>
              <a:t>. 29:11)</a:t>
            </a:r>
            <a:endParaRPr lang="en-US" sz="4400" b="1" dirty="0">
              <a:solidFill>
                <a:schemeClr val="accent2">
                  <a:lumMod val="75000"/>
                </a:schemeClr>
              </a:solidFill>
            </a:endParaRPr>
          </a:p>
          <a:p>
            <a:r>
              <a:rPr lang="en-US" sz="4400" baseline="30000" dirty="0">
                <a:solidFill>
                  <a:schemeClr val="accent2">
                    <a:lumMod val="75000"/>
                  </a:schemeClr>
                </a:solidFill>
              </a:rPr>
              <a:t>11 </a:t>
            </a:r>
            <a:r>
              <a:rPr lang="en-US" sz="4400" baseline="30000" dirty="0" smtClean="0">
                <a:solidFill>
                  <a:schemeClr val="accent2">
                    <a:lumMod val="75000"/>
                  </a:schemeClr>
                </a:solidFill>
              </a:rPr>
              <a:t>” </a:t>
            </a:r>
            <a:r>
              <a:rPr lang="en-US" sz="4400" dirty="0" smtClean="0">
                <a:solidFill>
                  <a:schemeClr val="accent2">
                    <a:lumMod val="75000"/>
                  </a:schemeClr>
                </a:solidFill>
              </a:rPr>
              <a:t>For </a:t>
            </a:r>
            <a:r>
              <a:rPr lang="en-US" sz="4400" dirty="0">
                <a:solidFill>
                  <a:schemeClr val="accent2">
                    <a:lumMod val="75000"/>
                  </a:schemeClr>
                </a:solidFill>
              </a:rPr>
              <a:t>I know the plans I have for you,” declares the </a:t>
            </a:r>
            <a:r>
              <a:rPr lang="en-US" sz="4400" cap="small" dirty="0">
                <a:solidFill>
                  <a:schemeClr val="accent2">
                    <a:lumMod val="75000"/>
                  </a:schemeClr>
                </a:solidFill>
              </a:rPr>
              <a:t>Lord</a:t>
            </a:r>
            <a:r>
              <a:rPr lang="en-US" sz="4400" dirty="0">
                <a:solidFill>
                  <a:schemeClr val="accent2">
                    <a:lumMod val="75000"/>
                  </a:schemeClr>
                </a:solidFill>
              </a:rPr>
              <a:t>, “plans to prosper you and not to harm you, plans to give you hope and a future.</a:t>
            </a:r>
          </a:p>
          <a:p>
            <a:endParaRPr lang="en-US" sz="4400" b="1" dirty="0"/>
          </a:p>
        </p:txBody>
      </p:sp>
    </p:spTree>
    <p:extLst>
      <p:ext uri="{BB962C8B-B14F-4D97-AF65-F5344CB8AC3E}">
        <p14:creationId xmlns:p14="http://schemas.microsoft.com/office/powerpoint/2010/main" val="39513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3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4" end="4"/>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6600" b="1" dirty="0" smtClean="0">
                <a:solidFill>
                  <a:srgbClr val="7030A0"/>
                </a:solidFill>
              </a:rPr>
              <a:t>Remember Paul asked</a:t>
            </a:r>
            <a:r>
              <a:rPr lang="en-US" dirty="0" smtClean="0">
                <a:solidFill>
                  <a:srgbClr val="7030A0"/>
                </a:solidFill>
              </a:rPr>
              <a:t>:</a:t>
            </a:r>
          </a:p>
          <a:p>
            <a:r>
              <a:rPr lang="en-US" sz="4800" b="1" dirty="0">
                <a:solidFill>
                  <a:srgbClr val="7030A0"/>
                </a:solidFill>
              </a:rPr>
              <a:t> </a:t>
            </a:r>
            <a:r>
              <a:rPr lang="en-US" sz="4800" b="1" dirty="0" smtClean="0">
                <a:solidFill>
                  <a:srgbClr val="7030A0"/>
                </a:solidFill>
              </a:rPr>
              <a:t>   Romans 8:34-39</a:t>
            </a:r>
          </a:p>
          <a:p>
            <a:r>
              <a:rPr lang="en-US" dirty="0" smtClean="0"/>
              <a:t>    </a:t>
            </a:r>
            <a:endParaRPr lang="en-US" dirty="0"/>
          </a:p>
        </p:txBody>
      </p:sp>
    </p:spTree>
    <p:extLst>
      <p:ext uri="{BB962C8B-B14F-4D97-AF65-F5344CB8AC3E}">
        <p14:creationId xmlns:p14="http://schemas.microsoft.com/office/powerpoint/2010/main" val="2955967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902" y="171923"/>
            <a:ext cx="11866124" cy="6598528"/>
          </a:xfrm>
        </p:spPr>
        <p:txBody>
          <a:bodyPr/>
          <a:lstStyle/>
          <a:p>
            <a:r>
              <a:rPr lang="en-US" sz="4000" baseline="30000" dirty="0"/>
              <a:t>34 </a:t>
            </a:r>
            <a:r>
              <a:rPr lang="en-US" sz="4000" dirty="0"/>
              <a:t>Who is he that </a:t>
            </a:r>
            <a:r>
              <a:rPr lang="en-US" sz="4000" dirty="0" err="1"/>
              <a:t>condemneth</a:t>
            </a:r>
            <a:r>
              <a:rPr lang="en-US" sz="4000" dirty="0"/>
              <a:t>? It is Christ that died, yea rather, that is risen again, who is even at the right hand of God, </a:t>
            </a:r>
            <a:r>
              <a:rPr lang="en-US" sz="4000" b="1" i="1" u="sng" dirty="0">
                <a:solidFill>
                  <a:srgbClr val="00B050"/>
                </a:solidFill>
              </a:rPr>
              <a:t>who also </a:t>
            </a:r>
            <a:r>
              <a:rPr lang="en-US" sz="4000" b="1" i="1" u="sng" dirty="0" err="1">
                <a:solidFill>
                  <a:srgbClr val="00B050"/>
                </a:solidFill>
              </a:rPr>
              <a:t>maketh</a:t>
            </a:r>
            <a:r>
              <a:rPr lang="en-US" sz="4000" b="1" i="1" u="sng" dirty="0">
                <a:solidFill>
                  <a:srgbClr val="00B050"/>
                </a:solidFill>
              </a:rPr>
              <a:t> intercession for us.</a:t>
            </a:r>
          </a:p>
          <a:p>
            <a:r>
              <a:rPr lang="en-US" sz="4000" b="1" u="sng" baseline="30000" dirty="0">
                <a:solidFill>
                  <a:srgbClr val="7030A0"/>
                </a:solidFill>
              </a:rPr>
              <a:t>35 </a:t>
            </a:r>
            <a:r>
              <a:rPr lang="en-US" sz="4000" b="1" u="sng" dirty="0">
                <a:solidFill>
                  <a:srgbClr val="7030A0"/>
                </a:solidFill>
              </a:rPr>
              <a:t>Who shall separate us from the love of Christ? </a:t>
            </a:r>
            <a:r>
              <a:rPr lang="en-US" sz="4000" dirty="0"/>
              <a:t>shall tribulation, or distress, or persecution, or famine, or nakedness, or peril, or sword?</a:t>
            </a:r>
          </a:p>
          <a:p>
            <a:r>
              <a:rPr lang="en-US" sz="4000" baseline="30000" dirty="0"/>
              <a:t>36 </a:t>
            </a:r>
            <a:r>
              <a:rPr lang="en-US" sz="4000" dirty="0"/>
              <a:t>As it is written, For thy sake we are killed all the day long; we are accounted as sheep for the slaughter.</a:t>
            </a:r>
          </a:p>
          <a:p>
            <a:r>
              <a:rPr lang="en-US" sz="4000" baseline="30000" dirty="0"/>
              <a:t>37 </a:t>
            </a:r>
            <a:r>
              <a:rPr lang="en-US" sz="4000" dirty="0"/>
              <a:t>Nay, in all these things</a:t>
            </a:r>
            <a:r>
              <a:rPr lang="en-US" sz="4000" b="1" u="sng" dirty="0">
                <a:solidFill>
                  <a:srgbClr val="00B050"/>
                </a:solidFill>
              </a:rPr>
              <a:t> we are more than conquerors through him </a:t>
            </a:r>
            <a:r>
              <a:rPr lang="en-US" sz="4000" dirty="0"/>
              <a:t>that loved us</a:t>
            </a:r>
          </a:p>
          <a:p>
            <a:endParaRPr lang="en-US" dirty="0"/>
          </a:p>
        </p:txBody>
      </p:sp>
    </p:spTree>
    <p:extLst>
      <p:ext uri="{BB962C8B-B14F-4D97-AF65-F5344CB8AC3E}">
        <p14:creationId xmlns:p14="http://schemas.microsoft.com/office/powerpoint/2010/main" val="408227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902" y="171923"/>
            <a:ext cx="11866124" cy="6598528"/>
          </a:xfrm>
        </p:spPr>
        <p:txBody>
          <a:bodyPr/>
          <a:lstStyle/>
          <a:p>
            <a:r>
              <a:rPr lang="en-US" sz="4000" baseline="30000" dirty="0"/>
              <a:t>34 </a:t>
            </a:r>
            <a:r>
              <a:rPr lang="en-US" sz="4000" dirty="0"/>
              <a:t>Who is he that </a:t>
            </a:r>
            <a:r>
              <a:rPr lang="en-US" sz="4000" dirty="0" err="1"/>
              <a:t>condemneth</a:t>
            </a:r>
            <a:r>
              <a:rPr lang="en-US" sz="4000" dirty="0"/>
              <a:t>? It is Christ that died, yea rather, that is risen again, who is even at the right hand of God, </a:t>
            </a:r>
            <a:r>
              <a:rPr lang="en-US" sz="4000" b="1" i="1" u="sng" dirty="0">
                <a:solidFill>
                  <a:srgbClr val="00B050"/>
                </a:solidFill>
              </a:rPr>
              <a:t>who also </a:t>
            </a:r>
            <a:r>
              <a:rPr lang="en-US" sz="4000" b="1" i="1" u="sng" dirty="0" err="1">
                <a:solidFill>
                  <a:srgbClr val="00B050"/>
                </a:solidFill>
              </a:rPr>
              <a:t>maketh</a:t>
            </a:r>
            <a:r>
              <a:rPr lang="en-US" sz="4000" b="1" i="1" u="sng" dirty="0">
                <a:solidFill>
                  <a:srgbClr val="00B050"/>
                </a:solidFill>
              </a:rPr>
              <a:t> intercession for us.</a:t>
            </a:r>
          </a:p>
          <a:p>
            <a:r>
              <a:rPr lang="en-US" sz="4000" b="1" u="sng" baseline="30000" dirty="0">
                <a:solidFill>
                  <a:srgbClr val="7030A0"/>
                </a:solidFill>
              </a:rPr>
              <a:t>35 </a:t>
            </a:r>
            <a:r>
              <a:rPr lang="en-US" sz="4000" b="1" u="sng" dirty="0">
                <a:solidFill>
                  <a:srgbClr val="7030A0"/>
                </a:solidFill>
              </a:rPr>
              <a:t>Who shall separate us from the love of Christ? </a:t>
            </a:r>
            <a:r>
              <a:rPr lang="en-US" sz="4000" dirty="0"/>
              <a:t>shall tribulation, or distress, or persecution, or famine, or nakedness, or peril, or sword?</a:t>
            </a:r>
          </a:p>
          <a:p>
            <a:r>
              <a:rPr lang="en-US" sz="4000" baseline="30000" dirty="0"/>
              <a:t>36 </a:t>
            </a:r>
            <a:r>
              <a:rPr lang="en-US" sz="4000" dirty="0"/>
              <a:t>As it is written, For thy sake we are killed all the day long; we are accounted as sheep for the slaughter.</a:t>
            </a:r>
          </a:p>
          <a:p>
            <a:r>
              <a:rPr lang="en-US" sz="4000" baseline="30000" dirty="0"/>
              <a:t>37 </a:t>
            </a:r>
            <a:r>
              <a:rPr lang="en-US" sz="4000" dirty="0"/>
              <a:t>Nay, in all these things</a:t>
            </a:r>
            <a:r>
              <a:rPr lang="en-US" sz="4000" b="1" u="sng" dirty="0">
                <a:solidFill>
                  <a:srgbClr val="00B050"/>
                </a:solidFill>
              </a:rPr>
              <a:t> we are more than conquerors through him </a:t>
            </a:r>
            <a:r>
              <a:rPr lang="en-US" sz="4000" dirty="0"/>
              <a:t>that loved us</a:t>
            </a:r>
          </a:p>
          <a:p>
            <a:endParaRPr lang="en-US" dirty="0"/>
          </a:p>
        </p:txBody>
      </p:sp>
    </p:spTree>
    <p:extLst>
      <p:ext uri="{BB962C8B-B14F-4D97-AF65-F5344CB8AC3E}">
        <p14:creationId xmlns:p14="http://schemas.microsoft.com/office/powerpoint/2010/main" val="373671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35" y="223737"/>
            <a:ext cx="11934217" cy="6556442"/>
          </a:xfrm>
        </p:spPr>
        <p:txBody>
          <a:bodyPr/>
          <a:lstStyle/>
          <a:p>
            <a:endParaRPr lang="en-US" sz="4000" b="1" u="sng" baseline="30000" dirty="0" smtClean="0"/>
          </a:p>
          <a:p>
            <a:r>
              <a:rPr lang="en-US" sz="7200" b="1" u="sng" baseline="30000" dirty="0" smtClean="0"/>
              <a:t>His Answer:   </a:t>
            </a:r>
            <a:r>
              <a:rPr lang="en-US" sz="7200" b="1" i="1" u="sng" baseline="30000" dirty="0" smtClean="0">
                <a:solidFill>
                  <a:srgbClr val="7030A0"/>
                </a:solidFill>
              </a:rPr>
              <a:t>NOTHING</a:t>
            </a:r>
            <a:endParaRPr lang="en-US" sz="7200" b="1" i="1" u="sng" baseline="30000" dirty="0">
              <a:solidFill>
                <a:srgbClr val="7030A0"/>
              </a:solidFill>
            </a:endParaRPr>
          </a:p>
          <a:p>
            <a:endParaRPr lang="en-US" sz="4000" baseline="30000" dirty="0" smtClean="0"/>
          </a:p>
          <a:p>
            <a:r>
              <a:rPr lang="en-US" sz="4000" baseline="30000" dirty="0" smtClean="0"/>
              <a:t>38</a:t>
            </a:r>
            <a:r>
              <a:rPr lang="en-US" sz="4000" baseline="30000" dirty="0"/>
              <a:t> </a:t>
            </a:r>
            <a:r>
              <a:rPr lang="en-US" sz="4000" dirty="0"/>
              <a:t>For I am persuaded, that neither</a:t>
            </a:r>
            <a:r>
              <a:rPr lang="en-US" sz="4000" dirty="0">
                <a:solidFill>
                  <a:srgbClr val="7030A0"/>
                </a:solidFill>
              </a:rPr>
              <a:t> death</a:t>
            </a:r>
            <a:r>
              <a:rPr lang="en-US" sz="4000" dirty="0"/>
              <a:t>, nor </a:t>
            </a:r>
            <a:r>
              <a:rPr lang="en-US" sz="4000" dirty="0">
                <a:solidFill>
                  <a:srgbClr val="7030A0"/>
                </a:solidFill>
              </a:rPr>
              <a:t>life</a:t>
            </a:r>
            <a:r>
              <a:rPr lang="en-US" sz="4000" dirty="0"/>
              <a:t>, nor </a:t>
            </a:r>
            <a:r>
              <a:rPr lang="en-US" sz="4000" dirty="0">
                <a:solidFill>
                  <a:srgbClr val="7030A0"/>
                </a:solidFill>
              </a:rPr>
              <a:t>angels</a:t>
            </a:r>
            <a:r>
              <a:rPr lang="en-US" sz="4000" dirty="0"/>
              <a:t>, nor</a:t>
            </a:r>
            <a:r>
              <a:rPr lang="en-US" sz="4000" dirty="0">
                <a:solidFill>
                  <a:srgbClr val="7030A0"/>
                </a:solidFill>
              </a:rPr>
              <a:t> principalities</a:t>
            </a:r>
            <a:r>
              <a:rPr lang="en-US" sz="4000" dirty="0"/>
              <a:t>, nor</a:t>
            </a:r>
            <a:r>
              <a:rPr lang="en-US" sz="4000" dirty="0">
                <a:solidFill>
                  <a:srgbClr val="7030A0"/>
                </a:solidFill>
              </a:rPr>
              <a:t> powers, </a:t>
            </a:r>
            <a:r>
              <a:rPr lang="en-US" sz="4000" dirty="0"/>
              <a:t>nor</a:t>
            </a:r>
            <a:r>
              <a:rPr lang="en-US" sz="4000" dirty="0">
                <a:solidFill>
                  <a:srgbClr val="7030A0"/>
                </a:solidFill>
              </a:rPr>
              <a:t> things present</a:t>
            </a:r>
            <a:r>
              <a:rPr lang="en-US" sz="4000" dirty="0"/>
              <a:t>, nor </a:t>
            </a:r>
            <a:r>
              <a:rPr lang="en-US" sz="4000" dirty="0">
                <a:solidFill>
                  <a:srgbClr val="7030A0"/>
                </a:solidFill>
              </a:rPr>
              <a:t>things to come</a:t>
            </a:r>
            <a:r>
              <a:rPr lang="en-US" sz="4000" dirty="0"/>
              <a:t>,</a:t>
            </a:r>
          </a:p>
          <a:p>
            <a:r>
              <a:rPr lang="en-US" sz="4000" baseline="30000" dirty="0"/>
              <a:t>39 </a:t>
            </a:r>
            <a:r>
              <a:rPr lang="en-US" sz="4000" u="sng" dirty="0"/>
              <a:t>Nor </a:t>
            </a:r>
            <a:r>
              <a:rPr lang="en-US" sz="4000" dirty="0">
                <a:solidFill>
                  <a:srgbClr val="7030A0"/>
                </a:solidFill>
              </a:rPr>
              <a:t>height</a:t>
            </a:r>
            <a:r>
              <a:rPr lang="en-US" sz="4000" dirty="0"/>
              <a:t>, nor </a:t>
            </a:r>
            <a:r>
              <a:rPr lang="en-US" sz="4000" dirty="0">
                <a:solidFill>
                  <a:srgbClr val="7030A0"/>
                </a:solidFill>
              </a:rPr>
              <a:t>depth</a:t>
            </a:r>
            <a:r>
              <a:rPr lang="en-US" sz="4000" dirty="0"/>
              <a:t>, nor </a:t>
            </a:r>
            <a:r>
              <a:rPr lang="en-US" sz="4000" dirty="0">
                <a:solidFill>
                  <a:srgbClr val="7030A0"/>
                </a:solidFill>
              </a:rPr>
              <a:t>any other creature</a:t>
            </a:r>
            <a:r>
              <a:rPr lang="en-US" sz="4000" dirty="0"/>
              <a:t>, shall be able to </a:t>
            </a:r>
            <a:r>
              <a:rPr lang="en-US" sz="4000" b="1" u="sng" dirty="0">
                <a:solidFill>
                  <a:srgbClr val="00B050"/>
                </a:solidFill>
              </a:rPr>
              <a:t>separate us from the love of God</a:t>
            </a:r>
            <a:r>
              <a:rPr lang="en-US" sz="4000" dirty="0"/>
              <a:t>, which is in Christ Jesus our Lord</a:t>
            </a:r>
          </a:p>
          <a:p>
            <a:endParaRPr lang="en-US" dirty="0"/>
          </a:p>
        </p:txBody>
      </p:sp>
    </p:spTree>
    <p:extLst>
      <p:ext uri="{BB962C8B-B14F-4D97-AF65-F5344CB8AC3E}">
        <p14:creationId xmlns:p14="http://schemas.microsoft.com/office/powerpoint/2010/main" val="343209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heel(1)">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004" y="204280"/>
            <a:ext cx="11945566" cy="6653719"/>
          </a:xfrm>
        </p:spPr>
        <p:txBody>
          <a:bodyPr/>
          <a:lstStyle/>
          <a:p>
            <a:r>
              <a:rPr lang="en-US" sz="4000" b="1" i="1" u="sng" dirty="0" smtClean="0">
                <a:solidFill>
                  <a:srgbClr val="7030A0"/>
                </a:solidFill>
              </a:rPr>
              <a:t>Romans 8:26-30</a:t>
            </a:r>
            <a:r>
              <a:rPr lang="en-US" sz="4000" b="1" i="1" u="sng" baseline="30000" dirty="0" smtClean="0">
                <a:solidFill>
                  <a:srgbClr val="7030A0"/>
                </a:solidFill>
              </a:rPr>
              <a:t>26</a:t>
            </a:r>
            <a:r>
              <a:rPr lang="en-US" sz="4000" baseline="30000" dirty="0"/>
              <a:t> </a:t>
            </a:r>
            <a:r>
              <a:rPr lang="en-US" sz="4000" dirty="0"/>
              <a:t>Likewise the Spirit also </a:t>
            </a:r>
            <a:r>
              <a:rPr lang="en-US" sz="4000" dirty="0" err="1"/>
              <a:t>helpeth</a:t>
            </a:r>
            <a:r>
              <a:rPr lang="en-US" sz="4000" dirty="0"/>
              <a:t> our infirmities: </a:t>
            </a:r>
            <a:r>
              <a:rPr lang="en-US" sz="4000" b="1" u="sng" dirty="0">
                <a:solidFill>
                  <a:srgbClr val="00B050"/>
                </a:solidFill>
              </a:rPr>
              <a:t>for we know not what we should pray for as we ought: </a:t>
            </a:r>
            <a:r>
              <a:rPr lang="en-US" sz="4000" dirty="0"/>
              <a:t>but the Spirit itself </a:t>
            </a:r>
            <a:r>
              <a:rPr lang="en-US" sz="4000" dirty="0" err="1"/>
              <a:t>maketh</a:t>
            </a:r>
            <a:r>
              <a:rPr lang="en-US" sz="4000" dirty="0"/>
              <a:t> intercession for us with </a:t>
            </a:r>
            <a:r>
              <a:rPr lang="en-US" sz="4000" dirty="0" err="1"/>
              <a:t>groanings</a:t>
            </a:r>
            <a:r>
              <a:rPr lang="en-US" sz="4000" dirty="0"/>
              <a:t> which cannot be uttered.</a:t>
            </a:r>
          </a:p>
          <a:p>
            <a:r>
              <a:rPr lang="en-US" sz="4000" baseline="30000" dirty="0"/>
              <a:t>27 </a:t>
            </a:r>
            <a:r>
              <a:rPr lang="en-US" sz="4000" dirty="0"/>
              <a:t>And he that </a:t>
            </a:r>
            <a:r>
              <a:rPr lang="en-US" sz="4000" dirty="0" err="1"/>
              <a:t>searcheth</a:t>
            </a:r>
            <a:r>
              <a:rPr lang="en-US" sz="4000" dirty="0"/>
              <a:t> the hearts </a:t>
            </a:r>
            <a:r>
              <a:rPr lang="en-US" sz="4000" dirty="0" err="1"/>
              <a:t>knoweth</a:t>
            </a:r>
            <a:r>
              <a:rPr lang="en-US" sz="4000" dirty="0"/>
              <a:t> what is the mind of the Spirit, because he </a:t>
            </a:r>
            <a:r>
              <a:rPr lang="en-US" sz="4000" dirty="0" err="1"/>
              <a:t>maketh</a:t>
            </a:r>
            <a:r>
              <a:rPr lang="en-US" sz="4000" dirty="0"/>
              <a:t> intercession for the saints according to the will of God.</a:t>
            </a:r>
          </a:p>
          <a:p>
            <a:r>
              <a:rPr lang="en-US" sz="4000" b="1" u="sng" baseline="30000" dirty="0"/>
              <a:t>28 </a:t>
            </a:r>
            <a:r>
              <a:rPr lang="en-US" sz="4000" b="1" u="sng" dirty="0">
                <a:solidFill>
                  <a:srgbClr val="00B050"/>
                </a:solidFill>
              </a:rPr>
              <a:t>And we know that all things work together for good to them that love God</a:t>
            </a:r>
            <a:r>
              <a:rPr lang="en-US" sz="4000" dirty="0"/>
              <a:t>, to them who are the called according to his purpose</a:t>
            </a:r>
          </a:p>
          <a:p>
            <a:endParaRPr lang="en-US" dirty="0"/>
          </a:p>
        </p:txBody>
      </p:sp>
    </p:spTree>
    <p:extLst>
      <p:ext uri="{BB962C8B-B14F-4D97-AF65-F5344CB8AC3E}">
        <p14:creationId xmlns:p14="http://schemas.microsoft.com/office/powerpoint/2010/main" val="27532789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800" b="1" dirty="0" smtClean="0">
                <a:solidFill>
                  <a:srgbClr val="7030A0"/>
                </a:solidFill>
              </a:rPr>
              <a:t>Demolition of the Madison Square Mall</a:t>
            </a:r>
            <a:endParaRPr lang="en-US" sz="4800" b="1" dirty="0">
              <a:solidFill>
                <a:srgbClr val="7030A0"/>
              </a:solidFill>
            </a:endParaRPr>
          </a:p>
        </p:txBody>
      </p:sp>
    </p:spTree>
    <p:extLst>
      <p:ext uri="{BB962C8B-B14F-4D97-AF65-F5344CB8AC3E}">
        <p14:creationId xmlns:p14="http://schemas.microsoft.com/office/powerpoint/2010/main" val="3253733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35" y="223737"/>
            <a:ext cx="11934217" cy="6556442"/>
          </a:xfrm>
        </p:spPr>
        <p:txBody>
          <a:bodyPr/>
          <a:lstStyle/>
          <a:p>
            <a:r>
              <a:rPr lang="en-US" sz="4000" baseline="30000" dirty="0"/>
              <a:t>38 </a:t>
            </a:r>
            <a:r>
              <a:rPr lang="en-US" sz="4000" dirty="0"/>
              <a:t>For I am persuaded, that neither death, nor life, nor angels, nor principalities, nor powers, nor things present, nor things to come,</a:t>
            </a:r>
          </a:p>
          <a:p>
            <a:r>
              <a:rPr lang="en-US" sz="4000" baseline="30000" dirty="0"/>
              <a:t>39 </a:t>
            </a:r>
            <a:r>
              <a:rPr lang="en-US" sz="4000" u="sng" dirty="0"/>
              <a:t>Nor </a:t>
            </a:r>
            <a:r>
              <a:rPr lang="en-US" sz="4000" dirty="0"/>
              <a:t>height, nor depth, nor any other creature, shall be able to </a:t>
            </a:r>
            <a:r>
              <a:rPr lang="en-US" sz="4000" b="1" u="sng" dirty="0">
                <a:solidFill>
                  <a:srgbClr val="00B050"/>
                </a:solidFill>
              </a:rPr>
              <a:t>separate us from the love of God</a:t>
            </a:r>
            <a:r>
              <a:rPr lang="en-US" sz="4000" dirty="0"/>
              <a:t>, which is in Christ Jesus our Lord</a:t>
            </a:r>
          </a:p>
          <a:p>
            <a:endParaRPr lang="en-US" dirty="0"/>
          </a:p>
        </p:txBody>
      </p:sp>
    </p:spTree>
    <p:extLst>
      <p:ext uri="{BB962C8B-B14F-4D97-AF65-F5344CB8AC3E}">
        <p14:creationId xmlns:p14="http://schemas.microsoft.com/office/powerpoint/2010/main" val="395014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5400" b="1" dirty="0" smtClean="0"/>
              <a:t>Some Things that are Universally Applicable</a:t>
            </a:r>
            <a:endParaRPr lang="en-US" sz="5400" b="1" dirty="0"/>
          </a:p>
        </p:txBody>
      </p:sp>
    </p:spTree>
    <p:extLst>
      <p:ext uri="{BB962C8B-B14F-4D97-AF65-F5344CB8AC3E}">
        <p14:creationId xmlns:p14="http://schemas.microsoft.com/office/powerpoint/2010/main" val="51110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0000"/>
                </a:solidFill>
              </a:rPr>
              <a:t>Gen. 8:22</a:t>
            </a:r>
            <a:endParaRPr lang="en-US" sz="5400" b="1" dirty="0">
              <a:solidFill>
                <a:srgbClr val="FF0000"/>
              </a:solidFill>
            </a:endParaRPr>
          </a:p>
        </p:txBody>
      </p:sp>
      <p:sp>
        <p:nvSpPr>
          <p:cNvPr id="3" name="Content Placeholder 2"/>
          <p:cNvSpPr>
            <a:spLocks noGrp="1"/>
          </p:cNvSpPr>
          <p:nvPr>
            <p:ph idx="1"/>
          </p:nvPr>
        </p:nvSpPr>
        <p:spPr/>
        <p:txBody>
          <a:bodyPr>
            <a:normAutofit/>
          </a:bodyPr>
          <a:lstStyle/>
          <a:p>
            <a:r>
              <a:rPr lang="en-US" sz="4800" baseline="30000" dirty="0" smtClean="0"/>
              <a:t>22</a:t>
            </a:r>
            <a:r>
              <a:rPr lang="en-US" sz="4800" baseline="30000" dirty="0"/>
              <a:t> </a:t>
            </a:r>
            <a:r>
              <a:rPr lang="en-US" sz="4800" dirty="0"/>
              <a:t>While the earth </a:t>
            </a:r>
            <a:r>
              <a:rPr lang="en-US" sz="4800" dirty="0" err="1"/>
              <a:t>remaineth</a:t>
            </a:r>
            <a:r>
              <a:rPr lang="en-US" sz="4800" dirty="0"/>
              <a:t>, </a:t>
            </a:r>
            <a:endParaRPr lang="en-US" sz="4800" dirty="0" smtClean="0"/>
          </a:p>
          <a:p>
            <a:r>
              <a:rPr lang="en-US" sz="4800" dirty="0" smtClean="0"/>
              <a:t>seedtime </a:t>
            </a:r>
            <a:r>
              <a:rPr lang="en-US" sz="4800" dirty="0"/>
              <a:t>and harvest, </a:t>
            </a:r>
            <a:endParaRPr lang="en-US" sz="4800" dirty="0" smtClean="0"/>
          </a:p>
          <a:p>
            <a:r>
              <a:rPr lang="en-US" sz="4800" dirty="0" smtClean="0"/>
              <a:t>and </a:t>
            </a:r>
            <a:r>
              <a:rPr lang="en-US" sz="4800" dirty="0"/>
              <a:t>cold and heat</a:t>
            </a:r>
            <a:r>
              <a:rPr lang="en-US" sz="4800" dirty="0" smtClean="0"/>
              <a:t>,</a:t>
            </a:r>
          </a:p>
          <a:p>
            <a:r>
              <a:rPr lang="en-US" sz="4800" dirty="0" smtClean="0"/>
              <a:t> </a:t>
            </a:r>
            <a:r>
              <a:rPr lang="en-US" sz="4800" dirty="0"/>
              <a:t>and summer and winter</a:t>
            </a:r>
            <a:r>
              <a:rPr lang="en-US" sz="4800" dirty="0" smtClean="0"/>
              <a:t>,</a:t>
            </a:r>
          </a:p>
          <a:p>
            <a:r>
              <a:rPr lang="en-US" sz="4800" dirty="0" smtClean="0"/>
              <a:t> </a:t>
            </a:r>
            <a:r>
              <a:rPr lang="en-US" sz="4800" dirty="0"/>
              <a:t>and day and night shall not cease.</a:t>
            </a:r>
          </a:p>
        </p:txBody>
      </p:sp>
    </p:spTree>
    <p:extLst>
      <p:ext uri="{BB962C8B-B14F-4D97-AF65-F5344CB8AC3E}">
        <p14:creationId xmlns:p14="http://schemas.microsoft.com/office/powerpoint/2010/main" val="62438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beautiful picture of the earth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43" y="-116733"/>
            <a:ext cx="12192000" cy="7519481"/>
          </a:xfrm>
          <a:prstGeom prst="rect">
            <a:avLst/>
          </a:prstGeom>
        </p:spPr>
      </p:pic>
      <p:sp>
        <p:nvSpPr>
          <p:cNvPr id="5" name="TextBox 4"/>
          <p:cNvSpPr txBox="1"/>
          <p:nvPr/>
        </p:nvSpPr>
        <p:spPr>
          <a:xfrm>
            <a:off x="2616740" y="797668"/>
            <a:ext cx="4970848" cy="923330"/>
          </a:xfrm>
          <a:prstGeom prst="rect">
            <a:avLst/>
          </a:prstGeom>
          <a:noFill/>
        </p:spPr>
        <p:txBody>
          <a:bodyPr wrap="none" rtlCol="0">
            <a:spAutoFit/>
          </a:bodyPr>
          <a:lstStyle/>
          <a:p>
            <a:r>
              <a:rPr lang="en-US" b="1" dirty="0" smtClean="0">
                <a:solidFill>
                  <a:schemeClr val="accent2">
                    <a:lumMod val="20000"/>
                    <a:lumOff val="80000"/>
                  </a:schemeClr>
                </a:solidFill>
              </a:rPr>
              <a:t>While the earth </a:t>
            </a:r>
            <a:r>
              <a:rPr lang="en-US" b="1" dirty="0" err="1" smtClean="0">
                <a:solidFill>
                  <a:schemeClr val="accent2">
                    <a:lumMod val="20000"/>
                    <a:lumOff val="80000"/>
                  </a:schemeClr>
                </a:solidFill>
              </a:rPr>
              <a:t>remaineth</a:t>
            </a:r>
            <a:r>
              <a:rPr lang="en-US" b="1" dirty="0" smtClean="0">
                <a:solidFill>
                  <a:schemeClr val="accent2">
                    <a:lumMod val="20000"/>
                    <a:lumOff val="80000"/>
                  </a:schemeClr>
                </a:solidFill>
              </a:rPr>
              <a:t>; seedtime and harvest,</a:t>
            </a:r>
          </a:p>
          <a:p>
            <a:r>
              <a:rPr lang="en-US" b="1" dirty="0" smtClean="0">
                <a:solidFill>
                  <a:schemeClr val="accent2">
                    <a:lumMod val="20000"/>
                    <a:lumOff val="80000"/>
                  </a:schemeClr>
                </a:solidFill>
              </a:rPr>
              <a:t>And cold and heat, and summer and winter,</a:t>
            </a:r>
          </a:p>
          <a:p>
            <a:r>
              <a:rPr lang="en-US" b="1" dirty="0" smtClean="0">
                <a:solidFill>
                  <a:schemeClr val="accent2">
                    <a:lumMod val="20000"/>
                    <a:lumOff val="80000"/>
                  </a:schemeClr>
                </a:solidFill>
              </a:rPr>
              <a:t>And day and night shall not cease” Gen. 8:22</a:t>
            </a:r>
            <a:endParaRPr lang="en-US" b="1" dirty="0">
              <a:solidFill>
                <a:schemeClr val="accent2">
                  <a:lumMod val="20000"/>
                  <a:lumOff val="80000"/>
                </a:schemeClr>
              </a:solidFill>
            </a:endParaRPr>
          </a:p>
        </p:txBody>
      </p:sp>
    </p:spTree>
    <p:extLst>
      <p:ext uri="{BB962C8B-B14F-4D97-AF65-F5344CB8AC3E}">
        <p14:creationId xmlns:p14="http://schemas.microsoft.com/office/powerpoint/2010/main" val="3758026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95" y="87548"/>
            <a:ext cx="11955292" cy="6770451"/>
          </a:xfrm>
        </p:spPr>
      </p:pic>
    </p:spTree>
    <p:extLst>
      <p:ext uri="{BB962C8B-B14F-4D97-AF65-F5344CB8AC3E}">
        <p14:creationId xmlns:p14="http://schemas.microsoft.com/office/powerpoint/2010/main" val="4065499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2412</TotalTime>
  <Words>1347</Words>
  <Application>Microsoft Office PowerPoint</Application>
  <PresentationFormat>Widescreen</PresentationFormat>
  <Paragraphs>162</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Prayer and Providence</vt:lpstr>
      <vt:lpstr>PowerPoint Presentation</vt:lpstr>
      <vt:lpstr>Romans 8:31-39</vt:lpstr>
      <vt:lpstr>PowerPoint Presentation</vt:lpstr>
      <vt:lpstr>PowerPoint Presentation</vt:lpstr>
      <vt:lpstr>PowerPoint Presentation</vt:lpstr>
      <vt:lpstr>Gen. 8:22</vt:lpstr>
      <vt:lpstr>PowerPoint Presentation</vt:lpstr>
      <vt:lpstr>PowerPoint Presentation</vt:lpstr>
      <vt:lpstr>PowerPoint Presentation</vt:lpstr>
      <vt:lpstr>PowerPoint Presentation</vt:lpstr>
      <vt:lpstr>Much is said in the Bible about Prayer</vt:lpstr>
      <vt:lpstr>Some things happen to all of us, whether good or evil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need </vt:lpstr>
      <vt:lpstr>Man’s anxieties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Mordecai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Providence &amp; Prayer</dc:title>
  <dc:creator>mac</dc:creator>
  <cp:lastModifiedBy>mac</cp:lastModifiedBy>
  <cp:revision>37</cp:revision>
  <cp:lastPrinted>2017-02-10T12:30:29Z</cp:lastPrinted>
  <dcterms:created xsi:type="dcterms:W3CDTF">2017-02-10T11:50:51Z</dcterms:created>
  <dcterms:modified xsi:type="dcterms:W3CDTF">2017-02-19T01:56:28Z</dcterms:modified>
</cp:coreProperties>
</file>