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6"/>
  </p:handoutMasterIdLst>
  <p:sldIdLst>
    <p:sldId id="314" r:id="rId2"/>
    <p:sldId id="256" r:id="rId3"/>
    <p:sldId id="285" r:id="rId4"/>
    <p:sldId id="287" r:id="rId5"/>
    <p:sldId id="286" r:id="rId6"/>
    <p:sldId id="280" r:id="rId7"/>
    <p:sldId id="288" r:id="rId8"/>
    <p:sldId id="289" r:id="rId9"/>
    <p:sldId id="290" r:id="rId10"/>
    <p:sldId id="291" r:id="rId11"/>
    <p:sldId id="307" r:id="rId12"/>
    <p:sldId id="305" r:id="rId13"/>
    <p:sldId id="303" r:id="rId14"/>
    <p:sldId id="309" r:id="rId15"/>
    <p:sldId id="312" r:id="rId16"/>
    <p:sldId id="313" r:id="rId17"/>
    <p:sldId id="293" r:id="rId18"/>
    <p:sldId id="294" r:id="rId19"/>
    <p:sldId id="295" r:id="rId20"/>
    <p:sldId id="297" r:id="rId21"/>
    <p:sldId id="298" r:id="rId22"/>
    <p:sldId id="299" r:id="rId23"/>
    <p:sldId id="300" r:id="rId24"/>
    <p:sldId id="301" r:id="rId25"/>
    <p:sldId id="302" r:id="rId26"/>
    <p:sldId id="315" r:id="rId27"/>
    <p:sldId id="316" r:id="rId28"/>
    <p:sldId id="317" r:id="rId29"/>
    <p:sldId id="271" r:id="rId30"/>
    <p:sldId id="273" r:id="rId31"/>
    <p:sldId id="274" r:id="rId32"/>
    <p:sldId id="275" r:id="rId33"/>
    <p:sldId id="276" r:id="rId34"/>
    <p:sldId id="277" r:id="rId35"/>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32" autoAdjust="0"/>
    <p:restoredTop sz="94660"/>
  </p:normalViewPr>
  <p:slideViewPr>
    <p:cSldViewPr snapToGrid="0">
      <p:cViewPr varScale="1">
        <p:scale>
          <a:sx n="91" d="100"/>
          <a:sy n="91" d="100"/>
        </p:scale>
        <p:origin x="462"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89BACD9F-AD9C-4A95-8D73-24922D5A7FB1}" type="datetimeFigureOut">
              <a:rPr lang="en-US" smtClean="0"/>
              <a:t>8/3/2017</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5635ACE9-F828-4987-9D07-FDBD1696C883}" type="slidenum">
              <a:rPr lang="en-US" smtClean="0"/>
              <a:t>‹#›</a:t>
            </a:fld>
            <a:endParaRPr lang="en-US"/>
          </a:p>
        </p:txBody>
      </p:sp>
    </p:spTree>
    <p:extLst>
      <p:ext uri="{BB962C8B-B14F-4D97-AF65-F5344CB8AC3E}">
        <p14:creationId xmlns:p14="http://schemas.microsoft.com/office/powerpoint/2010/main" val="87273323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F20F99E-1B8B-48F5-BFCD-0052835BCB48}"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2101851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0F99E-1B8B-48F5-BFCD-0052835BCB48}"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2332783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0F99E-1B8B-48F5-BFCD-0052835BCB48}"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3570299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20F99E-1B8B-48F5-BFCD-0052835BCB48}"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3469290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20F99E-1B8B-48F5-BFCD-0052835BCB48}" type="datetimeFigureOut">
              <a:rPr lang="en-US" smtClean="0"/>
              <a:t>8/3/2017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1582583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F20F99E-1B8B-48F5-BFCD-0052835BCB48}" type="datetimeFigureOut">
              <a:rPr lang="en-US" smtClean="0"/>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41458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F20F99E-1B8B-48F5-BFCD-0052835BCB48}" type="datetimeFigureOut">
              <a:rPr lang="en-US" smtClean="0"/>
              <a:t>8/3/2017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4087590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F20F99E-1B8B-48F5-BFCD-0052835BCB48}" type="datetimeFigureOut">
              <a:rPr lang="en-US" smtClean="0"/>
              <a:t>8/3/2017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2956818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20F99E-1B8B-48F5-BFCD-0052835BCB48}" type="datetimeFigureOut">
              <a:rPr lang="en-US" smtClean="0"/>
              <a:t>8/3/2017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2395538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0F99E-1B8B-48F5-BFCD-0052835BCB48}" type="datetimeFigureOut">
              <a:rPr lang="en-US" smtClean="0"/>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3467096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20F99E-1B8B-48F5-BFCD-0052835BCB48}" type="datetimeFigureOut">
              <a:rPr lang="en-US" smtClean="0"/>
              <a:t>8/3/2017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8D66C7-906B-41DA-BD8E-63248DE3E77F}" type="slidenum">
              <a:rPr lang="en-US" smtClean="0"/>
              <a:t>‹#›</a:t>
            </a:fld>
            <a:endParaRPr lang="en-US"/>
          </a:p>
        </p:txBody>
      </p:sp>
    </p:spTree>
    <p:extLst>
      <p:ext uri="{BB962C8B-B14F-4D97-AF65-F5344CB8AC3E}">
        <p14:creationId xmlns:p14="http://schemas.microsoft.com/office/powerpoint/2010/main" val="2273781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20F99E-1B8B-48F5-BFCD-0052835BCB48}" type="datetimeFigureOut">
              <a:rPr lang="en-US" smtClean="0"/>
              <a:t>8/3/2017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8D66C7-906B-41DA-BD8E-63248DE3E77F}" type="slidenum">
              <a:rPr lang="en-US" smtClean="0"/>
              <a:t>‹#›</a:t>
            </a:fld>
            <a:endParaRPr lang="en-US"/>
          </a:p>
        </p:txBody>
      </p:sp>
    </p:spTree>
    <p:extLst>
      <p:ext uri="{BB962C8B-B14F-4D97-AF65-F5344CB8AC3E}">
        <p14:creationId xmlns:p14="http://schemas.microsoft.com/office/powerpoint/2010/main" val="20555590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biblegateway.com/passage/?search=Titus+1:12&amp;version=KJV"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2%20Thessalonians+2:10&amp;version=KJV"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biblegateway.com/passage/?search=2%20John+1:3&amp;version=KJV" TargetMode="External"/><Relationship Id="rId2" Type="http://schemas.openxmlformats.org/officeDocument/2006/relationships/hyperlink" Target="https://www.biblegateway.com/passage/?search=2%20John+1:1&amp;version=KJV" TargetMode="External"/><Relationship Id="rId1" Type="http://schemas.openxmlformats.org/officeDocument/2006/relationships/slideLayout" Target="../slideLayouts/slideLayout2.xml"/><Relationship Id="rId4" Type="http://schemas.openxmlformats.org/officeDocument/2006/relationships/hyperlink" Target="https://www.biblegateway.com/passage/?search=3%20John+1:1&amp;version=KJV"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biblia.com/bible/nkjv/2%20Tim%201.13" TargetMode="External"/><Relationship Id="rId7" Type="http://schemas.openxmlformats.org/officeDocument/2006/relationships/hyperlink" Target="https://biblia.com/bible/nkjv/2%20Tim%203.16" TargetMode="External"/><Relationship Id="rId2" Type="http://schemas.openxmlformats.org/officeDocument/2006/relationships/hyperlink" Target="https://biblia.com/bible/nkjv/2%20Tim%201.8" TargetMode="External"/><Relationship Id="rId1" Type="http://schemas.openxmlformats.org/officeDocument/2006/relationships/slideLayout" Target="../slideLayouts/slideLayout2.xml"/><Relationship Id="rId6" Type="http://schemas.openxmlformats.org/officeDocument/2006/relationships/hyperlink" Target="https://biblia.com/bible/nkjv/2%20Tim%202.24" TargetMode="External"/><Relationship Id="rId5" Type="http://schemas.openxmlformats.org/officeDocument/2006/relationships/hyperlink" Target="https://biblia.com/bible/nkjv/2%20Tim%202.15" TargetMode="External"/><Relationship Id="rId4" Type="http://schemas.openxmlformats.org/officeDocument/2006/relationships/hyperlink" Target="https://biblia.com/bible/nkjv/2%20Tim%202.2"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24" y="84082"/>
            <a:ext cx="11227676" cy="6773917"/>
          </a:xfrm>
        </p:spPr>
        <p:txBody>
          <a:bodyPr/>
          <a:lstStyle/>
          <a:p>
            <a:endParaRPr lang="en-US" dirty="0" smtClean="0"/>
          </a:p>
          <a:p>
            <a:pPr marL="0" indent="0">
              <a:buNone/>
            </a:pPr>
            <a:r>
              <a:rPr lang="en-US" sz="6000" b="1" u="sng" dirty="0" smtClean="0">
                <a:solidFill>
                  <a:schemeClr val="accent3">
                    <a:lumMod val="50000"/>
                  </a:schemeClr>
                </a:solidFill>
              </a:rPr>
              <a:t>WILL GOD’S PREACHING OF ‘THE</a:t>
            </a:r>
          </a:p>
          <a:p>
            <a:pPr marL="0" indent="0">
              <a:buNone/>
            </a:pPr>
            <a:r>
              <a:rPr lang="en-US" sz="6000" b="1" u="sng" dirty="0" smtClean="0">
                <a:solidFill>
                  <a:schemeClr val="accent3">
                    <a:lumMod val="50000"/>
                  </a:schemeClr>
                </a:solidFill>
              </a:rPr>
              <a:t>WORD’ ACCOMPLISH MUCH</a:t>
            </a:r>
          </a:p>
          <a:p>
            <a:pPr marL="0" indent="0">
              <a:buNone/>
            </a:pPr>
            <a:r>
              <a:rPr lang="en-US" sz="6000" b="1" u="sng" dirty="0" smtClean="0">
                <a:solidFill>
                  <a:schemeClr val="accent3">
                    <a:lumMod val="50000"/>
                  </a:schemeClr>
                </a:solidFill>
              </a:rPr>
              <a:t>IN 2017?</a:t>
            </a:r>
          </a:p>
          <a:p>
            <a:pPr marL="0" indent="0">
              <a:buNone/>
            </a:pPr>
            <a:endParaRPr lang="en-US" sz="5400" b="1" u="sng" dirty="0">
              <a:solidFill>
                <a:srgbClr val="FF0000"/>
              </a:solidFill>
            </a:endParaRPr>
          </a:p>
          <a:p>
            <a:pPr marL="0" indent="0">
              <a:buNone/>
            </a:pPr>
            <a:r>
              <a:rPr lang="en-US" sz="5400" b="1" u="sng" dirty="0" smtClean="0">
                <a:solidFill>
                  <a:srgbClr val="FF0000"/>
                </a:solidFill>
              </a:rPr>
              <a:t> CF:  Isa .55:8-11</a:t>
            </a:r>
          </a:p>
        </p:txBody>
      </p:sp>
    </p:spTree>
    <p:extLst>
      <p:ext uri="{BB962C8B-B14F-4D97-AF65-F5344CB8AC3E}">
        <p14:creationId xmlns:p14="http://schemas.microsoft.com/office/powerpoint/2010/main" val="791580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083" y="115614"/>
            <a:ext cx="11269717" cy="6547945"/>
          </a:xfrm>
        </p:spPr>
        <p:txBody>
          <a:bodyPr>
            <a:normAutofit/>
          </a:bodyPr>
          <a:lstStyle/>
          <a:p>
            <a:r>
              <a:rPr lang="en-US" sz="4400" b="1" dirty="0" smtClean="0"/>
              <a:t>These men (preachers) were </a:t>
            </a:r>
            <a:r>
              <a:rPr lang="en-US" sz="4400" b="1" smtClean="0"/>
              <a:t>making known </a:t>
            </a:r>
            <a:r>
              <a:rPr lang="en-US" sz="4400" b="1" dirty="0" smtClean="0"/>
              <a:t>God’s</a:t>
            </a:r>
          </a:p>
          <a:p>
            <a:r>
              <a:rPr lang="en-US" sz="4400" b="1" dirty="0" smtClean="0"/>
              <a:t>Will (preaching) to (people) </a:t>
            </a:r>
          </a:p>
          <a:p>
            <a:endParaRPr lang="en-US" sz="4400" b="1" dirty="0"/>
          </a:p>
          <a:p>
            <a:r>
              <a:rPr lang="en-US" sz="4400" b="1" dirty="0" smtClean="0"/>
              <a:t>Are </a:t>
            </a:r>
            <a:r>
              <a:rPr lang="en-US" sz="4400" b="1" u="sng" dirty="0" smtClean="0">
                <a:solidFill>
                  <a:srgbClr val="0070C0"/>
                </a:solidFill>
              </a:rPr>
              <a:t>we</a:t>
            </a:r>
            <a:r>
              <a:rPr lang="en-US" sz="4400" b="1" dirty="0" smtClean="0"/>
              <a:t> preachers doing the same today?</a:t>
            </a:r>
          </a:p>
          <a:p>
            <a:endParaRPr lang="en-US" sz="3600" b="1" dirty="0"/>
          </a:p>
          <a:p>
            <a:endParaRPr lang="en-US" sz="3600" b="1" dirty="0"/>
          </a:p>
        </p:txBody>
      </p:sp>
    </p:spTree>
    <p:extLst>
      <p:ext uri="{BB962C8B-B14F-4D97-AF65-F5344CB8AC3E}">
        <p14:creationId xmlns:p14="http://schemas.microsoft.com/office/powerpoint/2010/main" val="8693441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070020" cy="6779172"/>
          </a:xfrm>
        </p:spPr>
        <p:txBody>
          <a:bodyPr>
            <a:normAutofit/>
          </a:bodyPr>
          <a:lstStyle/>
          <a:p>
            <a:endParaRPr lang="en-US" sz="4000" b="1" dirty="0" smtClean="0"/>
          </a:p>
          <a:p>
            <a:endParaRPr lang="en-US" sz="4000" b="1" dirty="0"/>
          </a:p>
          <a:p>
            <a:r>
              <a:rPr lang="en-US" sz="4000" b="1" dirty="0" smtClean="0"/>
              <a:t>The purpose in all preaching is to make known the</a:t>
            </a:r>
          </a:p>
          <a:p>
            <a:r>
              <a:rPr lang="en-US" sz="4000" b="1" dirty="0" smtClean="0"/>
              <a:t>Truth of God on all subjects to help people make</a:t>
            </a:r>
          </a:p>
          <a:p>
            <a:r>
              <a:rPr lang="en-US" sz="4000" b="1" dirty="0" smtClean="0"/>
              <a:t>Changes in their lives to be ‘fit for the service “ to</a:t>
            </a:r>
          </a:p>
          <a:p>
            <a:r>
              <a:rPr lang="en-US" sz="4000" b="1" dirty="0" smtClean="0"/>
              <a:t>God.</a:t>
            </a:r>
            <a:endParaRPr lang="en-US" sz="4000" b="1" dirty="0"/>
          </a:p>
        </p:txBody>
      </p:sp>
    </p:spTree>
    <p:extLst>
      <p:ext uri="{BB962C8B-B14F-4D97-AF65-F5344CB8AC3E}">
        <p14:creationId xmlns:p14="http://schemas.microsoft.com/office/powerpoint/2010/main" val="382938661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70C0"/>
                </a:solidFill>
              </a:rPr>
              <a:t>  And Again:  The </a:t>
            </a:r>
            <a:r>
              <a:rPr lang="en-US" b="1" u="sng" dirty="0" smtClean="0">
                <a:solidFill>
                  <a:srgbClr val="0070C0"/>
                </a:solidFill>
              </a:rPr>
              <a:t>goal /aim of preaching</a:t>
            </a:r>
            <a:endParaRPr lang="en-US" b="1" u="sng" dirty="0">
              <a:solidFill>
                <a:srgbClr val="0070C0"/>
              </a:solidFill>
            </a:endParaRPr>
          </a:p>
        </p:txBody>
      </p:sp>
      <p:sp>
        <p:nvSpPr>
          <p:cNvPr id="3" name="Content Placeholder 2"/>
          <p:cNvSpPr>
            <a:spLocks noGrp="1"/>
          </p:cNvSpPr>
          <p:nvPr>
            <p:ph idx="1"/>
          </p:nvPr>
        </p:nvSpPr>
        <p:spPr>
          <a:xfrm>
            <a:off x="838200" y="1825624"/>
            <a:ext cx="11059510" cy="4827423"/>
          </a:xfrm>
        </p:spPr>
        <p:txBody>
          <a:bodyPr>
            <a:normAutofit fontScale="92500" lnSpcReduction="10000"/>
          </a:bodyPr>
          <a:lstStyle/>
          <a:p>
            <a:r>
              <a:rPr lang="en-US" sz="3900" dirty="0" smtClean="0"/>
              <a:t>The basic aim of preaching is to please God who wants to</a:t>
            </a:r>
          </a:p>
          <a:p>
            <a:r>
              <a:rPr lang="en-US" sz="3900" dirty="0" smtClean="0"/>
              <a:t>Change </a:t>
            </a:r>
            <a:r>
              <a:rPr lang="en-US" sz="3900" dirty="0" err="1" smtClean="0"/>
              <a:t>people..This</a:t>
            </a:r>
            <a:r>
              <a:rPr lang="en-US" sz="3900" dirty="0" smtClean="0"/>
              <a:t> is accomplished by using God’s Word.</a:t>
            </a:r>
          </a:p>
          <a:p>
            <a:pPr marL="0" indent="0">
              <a:buNone/>
            </a:pPr>
            <a:r>
              <a:rPr lang="en-US" sz="3900" dirty="0" smtClean="0">
                <a:solidFill>
                  <a:srgbClr val="0070C0"/>
                </a:solidFill>
              </a:rPr>
              <a:t>       Acts </a:t>
            </a:r>
            <a:r>
              <a:rPr lang="en-US" sz="3900" dirty="0" smtClean="0">
                <a:solidFill>
                  <a:srgbClr val="0070C0"/>
                </a:solidFill>
              </a:rPr>
              <a:t>26:18   </a:t>
            </a:r>
            <a:r>
              <a:rPr lang="en-US" sz="3900" u="sng" dirty="0" smtClean="0">
                <a:solidFill>
                  <a:srgbClr val="FF0000"/>
                </a:solidFill>
              </a:rPr>
              <a:t>to open their eyes</a:t>
            </a:r>
            <a:r>
              <a:rPr lang="en-US" sz="3900" dirty="0" smtClean="0"/>
              <a:t>, in order to turn </a:t>
            </a:r>
            <a:r>
              <a:rPr lang="en-US" sz="3900" dirty="0" smtClean="0"/>
              <a:t>them</a:t>
            </a:r>
          </a:p>
          <a:p>
            <a:pPr marL="0" indent="0">
              <a:buNone/>
            </a:pPr>
            <a:r>
              <a:rPr lang="en-US" sz="3900" dirty="0" smtClean="0"/>
              <a:t> </a:t>
            </a:r>
            <a:r>
              <a:rPr lang="en-US" sz="3900" dirty="0" smtClean="0"/>
              <a:t>from darkness to light, and from the power of Satan to God, that they may receive forgiveness of sins and an inheritance among those who are sanctified by faith in me (Christ</a:t>
            </a:r>
            <a:r>
              <a:rPr lang="en-US" sz="3900" dirty="0" smtClean="0"/>
              <a:t>).</a:t>
            </a:r>
          </a:p>
          <a:p>
            <a:pPr marL="0" indent="0">
              <a:buNone/>
            </a:pPr>
            <a:r>
              <a:rPr lang="en-US" dirty="0"/>
              <a:t> </a:t>
            </a:r>
            <a:r>
              <a:rPr lang="en-US" dirty="0" smtClean="0"/>
              <a:t>    </a:t>
            </a:r>
            <a:endParaRPr lang="en-US" dirty="0"/>
          </a:p>
        </p:txBody>
      </p:sp>
    </p:spTree>
    <p:extLst>
      <p:ext uri="{BB962C8B-B14F-4D97-AF65-F5344CB8AC3E}">
        <p14:creationId xmlns:p14="http://schemas.microsoft.com/office/powerpoint/2010/main" val="2385732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solidFill>
                  <a:schemeClr val="accent4">
                    <a:lumMod val="50000"/>
                  </a:schemeClr>
                </a:solidFill>
              </a:rPr>
              <a:t>Some people will listen…and do something about</a:t>
            </a:r>
            <a:br>
              <a:rPr lang="en-US" b="1" u="sng" dirty="0" smtClean="0">
                <a:solidFill>
                  <a:schemeClr val="accent4">
                    <a:lumMod val="50000"/>
                  </a:schemeClr>
                </a:solidFill>
              </a:rPr>
            </a:br>
            <a:r>
              <a:rPr lang="en-US" b="1" u="sng" dirty="0" smtClean="0">
                <a:solidFill>
                  <a:schemeClr val="accent4">
                    <a:lumMod val="50000"/>
                  </a:schemeClr>
                </a:solidFill>
              </a:rPr>
              <a:t>their souls!</a:t>
            </a:r>
            <a:endParaRPr lang="en-US" b="1" u="sng" dirty="0">
              <a:solidFill>
                <a:schemeClr val="accent4">
                  <a:lumMod val="50000"/>
                </a:schemeClr>
              </a:solidFill>
            </a:endParaRPr>
          </a:p>
        </p:txBody>
      </p:sp>
      <p:sp>
        <p:nvSpPr>
          <p:cNvPr id="3" name="Content Placeholder 2"/>
          <p:cNvSpPr>
            <a:spLocks noGrp="1"/>
          </p:cNvSpPr>
          <p:nvPr>
            <p:ph idx="1"/>
          </p:nvPr>
        </p:nvSpPr>
        <p:spPr/>
        <p:txBody>
          <a:bodyPr/>
          <a:lstStyle/>
          <a:p>
            <a:r>
              <a:rPr lang="en-US" sz="4000" b="1" dirty="0"/>
              <a:t>To turn men from the power of Satan to God.</a:t>
            </a:r>
          </a:p>
          <a:p>
            <a:r>
              <a:rPr lang="en-US" sz="4000" b="1" dirty="0"/>
              <a:t>  Col. 1:6-13  …turned us from darkness and delivered us</a:t>
            </a:r>
          </a:p>
          <a:p>
            <a:r>
              <a:rPr lang="en-US" sz="4000" b="1" dirty="0"/>
              <a:t>  into the kingdom of the Son of His Love.  </a:t>
            </a:r>
          </a:p>
          <a:p>
            <a:endParaRPr lang="en-US" dirty="0"/>
          </a:p>
        </p:txBody>
      </p:sp>
    </p:spTree>
    <p:extLst>
      <p:ext uri="{BB962C8B-B14F-4D97-AF65-F5344CB8AC3E}">
        <p14:creationId xmlns:p14="http://schemas.microsoft.com/office/powerpoint/2010/main" val="298642731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069" y="91417"/>
            <a:ext cx="10515600" cy="6509079"/>
          </a:xfrm>
        </p:spPr>
        <p:txBody>
          <a:bodyPr>
            <a:normAutofit/>
          </a:bodyPr>
          <a:lstStyle/>
          <a:p>
            <a:r>
              <a:rPr lang="en-US" sz="3600" b="1" u="sng" dirty="0" smtClean="0"/>
              <a:t>You </a:t>
            </a:r>
            <a:r>
              <a:rPr lang="en-US" sz="3600" b="1" u="sng" dirty="0" smtClean="0"/>
              <a:t>must know what the people need to help them change.</a:t>
            </a:r>
          </a:p>
          <a:p>
            <a:r>
              <a:rPr lang="en-US" sz="3600" dirty="0"/>
              <a:t> </a:t>
            </a:r>
            <a:r>
              <a:rPr lang="en-US" sz="3600" dirty="0" smtClean="0"/>
              <a:t>   </a:t>
            </a:r>
            <a:r>
              <a:rPr lang="en-US" sz="3600" dirty="0" smtClean="0"/>
              <a:t>1. </a:t>
            </a:r>
            <a:r>
              <a:rPr lang="en-US" sz="3600" dirty="0" smtClean="0"/>
              <a:t>  </a:t>
            </a:r>
            <a:r>
              <a:rPr lang="en-US" sz="3600" b="1" u="sng" dirty="0" smtClean="0">
                <a:solidFill>
                  <a:srgbClr val="7030A0"/>
                </a:solidFill>
              </a:rPr>
              <a:t>Liars </a:t>
            </a:r>
            <a:r>
              <a:rPr lang="en-US" sz="3600" dirty="0" smtClean="0"/>
              <a:t>-  need to hear and believe what God says:—Rev</a:t>
            </a:r>
            <a:r>
              <a:rPr lang="en-US" sz="3600" dirty="0" smtClean="0"/>
              <a:t>. 21:8</a:t>
            </a:r>
          </a:p>
          <a:p>
            <a:r>
              <a:rPr lang="en-US" sz="3600" dirty="0"/>
              <a:t> </a:t>
            </a:r>
            <a:r>
              <a:rPr lang="en-US" sz="3600" dirty="0" smtClean="0"/>
              <a:t>   </a:t>
            </a:r>
            <a:r>
              <a:rPr lang="en-US" sz="3600" dirty="0" smtClean="0"/>
              <a:t>2.   </a:t>
            </a:r>
            <a:r>
              <a:rPr lang="en-US" sz="4000" b="1" u="sng" dirty="0" smtClean="0">
                <a:solidFill>
                  <a:srgbClr val="7030A0"/>
                </a:solidFill>
              </a:rPr>
              <a:t>Fornicators</a:t>
            </a:r>
            <a:r>
              <a:rPr lang="en-US" sz="3600" dirty="0" smtClean="0"/>
              <a:t>— Quit it! I </a:t>
            </a:r>
            <a:r>
              <a:rPr lang="en-US" sz="3600" dirty="0" smtClean="0"/>
              <a:t>Cor. 6:18  Flee Fornication.</a:t>
            </a:r>
          </a:p>
          <a:p>
            <a:r>
              <a:rPr lang="en-US" sz="3600" dirty="0"/>
              <a:t> </a:t>
            </a:r>
            <a:r>
              <a:rPr lang="en-US" sz="3600" dirty="0" smtClean="0"/>
              <a:t>   </a:t>
            </a:r>
            <a:r>
              <a:rPr lang="en-US" sz="3600" dirty="0" smtClean="0"/>
              <a:t>3. </a:t>
            </a:r>
            <a:r>
              <a:rPr lang="en-US" sz="3600" dirty="0" smtClean="0"/>
              <a:t>  </a:t>
            </a:r>
            <a:r>
              <a:rPr lang="en-US" sz="4000" u="sng" dirty="0" smtClean="0">
                <a:solidFill>
                  <a:srgbClr val="7030A0"/>
                </a:solidFill>
              </a:rPr>
              <a:t>Stealers</a:t>
            </a:r>
            <a:r>
              <a:rPr lang="en-US" sz="3600" dirty="0" smtClean="0"/>
              <a:t>…Eph. 4: </a:t>
            </a:r>
            <a:r>
              <a:rPr lang="en-US" sz="3600" dirty="0" smtClean="0"/>
              <a:t>28 </a:t>
            </a:r>
            <a:r>
              <a:rPr lang="en-US" sz="3600" dirty="0" smtClean="0"/>
              <a:t>Let him that stole, steal no more!</a:t>
            </a:r>
          </a:p>
          <a:p>
            <a:r>
              <a:rPr lang="en-US" sz="3600" dirty="0"/>
              <a:t> </a:t>
            </a:r>
            <a:r>
              <a:rPr lang="en-US" sz="3600" dirty="0" smtClean="0"/>
              <a:t>   </a:t>
            </a:r>
            <a:r>
              <a:rPr lang="en-US" sz="3600" dirty="0" smtClean="0"/>
              <a:t>4.</a:t>
            </a:r>
            <a:r>
              <a:rPr lang="en-US" sz="3600" dirty="0" smtClean="0"/>
              <a:t>  </a:t>
            </a:r>
            <a:r>
              <a:rPr lang="en-US" sz="3600" b="1" u="sng" dirty="0" err="1" smtClean="0">
                <a:solidFill>
                  <a:srgbClr val="7030A0"/>
                </a:solidFill>
              </a:rPr>
              <a:t>Gossipers</a:t>
            </a:r>
            <a:r>
              <a:rPr lang="en-US" sz="3600" b="1" u="sng" dirty="0" err="1" smtClean="0">
                <a:solidFill>
                  <a:srgbClr val="7030A0"/>
                </a:solidFill>
              </a:rPr>
              <a:t>..</a:t>
            </a:r>
            <a:r>
              <a:rPr lang="en-US" sz="3600" dirty="0" err="1" smtClean="0"/>
              <a:t>Needs</a:t>
            </a:r>
            <a:r>
              <a:rPr lang="en-US" sz="3600" dirty="0" smtClean="0"/>
              <a:t> to Shut </a:t>
            </a:r>
            <a:r>
              <a:rPr lang="en-US" sz="3600" dirty="0" smtClean="0"/>
              <a:t>up!.  A whisper…a tale </a:t>
            </a:r>
            <a:r>
              <a:rPr lang="en-US" sz="3600" dirty="0" smtClean="0"/>
              <a:t>  bearer</a:t>
            </a:r>
            <a:r>
              <a:rPr lang="en-US" sz="3600" dirty="0" smtClean="0"/>
              <a:t>..</a:t>
            </a:r>
            <a:r>
              <a:rPr lang="en-US" sz="3600" dirty="0" smtClean="0"/>
              <a:t>Matt.12:36-37</a:t>
            </a:r>
          </a:p>
          <a:p>
            <a:r>
              <a:rPr lang="en-US" sz="3600" dirty="0"/>
              <a:t> </a:t>
            </a:r>
            <a:r>
              <a:rPr lang="en-US" sz="3600" dirty="0" smtClean="0"/>
              <a:t>   5.  </a:t>
            </a:r>
            <a:r>
              <a:rPr lang="en-US" sz="3600" b="1" u="sng" dirty="0" smtClean="0">
                <a:solidFill>
                  <a:srgbClr val="7030A0"/>
                </a:solidFill>
              </a:rPr>
              <a:t>Slothful</a:t>
            </a:r>
            <a:r>
              <a:rPr lang="en-US" sz="3600" dirty="0" smtClean="0"/>
              <a:t>.  Lazy.  Won’t work.   2 Thess. 4:10</a:t>
            </a:r>
            <a:endParaRPr lang="en-US" sz="3600" dirty="0"/>
          </a:p>
        </p:txBody>
      </p:sp>
    </p:spTree>
    <p:extLst>
      <p:ext uri="{BB962C8B-B14F-4D97-AF65-F5344CB8AC3E}">
        <p14:creationId xmlns:p14="http://schemas.microsoft.com/office/powerpoint/2010/main" val="401186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454" y="-1"/>
            <a:ext cx="11753193" cy="6726621"/>
          </a:xfrm>
        </p:spPr>
        <p:txBody>
          <a:bodyPr/>
          <a:lstStyle/>
          <a:p>
            <a:pPr marL="0" indent="0">
              <a:buNone/>
            </a:pPr>
            <a:endParaRPr lang="en-US" sz="4000" b="1" u="sng" dirty="0" smtClean="0">
              <a:solidFill>
                <a:srgbClr val="7030A0"/>
              </a:solidFill>
            </a:endParaRPr>
          </a:p>
          <a:p>
            <a:pPr marL="0" indent="0">
              <a:buNone/>
            </a:pPr>
            <a:r>
              <a:rPr lang="en-US" sz="4000" b="1" u="sng" dirty="0" smtClean="0">
                <a:solidFill>
                  <a:srgbClr val="7030A0"/>
                </a:solidFill>
              </a:rPr>
              <a:t>  6   </a:t>
            </a:r>
            <a:r>
              <a:rPr lang="en-US" sz="4000" b="1" u="sng" dirty="0">
                <a:solidFill>
                  <a:srgbClr val="7030A0"/>
                </a:solidFill>
              </a:rPr>
              <a:t>Haughty, proud, pride.  </a:t>
            </a:r>
            <a:r>
              <a:rPr lang="en-US" sz="4000" b="1" dirty="0"/>
              <a:t>‘I Pet. 5:8  </a:t>
            </a:r>
            <a:r>
              <a:rPr lang="en-US" sz="4000" b="1" u="sng" dirty="0"/>
              <a:t>Humble </a:t>
            </a:r>
            <a:r>
              <a:rPr lang="en-US" sz="4000" b="1" u="sng" dirty="0" smtClean="0"/>
              <a:t>yourself</a:t>
            </a:r>
          </a:p>
          <a:p>
            <a:pPr marL="0" indent="0">
              <a:buNone/>
            </a:pPr>
            <a:endParaRPr lang="en-US" sz="4000" b="1" u="sng" dirty="0"/>
          </a:p>
          <a:p>
            <a:r>
              <a:rPr lang="en-US" sz="4000" b="1" dirty="0">
                <a:solidFill>
                  <a:srgbClr val="7030A0"/>
                </a:solidFill>
              </a:rPr>
              <a:t>7.   </a:t>
            </a:r>
            <a:r>
              <a:rPr lang="en-US" sz="4000" b="1" u="sng" dirty="0">
                <a:solidFill>
                  <a:srgbClr val="7030A0"/>
                </a:solidFill>
              </a:rPr>
              <a:t>Stingy.. </a:t>
            </a:r>
            <a:r>
              <a:rPr lang="en-US" sz="4000" b="1" dirty="0">
                <a:solidFill>
                  <a:srgbClr val="7030A0"/>
                </a:solidFill>
              </a:rPr>
              <a:t>Won’t </a:t>
            </a:r>
            <a:r>
              <a:rPr lang="en-US" sz="4000" b="1" dirty="0"/>
              <a:t>Share  with others.  Gal. 6:10 </a:t>
            </a:r>
            <a:endParaRPr lang="en-US" sz="4000" b="1" dirty="0" smtClean="0"/>
          </a:p>
          <a:p>
            <a:endParaRPr lang="en-US" sz="4000" b="1" dirty="0"/>
          </a:p>
          <a:p>
            <a:r>
              <a:rPr lang="en-US" sz="4000" b="1" dirty="0"/>
              <a:t>8..  </a:t>
            </a:r>
            <a:r>
              <a:rPr lang="en-US" sz="4000" b="1" u="sng" dirty="0">
                <a:solidFill>
                  <a:srgbClr val="7030A0"/>
                </a:solidFill>
              </a:rPr>
              <a:t>Unfaithful.  </a:t>
            </a:r>
            <a:r>
              <a:rPr lang="en-US" sz="4000" b="1" dirty="0"/>
              <a:t>Don’t ever give up…Rev. 2:10Gal. </a:t>
            </a:r>
            <a:r>
              <a:rPr lang="en-US" sz="4000" b="1" dirty="0" smtClean="0"/>
              <a:t>6:9</a:t>
            </a:r>
          </a:p>
          <a:p>
            <a:r>
              <a:rPr lang="en-US" sz="4000" b="1" dirty="0" smtClean="0"/>
              <a:t> </a:t>
            </a:r>
            <a:endParaRPr lang="en-US" sz="4000" b="1" dirty="0"/>
          </a:p>
          <a:p>
            <a:r>
              <a:rPr lang="en-US" sz="4000" b="1" dirty="0"/>
              <a:t>9.    </a:t>
            </a:r>
            <a:r>
              <a:rPr lang="en-US" sz="4400" b="1" u="sng" dirty="0">
                <a:solidFill>
                  <a:srgbClr val="7030A0"/>
                </a:solidFill>
              </a:rPr>
              <a:t>Going to forbidden places</a:t>
            </a:r>
            <a:r>
              <a:rPr lang="en-US" sz="4000" b="1" dirty="0"/>
              <a:t>.  Watch  your eyes, your ears, your feet…  where they go!</a:t>
            </a:r>
          </a:p>
          <a:p>
            <a:endParaRPr lang="en-US" dirty="0"/>
          </a:p>
        </p:txBody>
      </p:sp>
    </p:spTree>
    <p:extLst>
      <p:ext uri="{BB962C8B-B14F-4D97-AF65-F5344CB8AC3E}">
        <p14:creationId xmlns:p14="http://schemas.microsoft.com/office/powerpoint/2010/main" val="1193197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p:cTn id="23"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175500"/>
            <a:ext cx="11511455" cy="6603672"/>
          </a:xfrm>
        </p:spPr>
        <p:txBody>
          <a:bodyPr/>
          <a:lstStyle/>
          <a:p>
            <a:r>
              <a:rPr lang="en-US" sz="4000" dirty="0"/>
              <a:t>10</a:t>
            </a:r>
            <a:r>
              <a:rPr lang="en-US" sz="4000" b="1" u="sng" dirty="0">
                <a:solidFill>
                  <a:srgbClr val="7030A0"/>
                </a:solidFill>
              </a:rPr>
              <a:t>.  Guilty of the D’s:</a:t>
            </a:r>
          </a:p>
          <a:p>
            <a:r>
              <a:rPr lang="en-US" sz="4000" dirty="0"/>
              <a:t>           </a:t>
            </a:r>
            <a:r>
              <a:rPr lang="en-US" sz="4000" dirty="0" err="1">
                <a:solidFill>
                  <a:srgbClr val="0070C0"/>
                </a:solidFill>
              </a:rPr>
              <a:t>Drunkedness</a:t>
            </a:r>
            <a:r>
              <a:rPr lang="en-US" sz="4000" dirty="0"/>
              <a:t>.    Abstain from it. Work of the flesh. Gal. 5:19-21 </a:t>
            </a:r>
          </a:p>
          <a:p>
            <a:r>
              <a:rPr lang="en-US" sz="4000" dirty="0"/>
              <a:t>          </a:t>
            </a:r>
            <a:r>
              <a:rPr lang="en-US" sz="4000" dirty="0">
                <a:solidFill>
                  <a:srgbClr val="0070C0"/>
                </a:solidFill>
              </a:rPr>
              <a:t> Drugs </a:t>
            </a:r>
            <a:r>
              <a:rPr lang="en-US" sz="4000" dirty="0" smtClean="0"/>
              <a:t>.  Stop it .  Your mind!  Gal.5:19-21</a:t>
            </a:r>
            <a:endParaRPr lang="en-US" sz="4000" dirty="0"/>
          </a:p>
          <a:p>
            <a:r>
              <a:rPr lang="en-US" sz="4000" dirty="0"/>
              <a:t>           </a:t>
            </a:r>
            <a:r>
              <a:rPr lang="en-US" sz="4000" dirty="0">
                <a:solidFill>
                  <a:srgbClr val="0070C0"/>
                </a:solidFill>
              </a:rPr>
              <a:t>Dress</a:t>
            </a:r>
            <a:r>
              <a:rPr lang="en-US" sz="4000" dirty="0"/>
              <a:t>.    immodest Dresses/pants/  the way we dress…why are you wearing what you wear?  I Tim. 2:9-10  </a:t>
            </a:r>
          </a:p>
          <a:p>
            <a:r>
              <a:rPr lang="en-US" sz="4000" dirty="0"/>
              <a:t>  11. </a:t>
            </a:r>
            <a:r>
              <a:rPr lang="en-US" sz="4000" dirty="0" err="1"/>
              <a:t>Music..</a:t>
            </a:r>
            <a:r>
              <a:rPr lang="en-US" sz="4000" b="1" dirty="0" err="1">
                <a:solidFill>
                  <a:srgbClr val="0070C0"/>
                </a:solidFill>
              </a:rPr>
              <a:t>blaring</a:t>
            </a:r>
            <a:r>
              <a:rPr lang="en-US" sz="4000" b="1" dirty="0">
                <a:solidFill>
                  <a:srgbClr val="0070C0"/>
                </a:solidFill>
              </a:rPr>
              <a:t> out curse words  </a:t>
            </a:r>
            <a:r>
              <a:rPr lang="en-US" sz="4000" dirty="0"/>
              <a:t>Matt. 15:19-20 </a:t>
            </a:r>
          </a:p>
          <a:p>
            <a:endParaRPr lang="en-US" dirty="0"/>
          </a:p>
        </p:txBody>
      </p:sp>
    </p:spTree>
    <p:extLst>
      <p:ext uri="{BB962C8B-B14F-4D97-AF65-F5344CB8AC3E}">
        <p14:creationId xmlns:p14="http://schemas.microsoft.com/office/powerpoint/2010/main" val="4260824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9186" y="84083"/>
            <a:ext cx="11164614" cy="6600496"/>
          </a:xfrm>
        </p:spPr>
        <p:txBody>
          <a:bodyPr/>
          <a:lstStyle/>
          <a:p>
            <a:r>
              <a:rPr lang="en-US" sz="3600" b="1" dirty="0" smtClean="0"/>
              <a:t>1.  That’s why we must tell God’s truth about marriage, </a:t>
            </a:r>
          </a:p>
          <a:p>
            <a:r>
              <a:rPr lang="en-US" sz="3600" b="1" dirty="0" smtClean="0"/>
              <a:t>Divorce and remarriage</a:t>
            </a:r>
          </a:p>
          <a:p>
            <a:r>
              <a:rPr lang="en-US" sz="4000" b="1" dirty="0"/>
              <a:t> </a:t>
            </a:r>
            <a:r>
              <a:rPr lang="en-US" sz="4000" b="1" dirty="0" smtClean="0"/>
              <a:t>    a)  Marriage is till death do you part.  Matt. 19:9</a:t>
            </a:r>
          </a:p>
          <a:p>
            <a:r>
              <a:rPr lang="en-US" sz="4000" b="1" dirty="0"/>
              <a:t> </a:t>
            </a:r>
            <a:r>
              <a:rPr lang="en-US" sz="4000" b="1" dirty="0" smtClean="0"/>
              <a:t>    b)  Jesus only gives one exception for divorce and </a:t>
            </a:r>
          </a:p>
          <a:p>
            <a:pPr marL="0" indent="0">
              <a:buNone/>
            </a:pPr>
            <a:r>
              <a:rPr lang="en-US" sz="4000" b="1" dirty="0" smtClean="0"/>
              <a:t>            remarriage -  fornication!    </a:t>
            </a:r>
            <a:endParaRPr lang="en-US" sz="4000" b="1" dirty="0"/>
          </a:p>
        </p:txBody>
      </p:sp>
    </p:spTree>
    <p:extLst>
      <p:ext uri="{BB962C8B-B14F-4D97-AF65-F5344CB8AC3E}">
        <p14:creationId xmlns:p14="http://schemas.microsoft.com/office/powerpoint/2010/main" val="2071275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495" y="0"/>
            <a:ext cx="11616559" cy="6653048"/>
          </a:xfrm>
        </p:spPr>
        <p:txBody>
          <a:bodyPr/>
          <a:lstStyle/>
          <a:p>
            <a:r>
              <a:rPr lang="en-US" sz="3600" b="1" dirty="0" smtClean="0"/>
              <a:t>2.  We must tell God’s truth about ‘telling the</a:t>
            </a:r>
          </a:p>
          <a:p>
            <a:r>
              <a:rPr lang="en-US" sz="3600" b="1" dirty="0" smtClean="0"/>
              <a:t>Truth’.   All liars (not some) will have  their part</a:t>
            </a:r>
          </a:p>
          <a:p>
            <a:r>
              <a:rPr lang="en-US" sz="3600" b="1" dirty="0" smtClean="0"/>
              <a:t>In the lake that burns with fire and brimstone.</a:t>
            </a:r>
          </a:p>
          <a:p>
            <a:r>
              <a:rPr lang="en-US" sz="3600" b="1" dirty="0" smtClean="0"/>
              <a:t>Rev. 21:8   Quit lying.  The price is too big to </a:t>
            </a:r>
          </a:p>
          <a:p>
            <a:r>
              <a:rPr lang="en-US" sz="3600" b="1" dirty="0" smtClean="0"/>
              <a:t>Pay for dishonesty!</a:t>
            </a:r>
          </a:p>
          <a:p>
            <a:r>
              <a:rPr lang="en-US" sz="3600" b="1" dirty="0"/>
              <a:t> </a:t>
            </a:r>
            <a:r>
              <a:rPr lang="en-US" sz="3600" b="1" dirty="0" smtClean="0"/>
              <a:t>  a)  Are the majority of Americans liars?   </a:t>
            </a:r>
          </a:p>
          <a:p>
            <a:r>
              <a:rPr lang="en-US" sz="3600" b="1" dirty="0"/>
              <a:t> </a:t>
            </a:r>
            <a:r>
              <a:rPr lang="en-US" sz="3600" b="1" dirty="0" smtClean="0"/>
              <a:t>       </a:t>
            </a:r>
            <a:r>
              <a:rPr lang="en-US" sz="3600" b="1" dirty="0">
                <a:hlinkClick r:id="rId2"/>
              </a:rPr>
              <a:t>Titus 1:12</a:t>
            </a:r>
            <a:endParaRPr lang="en-US" sz="3600" b="1" dirty="0"/>
          </a:p>
          <a:p>
            <a:r>
              <a:rPr lang="en-US" sz="3600" b="1" dirty="0" smtClean="0"/>
              <a:t/>
            </a:r>
            <a:br>
              <a:rPr lang="en-US" sz="3600" b="1" dirty="0" smtClean="0"/>
            </a:br>
            <a:r>
              <a:rPr lang="en-US" sz="3600" b="1" dirty="0" smtClean="0"/>
              <a:t>“One </a:t>
            </a:r>
            <a:r>
              <a:rPr lang="en-US" sz="3600" b="1" dirty="0"/>
              <a:t>of themselves, even a prophet of their own, said</a:t>
            </a:r>
            <a:r>
              <a:rPr lang="en-US" sz="3600" b="1" dirty="0" smtClean="0"/>
              <a:t>,</a:t>
            </a:r>
          </a:p>
          <a:p>
            <a:r>
              <a:rPr lang="en-US" sz="3600" b="1" dirty="0" smtClean="0"/>
              <a:t> </a:t>
            </a:r>
            <a:r>
              <a:rPr lang="en-US" sz="3600" b="1" dirty="0"/>
              <a:t>the </a:t>
            </a:r>
            <a:r>
              <a:rPr lang="en-US" sz="3600" b="1" dirty="0" err="1"/>
              <a:t>Cretians</a:t>
            </a:r>
            <a:r>
              <a:rPr lang="en-US" sz="3600" b="1" dirty="0"/>
              <a:t> are </a:t>
            </a:r>
            <a:r>
              <a:rPr lang="en-US" sz="3600" b="1" dirty="0" err="1"/>
              <a:t>alway</a:t>
            </a:r>
            <a:r>
              <a:rPr lang="en-US" sz="3600" b="1" dirty="0"/>
              <a:t> liars, evil beasts, slow </a:t>
            </a:r>
            <a:r>
              <a:rPr lang="en-US" sz="3600" b="1" dirty="0" smtClean="0"/>
              <a:t>bellies</a:t>
            </a:r>
            <a:br>
              <a:rPr lang="en-US" sz="3600" b="1" dirty="0" smtClean="0"/>
            </a:br>
            <a:r>
              <a:rPr lang="en-US" sz="3600" b="1" dirty="0" smtClean="0"/>
              <a:t>“</a:t>
            </a:r>
            <a:endParaRPr lang="en-US" sz="3600" b="1" dirty="0"/>
          </a:p>
          <a:p>
            <a:endParaRPr lang="en-US" b="1" dirty="0"/>
          </a:p>
        </p:txBody>
      </p:sp>
    </p:spTree>
    <p:extLst>
      <p:ext uri="{BB962C8B-B14F-4D97-AF65-F5344CB8AC3E}">
        <p14:creationId xmlns:p14="http://schemas.microsoft.com/office/powerpoint/2010/main" val="226375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4592"/>
            <a:ext cx="11353800" cy="6763407"/>
          </a:xfrm>
        </p:spPr>
        <p:txBody>
          <a:bodyPr>
            <a:normAutofit fontScale="92500" lnSpcReduction="20000"/>
          </a:bodyPr>
          <a:lstStyle/>
          <a:p>
            <a:endParaRPr lang="en-US" sz="3600" b="1" dirty="0" smtClean="0"/>
          </a:p>
          <a:p>
            <a:r>
              <a:rPr lang="en-US" sz="4800" b="1" dirty="0" smtClean="0"/>
              <a:t>What does God say about ‘forsaking the assemblies”?</a:t>
            </a:r>
          </a:p>
          <a:p>
            <a:r>
              <a:rPr lang="en-US" sz="4800" b="1" dirty="0"/>
              <a:t> </a:t>
            </a:r>
            <a:r>
              <a:rPr lang="en-US" sz="4800" b="1" dirty="0" smtClean="0"/>
              <a:t>  It not what Guy Matt, or Al or Matt have to say About it.   What’s is the truth from God?</a:t>
            </a:r>
          </a:p>
          <a:p>
            <a:r>
              <a:rPr lang="en-US" sz="3900" dirty="0"/>
              <a:t> </a:t>
            </a:r>
            <a:r>
              <a:rPr lang="en-US" sz="3900" b="1" dirty="0" smtClean="0">
                <a:solidFill>
                  <a:srgbClr val="7030A0"/>
                </a:solidFill>
              </a:rPr>
              <a:t>  Heb.10:23-25  </a:t>
            </a:r>
            <a:r>
              <a:rPr lang="en-US" sz="3900" baseline="30000" dirty="0" smtClean="0"/>
              <a:t>23</a:t>
            </a:r>
            <a:r>
              <a:rPr lang="en-US" sz="3900" baseline="30000" dirty="0"/>
              <a:t> </a:t>
            </a:r>
            <a:r>
              <a:rPr lang="en-US" sz="3900" dirty="0"/>
              <a:t>Let us hold fast the profession of our faith without wavering; (for he is faithful that promised;)</a:t>
            </a:r>
          </a:p>
          <a:p>
            <a:r>
              <a:rPr lang="en-US" sz="3900" baseline="30000" dirty="0"/>
              <a:t>24 </a:t>
            </a:r>
            <a:r>
              <a:rPr lang="en-US" sz="3900" dirty="0"/>
              <a:t>And let us consider one another to provoke unto love and to good works:</a:t>
            </a:r>
          </a:p>
          <a:p>
            <a:r>
              <a:rPr lang="en-US" sz="3900" b="1" baseline="30000" dirty="0">
                <a:solidFill>
                  <a:srgbClr val="7030A0"/>
                </a:solidFill>
              </a:rPr>
              <a:t>25 </a:t>
            </a:r>
            <a:r>
              <a:rPr lang="en-US" sz="3900" b="1" dirty="0">
                <a:solidFill>
                  <a:srgbClr val="7030A0"/>
                </a:solidFill>
              </a:rPr>
              <a:t>Not forsaking the assembling of ourselves together</a:t>
            </a:r>
            <a:r>
              <a:rPr lang="en-US" sz="3900" dirty="0"/>
              <a:t>, as the manner of some is</a:t>
            </a:r>
            <a:r>
              <a:rPr lang="en-US" sz="3900" dirty="0" smtClean="0"/>
              <a:t>;</a:t>
            </a:r>
            <a:r>
              <a:rPr lang="en-US" sz="3900" b="1" dirty="0" smtClean="0"/>
              <a:t>(Some were doing it…but God says, don’t you do it!!) </a:t>
            </a:r>
            <a:r>
              <a:rPr lang="en-US" sz="3900" dirty="0"/>
              <a:t>but exhorting one another: and so much the more, as ye see the day approaching.</a:t>
            </a:r>
          </a:p>
          <a:p>
            <a:endParaRPr lang="en-US" dirty="0"/>
          </a:p>
        </p:txBody>
      </p:sp>
    </p:spTree>
    <p:extLst>
      <p:ext uri="{BB962C8B-B14F-4D97-AF65-F5344CB8AC3E}">
        <p14:creationId xmlns:p14="http://schemas.microsoft.com/office/powerpoint/2010/main" val="1968968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u="sng" dirty="0" smtClean="0">
                <a:solidFill>
                  <a:srgbClr val="FF0000"/>
                </a:solidFill>
              </a:rPr>
              <a:t>Preachers</a:t>
            </a:r>
            <a:r>
              <a:rPr lang="en-US" dirty="0" smtClean="0"/>
              <a:t>/</a:t>
            </a:r>
            <a:r>
              <a:rPr lang="en-US" b="1" u="sng" dirty="0" smtClean="0">
                <a:solidFill>
                  <a:srgbClr val="00B050"/>
                </a:solidFill>
              </a:rPr>
              <a:t>Preaching</a:t>
            </a:r>
            <a:r>
              <a:rPr lang="en-US" dirty="0" smtClean="0"/>
              <a:t>/</a:t>
            </a:r>
            <a:r>
              <a:rPr lang="en-US" b="1" u="sng" dirty="0" smtClean="0">
                <a:solidFill>
                  <a:srgbClr val="0070C0"/>
                </a:solidFill>
              </a:rPr>
              <a:t>People</a:t>
            </a:r>
            <a:endParaRPr lang="en-US" b="1" u="sng" dirty="0">
              <a:solidFill>
                <a:srgbClr val="0070C0"/>
              </a:solidFill>
            </a:endParaRPr>
          </a:p>
        </p:txBody>
      </p:sp>
      <p:sp>
        <p:nvSpPr>
          <p:cNvPr id="3" name="Subtitle 2"/>
          <p:cNvSpPr>
            <a:spLocks noGrp="1"/>
          </p:cNvSpPr>
          <p:nvPr>
            <p:ph type="subTitle" idx="1"/>
          </p:nvPr>
        </p:nvSpPr>
        <p:spPr/>
        <p:txBody>
          <a:bodyPr>
            <a:normAutofit/>
          </a:bodyPr>
          <a:lstStyle/>
          <a:p>
            <a:r>
              <a:rPr lang="en-US" sz="6000" b="1" u="sng" dirty="0" smtClean="0">
                <a:solidFill>
                  <a:schemeClr val="accent3">
                    <a:lumMod val="50000"/>
                  </a:schemeClr>
                </a:solidFill>
              </a:rPr>
              <a:t>2 Tim. 4:1-5</a:t>
            </a:r>
            <a:endParaRPr lang="en-US" sz="6000" b="1" u="sng" dirty="0">
              <a:solidFill>
                <a:schemeClr val="accent3">
                  <a:lumMod val="50000"/>
                </a:schemeClr>
              </a:solidFill>
            </a:endParaRPr>
          </a:p>
        </p:txBody>
      </p:sp>
    </p:spTree>
    <p:extLst>
      <p:ext uri="{BB962C8B-B14F-4D97-AF65-F5344CB8AC3E}">
        <p14:creationId xmlns:p14="http://schemas.microsoft.com/office/powerpoint/2010/main" val="323059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idx="1"/>
          </p:nvPr>
        </p:nvSpPr>
        <p:spPr bwMode="auto">
          <a:xfrm>
            <a:off x="0" y="-160633"/>
            <a:ext cx="11950262" cy="6309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400" b="1" i="0" u="none" strike="noStrike" cap="none" normalizeH="0" baseline="0" dirty="0" smtClean="0">
                <a:ln>
                  <a:noFill/>
                </a:ln>
                <a:solidFill>
                  <a:schemeClr val="tx1"/>
                </a:solidFill>
                <a:effectLst/>
                <a:latin typeface="Arial" panose="020B0604020202020204" pitchFamily="34" charset="0"/>
              </a:rPr>
              <a:t>But Not on Sunday Night by</a:t>
            </a:r>
            <a:r>
              <a:rPr kumimoji="0" lang="en-US" altLang="en-US" sz="4400" b="1" i="0" u="none" strike="noStrike" cap="none" normalizeH="0" dirty="0" smtClean="0">
                <a:ln>
                  <a:noFill/>
                </a:ln>
                <a:solidFill>
                  <a:schemeClr val="tx1"/>
                </a:solidFill>
                <a:effectLst/>
                <a:latin typeface="Arial" panose="020B0604020202020204" pitchFamily="34" charset="0"/>
              </a:rPr>
              <a:t> Gus Nichols</a:t>
            </a:r>
            <a:endParaRPr kumimoji="0" lang="en-US" altLang="en-US" sz="20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 love the church that Jesus built,</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And know that it is right.</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 go there every Sunday morn,</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But not on Sunday night.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I love to sing the songs of God;</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Such worship must be right.</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And this I do on Sunday morn,</a:t>
            </a:r>
            <a:b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br>
            <a:r>
              <a:rPr kumimoji="0" lang="en-US" altLang="en-US" sz="4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But not on Sunday night.</a:t>
            </a:r>
            <a:endParaRPr kumimoji="0" lang="en-US" altLang="en-US" sz="54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521593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572" y="157654"/>
            <a:ext cx="11280228" cy="6700345"/>
          </a:xfrm>
        </p:spPr>
        <p:txBody>
          <a:bodyPr/>
          <a:lstStyle/>
          <a:p>
            <a:r>
              <a:rPr lang="en-US" sz="3600" dirty="0"/>
              <a:t>I love to hear the Gospel too,</a:t>
            </a:r>
            <a:br>
              <a:rPr lang="en-US" sz="3600" dirty="0"/>
            </a:br>
            <a:r>
              <a:rPr lang="en-US" sz="3600" dirty="0"/>
              <a:t>It gives me pure delight.</a:t>
            </a:r>
            <a:br>
              <a:rPr lang="en-US" sz="3600" dirty="0"/>
            </a:br>
            <a:r>
              <a:rPr lang="en-US" sz="3600" dirty="0"/>
              <a:t>I hear it every Sunday morn,</a:t>
            </a:r>
            <a:br>
              <a:rPr lang="en-US" sz="3600" dirty="0"/>
            </a:br>
            <a:r>
              <a:rPr lang="en-US" sz="3600" dirty="0"/>
              <a:t>But not on Sunday night.</a:t>
            </a:r>
            <a:br>
              <a:rPr lang="en-US" sz="3600" dirty="0"/>
            </a:br>
            <a:r>
              <a:rPr lang="en-US" sz="3600" dirty="0"/>
              <a:t> </a:t>
            </a:r>
          </a:p>
          <a:p>
            <a:r>
              <a:rPr lang="en-US" sz="3600" dirty="0"/>
              <a:t>And may God bless our preacher too,</a:t>
            </a:r>
            <a:br>
              <a:rPr lang="en-US" sz="3600" dirty="0"/>
            </a:br>
            <a:r>
              <a:rPr lang="en-US" sz="3600" dirty="0"/>
              <a:t>And give him power and might,</a:t>
            </a:r>
            <a:br>
              <a:rPr lang="en-US" sz="3600" dirty="0"/>
            </a:br>
            <a:r>
              <a:rPr lang="en-US" sz="3600" dirty="0"/>
              <a:t>And put a sinner in my place</a:t>
            </a:r>
            <a:br>
              <a:rPr lang="en-US" sz="3600" dirty="0"/>
            </a:br>
            <a:r>
              <a:rPr lang="en-US" sz="3600" dirty="0"/>
              <a:t>At worship Sunday night.</a:t>
            </a:r>
          </a:p>
          <a:p>
            <a:endParaRPr lang="en-US" dirty="0"/>
          </a:p>
        </p:txBody>
      </p:sp>
    </p:spTree>
    <p:extLst>
      <p:ext uri="{BB962C8B-B14F-4D97-AF65-F5344CB8AC3E}">
        <p14:creationId xmlns:p14="http://schemas.microsoft.com/office/powerpoint/2010/main" val="217054604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145" y="115614"/>
            <a:ext cx="11206655" cy="6061349"/>
          </a:xfrm>
        </p:spPr>
        <p:txBody>
          <a:bodyPr/>
          <a:lstStyle/>
          <a:p>
            <a:r>
              <a:rPr lang="en-US" sz="3600" dirty="0"/>
              <a:t>It's true, the church can save the world,</a:t>
            </a:r>
            <a:br>
              <a:rPr lang="en-US" sz="3600" dirty="0"/>
            </a:br>
            <a:r>
              <a:rPr lang="en-US" sz="3600" dirty="0"/>
              <a:t>If good light shines bright;</a:t>
            </a:r>
            <a:br>
              <a:rPr lang="en-US" sz="3600" dirty="0"/>
            </a:br>
            <a:r>
              <a:rPr lang="en-US" sz="3600" dirty="0"/>
              <a:t>I help it every Sunday morn,</a:t>
            </a:r>
            <a:br>
              <a:rPr lang="en-US" sz="3600" dirty="0"/>
            </a:br>
            <a:r>
              <a:rPr lang="en-US" sz="3600" dirty="0"/>
              <a:t>But not on Sunday night.</a:t>
            </a:r>
            <a:br>
              <a:rPr lang="en-US" sz="3600" dirty="0"/>
            </a:br>
            <a:r>
              <a:rPr lang="en-US" sz="3600" dirty="0"/>
              <a:t> </a:t>
            </a:r>
          </a:p>
          <a:p>
            <a:r>
              <a:rPr lang="en-US" sz="3600" dirty="0"/>
              <a:t>Yes, all of us must one day die,</a:t>
            </a:r>
            <a:br>
              <a:rPr lang="en-US" sz="3600" dirty="0"/>
            </a:br>
            <a:r>
              <a:rPr lang="en-US" sz="3600" dirty="0"/>
              <a:t>I hope I'll be doing right;</a:t>
            </a:r>
            <a:br>
              <a:rPr lang="en-US" sz="3600" dirty="0"/>
            </a:br>
            <a:r>
              <a:rPr lang="en-US" sz="3600" dirty="0"/>
              <a:t>So may I die on Sunday morn,</a:t>
            </a:r>
            <a:br>
              <a:rPr lang="en-US" sz="3600" dirty="0"/>
            </a:br>
            <a:r>
              <a:rPr lang="en-US" sz="3600" dirty="0"/>
              <a:t>But not on Sunday night!</a:t>
            </a:r>
          </a:p>
          <a:p>
            <a:endParaRPr lang="en-US" dirty="0"/>
          </a:p>
        </p:txBody>
      </p:sp>
    </p:spTree>
    <p:extLst>
      <p:ext uri="{BB962C8B-B14F-4D97-AF65-F5344CB8AC3E}">
        <p14:creationId xmlns:p14="http://schemas.microsoft.com/office/powerpoint/2010/main" val="294321595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6048" y="91418"/>
            <a:ext cx="10515600" cy="6766582"/>
          </a:xfrm>
        </p:spPr>
        <p:txBody>
          <a:bodyPr>
            <a:noAutofit/>
          </a:bodyPr>
          <a:lstStyle/>
          <a:p>
            <a:pPr marL="0" indent="0">
              <a:buNone/>
            </a:pPr>
            <a:r>
              <a:rPr lang="en-US" sz="3600" b="1" i="1" u="sng" dirty="0" smtClean="0">
                <a:solidFill>
                  <a:schemeClr val="accent6">
                    <a:lumMod val="50000"/>
                  </a:schemeClr>
                </a:solidFill>
              </a:rPr>
              <a:t>4.  God’s truth is so clear about what He expects</a:t>
            </a:r>
          </a:p>
          <a:p>
            <a:r>
              <a:rPr lang="en-US" sz="3600" b="1" i="1" u="sng" dirty="0" smtClean="0">
                <a:solidFill>
                  <a:schemeClr val="accent6">
                    <a:lumMod val="50000"/>
                  </a:schemeClr>
                </a:solidFill>
              </a:rPr>
              <a:t>Of every sinner to be saved.</a:t>
            </a:r>
          </a:p>
          <a:p>
            <a:r>
              <a:rPr lang="en-US" sz="3600" b="1" dirty="0"/>
              <a:t> </a:t>
            </a:r>
            <a:r>
              <a:rPr lang="en-US" sz="3600" b="1" dirty="0" smtClean="0"/>
              <a:t>   You can listen to 10 preachers and they may tell</a:t>
            </a:r>
          </a:p>
          <a:p>
            <a:r>
              <a:rPr lang="en-US" sz="3600" b="1" dirty="0" smtClean="0"/>
              <a:t>You all different things as to what you need to do </a:t>
            </a:r>
          </a:p>
          <a:p>
            <a:r>
              <a:rPr lang="en-US" sz="3600" b="1" dirty="0" smtClean="0"/>
              <a:t>To be saved.   I was listening to famous evangelist</a:t>
            </a:r>
          </a:p>
          <a:p>
            <a:r>
              <a:rPr lang="en-US" sz="3600" b="1" dirty="0" smtClean="0"/>
              <a:t>The other night, with some 10,000 or more people</a:t>
            </a:r>
          </a:p>
          <a:p>
            <a:r>
              <a:rPr lang="en-US" sz="3600" b="1" dirty="0" smtClean="0"/>
              <a:t>Present listening to him.  </a:t>
            </a:r>
          </a:p>
          <a:p>
            <a:r>
              <a:rPr lang="en-US" sz="3600" b="1" dirty="0"/>
              <a:t> </a:t>
            </a:r>
            <a:r>
              <a:rPr lang="en-US" sz="3600" b="1" dirty="0" smtClean="0"/>
              <a:t>   “If you will say the ‘sinners prayer’  you will be </a:t>
            </a:r>
          </a:p>
          <a:p>
            <a:r>
              <a:rPr lang="en-US" sz="3600" b="1" dirty="0" smtClean="0"/>
              <a:t>Saved.  You can search the bible a hundred times, and you Won’t find that in it.  </a:t>
            </a:r>
            <a:endParaRPr lang="en-US" sz="3600" b="1" dirty="0"/>
          </a:p>
        </p:txBody>
      </p:sp>
    </p:spTree>
    <p:extLst>
      <p:ext uri="{BB962C8B-B14F-4D97-AF65-F5344CB8AC3E}">
        <p14:creationId xmlns:p14="http://schemas.microsoft.com/office/powerpoint/2010/main" val="2586324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083" y="-273269"/>
            <a:ext cx="11763703" cy="6858000"/>
          </a:xfrm>
        </p:spPr>
        <p:txBody>
          <a:bodyPr>
            <a:noAutofit/>
          </a:bodyPr>
          <a:lstStyle/>
          <a:p>
            <a:endParaRPr lang="en-US" sz="3600" b="1" u="sng" dirty="0" smtClean="0">
              <a:solidFill>
                <a:srgbClr val="7030A0"/>
              </a:solidFill>
            </a:endParaRPr>
          </a:p>
          <a:p>
            <a:r>
              <a:rPr lang="en-US" sz="4400" b="1" u="sng" dirty="0" smtClean="0">
                <a:solidFill>
                  <a:srgbClr val="7030A0"/>
                </a:solidFill>
              </a:rPr>
              <a:t>Every sinner is told the same thing by God what he/she Needs ((MUST)) do to be saved.</a:t>
            </a:r>
          </a:p>
          <a:p>
            <a:r>
              <a:rPr lang="en-US" sz="4400" b="1" dirty="0" smtClean="0"/>
              <a:t>1.  You MUST hear                 Rom. 10:17</a:t>
            </a:r>
          </a:p>
          <a:p>
            <a:r>
              <a:rPr lang="en-US" sz="4400" b="1" dirty="0" smtClean="0"/>
              <a:t>2.  You MUST believe            John 8:24</a:t>
            </a:r>
          </a:p>
          <a:p>
            <a:r>
              <a:rPr lang="en-US" sz="4400" b="1" dirty="0" smtClean="0"/>
              <a:t>3.  You MUST repent            Acts 17:30,31</a:t>
            </a:r>
          </a:p>
          <a:p>
            <a:r>
              <a:rPr lang="en-US" sz="4400" b="1" dirty="0" smtClean="0"/>
              <a:t>4.  You MUST confess          Matt. 10:32,33</a:t>
            </a:r>
          </a:p>
          <a:p>
            <a:r>
              <a:rPr lang="en-US" sz="4400" b="1" dirty="0" smtClean="0"/>
              <a:t>5.  You MUST be baptized   I Pet.3:21</a:t>
            </a:r>
          </a:p>
          <a:p>
            <a:r>
              <a:rPr lang="en-US" sz="4400" b="1" dirty="0" smtClean="0"/>
              <a:t>6.  You MUST be faithful      Rev.2:10</a:t>
            </a:r>
          </a:p>
        </p:txBody>
      </p:sp>
    </p:spTree>
    <p:extLst>
      <p:ext uri="{BB962C8B-B14F-4D97-AF65-F5344CB8AC3E}">
        <p14:creationId xmlns:p14="http://schemas.microsoft.com/office/powerpoint/2010/main" val="1595606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p:cTn id="31"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p:cTn id="4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80908"/>
            <a:ext cx="11866179" cy="6677244"/>
          </a:xfrm>
        </p:spPr>
        <p:txBody>
          <a:bodyPr>
            <a:normAutofit lnSpcReduction="10000"/>
          </a:bodyPr>
          <a:lstStyle/>
          <a:p>
            <a:endParaRPr lang="en-US" sz="3600" baseline="30000" dirty="0" smtClean="0"/>
          </a:p>
          <a:p>
            <a:endParaRPr lang="en-US" sz="3600" b="1" baseline="30000" dirty="0"/>
          </a:p>
          <a:p>
            <a:r>
              <a:rPr lang="en-US" sz="3600" b="1" u="sng" dirty="0">
                <a:solidFill>
                  <a:schemeClr val="accent6">
                    <a:lumMod val="50000"/>
                  </a:schemeClr>
                </a:solidFill>
              </a:rPr>
              <a:t> </a:t>
            </a:r>
            <a:r>
              <a:rPr lang="en-US" sz="3600" b="1" u="sng" dirty="0" smtClean="0">
                <a:solidFill>
                  <a:schemeClr val="accent6">
                    <a:lumMod val="50000"/>
                  </a:schemeClr>
                </a:solidFill>
              </a:rPr>
              <a:t>   In John 6:66 Many went back, and walked no </a:t>
            </a:r>
          </a:p>
          <a:p>
            <a:r>
              <a:rPr lang="en-US" sz="3600" b="1" u="sng" dirty="0" smtClean="0">
                <a:solidFill>
                  <a:schemeClr val="accent6">
                    <a:lumMod val="50000"/>
                  </a:schemeClr>
                </a:solidFill>
              </a:rPr>
              <a:t>More with him!   </a:t>
            </a:r>
            <a:r>
              <a:rPr lang="en-US" sz="3600" b="1" dirty="0" smtClean="0"/>
              <a:t>(they will not endure sound doctrine)</a:t>
            </a:r>
            <a:endParaRPr lang="en-US" sz="3600" b="1" dirty="0"/>
          </a:p>
          <a:p>
            <a:r>
              <a:rPr lang="en-US" sz="3600" b="1" dirty="0"/>
              <a:t>  </a:t>
            </a:r>
            <a:r>
              <a:rPr lang="en-US" sz="3600" b="1" dirty="0" smtClean="0"/>
              <a:t>  In Matt. 15:1-9   </a:t>
            </a:r>
            <a:r>
              <a:rPr lang="en-US" sz="3600" b="1" dirty="0"/>
              <a:t>do you not know that the Pharisees were offended when they heard this? (Matt. 15:12)</a:t>
            </a:r>
          </a:p>
          <a:p>
            <a:pPr marL="0" indent="0">
              <a:buNone/>
            </a:pPr>
            <a:r>
              <a:rPr lang="en-US" sz="3600" b="1" baseline="30000" dirty="0"/>
              <a:t> </a:t>
            </a:r>
            <a:r>
              <a:rPr lang="en-US" sz="3600" b="1" dirty="0" smtClean="0"/>
              <a:t>     </a:t>
            </a:r>
            <a:r>
              <a:rPr lang="en-US" sz="3600" b="1" baseline="30000" dirty="0" smtClean="0"/>
              <a:t>Matt. 15: 13</a:t>
            </a:r>
            <a:r>
              <a:rPr lang="en-US" sz="3600" b="1" baseline="30000" dirty="0"/>
              <a:t> </a:t>
            </a:r>
            <a:r>
              <a:rPr lang="en-US" sz="3600" b="1" dirty="0"/>
              <a:t>But he answered and said, Every plant, which my heavenly Father hath not planted, shall be rooted up.</a:t>
            </a:r>
          </a:p>
          <a:p>
            <a:r>
              <a:rPr lang="en-US" sz="3600" baseline="30000" dirty="0">
                <a:solidFill>
                  <a:srgbClr val="FF0000"/>
                </a:solidFill>
              </a:rPr>
              <a:t>14 </a:t>
            </a:r>
            <a:r>
              <a:rPr lang="en-US" sz="3600" dirty="0">
                <a:solidFill>
                  <a:srgbClr val="FF0000"/>
                </a:solidFill>
              </a:rPr>
              <a:t>Let them alone: they be blind leaders of the blind. And if the blind lead the blind, both shall fall into the ditch</a:t>
            </a:r>
            <a:r>
              <a:rPr lang="en-US" sz="3600" dirty="0" smtClean="0">
                <a:solidFill>
                  <a:srgbClr val="FF0000"/>
                </a:solidFill>
              </a:rPr>
              <a:t>.</a:t>
            </a:r>
          </a:p>
          <a:p>
            <a:r>
              <a:rPr lang="en-US" sz="3600" b="1" u="sng" dirty="0">
                <a:solidFill>
                  <a:srgbClr val="0070C0"/>
                </a:solidFill>
              </a:rPr>
              <a:t> </a:t>
            </a:r>
            <a:r>
              <a:rPr lang="en-US" sz="3600" b="1" u="sng" dirty="0" smtClean="0">
                <a:solidFill>
                  <a:srgbClr val="0070C0"/>
                </a:solidFill>
              </a:rPr>
              <a:t>   Jesus was only telling the people the truth.  </a:t>
            </a:r>
          </a:p>
          <a:p>
            <a:r>
              <a:rPr lang="en-US" sz="3600" b="1" u="sng" dirty="0">
                <a:solidFill>
                  <a:srgbClr val="0070C0"/>
                </a:solidFill>
              </a:rPr>
              <a:t> </a:t>
            </a:r>
            <a:r>
              <a:rPr lang="en-US" sz="3600" b="1" u="sng" dirty="0" smtClean="0">
                <a:solidFill>
                  <a:srgbClr val="0070C0"/>
                </a:solidFill>
              </a:rPr>
              <a:t>   Some do not and will not obey Him.</a:t>
            </a:r>
            <a:endParaRPr lang="en-US" sz="3600" b="1" u="sng" dirty="0">
              <a:solidFill>
                <a:srgbClr val="0070C0"/>
              </a:solidFill>
            </a:endParaRPr>
          </a:p>
          <a:p>
            <a:endParaRPr lang="en-US" dirty="0"/>
          </a:p>
        </p:txBody>
      </p:sp>
    </p:spTree>
    <p:extLst>
      <p:ext uri="{BB962C8B-B14F-4D97-AF65-F5344CB8AC3E}">
        <p14:creationId xmlns:p14="http://schemas.microsoft.com/office/powerpoint/2010/main" val="2662112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anim calcmode="lin" valueType="num">
                                      <p:cBhvr>
                                        <p:cTn id="7"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7" end="7"/>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 calcmode="lin" valueType="num">
                                      <p:cBhvr>
                                        <p:cTn id="13"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9255188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4443314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8579653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of God’s Preachers:</a:t>
            </a:r>
            <a:endParaRPr lang="en-US" dirty="0"/>
          </a:p>
        </p:txBody>
      </p:sp>
      <p:sp>
        <p:nvSpPr>
          <p:cNvPr id="3" name="Content Placeholder 2"/>
          <p:cNvSpPr>
            <a:spLocks noGrp="1"/>
          </p:cNvSpPr>
          <p:nvPr>
            <p:ph idx="1"/>
          </p:nvPr>
        </p:nvSpPr>
        <p:spPr/>
        <p:txBody>
          <a:bodyPr>
            <a:normAutofit lnSpcReduction="10000"/>
          </a:bodyPr>
          <a:lstStyle/>
          <a:p>
            <a:r>
              <a:rPr lang="en-US" dirty="0" smtClean="0"/>
              <a:t>1.  Neh.  8:1  People gathered as one man.</a:t>
            </a:r>
          </a:p>
          <a:p>
            <a:r>
              <a:rPr lang="en-US" dirty="0" smtClean="0"/>
              <a:t>2.  Neh. 8:1-8  Ezra (preacher) read from the law..</a:t>
            </a:r>
          </a:p>
          <a:p>
            <a:r>
              <a:rPr lang="en-US" dirty="0" smtClean="0"/>
              <a:t>3.  Neh. 8:5-6  The people expressed reverence and </a:t>
            </a:r>
          </a:p>
          <a:p>
            <a:r>
              <a:rPr lang="en-US" dirty="0"/>
              <a:t> </a:t>
            </a:r>
            <a:r>
              <a:rPr lang="en-US" dirty="0" smtClean="0"/>
              <a:t>    worshipped.</a:t>
            </a:r>
          </a:p>
          <a:p>
            <a:r>
              <a:rPr lang="en-US" dirty="0" smtClean="0"/>
              <a:t>4.  Neh.8:7-8  Ezra read distinctly, then he, and others, </a:t>
            </a:r>
          </a:p>
          <a:p>
            <a:r>
              <a:rPr lang="en-US" dirty="0"/>
              <a:t> </a:t>
            </a:r>
            <a:r>
              <a:rPr lang="en-US" dirty="0" smtClean="0"/>
              <a:t>    gave the sense.  Neh. 8:7-8</a:t>
            </a:r>
          </a:p>
          <a:p>
            <a:r>
              <a:rPr lang="en-US" dirty="0" smtClean="0"/>
              <a:t>5.  Neh. 8:9  The people’s reaction to hearing the Law of</a:t>
            </a:r>
          </a:p>
          <a:p>
            <a:r>
              <a:rPr lang="en-US" dirty="0" smtClean="0"/>
              <a:t>God.  </a:t>
            </a:r>
          </a:p>
          <a:p>
            <a:r>
              <a:rPr lang="en-US" dirty="0" smtClean="0"/>
              <a:t>6.  Neh. 8:9-18; 13  People told to go and obey—thus they did.  </a:t>
            </a:r>
            <a:endParaRPr lang="en-US" dirty="0"/>
          </a:p>
        </p:txBody>
      </p:sp>
    </p:spTree>
    <p:extLst>
      <p:ext uri="{BB962C8B-B14F-4D97-AF65-F5344CB8AC3E}">
        <p14:creationId xmlns:p14="http://schemas.microsoft.com/office/powerpoint/2010/main" val="2014158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6124" y="189186"/>
            <a:ext cx="11687504" cy="6668814"/>
          </a:xfrm>
        </p:spPr>
        <p:txBody>
          <a:bodyPr>
            <a:normAutofit/>
          </a:bodyPr>
          <a:lstStyle/>
          <a:p>
            <a:r>
              <a:rPr lang="en-US" sz="3900" b="1" u="sng" dirty="0" smtClean="0">
                <a:solidFill>
                  <a:srgbClr val="00B050"/>
                </a:solidFill>
              </a:rPr>
              <a:t>    2 Tim. 4:1-5 </a:t>
            </a:r>
            <a:r>
              <a:rPr lang="en-US" sz="3900" b="1" u="sng" dirty="0">
                <a:solidFill>
                  <a:srgbClr val="00B050"/>
                </a:solidFill>
              </a:rPr>
              <a:t> I </a:t>
            </a:r>
            <a:r>
              <a:rPr lang="en-US" sz="3900" dirty="0"/>
              <a:t>charge thee therefore before God, and the Lord Jesus Christ, who shall judge the quick and the dead at his appearing and his kingdom;</a:t>
            </a:r>
          </a:p>
          <a:p>
            <a:r>
              <a:rPr lang="en-US" sz="3900" b="1" u="sng" baseline="30000" dirty="0">
                <a:solidFill>
                  <a:srgbClr val="FF0000"/>
                </a:solidFill>
              </a:rPr>
              <a:t>2 </a:t>
            </a:r>
            <a:r>
              <a:rPr lang="en-US" sz="3900" b="1" u="sng" dirty="0">
                <a:solidFill>
                  <a:srgbClr val="FF0000"/>
                </a:solidFill>
              </a:rPr>
              <a:t>Preach the word</a:t>
            </a:r>
            <a:r>
              <a:rPr lang="en-US" sz="3900" dirty="0"/>
              <a:t>; be instant </a:t>
            </a:r>
            <a:r>
              <a:rPr lang="en-US" sz="3900" dirty="0">
                <a:solidFill>
                  <a:srgbClr val="FF0000"/>
                </a:solidFill>
              </a:rPr>
              <a:t>in</a:t>
            </a:r>
            <a:r>
              <a:rPr lang="en-US" sz="3900" dirty="0"/>
              <a:t> season, </a:t>
            </a:r>
            <a:r>
              <a:rPr lang="en-US" sz="3900" dirty="0">
                <a:solidFill>
                  <a:srgbClr val="FF0000"/>
                </a:solidFill>
              </a:rPr>
              <a:t>out</a:t>
            </a:r>
            <a:r>
              <a:rPr lang="en-US" sz="3900" dirty="0"/>
              <a:t> of season; </a:t>
            </a:r>
            <a:r>
              <a:rPr lang="en-US" sz="3900" b="1" dirty="0" smtClean="0">
                <a:solidFill>
                  <a:srgbClr val="00B050"/>
                </a:solidFill>
              </a:rPr>
              <a:t>reprove(convince) </a:t>
            </a:r>
            <a:r>
              <a:rPr lang="en-US" sz="3900" dirty="0" smtClean="0"/>
              <a:t>, </a:t>
            </a:r>
            <a:r>
              <a:rPr lang="en-US" sz="3900" b="1" dirty="0">
                <a:solidFill>
                  <a:srgbClr val="00B050"/>
                </a:solidFill>
              </a:rPr>
              <a:t>rebuke, exhort</a:t>
            </a:r>
            <a:r>
              <a:rPr lang="en-US" sz="3900" dirty="0"/>
              <a:t> </a:t>
            </a:r>
            <a:r>
              <a:rPr lang="en-US" sz="3900" dirty="0" smtClean="0"/>
              <a:t> </a:t>
            </a:r>
          </a:p>
          <a:p>
            <a:r>
              <a:rPr lang="en-US" sz="3900" dirty="0"/>
              <a:t> </a:t>
            </a:r>
            <a:r>
              <a:rPr lang="en-US" sz="3900" dirty="0" smtClean="0"/>
              <a:t>         (3 terms:  2 negatives and 1 Positive)  </a:t>
            </a:r>
          </a:p>
          <a:p>
            <a:r>
              <a:rPr lang="en-US" sz="3900" dirty="0"/>
              <a:t> </a:t>
            </a:r>
            <a:r>
              <a:rPr lang="en-US" sz="3900" dirty="0" smtClean="0"/>
              <a:t>   with </a:t>
            </a:r>
            <a:r>
              <a:rPr lang="en-US" sz="3900" dirty="0"/>
              <a:t>all long suffering and doctrine</a:t>
            </a:r>
            <a:r>
              <a:rPr lang="en-US" sz="3900" dirty="0" smtClean="0"/>
              <a:t>.</a:t>
            </a:r>
          </a:p>
          <a:p>
            <a:r>
              <a:rPr lang="en-US" sz="3900" dirty="0"/>
              <a:t> </a:t>
            </a:r>
            <a:r>
              <a:rPr lang="en-US" sz="3900" dirty="0" smtClean="0"/>
              <a:t>    (</a:t>
            </a:r>
            <a:r>
              <a:rPr lang="en-US" sz="3900" b="1" u="sng" dirty="0" smtClean="0"/>
              <a:t>How? </a:t>
            </a:r>
            <a:r>
              <a:rPr lang="en-US" sz="3900" dirty="0" smtClean="0"/>
              <a:t>‘speaking the truth in love”  (Eph. 4:15) </a:t>
            </a:r>
          </a:p>
          <a:p>
            <a:r>
              <a:rPr lang="en-US" sz="3900" dirty="0"/>
              <a:t> </a:t>
            </a:r>
            <a:r>
              <a:rPr lang="en-US" sz="3900" dirty="0" smtClean="0"/>
              <a:t>     (</a:t>
            </a:r>
            <a:r>
              <a:rPr lang="en-US" sz="3600" dirty="0">
                <a:hlinkClick r:id="rId2"/>
              </a:rPr>
              <a:t>2 Thessalonians </a:t>
            </a:r>
            <a:r>
              <a:rPr lang="en-US" sz="3600" dirty="0" smtClean="0">
                <a:hlinkClick r:id="rId2"/>
              </a:rPr>
              <a:t>2:10</a:t>
            </a:r>
            <a:r>
              <a:rPr lang="en-US" sz="3600" dirty="0" smtClean="0"/>
              <a:t>  And </a:t>
            </a:r>
            <a:r>
              <a:rPr lang="en-US" sz="3600" dirty="0"/>
              <a:t>with all deceivableness of unrighteousness </a:t>
            </a:r>
            <a:r>
              <a:rPr lang="en-US" sz="3600" b="1" dirty="0"/>
              <a:t>in</a:t>
            </a:r>
            <a:r>
              <a:rPr lang="en-US" sz="3600" dirty="0"/>
              <a:t> </a:t>
            </a:r>
            <a:r>
              <a:rPr lang="en-US" sz="3600" b="1" dirty="0"/>
              <a:t>the</a:t>
            </a:r>
            <a:r>
              <a:rPr lang="en-US" sz="3600" dirty="0"/>
              <a:t>m that perish; because </a:t>
            </a:r>
            <a:r>
              <a:rPr lang="en-US" sz="3600" b="1" dirty="0"/>
              <a:t>the</a:t>
            </a:r>
            <a:r>
              <a:rPr lang="en-US" sz="3600" dirty="0"/>
              <a:t>y received not </a:t>
            </a:r>
            <a:r>
              <a:rPr lang="en-US" sz="3600" b="1" dirty="0"/>
              <a:t>the</a:t>
            </a:r>
            <a:r>
              <a:rPr lang="en-US" sz="3600" dirty="0"/>
              <a:t> </a:t>
            </a:r>
            <a:r>
              <a:rPr lang="en-US" sz="3600" b="1" dirty="0"/>
              <a:t>love</a:t>
            </a:r>
            <a:r>
              <a:rPr lang="en-US" sz="3600" dirty="0"/>
              <a:t> of </a:t>
            </a:r>
            <a:r>
              <a:rPr lang="en-US" sz="3600" b="1" dirty="0"/>
              <a:t>the</a:t>
            </a:r>
            <a:r>
              <a:rPr lang="en-US" sz="3600" dirty="0"/>
              <a:t> </a:t>
            </a:r>
            <a:r>
              <a:rPr lang="en-US" sz="3600" b="1" dirty="0"/>
              <a:t>truth</a:t>
            </a:r>
            <a:r>
              <a:rPr lang="en-US" sz="3600" dirty="0"/>
              <a:t>, that </a:t>
            </a:r>
            <a:r>
              <a:rPr lang="en-US" sz="3600" b="1" dirty="0"/>
              <a:t>the</a:t>
            </a:r>
            <a:r>
              <a:rPr lang="en-US" sz="3600" dirty="0"/>
              <a:t>y might be saved</a:t>
            </a:r>
            <a:r>
              <a:rPr lang="en-US" sz="3600" dirty="0" smtClean="0"/>
              <a:t>.)</a:t>
            </a:r>
          </a:p>
          <a:p>
            <a:endParaRPr lang="en-US" sz="3600" dirty="0"/>
          </a:p>
          <a:p>
            <a:endParaRPr lang="en-US" dirty="0" smtClean="0"/>
          </a:p>
        </p:txBody>
      </p:sp>
    </p:spTree>
    <p:extLst>
      <p:ext uri="{BB962C8B-B14F-4D97-AF65-F5344CB8AC3E}">
        <p14:creationId xmlns:p14="http://schemas.microsoft.com/office/powerpoint/2010/main" val="161130564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1.  Inform the people.</a:t>
            </a:r>
          </a:p>
          <a:p>
            <a:r>
              <a:rPr lang="en-US" dirty="0"/>
              <a:t> </a:t>
            </a:r>
            <a:r>
              <a:rPr lang="en-US" dirty="0" smtClean="0"/>
              <a:t>  a)  That man may know his need.  Rom. 3:23; I John 1:8-10</a:t>
            </a:r>
          </a:p>
          <a:p>
            <a:r>
              <a:rPr lang="en-US" dirty="0"/>
              <a:t> </a:t>
            </a:r>
            <a:r>
              <a:rPr lang="en-US" dirty="0" smtClean="0"/>
              <a:t>  b)  That man may know his duty. Eccl. 12:13; Rom. 12:1-2</a:t>
            </a:r>
          </a:p>
          <a:p>
            <a:r>
              <a:rPr lang="en-US" dirty="0"/>
              <a:t> </a:t>
            </a:r>
            <a:r>
              <a:rPr lang="en-US" dirty="0" smtClean="0"/>
              <a:t>  c)  That man may know his end. 2 Cor. 5:10; John 12:48</a:t>
            </a:r>
          </a:p>
          <a:p>
            <a:r>
              <a:rPr lang="en-US" dirty="0" smtClean="0"/>
              <a:t>2. To Correct Conduct…Try to get people to turn from darkness to light.  Acts 14:15  The method.  Acts 14:15   We are men, just</a:t>
            </a:r>
          </a:p>
          <a:p>
            <a:r>
              <a:rPr lang="en-US" dirty="0" smtClean="0"/>
              <a:t>Like you</a:t>
            </a:r>
          </a:p>
          <a:p>
            <a:r>
              <a:rPr lang="en-US" dirty="0" smtClean="0"/>
              <a:t>3.  Sin is distinguished from righteousness. Eph. 5:1-18; Gal.5:7-26</a:t>
            </a:r>
          </a:p>
          <a:p>
            <a:r>
              <a:rPr lang="en-US" dirty="0" smtClean="0"/>
              <a:t>4.  Men are urged to repent.  Acts 2:38  ; Acts 3:19; Acts 17:30-31</a:t>
            </a:r>
          </a:p>
          <a:p>
            <a:r>
              <a:rPr lang="en-US" dirty="0" smtClean="0"/>
              <a:t>5.  Men are told the consequences of rejecting the truth.  Acts 13:46;</a:t>
            </a:r>
          </a:p>
          <a:p>
            <a:r>
              <a:rPr lang="en-US" dirty="0" smtClean="0"/>
              <a:t>Acts 17:16  </a:t>
            </a:r>
            <a:endParaRPr lang="en-US" dirty="0"/>
          </a:p>
        </p:txBody>
      </p:sp>
    </p:spTree>
    <p:extLst>
      <p:ext uri="{BB962C8B-B14F-4D97-AF65-F5344CB8AC3E}">
        <p14:creationId xmlns:p14="http://schemas.microsoft.com/office/powerpoint/2010/main" val="3526588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4000" b="1" dirty="0" smtClean="0"/>
              <a:t>To turn men from the power of Satan to God.</a:t>
            </a:r>
          </a:p>
          <a:p>
            <a:r>
              <a:rPr lang="en-US" sz="4000" b="1" dirty="0"/>
              <a:t> </a:t>
            </a:r>
            <a:r>
              <a:rPr lang="en-US" sz="4000" b="1" dirty="0" smtClean="0"/>
              <a:t> Col. </a:t>
            </a:r>
            <a:r>
              <a:rPr lang="en-US" sz="4000" b="1" dirty="0" smtClean="0"/>
              <a:t>1:13  </a:t>
            </a:r>
            <a:r>
              <a:rPr lang="en-US" sz="4000" b="1" dirty="0" smtClean="0"/>
              <a:t>…turned us from darkness and delivered us</a:t>
            </a:r>
          </a:p>
          <a:p>
            <a:r>
              <a:rPr lang="en-US" sz="4000" b="1" dirty="0"/>
              <a:t> </a:t>
            </a:r>
            <a:r>
              <a:rPr lang="en-US" sz="4000" b="1" dirty="0" smtClean="0"/>
              <a:t> into the kingdom of the Son of His Love.  </a:t>
            </a:r>
            <a:endParaRPr lang="en-US" sz="4000" b="1" dirty="0"/>
          </a:p>
        </p:txBody>
      </p:sp>
    </p:spTree>
    <p:extLst>
      <p:ext uri="{BB962C8B-B14F-4D97-AF65-F5344CB8AC3E}">
        <p14:creationId xmlns:p14="http://schemas.microsoft.com/office/powerpoint/2010/main" val="41421932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711" y="164990"/>
            <a:ext cx="11952889" cy="6693009"/>
          </a:xfrm>
        </p:spPr>
        <p:txBody>
          <a:bodyPr>
            <a:noAutofit/>
          </a:bodyPr>
          <a:lstStyle/>
          <a:p>
            <a:r>
              <a:rPr lang="en-US" sz="3600" b="1" u="sng" dirty="0" smtClean="0">
                <a:solidFill>
                  <a:srgbClr val="7030A0"/>
                </a:solidFill>
              </a:rPr>
              <a:t>Truth From God:  </a:t>
            </a:r>
            <a:r>
              <a:rPr lang="en-US" sz="3600" dirty="0" smtClean="0"/>
              <a:t>1</a:t>
            </a:r>
            <a:r>
              <a:rPr lang="en-US" sz="3600" dirty="0" smtClean="0"/>
              <a:t>.  We choose whom we will serve.</a:t>
            </a:r>
          </a:p>
          <a:p>
            <a:r>
              <a:rPr lang="en-US" sz="3600" dirty="0"/>
              <a:t> </a:t>
            </a:r>
            <a:r>
              <a:rPr lang="en-US" sz="3600" dirty="0" smtClean="0"/>
              <a:t>   a)  Deut. </a:t>
            </a:r>
            <a:r>
              <a:rPr lang="en-US" sz="3600" dirty="0" smtClean="0"/>
              <a:t>30:19 </a:t>
            </a:r>
            <a:r>
              <a:rPr lang="en-US" sz="4000" baseline="30000" dirty="0"/>
              <a:t> </a:t>
            </a:r>
            <a:r>
              <a:rPr lang="en-US" sz="4000" dirty="0"/>
              <a:t>I call heaven and earth to record this day against you, that I have set before you life and death, blessing and cursing: therefore choose life, that both thou and thy seed may live:</a:t>
            </a:r>
          </a:p>
          <a:p>
            <a:r>
              <a:rPr lang="en-US" sz="3600" dirty="0" smtClean="0"/>
              <a:t> </a:t>
            </a:r>
            <a:r>
              <a:rPr lang="en-US" sz="3600" dirty="0"/>
              <a:t> </a:t>
            </a:r>
            <a:r>
              <a:rPr lang="en-US" sz="3600" dirty="0" smtClean="0"/>
              <a:t>  </a:t>
            </a:r>
            <a:r>
              <a:rPr lang="en-US" sz="3600" dirty="0" smtClean="0"/>
              <a:t>b</a:t>
            </a:r>
            <a:r>
              <a:rPr lang="en-US" sz="3600" dirty="0" smtClean="0"/>
              <a:t>)  Joshua 24:15</a:t>
            </a:r>
          </a:p>
          <a:p>
            <a:r>
              <a:rPr lang="en-US" sz="3600" dirty="0"/>
              <a:t> </a:t>
            </a:r>
            <a:r>
              <a:rPr lang="en-US" sz="3600" dirty="0" smtClean="0"/>
              <a:t>   c)  I Kgs. </a:t>
            </a:r>
            <a:r>
              <a:rPr lang="en-US" sz="3600" dirty="0" smtClean="0"/>
              <a:t>18:21</a:t>
            </a:r>
            <a:r>
              <a:rPr lang="en-US" sz="3600" baseline="30000" dirty="0" smtClean="0"/>
              <a:t>21</a:t>
            </a:r>
            <a:r>
              <a:rPr lang="en-US" sz="3600" baseline="30000" dirty="0"/>
              <a:t> </a:t>
            </a:r>
            <a:r>
              <a:rPr lang="en-US" sz="3600" dirty="0"/>
              <a:t>And Elijah came unto all the people, and said, How long halt ye between two opinions? if the </a:t>
            </a:r>
            <a:r>
              <a:rPr lang="en-US" sz="3600" cap="small" dirty="0"/>
              <a:t>Lord</a:t>
            </a:r>
            <a:r>
              <a:rPr lang="en-US" sz="3600" dirty="0"/>
              <a:t> be God, follow him: but if Baal, then follow him. And the people answered him not a </a:t>
            </a:r>
            <a:r>
              <a:rPr lang="en-US" sz="3600" dirty="0" smtClean="0"/>
              <a:t>word. </a:t>
            </a:r>
          </a:p>
          <a:p>
            <a:r>
              <a:rPr lang="en-US" sz="3600" dirty="0" smtClean="0"/>
              <a:t>2</a:t>
            </a:r>
            <a:r>
              <a:rPr lang="en-US" sz="3600" dirty="0" smtClean="0"/>
              <a:t>.  We cannot serve two masters at the same time.  Matt.6:24 </a:t>
            </a:r>
          </a:p>
          <a:p>
            <a:r>
              <a:rPr lang="en-US" sz="3600" dirty="0" smtClean="0"/>
              <a:t>3.  To commit sin, is to serve sin.  </a:t>
            </a:r>
            <a:r>
              <a:rPr lang="en-US" sz="3600" dirty="0" smtClean="0"/>
              <a:t>Rom. 6:16-18</a:t>
            </a:r>
            <a:endParaRPr lang="en-US" sz="3600" dirty="0" smtClean="0"/>
          </a:p>
          <a:p>
            <a:r>
              <a:rPr lang="en-US" sz="3600" dirty="0" smtClean="0"/>
              <a:t>4.  We need to help others and ourselves to stand before</a:t>
            </a:r>
          </a:p>
          <a:p>
            <a:r>
              <a:rPr lang="en-US" sz="3600" dirty="0" smtClean="0"/>
              <a:t>God justified.    Luke 24:47  and that repentance and remission of</a:t>
            </a:r>
          </a:p>
          <a:p>
            <a:r>
              <a:rPr lang="en-US" sz="3600" dirty="0" smtClean="0"/>
              <a:t>Sins… </a:t>
            </a:r>
            <a:endParaRPr lang="en-US" sz="3600" dirty="0"/>
          </a:p>
        </p:txBody>
      </p:sp>
    </p:spTree>
    <p:extLst>
      <p:ext uri="{BB962C8B-B14F-4D97-AF65-F5344CB8AC3E}">
        <p14:creationId xmlns:p14="http://schemas.microsoft.com/office/powerpoint/2010/main" val="40493587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God’s truth works:</a:t>
            </a:r>
            <a:br>
              <a:rPr lang="en-US" dirty="0" smtClean="0"/>
            </a:br>
            <a:endParaRPr lang="en-US" dirty="0"/>
          </a:p>
        </p:txBody>
      </p:sp>
      <p:sp>
        <p:nvSpPr>
          <p:cNvPr id="3" name="Content Placeholder 2"/>
          <p:cNvSpPr>
            <a:spLocks noGrp="1"/>
          </p:cNvSpPr>
          <p:nvPr>
            <p:ph idx="1"/>
          </p:nvPr>
        </p:nvSpPr>
        <p:spPr/>
        <p:txBody>
          <a:bodyPr/>
          <a:lstStyle/>
          <a:p>
            <a:r>
              <a:rPr lang="en-US" dirty="0" smtClean="0"/>
              <a:t>1.  People on the day of Pentecost!   Those who obeyed :</a:t>
            </a:r>
          </a:p>
          <a:p>
            <a:r>
              <a:rPr lang="en-US" dirty="0"/>
              <a:t> </a:t>
            </a:r>
            <a:r>
              <a:rPr lang="en-US" dirty="0" smtClean="0"/>
              <a:t>       Forgiven     </a:t>
            </a:r>
            <a:r>
              <a:rPr lang="en-US" dirty="0" smtClean="0"/>
              <a:t>cleansed  </a:t>
            </a:r>
            <a:r>
              <a:rPr lang="en-US" dirty="0" smtClean="0"/>
              <a:t>Acts 2:42   </a:t>
            </a:r>
          </a:p>
          <a:p>
            <a:r>
              <a:rPr lang="en-US" dirty="0"/>
              <a:t> </a:t>
            </a:r>
            <a:r>
              <a:rPr lang="en-US" dirty="0" smtClean="0"/>
              <a:t>       And what did they do once they were baptized.</a:t>
            </a:r>
          </a:p>
          <a:p>
            <a:r>
              <a:rPr lang="en-US" dirty="0"/>
              <a:t> </a:t>
            </a:r>
            <a:r>
              <a:rPr lang="en-US" dirty="0" smtClean="0"/>
              <a:t>       “And they continued </a:t>
            </a:r>
            <a:r>
              <a:rPr lang="en-US" dirty="0" err="1" smtClean="0"/>
              <a:t>stedfastly</a:t>
            </a:r>
            <a:r>
              <a:rPr lang="en-US" dirty="0" smtClean="0"/>
              <a:t> in the apostles doctrine,</a:t>
            </a:r>
          </a:p>
          <a:p>
            <a:r>
              <a:rPr lang="en-US" dirty="0"/>
              <a:t> </a:t>
            </a:r>
            <a:r>
              <a:rPr lang="en-US" dirty="0" smtClean="0"/>
              <a:t>   in fellowship, in breaking of bread and in prayers.  </a:t>
            </a:r>
          </a:p>
          <a:p>
            <a:r>
              <a:rPr lang="en-US" dirty="0"/>
              <a:t> </a:t>
            </a:r>
            <a:r>
              <a:rPr lang="en-US" dirty="0" smtClean="0"/>
              <a:t>       Look what a change was wrought by the preaching of</a:t>
            </a:r>
          </a:p>
          <a:p>
            <a:r>
              <a:rPr lang="en-US" dirty="0" smtClean="0"/>
              <a:t>The gospel of Jesus Christ!  </a:t>
            </a:r>
            <a:endParaRPr lang="en-US" dirty="0"/>
          </a:p>
        </p:txBody>
      </p:sp>
      <p:sp>
        <p:nvSpPr>
          <p:cNvPr id="4" name="Rectangle 3"/>
          <p:cNvSpPr/>
          <p:nvPr/>
        </p:nvSpPr>
        <p:spPr>
          <a:xfrm>
            <a:off x="3048000" y="2690336"/>
            <a:ext cx="6096000" cy="1477328"/>
          </a:xfrm>
          <a:prstGeom prst="rect">
            <a:avLst/>
          </a:prstGeom>
        </p:spPr>
        <p:txBody>
          <a:bodyPr>
            <a:spAutoFit/>
          </a:bodyPr>
          <a:lstStyle/>
          <a:p>
            <a:r>
              <a:rPr lang="en-US" b="1" dirty="0"/>
              <a:t>1 Kings 18:21King James Version (KJV)</a:t>
            </a:r>
          </a:p>
          <a:p>
            <a:r>
              <a:rPr lang="en-US" baseline="30000" dirty="0"/>
              <a:t>21 </a:t>
            </a:r>
            <a:r>
              <a:rPr lang="en-US" dirty="0"/>
              <a:t>And Elijah came unto all the people, and said, How long halt ye between two opinions? if the </a:t>
            </a:r>
            <a:r>
              <a:rPr lang="en-US" cap="small" dirty="0"/>
              <a:t>Lord</a:t>
            </a:r>
            <a:r>
              <a:rPr lang="en-US" dirty="0"/>
              <a:t> be God, follow him: but if Baal, then follow him. And the people answered him not a word.</a:t>
            </a:r>
          </a:p>
        </p:txBody>
      </p:sp>
    </p:spTree>
    <p:extLst>
      <p:ext uri="{BB962C8B-B14F-4D97-AF65-F5344CB8AC3E}">
        <p14:creationId xmlns:p14="http://schemas.microsoft.com/office/powerpoint/2010/main" val="4911163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Preaching the Truth in Love</a:t>
            </a:r>
            <a:endParaRPr lang="en-US" dirty="0"/>
          </a:p>
        </p:txBody>
      </p:sp>
      <p:sp>
        <p:nvSpPr>
          <p:cNvPr id="3" name="Content Placeholder 2"/>
          <p:cNvSpPr>
            <a:spLocks noGrp="1"/>
          </p:cNvSpPr>
          <p:nvPr>
            <p:ph idx="1"/>
          </p:nvPr>
        </p:nvSpPr>
        <p:spPr/>
        <p:txBody>
          <a:bodyPr/>
          <a:lstStyle/>
          <a:p>
            <a:r>
              <a:rPr lang="en-US" dirty="0" smtClean="0"/>
              <a:t>In love for God…do it.</a:t>
            </a:r>
          </a:p>
          <a:p>
            <a:r>
              <a:rPr lang="en-US" dirty="0" smtClean="0"/>
              <a:t>In love for the lost souls…love them enough to tell them what</a:t>
            </a:r>
          </a:p>
          <a:p>
            <a:r>
              <a:rPr lang="en-US" dirty="0"/>
              <a:t> </a:t>
            </a:r>
            <a:r>
              <a:rPr lang="en-US" dirty="0" smtClean="0"/>
              <a:t>  is wrong.</a:t>
            </a:r>
          </a:p>
          <a:p>
            <a:r>
              <a:rPr lang="en-US" dirty="0" smtClean="0"/>
              <a:t>In love for your own </a:t>
            </a:r>
            <a:r>
              <a:rPr lang="en-US" dirty="0" err="1" smtClean="0"/>
              <a:t>soul..Woe</a:t>
            </a:r>
            <a:r>
              <a:rPr lang="en-US" dirty="0" smtClean="0"/>
              <a:t> unto me if I preach not the gospel</a:t>
            </a:r>
          </a:p>
          <a:p>
            <a:r>
              <a:rPr lang="en-US" dirty="0" smtClean="0"/>
              <a:t>Of Christ.</a:t>
            </a:r>
          </a:p>
          <a:p>
            <a:r>
              <a:rPr lang="en-US" dirty="0"/>
              <a:t> </a:t>
            </a:r>
            <a:r>
              <a:rPr lang="en-US" dirty="0" smtClean="0"/>
              <a:t>   </a:t>
            </a:r>
            <a:endParaRPr lang="en-US" dirty="0"/>
          </a:p>
        </p:txBody>
      </p:sp>
    </p:spTree>
    <p:extLst>
      <p:ext uri="{BB962C8B-B14F-4D97-AF65-F5344CB8AC3E}">
        <p14:creationId xmlns:p14="http://schemas.microsoft.com/office/powerpoint/2010/main" val="3070280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455" y="112438"/>
            <a:ext cx="10515600" cy="6656224"/>
          </a:xfrm>
        </p:spPr>
        <p:txBody>
          <a:bodyPr/>
          <a:lstStyle/>
          <a:p>
            <a:r>
              <a:rPr lang="en-US" sz="3600" dirty="0">
                <a:hlinkClick r:id="rId2"/>
              </a:rPr>
              <a:t>2 John 1:1</a:t>
            </a:r>
            <a:endParaRPr lang="en-US" sz="3600" dirty="0"/>
          </a:p>
          <a:p>
            <a:r>
              <a:rPr lang="en-US" sz="3600" b="1" dirty="0"/>
              <a:t>The</a:t>
            </a:r>
            <a:r>
              <a:rPr lang="en-US" sz="3600" dirty="0"/>
              <a:t> elder unto </a:t>
            </a:r>
            <a:r>
              <a:rPr lang="en-US" sz="3600" b="1" dirty="0"/>
              <a:t>the</a:t>
            </a:r>
            <a:r>
              <a:rPr lang="en-US" sz="3600" dirty="0"/>
              <a:t> elect lady and her children, whom I </a:t>
            </a:r>
            <a:r>
              <a:rPr lang="en-US" sz="3600" b="1" dirty="0"/>
              <a:t>love</a:t>
            </a:r>
            <a:r>
              <a:rPr lang="en-US" sz="3600" dirty="0"/>
              <a:t> </a:t>
            </a:r>
            <a:r>
              <a:rPr lang="en-US" sz="3600" b="1" dirty="0"/>
              <a:t>in</a:t>
            </a:r>
            <a:r>
              <a:rPr lang="en-US" sz="3600" dirty="0"/>
              <a:t> </a:t>
            </a:r>
            <a:r>
              <a:rPr lang="en-US" sz="3600" b="1" dirty="0"/>
              <a:t>the</a:t>
            </a:r>
            <a:r>
              <a:rPr lang="en-US" sz="3600" dirty="0"/>
              <a:t> </a:t>
            </a:r>
            <a:r>
              <a:rPr lang="en-US" sz="3600" b="1" dirty="0" smtClean="0"/>
              <a:t>truth</a:t>
            </a:r>
            <a:r>
              <a:rPr lang="en-US" sz="3600" dirty="0"/>
              <a:t>; and not I only, but also all </a:t>
            </a:r>
            <a:r>
              <a:rPr lang="en-US" sz="3600" b="1" dirty="0"/>
              <a:t>the</a:t>
            </a:r>
            <a:r>
              <a:rPr lang="en-US" sz="3600" dirty="0"/>
              <a:t>y that have known </a:t>
            </a:r>
            <a:r>
              <a:rPr lang="en-US" sz="3600" b="1" dirty="0"/>
              <a:t>the</a:t>
            </a:r>
            <a:r>
              <a:rPr lang="en-US" sz="3600" dirty="0"/>
              <a:t> </a:t>
            </a:r>
            <a:r>
              <a:rPr lang="en-US" sz="3600" b="1" dirty="0"/>
              <a:t>truth</a:t>
            </a:r>
            <a:r>
              <a:rPr lang="en-US" sz="3600" dirty="0" smtClean="0"/>
              <a:t>;</a:t>
            </a:r>
          </a:p>
          <a:p>
            <a:r>
              <a:rPr lang="en-US" sz="3600" dirty="0" smtClean="0"/>
              <a:t> </a:t>
            </a:r>
            <a:r>
              <a:rPr lang="en-US" sz="3600" dirty="0" smtClean="0">
                <a:hlinkClick r:id="rId3"/>
              </a:rPr>
              <a:t>2 </a:t>
            </a:r>
            <a:r>
              <a:rPr lang="en-US" sz="3600" dirty="0">
                <a:hlinkClick r:id="rId3"/>
              </a:rPr>
              <a:t>John 1:3</a:t>
            </a:r>
            <a:endParaRPr lang="en-US" sz="3600" dirty="0"/>
          </a:p>
          <a:p>
            <a:r>
              <a:rPr lang="en-US" sz="3600" dirty="0"/>
              <a:t>Grace be with you, mercy, and peace, from God </a:t>
            </a:r>
            <a:r>
              <a:rPr lang="en-US" sz="3600" b="1" dirty="0"/>
              <a:t>the</a:t>
            </a:r>
            <a:r>
              <a:rPr lang="en-US" sz="3600" dirty="0"/>
              <a:t> Father, and from </a:t>
            </a:r>
            <a:r>
              <a:rPr lang="en-US" sz="3600" b="1" dirty="0"/>
              <a:t>the</a:t>
            </a:r>
            <a:r>
              <a:rPr lang="en-US" sz="3600" dirty="0"/>
              <a:t> Lord Jesus Christ, </a:t>
            </a:r>
            <a:r>
              <a:rPr lang="en-US" sz="3600" b="1" dirty="0"/>
              <a:t>the</a:t>
            </a:r>
            <a:r>
              <a:rPr lang="en-US" sz="3600" dirty="0"/>
              <a:t> Son of </a:t>
            </a:r>
            <a:r>
              <a:rPr lang="en-US" sz="3600" b="1" dirty="0"/>
              <a:t>the</a:t>
            </a:r>
            <a:r>
              <a:rPr lang="en-US" sz="3600" dirty="0"/>
              <a:t> Father, </a:t>
            </a:r>
            <a:r>
              <a:rPr lang="en-US" sz="3600" b="1" dirty="0"/>
              <a:t>in</a:t>
            </a:r>
            <a:r>
              <a:rPr lang="en-US" sz="3600" dirty="0"/>
              <a:t> </a:t>
            </a:r>
            <a:r>
              <a:rPr lang="en-US" sz="3600" b="1" dirty="0"/>
              <a:t>truth</a:t>
            </a:r>
            <a:r>
              <a:rPr lang="en-US" sz="3600" dirty="0"/>
              <a:t> and </a:t>
            </a:r>
            <a:r>
              <a:rPr lang="en-US" sz="3600" b="1" dirty="0"/>
              <a:t>love</a:t>
            </a:r>
            <a:r>
              <a:rPr lang="en-US" sz="3600" dirty="0" smtClean="0"/>
              <a:t>.</a:t>
            </a:r>
          </a:p>
          <a:p>
            <a:r>
              <a:rPr lang="en-US" sz="3600" dirty="0" smtClean="0"/>
              <a:t> </a:t>
            </a:r>
            <a:r>
              <a:rPr lang="en-US" sz="3600" dirty="0" smtClean="0">
                <a:hlinkClick r:id="rId4"/>
              </a:rPr>
              <a:t>3 </a:t>
            </a:r>
            <a:r>
              <a:rPr lang="en-US" sz="3600" dirty="0">
                <a:hlinkClick r:id="rId4"/>
              </a:rPr>
              <a:t>John 1:1</a:t>
            </a:r>
            <a:endParaRPr lang="en-US" sz="3600" dirty="0"/>
          </a:p>
          <a:p>
            <a:r>
              <a:rPr lang="en-US" sz="3600" b="1" dirty="0"/>
              <a:t>The</a:t>
            </a:r>
            <a:r>
              <a:rPr lang="en-US" sz="3600" dirty="0"/>
              <a:t> elder unto </a:t>
            </a:r>
            <a:r>
              <a:rPr lang="en-US" sz="3600" b="1" dirty="0"/>
              <a:t>the</a:t>
            </a:r>
            <a:r>
              <a:rPr lang="en-US" sz="3600" dirty="0"/>
              <a:t> </a:t>
            </a:r>
            <a:r>
              <a:rPr lang="en-US" sz="3600" dirty="0" smtClean="0"/>
              <a:t>well beloved </a:t>
            </a:r>
            <a:r>
              <a:rPr lang="en-US" sz="3600" dirty="0"/>
              <a:t>Gaius, whom I </a:t>
            </a:r>
            <a:r>
              <a:rPr lang="en-US" sz="3600" b="1" dirty="0"/>
              <a:t>love</a:t>
            </a:r>
            <a:r>
              <a:rPr lang="en-US" sz="3600" dirty="0"/>
              <a:t> </a:t>
            </a:r>
            <a:r>
              <a:rPr lang="en-US" sz="3600" b="1" dirty="0"/>
              <a:t>in</a:t>
            </a:r>
            <a:r>
              <a:rPr lang="en-US" sz="3600" dirty="0"/>
              <a:t> </a:t>
            </a:r>
            <a:r>
              <a:rPr lang="en-US" sz="3600" b="1" dirty="0"/>
              <a:t>the</a:t>
            </a:r>
            <a:r>
              <a:rPr lang="en-US" sz="3600" dirty="0"/>
              <a:t> </a:t>
            </a:r>
            <a:r>
              <a:rPr lang="en-US" sz="3600" b="1" dirty="0"/>
              <a:t>truth</a:t>
            </a:r>
            <a:endParaRPr lang="en-US" sz="3600" dirty="0"/>
          </a:p>
          <a:p>
            <a:endParaRPr lang="en-US" dirty="0"/>
          </a:p>
        </p:txBody>
      </p:sp>
    </p:spTree>
    <p:extLst>
      <p:ext uri="{BB962C8B-B14F-4D97-AF65-F5344CB8AC3E}">
        <p14:creationId xmlns:p14="http://schemas.microsoft.com/office/powerpoint/2010/main" val="22842327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0515600" cy="6674069"/>
          </a:xfrm>
        </p:spPr>
        <p:txBody>
          <a:bodyPr/>
          <a:lstStyle/>
          <a:p>
            <a:endParaRPr lang="en-US" sz="4400" b="1" u="sng" baseline="30000" dirty="0" smtClean="0">
              <a:solidFill>
                <a:srgbClr val="7030A0"/>
              </a:solidFill>
            </a:endParaRPr>
          </a:p>
          <a:p>
            <a:r>
              <a:rPr lang="en-US" sz="4400" b="1" u="sng" baseline="30000" dirty="0" smtClean="0">
                <a:solidFill>
                  <a:srgbClr val="7030A0"/>
                </a:solidFill>
              </a:rPr>
              <a:t>Why?   </a:t>
            </a:r>
          </a:p>
          <a:p>
            <a:r>
              <a:rPr lang="en-US" sz="3600" baseline="30000" dirty="0" smtClean="0"/>
              <a:t>3</a:t>
            </a:r>
            <a:r>
              <a:rPr lang="en-US" sz="3600" baseline="30000" dirty="0"/>
              <a:t> </a:t>
            </a:r>
            <a:r>
              <a:rPr lang="en-US" sz="3600" dirty="0"/>
              <a:t>For the time will come when they will not endure sound doctrine; but after their own lusts shall they heap to themselves teachers, having itching ears;</a:t>
            </a:r>
          </a:p>
          <a:p>
            <a:r>
              <a:rPr lang="en-US" sz="3600" b="1" u="sng" baseline="30000" dirty="0">
                <a:solidFill>
                  <a:srgbClr val="00B050"/>
                </a:solidFill>
              </a:rPr>
              <a:t>4 </a:t>
            </a:r>
            <a:r>
              <a:rPr lang="en-US" sz="3600" b="1" u="sng" dirty="0">
                <a:solidFill>
                  <a:srgbClr val="00B050"/>
                </a:solidFill>
              </a:rPr>
              <a:t>And they shall turn away their ears from the truth</a:t>
            </a:r>
            <a:r>
              <a:rPr lang="en-US" sz="3600" dirty="0"/>
              <a:t>, and shall be turned unto fables.</a:t>
            </a:r>
          </a:p>
          <a:p>
            <a:r>
              <a:rPr lang="en-US" sz="3600" baseline="30000" dirty="0"/>
              <a:t>5 </a:t>
            </a:r>
            <a:r>
              <a:rPr lang="en-US" sz="3600" dirty="0"/>
              <a:t>But watch thou in all things, endure afflictions, do the work of an evangelist, make full proof of thy ministry.</a:t>
            </a:r>
          </a:p>
          <a:p>
            <a:endParaRPr lang="en-US" dirty="0"/>
          </a:p>
        </p:txBody>
      </p:sp>
    </p:spTree>
    <p:extLst>
      <p:ext uri="{BB962C8B-B14F-4D97-AF65-F5344CB8AC3E}">
        <p14:creationId xmlns:p14="http://schemas.microsoft.com/office/powerpoint/2010/main" val="16923903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7145" y="0"/>
            <a:ext cx="11805744" cy="6724541"/>
          </a:xfrm>
        </p:spPr>
        <p:txBody>
          <a:bodyPr/>
          <a:lstStyle/>
          <a:p>
            <a:r>
              <a:rPr lang="en-US" sz="3600" i="1" u="sng" dirty="0" smtClean="0"/>
              <a:t>   </a:t>
            </a:r>
            <a:r>
              <a:rPr lang="en-US" sz="3600" b="1" i="1" u="sng" dirty="0" smtClean="0">
                <a:solidFill>
                  <a:srgbClr val="00B050"/>
                </a:solidFill>
              </a:rPr>
              <a:t>Do you think that Timothy got the point?   </a:t>
            </a:r>
          </a:p>
          <a:p>
            <a:r>
              <a:rPr lang="en-US" sz="3600" i="1" dirty="0" smtClean="0"/>
              <a:t>1. Do </a:t>
            </a:r>
            <a:r>
              <a:rPr lang="en-US" sz="3600" i="1" dirty="0"/>
              <a:t>not be ashamed of the testimony of our </a:t>
            </a:r>
            <a:r>
              <a:rPr lang="en-US" sz="3600" i="1" dirty="0" smtClean="0"/>
              <a:t>Lord</a:t>
            </a:r>
          </a:p>
          <a:p>
            <a:r>
              <a:rPr lang="en-US" sz="3600" dirty="0" smtClean="0"/>
              <a:t> </a:t>
            </a:r>
            <a:r>
              <a:rPr lang="en-US" sz="3600" dirty="0"/>
              <a:t>(</a:t>
            </a:r>
            <a:r>
              <a:rPr lang="en-US" sz="3600" dirty="0">
                <a:hlinkClick r:id="rId2"/>
              </a:rPr>
              <a:t>2 Timothy 1:8</a:t>
            </a:r>
            <a:r>
              <a:rPr lang="en-US" sz="3600" dirty="0"/>
              <a:t>)</a:t>
            </a:r>
          </a:p>
          <a:p>
            <a:r>
              <a:rPr lang="en-US" sz="3600" dirty="0" smtClean="0"/>
              <a:t>2.  </a:t>
            </a:r>
            <a:r>
              <a:rPr lang="en-US" sz="3600" i="1" dirty="0"/>
              <a:t>Hold fast the pattern of sound words</a:t>
            </a:r>
            <a:r>
              <a:rPr lang="en-US" sz="3600" dirty="0"/>
              <a:t> (</a:t>
            </a:r>
            <a:r>
              <a:rPr lang="en-US" sz="3600" dirty="0">
                <a:hlinkClick r:id="rId3"/>
              </a:rPr>
              <a:t>2 Timothy 1:13</a:t>
            </a:r>
            <a:r>
              <a:rPr lang="en-US" sz="3600" dirty="0"/>
              <a:t>)</a:t>
            </a:r>
          </a:p>
          <a:p>
            <a:r>
              <a:rPr lang="en-US" sz="3600" dirty="0" smtClean="0"/>
              <a:t>3.  </a:t>
            </a:r>
            <a:r>
              <a:rPr lang="en-US" sz="3600" i="1" dirty="0"/>
              <a:t>The things that you have heard from me among many witnesses, commit these to faithful men</a:t>
            </a:r>
            <a:r>
              <a:rPr lang="en-US" sz="3600" dirty="0"/>
              <a:t> (</a:t>
            </a:r>
            <a:r>
              <a:rPr lang="en-US" sz="3600" dirty="0">
                <a:hlinkClick r:id="rId4"/>
              </a:rPr>
              <a:t>2 Timothy 2:2</a:t>
            </a:r>
            <a:r>
              <a:rPr lang="en-US" sz="3600" dirty="0"/>
              <a:t>)</a:t>
            </a:r>
          </a:p>
          <a:p>
            <a:r>
              <a:rPr lang="en-US" sz="3600" dirty="0" smtClean="0"/>
              <a:t>4. </a:t>
            </a:r>
            <a:r>
              <a:rPr lang="en-US" sz="3600" i="1" dirty="0" smtClean="0"/>
              <a:t>Rightly </a:t>
            </a:r>
            <a:r>
              <a:rPr lang="en-US" sz="3600" i="1" dirty="0"/>
              <a:t>dividing the word of truth</a:t>
            </a:r>
            <a:r>
              <a:rPr lang="en-US" sz="3600" dirty="0"/>
              <a:t> (</a:t>
            </a:r>
            <a:r>
              <a:rPr lang="en-US" sz="3600" dirty="0">
                <a:hlinkClick r:id="rId5"/>
              </a:rPr>
              <a:t>2 Timothy 2:15</a:t>
            </a:r>
            <a:r>
              <a:rPr lang="en-US" sz="3600" dirty="0"/>
              <a:t>)</a:t>
            </a:r>
          </a:p>
          <a:p>
            <a:r>
              <a:rPr lang="en-US" sz="3600" dirty="0" smtClean="0"/>
              <a:t>5.  </a:t>
            </a:r>
            <a:r>
              <a:rPr lang="en-US" sz="3600" i="1" dirty="0"/>
              <a:t>A servant of the Lord must be . . . able to teach</a:t>
            </a:r>
            <a:r>
              <a:rPr lang="en-US" sz="3600" dirty="0"/>
              <a:t> </a:t>
            </a:r>
            <a:endParaRPr lang="en-US" sz="3600" dirty="0" smtClean="0"/>
          </a:p>
          <a:p>
            <a:r>
              <a:rPr lang="en-US" sz="3600" dirty="0" smtClean="0"/>
              <a:t>(</a:t>
            </a:r>
            <a:r>
              <a:rPr lang="en-US" sz="3600" dirty="0">
                <a:hlinkClick r:id="rId6"/>
              </a:rPr>
              <a:t>2 Timothy 2:24</a:t>
            </a:r>
            <a:r>
              <a:rPr lang="en-US" sz="3600" dirty="0"/>
              <a:t>)</a:t>
            </a:r>
          </a:p>
          <a:p>
            <a:r>
              <a:rPr lang="en-US" sz="3600" dirty="0" smtClean="0"/>
              <a:t>6.  </a:t>
            </a:r>
            <a:r>
              <a:rPr lang="en-US" sz="3600" i="1" dirty="0"/>
              <a:t>All Scripture is given by inspiration of God</a:t>
            </a:r>
            <a:r>
              <a:rPr lang="en-US" sz="3600" dirty="0"/>
              <a:t> (</a:t>
            </a:r>
            <a:r>
              <a:rPr lang="en-US" sz="3600" dirty="0">
                <a:hlinkClick r:id="rId7"/>
              </a:rPr>
              <a:t>2 Timothy 3:16</a:t>
            </a:r>
            <a:r>
              <a:rPr lang="en-US" sz="3600" dirty="0"/>
              <a:t>)</a:t>
            </a:r>
          </a:p>
          <a:p>
            <a:endParaRPr lang="en-US" dirty="0" smtClean="0"/>
          </a:p>
        </p:txBody>
      </p:sp>
    </p:spTree>
    <p:extLst>
      <p:ext uri="{BB962C8B-B14F-4D97-AF65-F5344CB8AC3E}">
        <p14:creationId xmlns:p14="http://schemas.microsoft.com/office/powerpoint/2010/main" val="3828190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par>
                                <p:cTn id="11" presetID="3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0" dur="1000"/>
                                        <p:tgtEl>
                                          <p:spTgt spid="3">
                                            <p:txEl>
                                              <p:pRg st="5" end="5"/>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nodeType="click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p:cTn id="45"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6"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7"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48" dur="1000"/>
                                        <p:tgtEl>
                                          <p:spTgt spid="3">
                                            <p:txEl>
                                              <p:pRg st="6" end="6"/>
                                            </p:txEl>
                                          </p:spTgt>
                                        </p:tgtEl>
                                      </p:cBhvr>
                                    </p:animEffect>
                                  </p:childTnLst>
                                </p:cTn>
                              </p:par>
                              <p:par>
                                <p:cTn id="49" presetID="31" presetClass="entr" presetSubtype="0" fill="hold" nodeType="withEffect">
                                  <p:stCondLst>
                                    <p:cond delay="0"/>
                                  </p:stCondLst>
                                  <p:childTnLst>
                                    <p:set>
                                      <p:cBhvr>
                                        <p:cTn id="50" dur="1" fill="hold">
                                          <p:stCondLst>
                                            <p:cond delay="0"/>
                                          </p:stCondLst>
                                        </p:cTn>
                                        <p:tgtEl>
                                          <p:spTgt spid="3">
                                            <p:txEl>
                                              <p:pRg st="7" end="7"/>
                                            </p:txEl>
                                          </p:spTgt>
                                        </p:tgtEl>
                                        <p:attrNameLst>
                                          <p:attrName>style.visibility</p:attrName>
                                        </p:attrNameLst>
                                      </p:cBhvr>
                                      <p:to>
                                        <p:strVal val="visible"/>
                                      </p:to>
                                    </p:set>
                                    <p:anim calcmode="lin" valueType="num">
                                      <p:cBhvr>
                                        <p:cTn id="5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5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54" dur="1000"/>
                                        <p:tgtEl>
                                          <p:spTgt spid="3">
                                            <p:txEl>
                                              <p:pRg st="7" end="7"/>
                                            </p:txEl>
                                          </p:spTgt>
                                        </p:tgtEl>
                                      </p:cBhvr>
                                    </p:animEffect>
                                  </p:childTnLst>
                                </p:cTn>
                              </p:par>
                            </p:childTnLst>
                          </p:cTn>
                        </p:par>
                      </p:childTnLst>
                    </p:cTn>
                  </p:par>
                  <p:par>
                    <p:cTn id="55" fill="hold">
                      <p:stCondLst>
                        <p:cond delay="indefinite"/>
                      </p:stCondLst>
                      <p:childTnLst>
                        <p:par>
                          <p:cTn id="56" fill="hold">
                            <p:stCondLst>
                              <p:cond delay="0"/>
                            </p:stCondLst>
                            <p:childTnLst>
                              <p:par>
                                <p:cTn id="57" presetID="31" presetClass="entr" presetSubtype="0"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 calcmode="lin" valueType="num">
                                      <p:cBhvr>
                                        <p:cTn id="5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6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6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6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620" y="231226"/>
            <a:ext cx="11070021" cy="6495394"/>
          </a:xfrm>
        </p:spPr>
        <p:txBody>
          <a:bodyPr>
            <a:normAutofit lnSpcReduction="10000"/>
          </a:bodyPr>
          <a:lstStyle/>
          <a:p>
            <a:r>
              <a:rPr lang="en-US" sz="3900" dirty="0" smtClean="0"/>
              <a:t>         </a:t>
            </a:r>
            <a:r>
              <a:rPr lang="en-US" sz="3900" b="1" u="sng" dirty="0" smtClean="0">
                <a:solidFill>
                  <a:srgbClr val="7030A0"/>
                </a:solidFill>
              </a:rPr>
              <a:t>Look at Paul Elsewhere:</a:t>
            </a:r>
          </a:p>
          <a:p>
            <a:r>
              <a:rPr lang="en-US" sz="3900" dirty="0" smtClean="0"/>
              <a:t>1.  Ephesus – he spent 2 l/2 years with the brethren.</a:t>
            </a:r>
          </a:p>
          <a:p>
            <a:r>
              <a:rPr lang="en-US" sz="3900" dirty="0" smtClean="0"/>
              <a:t>2.  When he called the Ephesian Elders together when he was at Miletus , look what he could say to them:</a:t>
            </a:r>
          </a:p>
          <a:p>
            <a:r>
              <a:rPr lang="en-US" sz="3900" dirty="0"/>
              <a:t> </a:t>
            </a:r>
            <a:r>
              <a:rPr lang="en-US" sz="3900" dirty="0" smtClean="0"/>
              <a:t>   </a:t>
            </a:r>
            <a:r>
              <a:rPr lang="en-US" sz="3900" b="1" dirty="0"/>
              <a:t>Acts </a:t>
            </a:r>
            <a:r>
              <a:rPr lang="en-US" sz="3900" b="1" dirty="0" smtClean="0"/>
              <a:t>20:25-27</a:t>
            </a:r>
            <a:r>
              <a:rPr lang="en-US" sz="3900" baseline="30000" dirty="0"/>
              <a:t> </a:t>
            </a:r>
            <a:r>
              <a:rPr lang="en-US" sz="3900" dirty="0"/>
              <a:t>And now, behold, I know that ye all, among whom I have gone preaching the kingdom of God, shall see my face no more.</a:t>
            </a:r>
          </a:p>
          <a:p>
            <a:r>
              <a:rPr lang="en-US" sz="3900" baseline="30000" dirty="0"/>
              <a:t>26 </a:t>
            </a:r>
            <a:r>
              <a:rPr lang="en-US" sz="3900" dirty="0"/>
              <a:t>Wherefore I take you to record this day, that I am pure from the blood of all men.</a:t>
            </a:r>
          </a:p>
          <a:p>
            <a:r>
              <a:rPr lang="en-US" sz="3900" baseline="30000" dirty="0"/>
              <a:t>27 </a:t>
            </a:r>
            <a:r>
              <a:rPr lang="en-US" sz="3900" b="1" u="sng" dirty="0">
                <a:solidFill>
                  <a:srgbClr val="00B050"/>
                </a:solidFill>
              </a:rPr>
              <a:t>For I have not shunned to declare unto you all the counsel of God.</a:t>
            </a:r>
          </a:p>
          <a:p>
            <a:endParaRPr lang="en-US" dirty="0"/>
          </a:p>
        </p:txBody>
      </p:sp>
    </p:spTree>
    <p:extLst>
      <p:ext uri="{BB962C8B-B14F-4D97-AF65-F5344CB8AC3E}">
        <p14:creationId xmlns:p14="http://schemas.microsoft.com/office/powerpoint/2010/main" val="42125442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6634"/>
            <a:ext cx="11824138" cy="6421821"/>
          </a:xfrm>
        </p:spPr>
        <p:txBody>
          <a:bodyPr>
            <a:normAutofit/>
          </a:bodyPr>
          <a:lstStyle/>
          <a:p>
            <a:r>
              <a:rPr lang="en-US" sz="4400" b="1" dirty="0" smtClean="0"/>
              <a:t>And consider:</a:t>
            </a:r>
          </a:p>
          <a:p>
            <a:r>
              <a:rPr lang="en-US" sz="4400" b="1" dirty="0"/>
              <a:t> </a:t>
            </a:r>
            <a:r>
              <a:rPr lang="en-US" sz="4400" b="1" dirty="0" smtClean="0">
                <a:solidFill>
                  <a:srgbClr val="FF0000"/>
                </a:solidFill>
              </a:rPr>
              <a:t>Peter.   </a:t>
            </a:r>
            <a:r>
              <a:rPr lang="en-US" sz="4400" b="1" u="sng" dirty="0" smtClean="0">
                <a:solidFill>
                  <a:srgbClr val="7030A0"/>
                </a:solidFill>
              </a:rPr>
              <a:t>Was God pleased with Peter’s preaching?</a:t>
            </a:r>
          </a:p>
          <a:p>
            <a:endParaRPr lang="en-US" sz="4400" b="1" dirty="0"/>
          </a:p>
          <a:p>
            <a:r>
              <a:rPr lang="en-US" sz="4400" b="1" dirty="0" smtClean="0"/>
              <a:t> Acts 2:36-41</a:t>
            </a:r>
            <a:endParaRPr lang="en-US" sz="4400" b="1" dirty="0"/>
          </a:p>
        </p:txBody>
      </p:sp>
    </p:spTree>
    <p:extLst>
      <p:ext uri="{BB962C8B-B14F-4D97-AF65-F5344CB8AC3E}">
        <p14:creationId xmlns:p14="http://schemas.microsoft.com/office/powerpoint/2010/main" val="14149537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5103" y="133459"/>
            <a:ext cx="11771587" cy="6603671"/>
          </a:xfrm>
        </p:spPr>
        <p:txBody>
          <a:bodyPr/>
          <a:lstStyle/>
          <a:p>
            <a:r>
              <a:rPr lang="en-US" dirty="0" smtClean="0"/>
              <a:t>And consider </a:t>
            </a:r>
          </a:p>
          <a:p>
            <a:r>
              <a:rPr lang="en-US" sz="4800" b="1" dirty="0">
                <a:solidFill>
                  <a:srgbClr val="FF0000"/>
                </a:solidFill>
              </a:rPr>
              <a:t> </a:t>
            </a:r>
            <a:r>
              <a:rPr lang="en-US" sz="4800" b="1" dirty="0" smtClean="0">
                <a:solidFill>
                  <a:srgbClr val="FF0000"/>
                </a:solidFill>
              </a:rPr>
              <a:t> </a:t>
            </a:r>
            <a:r>
              <a:rPr lang="en-US" sz="6600" b="1" dirty="0" smtClean="0">
                <a:solidFill>
                  <a:srgbClr val="FF0000"/>
                </a:solidFill>
              </a:rPr>
              <a:t>Stephen.</a:t>
            </a:r>
            <a:r>
              <a:rPr lang="en-US" sz="4000" dirty="0" smtClean="0"/>
              <a:t>   </a:t>
            </a:r>
            <a:r>
              <a:rPr lang="en-US" sz="4000" b="1" u="sng" dirty="0" smtClean="0">
                <a:solidFill>
                  <a:srgbClr val="7030A0"/>
                </a:solidFill>
              </a:rPr>
              <a:t>Was God pleased with his preaching?</a:t>
            </a:r>
          </a:p>
          <a:p>
            <a:r>
              <a:rPr lang="en-US" sz="4000" b="1" u="sng" dirty="0">
                <a:solidFill>
                  <a:srgbClr val="7030A0"/>
                </a:solidFill>
              </a:rPr>
              <a:t> </a:t>
            </a:r>
            <a:r>
              <a:rPr lang="en-US" sz="4000" b="1" u="sng" dirty="0" smtClean="0">
                <a:solidFill>
                  <a:srgbClr val="7030A0"/>
                </a:solidFill>
              </a:rPr>
              <a:t> Acts 7:51-60</a:t>
            </a:r>
            <a:endParaRPr lang="en-US" sz="4000" b="1" u="sng" dirty="0">
              <a:solidFill>
                <a:srgbClr val="7030A0"/>
              </a:solidFill>
            </a:endParaRPr>
          </a:p>
        </p:txBody>
      </p:sp>
    </p:spTree>
    <p:extLst>
      <p:ext uri="{BB962C8B-B14F-4D97-AF65-F5344CB8AC3E}">
        <p14:creationId xmlns:p14="http://schemas.microsoft.com/office/powerpoint/2010/main" val="3917457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5057</TotalTime>
  <Words>1517</Words>
  <Application>Microsoft Office PowerPoint</Application>
  <PresentationFormat>Widescreen</PresentationFormat>
  <Paragraphs>188</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Calibri</vt:lpstr>
      <vt:lpstr>Calibri Light</vt:lpstr>
      <vt:lpstr>Office Theme</vt:lpstr>
      <vt:lpstr>PowerPoint Presentation</vt:lpstr>
      <vt:lpstr>Preachers/Preaching/People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And Again:  The goal /aim of preaching</vt:lpstr>
      <vt:lpstr>Some people will listen…and do something about their souls!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Results of God’s Preachers:</vt:lpstr>
      <vt:lpstr>PowerPoint Presentation</vt:lpstr>
      <vt:lpstr>PowerPoint Presentation</vt:lpstr>
      <vt:lpstr>PowerPoint Presentation</vt:lpstr>
      <vt:lpstr>God’s truth works: </vt:lpstr>
      <vt:lpstr>Preaching the Truth in Love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Preaching</dc:title>
  <dc:creator>mac</dc:creator>
  <cp:lastModifiedBy>mac</cp:lastModifiedBy>
  <cp:revision>33</cp:revision>
  <cp:lastPrinted>2017-08-05T23:25:19Z</cp:lastPrinted>
  <dcterms:created xsi:type="dcterms:W3CDTF">2017-08-01T11:25:54Z</dcterms:created>
  <dcterms:modified xsi:type="dcterms:W3CDTF">2017-08-06T02:15:27Z</dcterms:modified>
</cp:coreProperties>
</file>