
<file path=[Content_Types].xml><?xml version="1.0" encoding="utf-8"?>
<Types xmlns="http://schemas.openxmlformats.org/package/2006/content-types">
  <Default Extension="bin" ContentType="application/vnd.openxmlformats-officedocument.oleObject"/>
  <Default Extension="jpeg" ContentType="image/jpeg"/>
  <Default Extension="wmf" ContentType="image/x-wmf"/>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7"/>
  </p:notesMasterIdLst>
  <p:sldIdLst>
    <p:sldId id="256" r:id="rId2"/>
    <p:sldId id="257" r:id="rId3"/>
    <p:sldId id="285" r:id="rId4"/>
    <p:sldId id="281" r:id="rId5"/>
    <p:sldId id="278" r:id="rId6"/>
    <p:sldId id="279" r:id="rId7"/>
    <p:sldId id="280" r:id="rId8"/>
    <p:sldId id="282" r:id="rId9"/>
    <p:sldId id="289" r:id="rId10"/>
    <p:sldId id="287" r:id="rId11"/>
    <p:sldId id="277" r:id="rId12"/>
    <p:sldId id="261" r:id="rId13"/>
    <p:sldId id="262" r:id="rId14"/>
    <p:sldId id="264" r:id="rId15"/>
    <p:sldId id="283" r:id="rId16"/>
    <p:sldId id="266" r:id="rId17"/>
    <p:sldId id="267" r:id="rId18"/>
    <p:sldId id="268" r:id="rId19"/>
    <p:sldId id="269" r:id="rId20"/>
    <p:sldId id="271" r:id="rId21"/>
    <p:sldId id="273" r:id="rId22"/>
    <p:sldId id="284" r:id="rId23"/>
    <p:sldId id="290" r:id="rId24"/>
    <p:sldId id="291" r:id="rId25"/>
    <p:sldId id="292" r:id="rId2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80808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735" autoAdjust="0"/>
    <p:restoredTop sz="90996" autoAdjust="0"/>
  </p:normalViewPr>
  <p:slideViewPr>
    <p:cSldViewPr>
      <p:cViewPr varScale="1">
        <p:scale>
          <a:sx n="101" d="100"/>
          <a:sy n="101" d="100"/>
        </p:scale>
        <p:origin x="1242" y="114"/>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theme" Target="theme/theme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3.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F4652A2-4AC3-4118-8BDF-596C66B16B34}" type="datetimeFigureOut">
              <a:rPr lang="en-US" smtClean="0"/>
              <a:t>3/23/2017</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A5A1012-1AC4-4E3C-B482-815B5E9D2787}" type="slidenum">
              <a:rPr lang="en-US" smtClean="0"/>
              <a:t>‹#›</a:t>
            </a:fld>
            <a:endParaRPr lang="en-US"/>
          </a:p>
        </p:txBody>
      </p:sp>
    </p:spTree>
    <p:extLst>
      <p:ext uri="{BB962C8B-B14F-4D97-AF65-F5344CB8AC3E}">
        <p14:creationId xmlns:p14="http://schemas.microsoft.com/office/powerpoint/2010/main" val="379451039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905000"/>
            <a:ext cx="7543800" cy="2593975"/>
          </a:xfrm>
        </p:spPr>
        <p:txBody>
          <a:bodyPr anchor="b"/>
          <a:lstStyle>
            <a:lvl1pPr>
              <a:defRPr sz="6600">
                <a:ln>
                  <a:noFill/>
                </a:ln>
                <a:solidFill>
                  <a:schemeClr val="tx2"/>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685800" y="4572000"/>
            <a:ext cx="6461760" cy="1066800"/>
          </a:xfrm>
        </p:spPr>
        <p:txBody>
          <a:bodyPr anchor="t">
            <a:normAutofit/>
          </a:bodyPr>
          <a:lstStyle>
            <a:lvl1pPr marL="0" indent="0" algn="l">
              <a:buNone/>
              <a:defRPr sz="20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6BFB4011-FF96-4F45-AB46-C5970B4DB4AD}" type="datetime1">
              <a:rPr lang="en-US" smtClean="0"/>
              <a:t>3/23/2017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4C5F86D-856D-417A-98E8-8251A51F6337}" type="slidenum">
              <a:rPr lang="en-US" smtClean="0"/>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960BA6F-943A-46FE-A917-B4CF8D57474C}" type="datetime1">
              <a:rPr lang="en-US" smtClean="0"/>
              <a:t>3/23/2017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4C5F86D-856D-417A-98E8-8251A51F6337}" type="slidenum">
              <a:rPr lang="en-US" smtClean="0"/>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1752600" cy="5851525"/>
          </a:xfrm>
        </p:spPr>
        <p:txBody>
          <a:bodyPr vert="eaVert" anchor="b" anchorCtr="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AC8D0C2-67F2-44B4-A9D3-10B672459DD0}" type="datetime1">
              <a:rPr lang="en-US" smtClean="0"/>
              <a:t>3/23/2017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4C5F86D-856D-417A-98E8-8251A51F6337}" type="slidenum">
              <a:rPr lang="en-US" smtClean="0"/>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06522FD-BB9D-4814-B806-96FE715C59C4}" type="datetime1">
              <a:rPr lang="en-US" smtClean="0"/>
              <a:t>3/23/2017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4C5F86D-856D-417A-98E8-8251A51F6337}" type="slidenum">
              <a:rPr lang="en-US" smtClean="0"/>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5486400"/>
            <a:ext cx="7659687" cy="1168400"/>
          </a:xfrm>
        </p:spPr>
        <p:txBody>
          <a:bodyPr anchor="t"/>
          <a:lstStyle>
            <a:lvl1pPr algn="l">
              <a:defRPr sz="36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722313" y="3852863"/>
            <a:ext cx="6135687" cy="1633538"/>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7D0014D-5AE4-4A47-94DB-973C1216697F}" type="datetime1">
              <a:rPr lang="en-US" smtClean="0"/>
              <a:t>3/23/2017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4C5F86D-856D-417A-98E8-8251A51F6337}" type="slidenum">
              <a:rPr lang="en-US" smtClean="0"/>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4196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BA62D0E0-943B-4974-AD03-195521300E4B}" type="datetime1">
              <a:rPr lang="en-US" smtClean="0"/>
              <a:t>3/23/2017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4C5F86D-856D-417A-98E8-8251A51F6337}" type="slidenum">
              <a:rPr lang="en-US" smtClean="0"/>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4196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4196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ED32B96D-F492-4EFE-A69B-0B8E1B8827EB}" type="datetime1">
              <a:rPr lang="en-US" smtClean="0"/>
              <a:t>3/23/2017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4C5F86D-856D-417A-98E8-8251A51F6337}" type="slidenum">
              <a:rPr lang="en-US" smtClean="0"/>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33BCAB5E-7F19-4B54-BADD-F79D3EC10701}" type="datetime1">
              <a:rPr lang="en-US" smtClean="0"/>
              <a:t>3/23/2017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4C5F86D-856D-417A-98E8-8251A51F6337}" type="slidenum">
              <a:rPr lang="en-US" smtClean="0"/>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25E5B70-63B0-49E4-930D-519FEDD293D7}" type="datetime1">
              <a:rPr lang="en-US" smtClean="0"/>
              <a:t>3/23/2017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4C5F86D-856D-417A-98E8-8251A51F6337}" type="slidenum">
              <a:rPr lang="en-US" smtClean="0"/>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4801" y="5495544"/>
            <a:ext cx="7772400" cy="594360"/>
          </a:xfrm>
        </p:spPr>
        <p:txBody>
          <a:bodyPr anchor="b"/>
          <a:lstStyle>
            <a:lvl1pPr algn="ctr">
              <a:defRPr sz="2200" b="1"/>
            </a:lvl1pPr>
          </a:lstStyle>
          <a:p>
            <a:r>
              <a:rPr lang="en-US" smtClean="0"/>
              <a:t>Click to edit Master title style</a:t>
            </a:r>
            <a:endParaRPr lang="en-US" dirty="0"/>
          </a:p>
        </p:txBody>
      </p:sp>
      <p:sp>
        <p:nvSpPr>
          <p:cNvPr id="4" name="Text Placeholder 3"/>
          <p:cNvSpPr>
            <a:spLocks noGrp="1"/>
          </p:cNvSpPr>
          <p:nvPr>
            <p:ph type="body" sz="half" idx="2"/>
          </p:nvPr>
        </p:nvSpPr>
        <p:spPr>
          <a:xfrm>
            <a:off x="304799" y="6096000"/>
            <a:ext cx="7772401" cy="6096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FC70FE6-E51B-4F38-A15D-9FC74DA9C88A}" type="datetime1">
              <a:rPr lang="en-US" smtClean="0"/>
              <a:t>3/23/2017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4C5F86D-856D-417A-98E8-8251A51F6337}" type="slidenum">
              <a:rPr lang="en-US" smtClean="0"/>
              <a:t>‹#›</a:t>
            </a:fld>
            <a:endParaRPr lang="en-US"/>
          </a:p>
        </p:txBody>
      </p:sp>
      <p:sp>
        <p:nvSpPr>
          <p:cNvPr id="9" name="Content Placeholder 8"/>
          <p:cNvSpPr>
            <a:spLocks noGrp="1"/>
          </p:cNvSpPr>
          <p:nvPr>
            <p:ph sz="quarter" idx="13"/>
          </p:nvPr>
        </p:nvSpPr>
        <p:spPr>
          <a:xfrm>
            <a:off x="304800" y="381000"/>
            <a:ext cx="7772400" cy="494284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1752" y="5495278"/>
            <a:ext cx="7772400" cy="594626"/>
          </a:xfrm>
        </p:spPr>
        <p:txBody>
          <a:bodyPr anchor="b"/>
          <a:lstStyle>
            <a:lvl1pPr algn="ctr">
              <a:defRPr sz="2200" b="1">
                <a:ln>
                  <a:noFill/>
                </a:ln>
                <a:solidFill>
                  <a:schemeClr val="tx2"/>
                </a:solidFill>
              </a:defRPr>
            </a:lvl1pPr>
          </a:lstStyle>
          <a:p>
            <a:r>
              <a:rPr lang="en-US" smtClean="0"/>
              <a:t>Click to edit Master title style</a:t>
            </a:r>
            <a:endParaRPr lang="en-US" dirty="0"/>
          </a:p>
        </p:txBody>
      </p:sp>
      <p:sp>
        <p:nvSpPr>
          <p:cNvPr id="3" name="Picture Placeholder 2"/>
          <p:cNvSpPr>
            <a:spLocks noGrp="1"/>
          </p:cNvSpPr>
          <p:nvPr>
            <p:ph type="pic" idx="1"/>
          </p:nvPr>
        </p:nvSpPr>
        <p:spPr>
          <a:xfrm>
            <a:off x="0" y="0"/>
            <a:ext cx="84582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301752" y="6096000"/>
            <a:ext cx="7772400" cy="612648"/>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8" name="Date Placeholder 7"/>
          <p:cNvSpPr>
            <a:spLocks noGrp="1"/>
          </p:cNvSpPr>
          <p:nvPr>
            <p:ph type="dt" sz="half" idx="10"/>
          </p:nvPr>
        </p:nvSpPr>
        <p:spPr/>
        <p:txBody>
          <a:bodyPr/>
          <a:lstStyle/>
          <a:p>
            <a:fld id="{4775A201-7D78-411C-9B6B-DE6942DF90F0}" type="datetime1">
              <a:rPr lang="en-US" smtClean="0"/>
              <a:t>3/23/2017</a:t>
            </a:fld>
            <a:endParaRPr lang="en-US"/>
          </a:p>
        </p:txBody>
      </p:sp>
      <p:sp>
        <p:nvSpPr>
          <p:cNvPr id="9" name="Slide Number Placeholder 8"/>
          <p:cNvSpPr>
            <a:spLocks noGrp="1"/>
          </p:cNvSpPr>
          <p:nvPr>
            <p:ph type="sldNum" sz="quarter" idx="11"/>
          </p:nvPr>
        </p:nvSpPr>
        <p:spPr/>
        <p:txBody>
          <a:bodyPr/>
          <a:lstStyle/>
          <a:p>
            <a:fld id="{44C5F86D-856D-417A-98E8-8251A51F6337}" type="slidenum">
              <a:rPr lang="en-US" smtClean="0"/>
              <a:t>‹#›</a:t>
            </a:fld>
            <a:endParaRPr lang="en-US"/>
          </a:p>
        </p:txBody>
      </p:sp>
      <p:sp>
        <p:nvSpPr>
          <p:cNvPr id="10" name="Footer Placeholder 9"/>
          <p:cNvSpPr>
            <a:spLocks noGrp="1"/>
          </p:cNvSpPr>
          <p:nvPr>
            <p:ph type="ftr" sz="quarter" idx="12"/>
          </p:nvPr>
        </p:nvSpPr>
        <p:spPr/>
        <p:txBody>
          <a:bodyPr/>
          <a:lstStyle/>
          <a:p>
            <a:endParaRPr lang="en-US"/>
          </a:p>
        </p:txBody>
      </p:sp>
    </p:spTree>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7620000" cy="1143000"/>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7620000" cy="48006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Rectangle 6"/>
          <p:cNvSpPr/>
          <p:nvPr/>
        </p:nvSpPr>
        <p:spPr>
          <a:xfrm>
            <a:off x="8458200" y="0"/>
            <a:ext cx="6858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8458200" y="5486400"/>
            <a:ext cx="685800" cy="6858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4"/>
          </p:nvPr>
        </p:nvSpPr>
        <p:spPr>
          <a:xfrm>
            <a:off x="8531788" y="5648960"/>
            <a:ext cx="548640" cy="396240"/>
          </a:xfrm>
          <a:prstGeom prst="bracketPair">
            <a:avLst>
              <a:gd name="adj" fmla="val 17949"/>
            </a:avLst>
          </a:prstGeom>
          <a:ln w="19050">
            <a:solidFill>
              <a:srgbClr val="FFFFFF"/>
            </a:solidFill>
          </a:ln>
        </p:spPr>
        <p:txBody>
          <a:bodyPr vert="horz" lIns="0" tIns="0" rIns="0" bIns="0" rtlCol="0" anchor="ctr"/>
          <a:lstStyle>
            <a:lvl1pPr algn="ctr">
              <a:defRPr sz="1800">
                <a:solidFill>
                  <a:srgbClr val="FFFFFF"/>
                </a:solidFill>
              </a:defRPr>
            </a:lvl1pPr>
          </a:lstStyle>
          <a:p>
            <a:fld id="{44C5F86D-856D-417A-98E8-8251A51F6337}" type="slidenum">
              <a:rPr lang="en-US" smtClean="0"/>
              <a:t>‹#›</a:t>
            </a:fld>
            <a:endParaRPr lang="en-US"/>
          </a:p>
        </p:txBody>
      </p:sp>
      <p:sp>
        <p:nvSpPr>
          <p:cNvPr id="5" name="Footer Placeholder 4"/>
          <p:cNvSpPr>
            <a:spLocks noGrp="1"/>
          </p:cNvSpPr>
          <p:nvPr>
            <p:ph type="ftr" sz="quarter" idx="3"/>
          </p:nvPr>
        </p:nvSpPr>
        <p:spPr>
          <a:xfrm rot="16200000">
            <a:off x="7586910" y="4048760"/>
            <a:ext cx="2367281" cy="365760"/>
          </a:xfrm>
          <a:prstGeom prst="rect">
            <a:avLst/>
          </a:prstGeom>
        </p:spPr>
        <p:txBody>
          <a:bodyPr vert="horz" lIns="91440" tIns="45720" rIns="91440" bIns="45720" rtlCol="0" anchor="ctr"/>
          <a:lstStyle>
            <a:lvl1pPr algn="r">
              <a:defRPr sz="1200">
                <a:solidFill>
                  <a:schemeClr val="bg2"/>
                </a:solidFill>
              </a:defRPr>
            </a:lvl1pPr>
          </a:lstStyle>
          <a:p>
            <a:endParaRPr lang="en-US"/>
          </a:p>
        </p:txBody>
      </p:sp>
      <p:sp>
        <p:nvSpPr>
          <p:cNvPr id="4" name="Date Placeholder 3"/>
          <p:cNvSpPr>
            <a:spLocks noGrp="1"/>
          </p:cNvSpPr>
          <p:nvPr>
            <p:ph type="dt" sz="half" idx="2"/>
          </p:nvPr>
        </p:nvSpPr>
        <p:spPr>
          <a:xfrm rot="16200000">
            <a:off x="7551351" y="1645920"/>
            <a:ext cx="2438399" cy="365760"/>
          </a:xfrm>
          <a:prstGeom prst="rect">
            <a:avLst/>
          </a:prstGeom>
        </p:spPr>
        <p:txBody>
          <a:bodyPr vert="horz" lIns="91440" tIns="45720" rIns="91440" bIns="45720" rtlCol="0" anchor="ctr"/>
          <a:lstStyle>
            <a:lvl1pPr algn="l">
              <a:defRPr sz="1200">
                <a:solidFill>
                  <a:schemeClr val="bg2"/>
                </a:solidFill>
              </a:defRPr>
            </a:lvl1pPr>
          </a:lstStyle>
          <a:p>
            <a:fld id="{07A9ED04-A08E-48C3-AAA2-5C8F3313DACB}" type="datetime1">
              <a:rPr lang="en-US" smtClean="0"/>
              <a:t>3/23/2017</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hf hdr="0" ftr="0" dt="0"/>
  <p:txStyles>
    <p:titleStyle>
      <a:lvl1pPr algn="l" defTabSz="914400" rtl="0" eaLnBrk="1" latinLnBrk="0" hangingPunct="1">
        <a:spcBef>
          <a:spcPct val="0"/>
        </a:spcBef>
        <a:buNone/>
        <a:defRPr sz="4600" kern="1200" cap="none" spc="-100" baseline="0">
          <a:ln>
            <a:noFill/>
          </a:ln>
          <a:solidFill>
            <a:schemeClr val="tx2"/>
          </a:solidFill>
          <a:effectLst/>
          <a:latin typeface="+mj-lt"/>
          <a:ea typeface="+mj-ea"/>
          <a:cs typeface="+mj-cs"/>
        </a:defRPr>
      </a:lvl1pPr>
    </p:titleStyle>
    <p:body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slideLayout" Target="../slideLayouts/slideLayout2.xml"/><Relationship Id="rId1" Type="http://schemas.openxmlformats.org/officeDocument/2006/relationships/vmlDrawing" Target="../drawings/vmlDrawing1.vml"/><Relationship Id="rId5" Type="http://schemas.openxmlformats.org/officeDocument/2006/relationships/image" Target="../media/image3.wmf"/><Relationship Id="rId4" Type="http://schemas.openxmlformats.org/officeDocument/2006/relationships/oleObject" Target="../embeddings/oleObject1.bin"/></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57200" y="1600200"/>
            <a:ext cx="7772400" cy="2593975"/>
          </a:xfrm>
        </p:spPr>
        <p:txBody>
          <a:bodyPr/>
          <a:lstStyle/>
          <a:p>
            <a:pPr algn="ctr"/>
            <a:r>
              <a:rPr lang="en-US" u="sng" dirty="0" smtClean="0">
                <a:solidFill>
                  <a:srgbClr val="7030A0"/>
                </a:solidFill>
                <a:latin typeface="Aharoni" panose="02010803020104030203" pitchFamily="2" charset="-79"/>
                <a:cs typeface="Aharoni" panose="02010803020104030203" pitchFamily="2" charset="-79"/>
              </a:rPr>
              <a:t>Preaching to Please </a:t>
            </a:r>
            <a:r>
              <a:rPr lang="en-US" u="sng" dirty="0" smtClean="0">
                <a:solidFill>
                  <a:srgbClr val="7030A0"/>
                </a:solidFill>
                <a:latin typeface="Aharoni" panose="02010803020104030203" pitchFamily="2" charset="-79"/>
                <a:cs typeface="Aharoni" panose="02010803020104030203" pitchFamily="2" charset="-79"/>
              </a:rPr>
              <a:t>God or Men</a:t>
            </a:r>
            <a:r>
              <a:rPr lang="en-US" u="sng" dirty="0" smtClean="0">
                <a:solidFill>
                  <a:srgbClr val="7030A0"/>
                </a:solidFill>
                <a:latin typeface="Aharoni" panose="02010803020104030203" pitchFamily="2" charset="-79"/>
                <a:cs typeface="Aharoni" panose="02010803020104030203" pitchFamily="2" charset="-79"/>
              </a:rPr>
              <a:t>?</a:t>
            </a:r>
            <a:endParaRPr lang="en-US" u="sng" dirty="0">
              <a:solidFill>
                <a:srgbClr val="7030A0"/>
              </a:solidFill>
              <a:latin typeface="Aharoni" panose="02010803020104030203" pitchFamily="2" charset="-79"/>
              <a:cs typeface="Aharoni" panose="02010803020104030203" pitchFamily="2" charset="-79"/>
            </a:endParaRPr>
          </a:p>
        </p:txBody>
      </p:sp>
      <p:sp>
        <p:nvSpPr>
          <p:cNvPr id="3" name="Subtitle 2"/>
          <p:cNvSpPr>
            <a:spLocks noGrp="1"/>
          </p:cNvSpPr>
          <p:nvPr>
            <p:ph type="subTitle" idx="1"/>
          </p:nvPr>
        </p:nvSpPr>
        <p:spPr/>
        <p:txBody>
          <a:bodyPr>
            <a:normAutofit/>
          </a:bodyPr>
          <a:lstStyle/>
          <a:p>
            <a:r>
              <a:rPr lang="en-US" sz="4800" b="1" dirty="0" smtClean="0">
                <a:solidFill>
                  <a:srgbClr val="FF0000"/>
                </a:solidFill>
                <a:latin typeface="Bell MT" panose="02020503060305020303" pitchFamily="18" charset="0"/>
              </a:rPr>
              <a:t>           Gal. 1:10</a:t>
            </a:r>
            <a:endParaRPr lang="en-US" sz="4800" b="1" dirty="0">
              <a:solidFill>
                <a:srgbClr val="FF0000"/>
              </a:solidFill>
              <a:latin typeface="Bell MT" panose="02020503060305020303" pitchFamily="18" charset="0"/>
            </a:endParaRPr>
          </a:p>
        </p:txBody>
      </p:sp>
      <p:sp>
        <p:nvSpPr>
          <p:cNvPr id="4" name="Slide Number Placeholder 3"/>
          <p:cNvSpPr>
            <a:spLocks noGrp="1"/>
          </p:cNvSpPr>
          <p:nvPr>
            <p:ph type="sldNum" sz="quarter" idx="12"/>
          </p:nvPr>
        </p:nvSpPr>
        <p:spPr/>
        <p:txBody>
          <a:bodyPr/>
          <a:lstStyle/>
          <a:p>
            <a:endParaRPr lang="en-US" dirty="0"/>
          </a:p>
        </p:txBody>
      </p:sp>
    </p:spTree>
    <p:extLst>
      <p:ext uri="{BB962C8B-B14F-4D97-AF65-F5344CB8AC3E}">
        <p14:creationId xmlns:p14="http://schemas.microsoft.com/office/powerpoint/2010/main" val="2499253164"/>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75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wipe(left)">
                                      <p:cBhvr>
                                        <p:cTn id="12"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76200"/>
            <a:ext cx="7620000" cy="6629400"/>
          </a:xfrm>
        </p:spPr>
        <p:txBody>
          <a:bodyPr>
            <a:normAutofit fontScale="92500" lnSpcReduction="20000"/>
          </a:bodyPr>
          <a:lstStyle/>
          <a:p>
            <a:pPr marL="114300" indent="0">
              <a:buNone/>
            </a:pPr>
            <a:r>
              <a:rPr lang="en-US" sz="3900" i="1" dirty="0"/>
              <a:t>29 Then Peter and the other apostles answered and said, </a:t>
            </a:r>
            <a:r>
              <a:rPr lang="en-US" sz="3900" b="1" i="1" u="sng" dirty="0">
                <a:solidFill>
                  <a:srgbClr val="00B050"/>
                </a:solidFill>
              </a:rPr>
              <a:t>We ought to obey God rather than men.</a:t>
            </a:r>
          </a:p>
          <a:p>
            <a:pPr marL="114300" indent="0">
              <a:buNone/>
            </a:pPr>
            <a:r>
              <a:rPr lang="en-US" sz="3900" i="1" dirty="0"/>
              <a:t> 30 The God of our fathers raised up Jesus, whom ye slew and hanged on a tree.</a:t>
            </a:r>
          </a:p>
          <a:p>
            <a:pPr marL="114300" indent="0">
              <a:buNone/>
            </a:pPr>
            <a:r>
              <a:rPr lang="en-US" sz="3900" i="1" dirty="0"/>
              <a:t> 31 Him hath God exalted with his right hand to be a Prince and a </a:t>
            </a:r>
            <a:r>
              <a:rPr lang="en-US" sz="3900" i="1" dirty="0" err="1"/>
              <a:t>Saviour</a:t>
            </a:r>
            <a:r>
              <a:rPr lang="en-US" sz="3900" i="1" dirty="0"/>
              <a:t>, for to give repentance to Israel, and forgiveness of sins.</a:t>
            </a:r>
          </a:p>
          <a:p>
            <a:pPr marL="114300" indent="0">
              <a:buNone/>
            </a:pPr>
            <a:r>
              <a:rPr lang="en-US" sz="3900" i="1" dirty="0"/>
              <a:t> 32 And we are his witnesses of these things; and so is also the Holy Ghost, whom God hath given to them that obey him.”</a:t>
            </a:r>
          </a:p>
          <a:p>
            <a:endParaRPr lang="en-US" dirty="0"/>
          </a:p>
        </p:txBody>
      </p:sp>
      <p:sp>
        <p:nvSpPr>
          <p:cNvPr id="4" name="Slide Number Placeholder 3"/>
          <p:cNvSpPr>
            <a:spLocks noGrp="1"/>
          </p:cNvSpPr>
          <p:nvPr>
            <p:ph type="sldNum" sz="quarter" idx="12"/>
          </p:nvPr>
        </p:nvSpPr>
        <p:spPr/>
        <p:txBody>
          <a:bodyPr/>
          <a:lstStyle/>
          <a:p>
            <a:fld id="{44C5F86D-856D-417A-98E8-8251A51F6337}" type="slidenum">
              <a:rPr lang="en-US" smtClean="0"/>
              <a:t>10</a:t>
            </a:fld>
            <a:endParaRPr lang="en-US"/>
          </a:p>
        </p:txBody>
      </p:sp>
    </p:spTree>
    <p:extLst>
      <p:ext uri="{BB962C8B-B14F-4D97-AF65-F5344CB8AC3E}">
        <p14:creationId xmlns:p14="http://schemas.microsoft.com/office/powerpoint/2010/main" val="1864282435"/>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 y="76200"/>
            <a:ext cx="8305800" cy="6781800"/>
          </a:xfrm>
        </p:spPr>
        <p:txBody>
          <a:bodyPr>
            <a:noAutofit/>
          </a:bodyPr>
          <a:lstStyle/>
          <a:p>
            <a:r>
              <a:rPr lang="en-US" sz="4000" b="1" i="1" u="sng" dirty="0" smtClean="0">
                <a:solidFill>
                  <a:srgbClr val="00B050"/>
                </a:solidFill>
              </a:rPr>
              <a:t>“Yea, woe is unto me, if I preach not the gospel! </a:t>
            </a:r>
            <a:endParaRPr lang="en-US" sz="4000" b="1" i="1" u="sng" dirty="0" smtClean="0">
              <a:solidFill>
                <a:srgbClr val="00B050"/>
              </a:solidFill>
            </a:endParaRPr>
          </a:p>
          <a:p>
            <a:r>
              <a:rPr lang="en-US" sz="4000" i="1" dirty="0" smtClean="0"/>
              <a:t>The </a:t>
            </a:r>
            <a:r>
              <a:rPr lang="en-US" sz="4000" i="1" dirty="0" smtClean="0"/>
              <a:t>interjection </a:t>
            </a:r>
            <a:r>
              <a:rPr lang="en-US" sz="4000" b="1" i="1" dirty="0" smtClean="0"/>
              <a:t>woe</a:t>
            </a:r>
            <a:r>
              <a:rPr lang="en-US" sz="4000" i="1" dirty="0" smtClean="0"/>
              <a:t> (</a:t>
            </a:r>
            <a:r>
              <a:rPr lang="en-US" sz="4000" i="1" dirty="0" err="1" smtClean="0"/>
              <a:t>ouai</a:t>
            </a:r>
            <a:r>
              <a:rPr lang="en-US" sz="4000" i="1" dirty="0" smtClean="0"/>
              <a:t>) denotes calamity. The obvious meaning of the term is that Paul would lose his own personal salvation in the event that he decided to quit preaching the gospel. Thus, Paul was compelled to preach the gospel since Jesus had hand-picked him for that task</a:t>
            </a:r>
            <a:r>
              <a:rPr lang="en-US" sz="4000" i="1" dirty="0" smtClean="0"/>
              <a:t>” I Cor. 9:16 b by Mike Willis</a:t>
            </a:r>
            <a:endParaRPr lang="en-US" sz="4000" i="1" dirty="0" smtClean="0"/>
          </a:p>
        </p:txBody>
      </p:sp>
      <p:sp>
        <p:nvSpPr>
          <p:cNvPr id="4" name="Slide Number Placeholder 3"/>
          <p:cNvSpPr>
            <a:spLocks noGrp="1"/>
          </p:cNvSpPr>
          <p:nvPr>
            <p:ph type="sldNum" sz="quarter" idx="12"/>
          </p:nvPr>
        </p:nvSpPr>
        <p:spPr/>
        <p:txBody>
          <a:bodyPr/>
          <a:lstStyle/>
          <a:p>
            <a:endParaRPr lang="en-US" dirty="0"/>
          </a:p>
        </p:txBody>
      </p:sp>
    </p:spTree>
    <p:extLst>
      <p:ext uri="{BB962C8B-B14F-4D97-AF65-F5344CB8AC3E}">
        <p14:creationId xmlns:p14="http://schemas.microsoft.com/office/powerpoint/2010/main" val="2926396954"/>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TextBox 20"/>
          <p:cNvSpPr txBox="1"/>
          <p:nvPr/>
        </p:nvSpPr>
        <p:spPr>
          <a:xfrm rot="1294496">
            <a:off x="665423" y="4184775"/>
            <a:ext cx="2300352" cy="369332"/>
          </a:xfrm>
          <a:prstGeom prst="rect">
            <a:avLst/>
          </a:prstGeom>
          <a:solidFill>
            <a:srgbClr val="00B050"/>
          </a:solidFill>
        </p:spPr>
        <p:txBody>
          <a:bodyPr wrap="square" rtlCol="0">
            <a:spAutoFit/>
          </a:bodyPr>
          <a:lstStyle/>
          <a:p>
            <a:pPr algn="ctr"/>
            <a:r>
              <a:rPr lang="en-US" dirty="0" smtClean="0"/>
              <a:t>Church of Your Choice</a:t>
            </a:r>
            <a:endParaRPr lang="en-US" dirty="0"/>
          </a:p>
        </p:txBody>
      </p:sp>
      <p:sp>
        <p:nvSpPr>
          <p:cNvPr id="12" name="TextBox 11"/>
          <p:cNvSpPr txBox="1"/>
          <p:nvPr/>
        </p:nvSpPr>
        <p:spPr>
          <a:xfrm>
            <a:off x="345954" y="4626939"/>
            <a:ext cx="1253020" cy="369332"/>
          </a:xfrm>
          <a:prstGeom prst="rect">
            <a:avLst/>
          </a:prstGeom>
          <a:solidFill>
            <a:schemeClr val="accent2">
              <a:lumMod val="60000"/>
              <a:lumOff val="40000"/>
            </a:schemeClr>
          </a:solidFill>
        </p:spPr>
        <p:txBody>
          <a:bodyPr wrap="square" rtlCol="0">
            <a:spAutoFit/>
          </a:bodyPr>
          <a:lstStyle/>
          <a:p>
            <a:pPr algn="ctr"/>
            <a:r>
              <a:rPr lang="en-US" dirty="0" smtClean="0"/>
              <a:t>Faith Only</a:t>
            </a:r>
            <a:endParaRPr lang="en-US" dirty="0"/>
          </a:p>
        </p:txBody>
      </p:sp>
      <p:sp>
        <p:nvSpPr>
          <p:cNvPr id="4" name="Slide Number Placeholder 3"/>
          <p:cNvSpPr>
            <a:spLocks noGrp="1"/>
          </p:cNvSpPr>
          <p:nvPr>
            <p:ph type="sldNum" sz="quarter" idx="12"/>
          </p:nvPr>
        </p:nvSpPr>
        <p:spPr/>
        <p:txBody>
          <a:bodyPr/>
          <a:lstStyle/>
          <a:p>
            <a:endParaRPr lang="en-US" dirty="0"/>
          </a:p>
        </p:txBody>
      </p:sp>
      <p:sp>
        <p:nvSpPr>
          <p:cNvPr id="7" name="TextBox 6"/>
          <p:cNvSpPr txBox="1"/>
          <p:nvPr/>
        </p:nvSpPr>
        <p:spPr>
          <a:xfrm rot="1254530">
            <a:off x="1767957" y="3080013"/>
            <a:ext cx="1981200" cy="369332"/>
          </a:xfrm>
          <a:prstGeom prst="rect">
            <a:avLst/>
          </a:prstGeom>
          <a:solidFill>
            <a:schemeClr val="accent3"/>
          </a:solidFill>
        </p:spPr>
        <p:txBody>
          <a:bodyPr wrap="square" rtlCol="0">
            <a:spAutoFit/>
          </a:bodyPr>
          <a:lstStyle/>
          <a:p>
            <a:pPr algn="ctr"/>
            <a:r>
              <a:rPr lang="en-US" dirty="0" smtClean="0"/>
              <a:t>Morality Saves</a:t>
            </a:r>
            <a:endParaRPr lang="en-US" dirty="0"/>
          </a:p>
        </p:txBody>
      </p:sp>
      <p:sp>
        <p:nvSpPr>
          <p:cNvPr id="13" name="TextBox 12"/>
          <p:cNvSpPr txBox="1"/>
          <p:nvPr/>
        </p:nvSpPr>
        <p:spPr>
          <a:xfrm rot="21119687">
            <a:off x="205090" y="2413884"/>
            <a:ext cx="1734010" cy="923330"/>
          </a:xfrm>
          <a:prstGeom prst="rect">
            <a:avLst/>
          </a:prstGeom>
          <a:solidFill>
            <a:schemeClr val="tx2">
              <a:lumMod val="40000"/>
              <a:lumOff val="60000"/>
            </a:schemeClr>
          </a:solidFill>
        </p:spPr>
        <p:txBody>
          <a:bodyPr wrap="square" rtlCol="0">
            <a:spAutoFit/>
          </a:bodyPr>
          <a:lstStyle/>
          <a:p>
            <a:pPr algn="ctr"/>
            <a:r>
              <a:rPr lang="en-US" dirty="0" smtClean="0"/>
              <a:t>Saved People in Denominational Churches</a:t>
            </a:r>
            <a:endParaRPr lang="en-US" dirty="0"/>
          </a:p>
        </p:txBody>
      </p:sp>
      <p:sp>
        <p:nvSpPr>
          <p:cNvPr id="14" name="TextBox 13"/>
          <p:cNvSpPr txBox="1"/>
          <p:nvPr/>
        </p:nvSpPr>
        <p:spPr>
          <a:xfrm rot="20323760">
            <a:off x="47914" y="1607616"/>
            <a:ext cx="1884648" cy="646331"/>
          </a:xfrm>
          <a:prstGeom prst="rect">
            <a:avLst/>
          </a:prstGeom>
          <a:solidFill>
            <a:schemeClr val="accent3"/>
          </a:solidFill>
        </p:spPr>
        <p:txBody>
          <a:bodyPr wrap="square" rtlCol="0">
            <a:spAutoFit/>
          </a:bodyPr>
          <a:lstStyle/>
          <a:p>
            <a:pPr algn="ctr"/>
            <a:r>
              <a:rPr lang="en-US" dirty="0" smtClean="0"/>
              <a:t>One Church </a:t>
            </a:r>
            <a:r>
              <a:rPr lang="en-US" dirty="0"/>
              <a:t>a</a:t>
            </a:r>
            <a:r>
              <a:rPr lang="en-US" dirty="0" smtClean="0"/>
              <a:t>s </a:t>
            </a:r>
            <a:r>
              <a:rPr lang="en-US" dirty="0"/>
              <a:t>G</a:t>
            </a:r>
            <a:r>
              <a:rPr lang="en-US" dirty="0" smtClean="0"/>
              <a:t>ood </a:t>
            </a:r>
            <a:r>
              <a:rPr lang="en-US" dirty="0"/>
              <a:t>a</a:t>
            </a:r>
            <a:r>
              <a:rPr lang="en-US" dirty="0" smtClean="0"/>
              <a:t>s </a:t>
            </a:r>
            <a:r>
              <a:rPr lang="en-US" dirty="0"/>
              <a:t>A</a:t>
            </a:r>
            <a:r>
              <a:rPr lang="en-US" dirty="0" smtClean="0"/>
              <a:t>nother</a:t>
            </a:r>
            <a:endParaRPr lang="en-US" dirty="0"/>
          </a:p>
        </p:txBody>
      </p:sp>
      <p:sp>
        <p:nvSpPr>
          <p:cNvPr id="15" name="TextBox 14"/>
          <p:cNvSpPr txBox="1"/>
          <p:nvPr/>
        </p:nvSpPr>
        <p:spPr>
          <a:xfrm rot="1146852">
            <a:off x="1821455" y="2707369"/>
            <a:ext cx="1981200" cy="369332"/>
          </a:xfrm>
          <a:prstGeom prst="rect">
            <a:avLst/>
          </a:prstGeom>
          <a:solidFill>
            <a:schemeClr val="accent2">
              <a:lumMod val="75000"/>
            </a:schemeClr>
          </a:solidFill>
        </p:spPr>
        <p:txBody>
          <a:bodyPr wrap="square" rtlCol="0">
            <a:spAutoFit/>
          </a:bodyPr>
          <a:lstStyle/>
          <a:p>
            <a:pPr algn="ctr"/>
            <a:r>
              <a:rPr lang="en-US" dirty="0" smtClean="0"/>
              <a:t>Conscience Saves</a:t>
            </a:r>
            <a:endParaRPr lang="en-US" dirty="0"/>
          </a:p>
        </p:txBody>
      </p:sp>
      <p:sp>
        <p:nvSpPr>
          <p:cNvPr id="16" name="TextBox 15"/>
          <p:cNvSpPr txBox="1"/>
          <p:nvPr/>
        </p:nvSpPr>
        <p:spPr>
          <a:xfrm>
            <a:off x="4838699" y="5040868"/>
            <a:ext cx="3009901" cy="369332"/>
          </a:xfrm>
          <a:prstGeom prst="rect">
            <a:avLst/>
          </a:prstGeom>
          <a:solidFill>
            <a:srgbClr val="FFC000"/>
          </a:solidFill>
        </p:spPr>
        <p:txBody>
          <a:bodyPr wrap="square" rtlCol="0">
            <a:spAutoFit/>
          </a:bodyPr>
          <a:lstStyle/>
          <a:p>
            <a:r>
              <a:rPr lang="en-US" dirty="0" smtClean="0"/>
              <a:t>Be Only Positive-No </a:t>
            </a:r>
            <a:r>
              <a:rPr lang="en-US" dirty="0"/>
              <a:t>N</a:t>
            </a:r>
            <a:r>
              <a:rPr lang="en-US" dirty="0" smtClean="0"/>
              <a:t>egativity </a:t>
            </a:r>
            <a:endParaRPr lang="en-US" dirty="0"/>
          </a:p>
        </p:txBody>
      </p:sp>
      <p:sp>
        <p:nvSpPr>
          <p:cNvPr id="17" name="TextBox 16"/>
          <p:cNvSpPr txBox="1"/>
          <p:nvPr/>
        </p:nvSpPr>
        <p:spPr>
          <a:xfrm rot="1290515">
            <a:off x="2087089" y="3608006"/>
            <a:ext cx="1715605" cy="369332"/>
          </a:xfrm>
          <a:prstGeom prst="rect">
            <a:avLst/>
          </a:prstGeom>
          <a:solidFill>
            <a:schemeClr val="accent2">
              <a:lumMod val="60000"/>
              <a:lumOff val="40000"/>
            </a:schemeClr>
          </a:solidFill>
        </p:spPr>
        <p:txBody>
          <a:bodyPr wrap="square" rtlCol="0">
            <a:spAutoFit/>
          </a:bodyPr>
          <a:lstStyle/>
          <a:p>
            <a:pPr algn="ctr"/>
            <a:r>
              <a:rPr lang="en-US" dirty="0" smtClean="0"/>
              <a:t>Nothing To Do</a:t>
            </a:r>
            <a:endParaRPr lang="en-US" dirty="0"/>
          </a:p>
        </p:txBody>
      </p:sp>
      <p:sp>
        <p:nvSpPr>
          <p:cNvPr id="18" name="TextBox 17"/>
          <p:cNvSpPr txBox="1"/>
          <p:nvPr/>
        </p:nvSpPr>
        <p:spPr>
          <a:xfrm>
            <a:off x="1088518" y="5068164"/>
            <a:ext cx="1981200" cy="369332"/>
          </a:xfrm>
          <a:prstGeom prst="rect">
            <a:avLst/>
          </a:prstGeom>
          <a:solidFill>
            <a:schemeClr val="tx2">
              <a:lumMod val="40000"/>
              <a:lumOff val="60000"/>
            </a:schemeClr>
          </a:solidFill>
        </p:spPr>
        <p:txBody>
          <a:bodyPr wrap="square" rtlCol="0">
            <a:spAutoFit/>
          </a:bodyPr>
          <a:lstStyle/>
          <a:p>
            <a:pPr algn="ctr"/>
            <a:r>
              <a:rPr lang="en-US" dirty="0" smtClean="0"/>
              <a:t>Pray for salvation</a:t>
            </a:r>
            <a:endParaRPr lang="en-US" dirty="0"/>
          </a:p>
        </p:txBody>
      </p:sp>
      <p:sp>
        <p:nvSpPr>
          <p:cNvPr id="19" name="TextBox 18"/>
          <p:cNvSpPr txBox="1"/>
          <p:nvPr/>
        </p:nvSpPr>
        <p:spPr>
          <a:xfrm rot="21042840">
            <a:off x="121917" y="3445755"/>
            <a:ext cx="2081847" cy="369332"/>
          </a:xfrm>
          <a:prstGeom prst="rect">
            <a:avLst/>
          </a:prstGeom>
          <a:solidFill>
            <a:srgbClr val="00B0F0"/>
          </a:solidFill>
        </p:spPr>
        <p:txBody>
          <a:bodyPr wrap="square" rtlCol="0">
            <a:spAutoFit/>
          </a:bodyPr>
          <a:lstStyle/>
          <a:p>
            <a:r>
              <a:rPr lang="en-US" dirty="0" smtClean="0"/>
              <a:t>Baptism Because Of</a:t>
            </a:r>
            <a:endParaRPr lang="en-US" dirty="0"/>
          </a:p>
        </p:txBody>
      </p:sp>
      <p:sp>
        <p:nvSpPr>
          <p:cNvPr id="20" name="TextBox 19"/>
          <p:cNvSpPr txBox="1"/>
          <p:nvPr/>
        </p:nvSpPr>
        <p:spPr>
          <a:xfrm rot="1187672">
            <a:off x="1777382" y="4018263"/>
            <a:ext cx="1774966" cy="369332"/>
          </a:xfrm>
          <a:prstGeom prst="rect">
            <a:avLst/>
          </a:prstGeom>
          <a:solidFill>
            <a:schemeClr val="tx2">
              <a:lumMod val="40000"/>
              <a:lumOff val="60000"/>
            </a:schemeClr>
          </a:solidFill>
          <a:ln>
            <a:solidFill>
              <a:schemeClr val="bg2">
                <a:lumMod val="75000"/>
              </a:schemeClr>
            </a:solidFill>
          </a:ln>
        </p:spPr>
        <p:txBody>
          <a:bodyPr wrap="square" rtlCol="0">
            <a:spAutoFit/>
          </a:bodyPr>
          <a:lstStyle/>
          <a:p>
            <a:pPr algn="ctr"/>
            <a:r>
              <a:rPr lang="en-US" dirty="0" smtClean="0"/>
              <a:t>No Controversy</a:t>
            </a:r>
            <a:endParaRPr lang="en-US" dirty="0"/>
          </a:p>
        </p:txBody>
      </p:sp>
      <p:sp>
        <p:nvSpPr>
          <p:cNvPr id="23" name="TextBox 22"/>
          <p:cNvSpPr txBox="1"/>
          <p:nvPr/>
        </p:nvSpPr>
        <p:spPr>
          <a:xfrm rot="1191407">
            <a:off x="2114603" y="2303331"/>
            <a:ext cx="1610500" cy="369332"/>
          </a:xfrm>
          <a:prstGeom prst="rect">
            <a:avLst/>
          </a:prstGeom>
          <a:solidFill>
            <a:schemeClr val="accent2">
              <a:lumMod val="60000"/>
              <a:lumOff val="40000"/>
            </a:schemeClr>
          </a:solidFill>
        </p:spPr>
        <p:txBody>
          <a:bodyPr wrap="square" rtlCol="0">
            <a:spAutoFit/>
          </a:bodyPr>
          <a:lstStyle/>
          <a:p>
            <a:pPr algn="ctr"/>
            <a:r>
              <a:rPr lang="en-US" dirty="0" smtClean="0"/>
              <a:t>No Obedience</a:t>
            </a:r>
            <a:endParaRPr lang="en-US" dirty="0"/>
          </a:p>
        </p:txBody>
      </p:sp>
      <p:sp>
        <p:nvSpPr>
          <p:cNvPr id="3" name="TextBox 2"/>
          <p:cNvSpPr txBox="1"/>
          <p:nvPr/>
        </p:nvSpPr>
        <p:spPr>
          <a:xfrm>
            <a:off x="398879" y="5562600"/>
            <a:ext cx="7760608" cy="369332"/>
          </a:xfrm>
          <a:prstGeom prst="rect">
            <a:avLst/>
          </a:prstGeom>
          <a:noFill/>
          <a:ln w="28575">
            <a:solidFill>
              <a:schemeClr val="tx2">
                <a:lumMod val="40000"/>
                <a:lumOff val="60000"/>
              </a:schemeClr>
            </a:solidFill>
          </a:ln>
        </p:spPr>
        <p:txBody>
          <a:bodyPr wrap="square" rtlCol="0">
            <a:spAutoFit/>
          </a:bodyPr>
          <a:lstStyle/>
          <a:p>
            <a:r>
              <a:rPr lang="en-US" b="1" u="sng" dirty="0" smtClean="0">
                <a:solidFill>
                  <a:srgbClr val="00B050"/>
                </a:solidFill>
              </a:rPr>
              <a:t>Their Reward </a:t>
            </a:r>
            <a:r>
              <a:rPr lang="en-US" b="1" dirty="0" smtClean="0"/>
              <a:t>– Popularity – Financial Security – Matthew 6:1-2  </a:t>
            </a:r>
            <a:endParaRPr lang="en-US" b="1" dirty="0"/>
          </a:p>
        </p:txBody>
      </p:sp>
      <p:pic>
        <p:nvPicPr>
          <p:cNvPr id="1030" name="Picture 6" descr="C:\Users\Owner\AppData\Local\Microsoft\Windows\Temporary Internet Files\Content.IE5\HHXJ94YO\MC900391698[1].wmf"/>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694727" y="2015691"/>
            <a:ext cx="1295400" cy="1752689"/>
          </a:xfrm>
          <a:prstGeom prst="rect">
            <a:avLst/>
          </a:prstGeom>
          <a:ln>
            <a:noFill/>
          </a:ln>
          <a:effectLst>
            <a:softEdge rad="112500"/>
          </a:effectLst>
          <a:extLst>
            <a:ext uri="{909E8E84-426E-40DD-AFC4-6F175D3DCCD1}">
              <a14:hiddenFill xmlns:a14="http://schemas.microsoft.com/office/drawing/2010/main">
                <a:solidFill>
                  <a:srgbClr val="FFFFFF"/>
                </a:solidFill>
              </a14:hiddenFill>
            </a:ext>
          </a:extLst>
        </p:spPr>
      </p:pic>
      <p:grpSp>
        <p:nvGrpSpPr>
          <p:cNvPr id="9" name="Group 8"/>
          <p:cNvGrpSpPr/>
          <p:nvPr/>
        </p:nvGrpSpPr>
        <p:grpSpPr>
          <a:xfrm>
            <a:off x="5589054" y="1181085"/>
            <a:ext cx="1356360" cy="914400"/>
            <a:chOff x="5589054" y="1181085"/>
            <a:chExt cx="1356360" cy="914400"/>
          </a:xfrm>
        </p:grpSpPr>
        <p:sp>
          <p:nvSpPr>
            <p:cNvPr id="27" name="Oval Callout 26"/>
            <p:cNvSpPr/>
            <p:nvPr/>
          </p:nvSpPr>
          <p:spPr>
            <a:xfrm>
              <a:off x="5600699" y="1181085"/>
              <a:ext cx="1295400" cy="914400"/>
            </a:xfrm>
            <a:prstGeom prst="wedgeEllipseCallout">
              <a:avLst>
                <a:gd name="adj1" fmla="val -118592"/>
                <a:gd name="adj2" fmla="val 59166"/>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TextBox 27"/>
            <p:cNvSpPr txBox="1"/>
            <p:nvPr/>
          </p:nvSpPr>
          <p:spPr>
            <a:xfrm>
              <a:off x="5589054" y="1236112"/>
              <a:ext cx="1356360" cy="830997"/>
            </a:xfrm>
            <a:prstGeom prst="rect">
              <a:avLst/>
            </a:prstGeom>
            <a:noFill/>
          </p:spPr>
          <p:txBody>
            <a:bodyPr wrap="square" rtlCol="0">
              <a:spAutoFit/>
            </a:bodyPr>
            <a:lstStyle/>
            <a:p>
              <a:pPr algn="ctr"/>
              <a:r>
                <a:rPr lang="en-US" sz="1600" b="1" dirty="0" smtClean="0"/>
                <a:t>Don’t Condemn Us Brother</a:t>
              </a:r>
            </a:p>
          </p:txBody>
        </p:sp>
      </p:grpSp>
      <p:sp>
        <p:nvSpPr>
          <p:cNvPr id="33" name="TextBox 32"/>
          <p:cNvSpPr txBox="1"/>
          <p:nvPr/>
        </p:nvSpPr>
        <p:spPr>
          <a:xfrm rot="718438">
            <a:off x="5436164" y="2180282"/>
            <a:ext cx="1236527" cy="369332"/>
          </a:xfrm>
          <a:prstGeom prst="rect">
            <a:avLst/>
          </a:prstGeom>
          <a:solidFill>
            <a:schemeClr val="accent1"/>
          </a:solidFill>
        </p:spPr>
        <p:txBody>
          <a:bodyPr wrap="square" rtlCol="0">
            <a:spAutoFit/>
          </a:bodyPr>
          <a:lstStyle/>
          <a:p>
            <a:pPr algn="ctr"/>
            <a:r>
              <a:rPr lang="en-US" dirty="0" smtClean="0"/>
              <a:t>Our Error</a:t>
            </a:r>
            <a:endParaRPr lang="en-US" dirty="0"/>
          </a:p>
        </p:txBody>
      </p:sp>
      <p:sp>
        <p:nvSpPr>
          <p:cNvPr id="2" name="Title 1"/>
          <p:cNvSpPr>
            <a:spLocks noGrp="1"/>
          </p:cNvSpPr>
          <p:nvPr>
            <p:ph type="title"/>
          </p:nvPr>
        </p:nvSpPr>
        <p:spPr>
          <a:xfrm>
            <a:off x="456775" y="255955"/>
            <a:ext cx="7620000" cy="1143000"/>
          </a:xfrm>
        </p:spPr>
        <p:txBody>
          <a:bodyPr/>
          <a:lstStyle/>
          <a:p>
            <a:pPr algn="ctr"/>
            <a:r>
              <a:rPr lang="en-US" b="1" dirty="0" smtClean="0"/>
              <a:t>Men Pleasing Preaching</a:t>
            </a:r>
            <a:endParaRPr lang="en-US" b="1" dirty="0"/>
          </a:p>
        </p:txBody>
      </p:sp>
      <p:grpSp>
        <p:nvGrpSpPr>
          <p:cNvPr id="8" name="Group 7"/>
          <p:cNvGrpSpPr/>
          <p:nvPr/>
        </p:nvGrpSpPr>
        <p:grpSpPr>
          <a:xfrm>
            <a:off x="2107100" y="1181085"/>
            <a:ext cx="1371600" cy="914400"/>
            <a:chOff x="2107100" y="1264921"/>
            <a:chExt cx="1371600" cy="914400"/>
          </a:xfrm>
        </p:grpSpPr>
        <p:sp>
          <p:nvSpPr>
            <p:cNvPr id="5" name="Oval Callout 4"/>
            <p:cNvSpPr/>
            <p:nvPr/>
          </p:nvSpPr>
          <p:spPr>
            <a:xfrm>
              <a:off x="2107100" y="1264921"/>
              <a:ext cx="1371600" cy="914400"/>
            </a:xfrm>
            <a:prstGeom prst="wedgeEllipseCallout">
              <a:avLst>
                <a:gd name="adj1" fmla="val 84905"/>
                <a:gd name="adj2" fmla="val 61667"/>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p:cNvSpPr txBox="1"/>
            <p:nvPr/>
          </p:nvSpPr>
          <p:spPr>
            <a:xfrm>
              <a:off x="2251126" y="1398955"/>
              <a:ext cx="1083547" cy="646331"/>
            </a:xfrm>
            <a:prstGeom prst="rect">
              <a:avLst/>
            </a:prstGeom>
            <a:noFill/>
          </p:spPr>
          <p:txBody>
            <a:bodyPr wrap="square" rtlCol="0">
              <a:spAutoFit/>
            </a:bodyPr>
            <a:lstStyle/>
            <a:p>
              <a:pPr algn="ctr"/>
              <a:r>
                <a:rPr lang="en-US" b="1" dirty="0" smtClean="0"/>
                <a:t>Go Easy Preacher</a:t>
              </a:r>
            </a:p>
          </p:txBody>
        </p:sp>
      </p:grpSp>
      <p:sp>
        <p:nvSpPr>
          <p:cNvPr id="25" name="TextBox 24"/>
          <p:cNvSpPr txBox="1"/>
          <p:nvPr/>
        </p:nvSpPr>
        <p:spPr>
          <a:xfrm rot="718438">
            <a:off x="6344533" y="2867457"/>
            <a:ext cx="1689449" cy="369332"/>
          </a:xfrm>
          <a:prstGeom prst="rect">
            <a:avLst/>
          </a:prstGeom>
          <a:solidFill>
            <a:schemeClr val="accent3">
              <a:lumMod val="40000"/>
              <a:lumOff val="60000"/>
            </a:schemeClr>
          </a:solidFill>
        </p:spPr>
        <p:txBody>
          <a:bodyPr wrap="square" rtlCol="0">
            <a:spAutoFit/>
          </a:bodyPr>
          <a:lstStyle/>
          <a:p>
            <a:pPr algn="ctr"/>
            <a:r>
              <a:rPr lang="en-US" dirty="0" smtClean="0"/>
              <a:t>Our Worldliness</a:t>
            </a:r>
            <a:endParaRPr lang="en-US" dirty="0"/>
          </a:p>
        </p:txBody>
      </p:sp>
      <p:sp>
        <p:nvSpPr>
          <p:cNvPr id="26" name="TextBox 25"/>
          <p:cNvSpPr txBox="1"/>
          <p:nvPr/>
        </p:nvSpPr>
        <p:spPr>
          <a:xfrm rot="718438">
            <a:off x="6898100" y="2009895"/>
            <a:ext cx="1236527" cy="369332"/>
          </a:xfrm>
          <a:prstGeom prst="rect">
            <a:avLst/>
          </a:prstGeom>
          <a:solidFill>
            <a:schemeClr val="accent3">
              <a:lumMod val="75000"/>
            </a:schemeClr>
          </a:solidFill>
        </p:spPr>
        <p:txBody>
          <a:bodyPr wrap="square" rtlCol="0">
            <a:spAutoFit/>
          </a:bodyPr>
          <a:lstStyle/>
          <a:p>
            <a:pPr algn="ctr"/>
            <a:r>
              <a:rPr lang="en-US" dirty="0" smtClean="0"/>
              <a:t>Our Giving</a:t>
            </a:r>
            <a:endParaRPr lang="en-US" dirty="0"/>
          </a:p>
        </p:txBody>
      </p:sp>
      <p:sp>
        <p:nvSpPr>
          <p:cNvPr id="29" name="TextBox 28"/>
          <p:cNvSpPr txBox="1"/>
          <p:nvPr/>
        </p:nvSpPr>
        <p:spPr>
          <a:xfrm>
            <a:off x="3931489" y="4076630"/>
            <a:ext cx="1638301" cy="369332"/>
          </a:xfrm>
          <a:prstGeom prst="rect">
            <a:avLst/>
          </a:prstGeom>
          <a:solidFill>
            <a:schemeClr val="bg1">
              <a:lumMod val="65000"/>
            </a:schemeClr>
          </a:solidFill>
        </p:spPr>
        <p:txBody>
          <a:bodyPr wrap="square" rtlCol="0">
            <a:spAutoFit/>
          </a:bodyPr>
          <a:lstStyle/>
          <a:p>
            <a:r>
              <a:rPr lang="en-US" dirty="0" smtClean="0"/>
              <a:t>No Controversy </a:t>
            </a:r>
            <a:endParaRPr lang="en-US" dirty="0"/>
          </a:p>
        </p:txBody>
      </p:sp>
      <p:sp>
        <p:nvSpPr>
          <p:cNvPr id="30" name="TextBox 29"/>
          <p:cNvSpPr txBox="1"/>
          <p:nvPr/>
        </p:nvSpPr>
        <p:spPr>
          <a:xfrm>
            <a:off x="4234267" y="4562403"/>
            <a:ext cx="2854357" cy="369332"/>
          </a:xfrm>
          <a:prstGeom prst="rect">
            <a:avLst/>
          </a:prstGeom>
          <a:solidFill>
            <a:srgbClr val="00B0F0"/>
          </a:solidFill>
        </p:spPr>
        <p:txBody>
          <a:bodyPr wrap="square" rtlCol="0">
            <a:spAutoFit/>
          </a:bodyPr>
          <a:lstStyle/>
          <a:p>
            <a:r>
              <a:rPr lang="en-US" dirty="0" smtClean="0"/>
              <a:t>Make Everyone “Feel Good” </a:t>
            </a:r>
            <a:endParaRPr lang="en-US" dirty="0"/>
          </a:p>
        </p:txBody>
      </p:sp>
      <p:sp>
        <p:nvSpPr>
          <p:cNvPr id="31" name="TextBox 30"/>
          <p:cNvSpPr txBox="1"/>
          <p:nvPr/>
        </p:nvSpPr>
        <p:spPr>
          <a:xfrm rot="718438">
            <a:off x="4997491" y="3171589"/>
            <a:ext cx="2844715" cy="369332"/>
          </a:xfrm>
          <a:prstGeom prst="rect">
            <a:avLst/>
          </a:prstGeom>
          <a:solidFill>
            <a:srgbClr val="92D050"/>
          </a:solidFill>
        </p:spPr>
        <p:txBody>
          <a:bodyPr wrap="square" rtlCol="0">
            <a:spAutoFit/>
          </a:bodyPr>
          <a:lstStyle/>
          <a:p>
            <a:pPr algn="ctr"/>
            <a:r>
              <a:rPr lang="en-US" dirty="0" smtClean="0"/>
              <a:t>Our Unauthorized Practices</a:t>
            </a:r>
            <a:endParaRPr lang="en-US" dirty="0"/>
          </a:p>
        </p:txBody>
      </p:sp>
      <p:sp>
        <p:nvSpPr>
          <p:cNvPr id="32" name="TextBox 31"/>
          <p:cNvSpPr txBox="1"/>
          <p:nvPr/>
        </p:nvSpPr>
        <p:spPr>
          <a:xfrm>
            <a:off x="4480678" y="3638090"/>
            <a:ext cx="2007565" cy="369332"/>
          </a:xfrm>
          <a:prstGeom prst="rect">
            <a:avLst/>
          </a:prstGeom>
          <a:solidFill>
            <a:schemeClr val="accent2">
              <a:lumMod val="75000"/>
            </a:schemeClr>
          </a:solidFill>
        </p:spPr>
        <p:txBody>
          <a:bodyPr wrap="square" rtlCol="0">
            <a:spAutoFit/>
          </a:bodyPr>
          <a:lstStyle/>
          <a:p>
            <a:pPr algn="ctr"/>
            <a:r>
              <a:rPr lang="en-US" dirty="0" smtClean="0"/>
              <a:t>Don’t Fight Others </a:t>
            </a:r>
            <a:endParaRPr lang="en-US" dirty="0"/>
          </a:p>
        </p:txBody>
      </p:sp>
      <p:sp>
        <p:nvSpPr>
          <p:cNvPr id="34" name="TextBox 33"/>
          <p:cNvSpPr txBox="1"/>
          <p:nvPr/>
        </p:nvSpPr>
        <p:spPr>
          <a:xfrm>
            <a:off x="398879" y="6019800"/>
            <a:ext cx="7760608" cy="369332"/>
          </a:xfrm>
          <a:prstGeom prst="rect">
            <a:avLst/>
          </a:prstGeom>
          <a:noFill/>
          <a:ln w="28575">
            <a:solidFill>
              <a:schemeClr val="tx2">
                <a:lumMod val="40000"/>
                <a:lumOff val="60000"/>
              </a:schemeClr>
            </a:solidFill>
          </a:ln>
        </p:spPr>
        <p:txBody>
          <a:bodyPr wrap="square" rtlCol="0">
            <a:spAutoFit/>
          </a:bodyPr>
          <a:lstStyle/>
          <a:p>
            <a:r>
              <a:rPr lang="en-US" b="1" u="sng" dirty="0" smtClean="0">
                <a:solidFill>
                  <a:srgbClr val="00B050"/>
                </a:solidFill>
              </a:rPr>
              <a:t>Their Judgment </a:t>
            </a:r>
            <a:r>
              <a:rPr lang="en-US" b="1" dirty="0" smtClean="0"/>
              <a:t>– Matthew 7:21-23; 25:41; 2 Peter </a:t>
            </a:r>
            <a:r>
              <a:rPr lang="en-US" b="1" dirty="0" smtClean="0"/>
              <a:t>2:1-3-               Selected</a:t>
            </a:r>
            <a:endParaRPr lang="en-US" b="1" dirty="0"/>
          </a:p>
        </p:txBody>
      </p:sp>
      <p:sp>
        <p:nvSpPr>
          <p:cNvPr id="35" name="TextBox 34"/>
          <p:cNvSpPr txBox="1"/>
          <p:nvPr/>
        </p:nvSpPr>
        <p:spPr>
          <a:xfrm>
            <a:off x="5661445" y="4076630"/>
            <a:ext cx="2339555" cy="369332"/>
          </a:xfrm>
          <a:prstGeom prst="rect">
            <a:avLst/>
          </a:prstGeom>
          <a:solidFill>
            <a:schemeClr val="accent2">
              <a:lumMod val="75000"/>
            </a:schemeClr>
          </a:solidFill>
        </p:spPr>
        <p:txBody>
          <a:bodyPr wrap="square" rtlCol="0">
            <a:spAutoFit/>
          </a:bodyPr>
          <a:lstStyle/>
          <a:p>
            <a:pPr algn="ctr"/>
            <a:r>
              <a:rPr lang="en-US" dirty="0" smtClean="0"/>
              <a:t>Preach Self/not Christ</a:t>
            </a:r>
            <a:endParaRPr lang="en-US" dirty="0"/>
          </a:p>
        </p:txBody>
      </p:sp>
    </p:spTree>
    <p:extLst>
      <p:ext uri="{BB962C8B-B14F-4D97-AF65-F5344CB8AC3E}">
        <p14:creationId xmlns:p14="http://schemas.microsoft.com/office/powerpoint/2010/main" val="1354876248"/>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fade">
                                      <p:cBhvr>
                                        <p:cTn id="7" dur="500"/>
                                        <p:tgtEl>
                                          <p:spTgt spid="1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3"/>
                                        </p:tgtEl>
                                        <p:attrNameLst>
                                          <p:attrName>style.visibility</p:attrName>
                                        </p:attrNameLst>
                                      </p:cBhvr>
                                      <p:to>
                                        <p:strVal val="visible"/>
                                      </p:to>
                                    </p:set>
                                    <p:animEffect transition="in" filter="fade">
                                      <p:cBhvr>
                                        <p:cTn id="12" dur="500"/>
                                        <p:tgtEl>
                                          <p:spTgt spid="23"/>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3"/>
                                        </p:tgtEl>
                                        <p:attrNameLst>
                                          <p:attrName>style.visibility</p:attrName>
                                        </p:attrNameLst>
                                      </p:cBhvr>
                                      <p:to>
                                        <p:strVal val="visible"/>
                                      </p:to>
                                    </p:set>
                                    <p:animEffect transition="in" filter="fade">
                                      <p:cBhvr>
                                        <p:cTn id="17" dur="500"/>
                                        <p:tgtEl>
                                          <p:spTgt spid="13"/>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15"/>
                                        </p:tgtEl>
                                        <p:attrNameLst>
                                          <p:attrName>style.visibility</p:attrName>
                                        </p:attrNameLst>
                                      </p:cBhvr>
                                      <p:to>
                                        <p:strVal val="visible"/>
                                      </p:to>
                                    </p:set>
                                    <p:animEffect transition="in" filter="fade">
                                      <p:cBhvr>
                                        <p:cTn id="22" dur="500"/>
                                        <p:tgtEl>
                                          <p:spTgt spid="15"/>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19"/>
                                        </p:tgtEl>
                                        <p:attrNameLst>
                                          <p:attrName>style.visibility</p:attrName>
                                        </p:attrNameLst>
                                      </p:cBhvr>
                                      <p:to>
                                        <p:strVal val="visible"/>
                                      </p:to>
                                    </p:set>
                                    <p:animEffect transition="in" filter="fade">
                                      <p:cBhvr>
                                        <p:cTn id="27" dur="500"/>
                                        <p:tgtEl>
                                          <p:spTgt spid="19"/>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7"/>
                                        </p:tgtEl>
                                        <p:attrNameLst>
                                          <p:attrName>style.visibility</p:attrName>
                                        </p:attrNameLst>
                                      </p:cBhvr>
                                      <p:to>
                                        <p:strVal val="visible"/>
                                      </p:to>
                                    </p:set>
                                    <p:animEffect transition="in" filter="fade">
                                      <p:cBhvr>
                                        <p:cTn id="32" dur="500"/>
                                        <p:tgtEl>
                                          <p:spTgt spid="7"/>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17"/>
                                        </p:tgtEl>
                                        <p:attrNameLst>
                                          <p:attrName>style.visibility</p:attrName>
                                        </p:attrNameLst>
                                      </p:cBhvr>
                                      <p:to>
                                        <p:strVal val="visible"/>
                                      </p:to>
                                    </p:set>
                                    <p:animEffect transition="in" filter="fade">
                                      <p:cBhvr>
                                        <p:cTn id="37" dur="500"/>
                                        <p:tgtEl>
                                          <p:spTgt spid="17"/>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20"/>
                                        </p:tgtEl>
                                        <p:attrNameLst>
                                          <p:attrName>style.visibility</p:attrName>
                                        </p:attrNameLst>
                                      </p:cBhvr>
                                      <p:to>
                                        <p:strVal val="visible"/>
                                      </p:to>
                                    </p:set>
                                    <p:animEffect transition="in" filter="fade">
                                      <p:cBhvr>
                                        <p:cTn id="42" dur="500"/>
                                        <p:tgtEl>
                                          <p:spTgt spid="20"/>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21"/>
                                        </p:tgtEl>
                                        <p:attrNameLst>
                                          <p:attrName>style.visibility</p:attrName>
                                        </p:attrNameLst>
                                      </p:cBhvr>
                                      <p:to>
                                        <p:strVal val="visible"/>
                                      </p:to>
                                    </p:set>
                                    <p:animEffect transition="in" filter="fade">
                                      <p:cBhvr>
                                        <p:cTn id="47" dur="500"/>
                                        <p:tgtEl>
                                          <p:spTgt spid="21"/>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grpId="0" nodeType="clickEffect">
                                  <p:stCondLst>
                                    <p:cond delay="0"/>
                                  </p:stCondLst>
                                  <p:childTnLst>
                                    <p:set>
                                      <p:cBhvr>
                                        <p:cTn id="51" dur="1" fill="hold">
                                          <p:stCondLst>
                                            <p:cond delay="0"/>
                                          </p:stCondLst>
                                        </p:cTn>
                                        <p:tgtEl>
                                          <p:spTgt spid="12"/>
                                        </p:tgtEl>
                                        <p:attrNameLst>
                                          <p:attrName>style.visibility</p:attrName>
                                        </p:attrNameLst>
                                      </p:cBhvr>
                                      <p:to>
                                        <p:strVal val="visible"/>
                                      </p:to>
                                    </p:set>
                                    <p:animEffect transition="in" filter="fade">
                                      <p:cBhvr>
                                        <p:cTn id="52" dur="500"/>
                                        <p:tgtEl>
                                          <p:spTgt spid="12"/>
                                        </p:tgtEl>
                                      </p:cBhvr>
                                    </p:animEffect>
                                  </p:childTnLst>
                                </p:cTn>
                              </p:par>
                            </p:childTnLst>
                          </p:cTn>
                        </p:par>
                      </p:childTnLst>
                    </p:cTn>
                  </p:par>
                  <p:par>
                    <p:cTn id="53" fill="hold">
                      <p:stCondLst>
                        <p:cond delay="indefinite"/>
                      </p:stCondLst>
                      <p:childTnLst>
                        <p:par>
                          <p:cTn id="54" fill="hold">
                            <p:stCondLst>
                              <p:cond delay="0"/>
                            </p:stCondLst>
                            <p:childTnLst>
                              <p:par>
                                <p:cTn id="55" presetID="10" presetClass="entr" presetSubtype="0" fill="hold" grpId="0" nodeType="clickEffect">
                                  <p:stCondLst>
                                    <p:cond delay="0"/>
                                  </p:stCondLst>
                                  <p:childTnLst>
                                    <p:set>
                                      <p:cBhvr>
                                        <p:cTn id="56" dur="1" fill="hold">
                                          <p:stCondLst>
                                            <p:cond delay="0"/>
                                          </p:stCondLst>
                                        </p:cTn>
                                        <p:tgtEl>
                                          <p:spTgt spid="18"/>
                                        </p:tgtEl>
                                        <p:attrNameLst>
                                          <p:attrName>style.visibility</p:attrName>
                                        </p:attrNameLst>
                                      </p:cBhvr>
                                      <p:to>
                                        <p:strVal val="visible"/>
                                      </p:to>
                                    </p:set>
                                    <p:animEffect transition="in" filter="fade">
                                      <p:cBhvr>
                                        <p:cTn id="57" dur="500"/>
                                        <p:tgtEl>
                                          <p:spTgt spid="18"/>
                                        </p:tgtEl>
                                      </p:cBhvr>
                                    </p:animEffect>
                                  </p:childTnLst>
                                </p:cTn>
                              </p:par>
                            </p:childTnLst>
                          </p:cTn>
                        </p:par>
                      </p:childTnLst>
                    </p:cTn>
                  </p:par>
                  <p:par>
                    <p:cTn id="58" fill="hold">
                      <p:stCondLst>
                        <p:cond delay="indefinite"/>
                      </p:stCondLst>
                      <p:childTnLst>
                        <p:par>
                          <p:cTn id="59" fill="hold">
                            <p:stCondLst>
                              <p:cond delay="0"/>
                            </p:stCondLst>
                            <p:childTnLst>
                              <p:par>
                                <p:cTn id="60" presetID="22" presetClass="entr" presetSubtype="4" fill="hold" nodeType="clickEffect">
                                  <p:stCondLst>
                                    <p:cond delay="0"/>
                                  </p:stCondLst>
                                  <p:childTnLst>
                                    <p:set>
                                      <p:cBhvr>
                                        <p:cTn id="61" dur="1" fill="hold">
                                          <p:stCondLst>
                                            <p:cond delay="0"/>
                                          </p:stCondLst>
                                        </p:cTn>
                                        <p:tgtEl>
                                          <p:spTgt spid="8"/>
                                        </p:tgtEl>
                                        <p:attrNameLst>
                                          <p:attrName>style.visibility</p:attrName>
                                        </p:attrNameLst>
                                      </p:cBhvr>
                                      <p:to>
                                        <p:strVal val="visible"/>
                                      </p:to>
                                    </p:set>
                                    <p:animEffect transition="in" filter="wipe(down)">
                                      <p:cBhvr>
                                        <p:cTn id="62" dur="500"/>
                                        <p:tgtEl>
                                          <p:spTgt spid="8"/>
                                        </p:tgtEl>
                                      </p:cBhvr>
                                    </p:animEffect>
                                  </p:childTnLst>
                                </p:cTn>
                              </p:par>
                            </p:childTnLst>
                          </p:cTn>
                        </p:par>
                      </p:childTnLst>
                    </p:cTn>
                  </p:par>
                  <p:par>
                    <p:cTn id="63" fill="hold">
                      <p:stCondLst>
                        <p:cond delay="indefinite"/>
                      </p:stCondLst>
                      <p:childTnLst>
                        <p:par>
                          <p:cTn id="64" fill="hold">
                            <p:stCondLst>
                              <p:cond delay="0"/>
                            </p:stCondLst>
                            <p:childTnLst>
                              <p:par>
                                <p:cTn id="65" presetID="22" presetClass="entr" presetSubtype="4" fill="hold" nodeType="clickEffect">
                                  <p:stCondLst>
                                    <p:cond delay="0"/>
                                  </p:stCondLst>
                                  <p:childTnLst>
                                    <p:set>
                                      <p:cBhvr>
                                        <p:cTn id="66" dur="1" fill="hold">
                                          <p:stCondLst>
                                            <p:cond delay="0"/>
                                          </p:stCondLst>
                                        </p:cTn>
                                        <p:tgtEl>
                                          <p:spTgt spid="9"/>
                                        </p:tgtEl>
                                        <p:attrNameLst>
                                          <p:attrName>style.visibility</p:attrName>
                                        </p:attrNameLst>
                                      </p:cBhvr>
                                      <p:to>
                                        <p:strVal val="visible"/>
                                      </p:to>
                                    </p:set>
                                    <p:animEffect transition="in" filter="wipe(down)">
                                      <p:cBhvr>
                                        <p:cTn id="67" dur="500"/>
                                        <p:tgtEl>
                                          <p:spTgt spid="9"/>
                                        </p:tgtEl>
                                      </p:cBhvr>
                                    </p:animEffect>
                                  </p:childTnLst>
                                </p:cTn>
                              </p:par>
                            </p:childTnLst>
                          </p:cTn>
                        </p:par>
                      </p:childTnLst>
                    </p:cTn>
                  </p:par>
                  <p:par>
                    <p:cTn id="68" fill="hold">
                      <p:stCondLst>
                        <p:cond delay="indefinite"/>
                      </p:stCondLst>
                      <p:childTnLst>
                        <p:par>
                          <p:cTn id="69" fill="hold">
                            <p:stCondLst>
                              <p:cond delay="0"/>
                            </p:stCondLst>
                            <p:childTnLst>
                              <p:par>
                                <p:cTn id="70" presetID="10" presetClass="entr" presetSubtype="0" fill="hold" grpId="0" nodeType="clickEffect">
                                  <p:stCondLst>
                                    <p:cond delay="0"/>
                                  </p:stCondLst>
                                  <p:childTnLst>
                                    <p:set>
                                      <p:cBhvr>
                                        <p:cTn id="71" dur="1" fill="hold">
                                          <p:stCondLst>
                                            <p:cond delay="0"/>
                                          </p:stCondLst>
                                        </p:cTn>
                                        <p:tgtEl>
                                          <p:spTgt spid="26"/>
                                        </p:tgtEl>
                                        <p:attrNameLst>
                                          <p:attrName>style.visibility</p:attrName>
                                        </p:attrNameLst>
                                      </p:cBhvr>
                                      <p:to>
                                        <p:strVal val="visible"/>
                                      </p:to>
                                    </p:set>
                                    <p:animEffect transition="in" filter="fade">
                                      <p:cBhvr>
                                        <p:cTn id="72" dur="500"/>
                                        <p:tgtEl>
                                          <p:spTgt spid="26"/>
                                        </p:tgtEl>
                                      </p:cBhvr>
                                    </p:animEffect>
                                  </p:childTnLst>
                                </p:cTn>
                              </p:par>
                            </p:childTnLst>
                          </p:cTn>
                        </p:par>
                      </p:childTnLst>
                    </p:cTn>
                  </p:par>
                  <p:par>
                    <p:cTn id="73" fill="hold">
                      <p:stCondLst>
                        <p:cond delay="indefinite"/>
                      </p:stCondLst>
                      <p:childTnLst>
                        <p:par>
                          <p:cTn id="74" fill="hold">
                            <p:stCondLst>
                              <p:cond delay="0"/>
                            </p:stCondLst>
                            <p:childTnLst>
                              <p:par>
                                <p:cTn id="75" presetID="10" presetClass="entr" presetSubtype="0" fill="hold" grpId="0" nodeType="clickEffect">
                                  <p:stCondLst>
                                    <p:cond delay="0"/>
                                  </p:stCondLst>
                                  <p:childTnLst>
                                    <p:set>
                                      <p:cBhvr>
                                        <p:cTn id="76" dur="1" fill="hold">
                                          <p:stCondLst>
                                            <p:cond delay="0"/>
                                          </p:stCondLst>
                                        </p:cTn>
                                        <p:tgtEl>
                                          <p:spTgt spid="33"/>
                                        </p:tgtEl>
                                        <p:attrNameLst>
                                          <p:attrName>style.visibility</p:attrName>
                                        </p:attrNameLst>
                                      </p:cBhvr>
                                      <p:to>
                                        <p:strVal val="visible"/>
                                      </p:to>
                                    </p:set>
                                    <p:animEffect transition="in" filter="fade">
                                      <p:cBhvr>
                                        <p:cTn id="77" dur="500"/>
                                        <p:tgtEl>
                                          <p:spTgt spid="33"/>
                                        </p:tgtEl>
                                      </p:cBhvr>
                                    </p:animEffect>
                                  </p:childTnLst>
                                </p:cTn>
                              </p:par>
                            </p:childTnLst>
                          </p:cTn>
                        </p:par>
                      </p:childTnLst>
                    </p:cTn>
                  </p:par>
                  <p:par>
                    <p:cTn id="78" fill="hold">
                      <p:stCondLst>
                        <p:cond delay="indefinite"/>
                      </p:stCondLst>
                      <p:childTnLst>
                        <p:par>
                          <p:cTn id="79" fill="hold">
                            <p:stCondLst>
                              <p:cond delay="0"/>
                            </p:stCondLst>
                            <p:childTnLst>
                              <p:par>
                                <p:cTn id="80" presetID="10" presetClass="entr" presetSubtype="0" fill="hold" grpId="0" nodeType="clickEffect">
                                  <p:stCondLst>
                                    <p:cond delay="0"/>
                                  </p:stCondLst>
                                  <p:childTnLst>
                                    <p:set>
                                      <p:cBhvr>
                                        <p:cTn id="81" dur="1" fill="hold">
                                          <p:stCondLst>
                                            <p:cond delay="0"/>
                                          </p:stCondLst>
                                        </p:cTn>
                                        <p:tgtEl>
                                          <p:spTgt spid="25"/>
                                        </p:tgtEl>
                                        <p:attrNameLst>
                                          <p:attrName>style.visibility</p:attrName>
                                        </p:attrNameLst>
                                      </p:cBhvr>
                                      <p:to>
                                        <p:strVal val="visible"/>
                                      </p:to>
                                    </p:set>
                                    <p:animEffect transition="in" filter="fade">
                                      <p:cBhvr>
                                        <p:cTn id="82" dur="500"/>
                                        <p:tgtEl>
                                          <p:spTgt spid="25"/>
                                        </p:tgtEl>
                                      </p:cBhvr>
                                    </p:animEffect>
                                  </p:childTnLst>
                                </p:cTn>
                              </p:par>
                            </p:childTnLst>
                          </p:cTn>
                        </p:par>
                      </p:childTnLst>
                    </p:cTn>
                  </p:par>
                  <p:par>
                    <p:cTn id="83" fill="hold">
                      <p:stCondLst>
                        <p:cond delay="indefinite"/>
                      </p:stCondLst>
                      <p:childTnLst>
                        <p:par>
                          <p:cTn id="84" fill="hold">
                            <p:stCondLst>
                              <p:cond delay="0"/>
                            </p:stCondLst>
                            <p:childTnLst>
                              <p:par>
                                <p:cTn id="85" presetID="10" presetClass="entr" presetSubtype="0" fill="hold" grpId="0" nodeType="clickEffect">
                                  <p:stCondLst>
                                    <p:cond delay="0"/>
                                  </p:stCondLst>
                                  <p:childTnLst>
                                    <p:set>
                                      <p:cBhvr>
                                        <p:cTn id="86" dur="1" fill="hold">
                                          <p:stCondLst>
                                            <p:cond delay="0"/>
                                          </p:stCondLst>
                                        </p:cTn>
                                        <p:tgtEl>
                                          <p:spTgt spid="31"/>
                                        </p:tgtEl>
                                        <p:attrNameLst>
                                          <p:attrName>style.visibility</p:attrName>
                                        </p:attrNameLst>
                                      </p:cBhvr>
                                      <p:to>
                                        <p:strVal val="visible"/>
                                      </p:to>
                                    </p:set>
                                    <p:animEffect transition="in" filter="fade">
                                      <p:cBhvr>
                                        <p:cTn id="87" dur="500"/>
                                        <p:tgtEl>
                                          <p:spTgt spid="31"/>
                                        </p:tgtEl>
                                      </p:cBhvr>
                                    </p:animEffect>
                                  </p:childTnLst>
                                </p:cTn>
                              </p:par>
                            </p:childTnLst>
                          </p:cTn>
                        </p:par>
                      </p:childTnLst>
                    </p:cTn>
                  </p:par>
                  <p:par>
                    <p:cTn id="88" fill="hold">
                      <p:stCondLst>
                        <p:cond delay="indefinite"/>
                      </p:stCondLst>
                      <p:childTnLst>
                        <p:par>
                          <p:cTn id="89" fill="hold">
                            <p:stCondLst>
                              <p:cond delay="0"/>
                            </p:stCondLst>
                            <p:childTnLst>
                              <p:par>
                                <p:cTn id="90" presetID="10" presetClass="entr" presetSubtype="0" fill="hold" grpId="0" nodeType="clickEffect">
                                  <p:stCondLst>
                                    <p:cond delay="0"/>
                                  </p:stCondLst>
                                  <p:childTnLst>
                                    <p:set>
                                      <p:cBhvr>
                                        <p:cTn id="91" dur="1" fill="hold">
                                          <p:stCondLst>
                                            <p:cond delay="0"/>
                                          </p:stCondLst>
                                        </p:cTn>
                                        <p:tgtEl>
                                          <p:spTgt spid="32"/>
                                        </p:tgtEl>
                                        <p:attrNameLst>
                                          <p:attrName>style.visibility</p:attrName>
                                        </p:attrNameLst>
                                      </p:cBhvr>
                                      <p:to>
                                        <p:strVal val="visible"/>
                                      </p:to>
                                    </p:set>
                                    <p:animEffect transition="in" filter="fade">
                                      <p:cBhvr>
                                        <p:cTn id="92" dur="500"/>
                                        <p:tgtEl>
                                          <p:spTgt spid="32"/>
                                        </p:tgtEl>
                                      </p:cBhvr>
                                    </p:animEffect>
                                  </p:childTnLst>
                                </p:cTn>
                              </p:par>
                            </p:childTnLst>
                          </p:cTn>
                        </p:par>
                      </p:childTnLst>
                    </p:cTn>
                  </p:par>
                  <p:par>
                    <p:cTn id="93" fill="hold">
                      <p:stCondLst>
                        <p:cond delay="indefinite"/>
                      </p:stCondLst>
                      <p:childTnLst>
                        <p:par>
                          <p:cTn id="94" fill="hold">
                            <p:stCondLst>
                              <p:cond delay="0"/>
                            </p:stCondLst>
                            <p:childTnLst>
                              <p:par>
                                <p:cTn id="95" presetID="10" presetClass="entr" presetSubtype="0" fill="hold" grpId="0" nodeType="clickEffect">
                                  <p:stCondLst>
                                    <p:cond delay="0"/>
                                  </p:stCondLst>
                                  <p:childTnLst>
                                    <p:set>
                                      <p:cBhvr>
                                        <p:cTn id="96" dur="1" fill="hold">
                                          <p:stCondLst>
                                            <p:cond delay="0"/>
                                          </p:stCondLst>
                                        </p:cTn>
                                        <p:tgtEl>
                                          <p:spTgt spid="29"/>
                                        </p:tgtEl>
                                        <p:attrNameLst>
                                          <p:attrName>style.visibility</p:attrName>
                                        </p:attrNameLst>
                                      </p:cBhvr>
                                      <p:to>
                                        <p:strVal val="visible"/>
                                      </p:to>
                                    </p:set>
                                    <p:animEffect transition="in" filter="fade">
                                      <p:cBhvr>
                                        <p:cTn id="97" dur="500"/>
                                        <p:tgtEl>
                                          <p:spTgt spid="29"/>
                                        </p:tgtEl>
                                      </p:cBhvr>
                                    </p:animEffect>
                                  </p:childTnLst>
                                </p:cTn>
                              </p:par>
                            </p:childTnLst>
                          </p:cTn>
                        </p:par>
                      </p:childTnLst>
                    </p:cTn>
                  </p:par>
                  <p:par>
                    <p:cTn id="98" fill="hold">
                      <p:stCondLst>
                        <p:cond delay="indefinite"/>
                      </p:stCondLst>
                      <p:childTnLst>
                        <p:par>
                          <p:cTn id="99" fill="hold">
                            <p:stCondLst>
                              <p:cond delay="0"/>
                            </p:stCondLst>
                            <p:childTnLst>
                              <p:par>
                                <p:cTn id="100" presetID="10" presetClass="entr" presetSubtype="0" fill="hold" grpId="0" nodeType="clickEffect">
                                  <p:stCondLst>
                                    <p:cond delay="0"/>
                                  </p:stCondLst>
                                  <p:childTnLst>
                                    <p:set>
                                      <p:cBhvr>
                                        <p:cTn id="101" dur="1" fill="hold">
                                          <p:stCondLst>
                                            <p:cond delay="0"/>
                                          </p:stCondLst>
                                        </p:cTn>
                                        <p:tgtEl>
                                          <p:spTgt spid="30"/>
                                        </p:tgtEl>
                                        <p:attrNameLst>
                                          <p:attrName>style.visibility</p:attrName>
                                        </p:attrNameLst>
                                      </p:cBhvr>
                                      <p:to>
                                        <p:strVal val="visible"/>
                                      </p:to>
                                    </p:set>
                                    <p:animEffect transition="in" filter="fade">
                                      <p:cBhvr>
                                        <p:cTn id="102" dur="500"/>
                                        <p:tgtEl>
                                          <p:spTgt spid="30"/>
                                        </p:tgtEl>
                                      </p:cBhvr>
                                    </p:animEffect>
                                  </p:childTnLst>
                                </p:cTn>
                              </p:par>
                            </p:childTnLst>
                          </p:cTn>
                        </p:par>
                      </p:childTnLst>
                    </p:cTn>
                  </p:par>
                  <p:par>
                    <p:cTn id="103" fill="hold">
                      <p:stCondLst>
                        <p:cond delay="indefinite"/>
                      </p:stCondLst>
                      <p:childTnLst>
                        <p:par>
                          <p:cTn id="104" fill="hold">
                            <p:stCondLst>
                              <p:cond delay="0"/>
                            </p:stCondLst>
                            <p:childTnLst>
                              <p:par>
                                <p:cTn id="105" presetID="10" presetClass="entr" presetSubtype="0" fill="hold" grpId="0" nodeType="clickEffect">
                                  <p:stCondLst>
                                    <p:cond delay="0"/>
                                  </p:stCondLst>
                                  <p:childTnLst>
                                    <p:set>
                                      <p:cBhvr>
                                        <p:cTn id="106" dur="1" fill="hold">
                                          <p:stCondLst>
                                            <p:cond delay="0"/>
                                          </p:stCondLst>
                                        </p:cTn>
                                        <p:tgtEl>
                                          <p:spTgt spid="16"/>
                                        </p:tgtEl>
                                        <p:attrNameLst>
                                          <p:attrName>style.visibility</p:attrName>
                                        </p:attrNameLst>
                                      </p:cBhvr>
                                      <p:to>
                                        <p:strVal val="visible"/>
                                      </p:to>
                                    </p:set>
                                    <p:animEffect transition="in" filter="fade">
                                      <p:cBhvr>
                                        <p:cTn id="107" dur="500"/>
                                        <p:tgtEl>
                                          <p:spTgt spid="16"/>
                                        </p:tgtEl>
                                      </p:cBhvr>
                                    </p:animEffect>
                                  </p:childTnLst>
                                </p:cTn>
                              </p:par>
                            </p:childTnLst>
                          </p:cTn>
                        </p:par>
                      </p:childTnLst>
                    </p:cTn>
                  </p:par>
                  <p:par>
                    <p:cTn id="108" fill="hold">
                      <p:stCondLst>
                        <p:cond delay="indefinite"/>
                      </p:stCondLst>
                      <p:childTnLst>
                        <p:par>
                          <p:cTn id="109" fill="hold">
                            <p:stCondLst>
                              <p:cond delay="0"/>
                            </p:stCondLst>
                            <p:childTnLst>
                              <p:par>
                                <p:cTn id="110" presetID="10" presetClass="entr" presetSubtype="0" fill="hold" grpId="0" nodeType="clickEffect">
                                  <p:stCondLst>
                                    <p:cond delay="0"/>
                                  </p:stCondLst>
                                  <p:childTnLst>
                                    <p:set>
                                      <p:cBhvr>
                                        <p:cTn id="111" dur="1" fill="hold">
                                          <p:stCondLst>
                                            <p:cond delay="0"/>
                                          </p:stCondLst>
                                        </p:cTn>
                                        <p:tgtEl>
                                          <p:spTgt spid="3"/>
                                        </p:tgtEl>
                                        <p:attrNameLst>
                                          <p:attrName>style.visibility</p:attrName>
                                        </p:attrNameLst>
                                      </p:cBhvr>
                                      <p:to>
                                        <p:strVal val="visible"/>
                                      </p:to>
                                    </p:set>
                                    <p:animEffect transition="in" filter="fade">
                                      <p:cBhvr>
                                        <p:cTn id="112" dur="500"/>
                                        <p:tgtEl>
                                          <p:spTgt spid="3"/>
                                        </p:tgtEl>
                                      </p:cBhvr>
                                    </p:animEffect>
                                  </p:childTnLst>
                                </p:cTn>
                              </p:par>
                            </p:childTnLst>
                          </p:cTn>
                        </p:par>
                      </p:childTnLst>
                    </p:cTn>
                  </p:par>
                  <p:par>
                    <p:cTn id="113" fill="hold">
                      <p:stCondLst>
                        <p:cond delay="indefinite"/>
                      </p:stCondLst>
                      <p:childTnLst>
                        <p:par>
                          <p:cTn id="114" fill="hold">
                            <p:stCondLst>
                              <p:cond delay="0"/>
                            </p:stCondLst>
                            <p:childTnLst>
                              <p:par>
                                <p:cTn id="115" presetID="10" presetClass="entr" presetSubtype="0" fill="hold" grpId="0" nodeType="clickEffect">
                                  <p:stCondLst>
                                    <p:cond delay="0"/>
                                  </p:stCondLst>
                                  <p:childTnLst>
                                    <p:set>
                                      <p:cBhvr>
                                        <p:cTn id="116" dur="1" fill="hold">
                                          <p:stCondLst>
                                            <p:cond delay="0"/>
                                          </p:stCondLst>
                                        </p:cTn>
                                        <p:tgtEl>
                                          <p:spTgt spid="34"/>
                                        </p:tgtEl>
                                        <p:attrNameLst>
                                          <p:attrName>style.visibility</p:attrName>
                                        </p:attrNameLst>
                                      </p:cBhvr>
                                      <p:to>
                                        <p:strVal val="visible"/>
                                      </p:to>
                                    </p:set>
                                    <p:animEffect transition="in" filter="fade">
                                      <p:cBhvr>
                                        <p:cTn id="117" dur="500"/>
                                        <p:tgtEl>
                                          <p:spTgt spid="34"/>
                                        </p:tgtEl>
                                      </p:cBhvr>
                                    </p:animEffect>
                                  </p:childTnLst>
                                </p:cTn>
                              </p:par>
                            </p:childTnLst>
                          </p:cTn>
                        </p:par>
                      </p:childTnLst>
                    </p:cTn>
                  </p:par>
                  <p:par>
                    <p:cTn id="118" fill="hold">
                      <p:stCondLst>
                        <p:cond delay="indefinite"/>
                      </p:stCondLst>
                      <p:childTnLst>
                        <p:par>
                          <p:cTn id="119" fill="hold">
                            <p:stCondLst>
                              <p:cond delay="0"/>
                            </p:stCondLst>
                            <p:childTnLst>
                              <p:par>
                                <p:cTn id="120" presetID="10" presetClass="entr" presetSubtype="0" fill="hold" grpId="0" nodeType="clickEffect">
                                  <p:stCondLst>
                                    <p:cond delay="0"/>
                                  </p:stCondLst>
                                  <p:childTnLst>
                                    <p:set>
                                      <p:cBhvr>
                                        <p:cTn id="121" dur="1" fill="hold">
                                          <p:stCondLst>
                                            <p:cond delay="0"/>
                                          </p:stCondLst>
                                        </p:cTn>
                                        <p:tgtEl>
                                          <p:spTgt spid="35"/>
                                        </p:tgtEl>
                                        <p:attrNameLst>
                                          <p:attrName>style.visibility</p:attrName>
                                        </p:attrNameLst>
                                      </p:cBhvr>
                                      <p:to>
                                        <p:strVal val="visible"/>
                                      </p:to>
                                    </p:set>
                                    <p:animEffect transition="in" filter="fade">
                                      <p:cBhvr>
                                        <p:cTn id="122" dur="500"/>
                                        <p:tgtEl>
                                          <p:spTgt spid="3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 grpId="0" animBg="1"/>
      <p:bldP spid="12" grpId="0" animBg="1"/>
      <p:bldP spid="7" grpId="0" animBg="1"/>
      <p:bldP spid="13" grpId="0" animBg="1"/>
      <p:bldP spid="14" grpId="0" animBg="1"/>
      <p:bldP spid="15" grpId="0" animBg="1"/>
      <p:bldP spid="16" grpId="0" animBg="1"/>
      <p:bldP spid="17" grpId="0" animBg="1"/>
      <p:bldP spid="18" grpId="0" animBg="1"/>
      <p:bldP spid="19" grpId="0" animBg="1"/>
      <p:bldP spid="20" grpId="0" animBg="1"/>
      <p:bldP spid="23" grpId="0" animBg="1"/>
      <p:bldP spid="3" grpId="0" animBg="1"/>
      <p:bldP spid="33" grpId="0" animBg="1"/>
      <p:bldP spid="25" grpId="0" animBg="1"/>
      <p:bldP spid="26" grpId="0" animBg="1"/>
      <p:bldP spid="29" grpId="0" animBg="1"/>
      <p:bldP spid="30" grpId="0" animBg="1"/>
      <p:bldP spid="31" grpId="0" animBg="1"/>
      <p:bldP spid="32" grpId="0" animBg="1"/>
      <p:bldP spid="34" grpId="0" animBg="1"/>
      <p:bldP spid="35"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228600"/>
            <a:ext cx="7924800" cy="6629400"/>
          </a:xfrm>
        </p:spPr>
        <p:txBody>
          <a:bodyPr>
            <a:noAutofit/>
          </a:bodyPr>
          <a:lstStyle/>
          <a:p>
            <a:r>
              <a:rPr lang="en-US" sz="3200" b="1" u="sng" dirty="0" smtClean="0">
                <a:solidFill>
                  <a:srgbClr val="00B050"/>
                </a:solidFill>
                <a:latin typeface="Baskerville Old Face" panose="02020602080505020303" pitchFamily="18" charset="0"/>
              </a:rPr>
              <a:t>Matt.7: “21 </a:t>
            </a:r>
            <a:r>
              <a:rPr lang="en-US" sz="3200" b="1" dirty="0" smtClean="0">
                <a:latin typeface="Baskerville Old Face" panose="02020602080505020303" pitchFamily="18" charset="0"/>
              </a:rPr>
              <a:t>Not </a:t>
            </a:r>
            <a:r>
              <a:rPr lang="en-US" sz="3200" b="1" dirty="0">
                <a:latin typeface="Baskerville Old Face" panose="02020602080505020303" pitchFamily="18" charset="0"/>
              </a:rPr>
              <a:t>every one that </a:t>
            </a:r>
            <a:r>
              <a:rPr lang="en-US" sz="3200" b="1" dirty="0" err="1">
                <a:latin typeface="Baskerville Old Face" panose="02020602080505020303" pitchFamily="18" charset="0"/>
              </a:rPr>
              <a:t>saith</a:t>
            </a:r>
            <a:r>
              <a:rPr lang="en-US" sz="3200" b="1" dirty="0">
                <a:latin typeface="Baskerville Old Face" panose="02020602080505020303" pitchFamily="18" charset="0"/>
              </a:rPr>
              <a:t> unto me, Lord, Lord, shall enter into the kingdom of heaven; but he that doeth the will of my Father which is in heaven.</a:t>
            </a:r>
          </a:p>
          <a:p>
            <a:r>
              <a:rPr lang="en-US" sz="3200" b="1" dirty="0">
                <a:latin typeface="Baskerville Old Face" panose="02020602080505020303" pitchFamily="18" charset="0"/>
              </a:rPr>
              <a:t> 22 Many will say to me in that day, Lord, Lord, have we not prophesied in thy name? and in thy name have cast out devils? and in thy name done many wonderful works?</a:t>
            </a:r>
          </a:p>
          <a:p>
            <a:r>
              <a:rPr lang="en-US" sz="3200" b="1" dirty="0">
                <a:latin typeface="Baskerville Old Face" panose="02020602080505020303" pitchFamily="18" charset="0"/>
              </a:rPr>
              <a:t> 23 And then will I profess unto them,</a:t>
            </a:r>
            <a:r>
              <a:rPr lang="en-US" sz="3200" b="1" u="sng" dirty="0">
                <a:solidFill>
                  <a:srgbClr val="00B050"/>
                </a:solidFill>
                <a:latin typeface="Baskerville Old Face" panose="02020602080505020303" pitchFamily="18" charset="0"/>
              </a:rPr>
              <a:t> I never knew you: </a:t>
            </a:r>
            <a:r>
              <a:rPr lang="en-US" sz="3200" b="1" dirty="0">
                <a:latin typeface="Baskerville Old Face" panose="02020602080505020303" pitchFamily="18" charset="0"/>
              </a:rPr>
              <a:t>depart from me, ye that work iniquity</a:t>
            </a:r>
            <a:r>
              <a:rPr lang="en-US" sz="3200" b="1" dirty="0" smtClean="0">
                <a:latin typeface="Baskerville Old Face" panose="02020602080505020303" pitchFamily="18" charset="0"/>
              </a:rPr>
              <a:t>.”</a:t>
            </a:r>
            <a:endParaRPr lang="en-US" sz="3200" b="1" dirty="0">
              <a:latin typeface="Baskerville Old Face" panose="02020602080505020303" pitchFamily="18" charset="0"/>
            </a:endParaRPr>
          </a:p>
        </p:txBody>
      </p:sp>
      <p:sp>
        <p:nvSpPr>
          <p:cNvPr id="4" name="Slide Number Placeholder 3"/>
          <p:cNvSpPr>
            <a:spLocks noGrp="1"/>
          </p:cNvSpPr>
          <p:nvPr>
            <p:ph type="sldNum" sz="quarter" idx="12"/>
          </p:nvPr>
        </p:nvSpPr>
        <p:spPr/>
        <p:txBody>
          <a:bodyPr/>
          <a:lstStyle/>
          <a:p>
            <a:endParaRPr lang="en-US" dirty="0"/>
          </a:p>
        </p:txBody>
      </p:sp>
    </p:spTree>
    <p:extLst>
      <p:ext uri="{BB962C8B-B14F-4D97-AF65-F5344CB8AC3E}">
        <p14:creationId xmlns:p14="http://schemas.microsoft.com/office/powerpoint/2010/main" val="3701638006"/>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5400" b="1" u="sng" dirty="0" smtClean="0">
                <a:solidFill>
                  <a:srgbClr val="0070C0"/>
                </a:solidFill>
              </a:rPr>
              <a:t>Matthew 25:41</a:t>
            </a:r>
            <a:endParaRPr lang="en-US" sz="5400" b="1" u="sng" dirty="0">
              <a:solidFill>
                <a:srgbClr val="0070C0"/>
              </a:solidFill>
            </a:endParaRPr>
          </a:p>
        </p:txBody>
      </p:sp>
      <p:sp>
        <p:nvSpPr>
          <p:cNvPr id="3" name="Content Placeholder 2"/>
          <p:cNvSpPr>
            <a:spLocks noGrp="1"/>
          </p:cNvSpPr>
          <p:nvPr>
            <p:ph idx="1"/>
          </p:nvPr>
        </p:nvSpPr>
        <p:spPr/>
        <p:txBody>
          <a:bodyPr>
            <a:normAutofit/>
          </a:bodyPr>
          <a:lstStyle/>
          <a:p>
            <a:r>
              <a:rPr lang="en-US" sz="3200" i="1" dirty="0" smtClean="0"/>
              <a:t>“Then </a:t>
            </a:r>
            <a:r>
              <a:rPr lang="en-US" sz="3200" i="1" dirty="0"/>
              <a:t>shall he say also unto them on the left hand, Depart from me, ye cursed, into everlasting fire, prepared for the devil and his </a:t>
            </a:r>
            <a:r>
              <a:rPr lang="en-US" sz="3200" i="1" dirty="0" smtClean="0"/>
              <a:t>angels”</a:t>
            </a:r>
            <a:endParaRPr lang="en-US" sz="3200" i="1" dirty="0"/>
          </a:p>
        </p:txBody>
      </p:sp>
      <p:sp>
        <p:nvSpPr>
          <p:cNvPr id="4" name="Slide Number Placeholder 3"/>
          <p:cNvSpPr>
            <a:spLocks noGrp="1"/>
          </p:cNvSpPr>
          <p:nvPr>
            <p:ph type="sldNum" sz="quarter" idx="12"/>
          </p:nvPr>
        </p:nvSpPr>
        <p:spPr/>
        <p:txBody>
          <a:bodyPr/>
          <a:lstStyle/>
          <a:p>
            <a:endParaRPr lang="en-US" dirty="0"/>
          </a:p>
        </p:txBody>
      </p:sp>
    </p:spTree>
    <p:extLst>
      <p:ext uri="{BB962C8B-B14F-4D97-AF65-F5344CB8AC3E}">
        <p14:creationId xmlns:p14="http://schemas.microsoft.com/office/powerpoint/2010/main" val="138953083"/>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6200" y="76200"/>
            <a:ext cx="8001000" cy="6629400"/>
          </a:xfrm>
        </p:spPr>
        <p:txBody>
          <a:bodyPr>
            <a:normAutofit fontScale="92500" lnSpcReduction="10000"/>
          </a:bodyPr>
          <a:lstStyle/>
          <a:p>
            <a:r>
              <a:rPr lang="en-US" sz="3600" b="1" i="1" u="sng" dirty="0" smtClean="0">
                <a:solidFill>
                  <a:srgbClr val="00B050"/>
                </a:solidFill>
              </a:rPr>
              <a:t>2 Pet. 2:1-3 </a:t>
            </a:r>
            <a:r>
              <a:rPr lang="en-US" sz="3600" dirty="0"/>
              <a:t> But there were false prophets also among the people, even as there shall be false teachers among you, who </a:t>
            </a:r>
            <a:r>
              <a:rPr lang="en-US" sz="3600" dirty="0" err="1"/>
              <a:t>privily</a:t>
            </a:r>
            <a:r>
              <a:rPr lang="en-US" sz="3600" dirty="0"/>
              <a:t> shall bring in damnable heresies, even denying the Lord that bought them, and bring upon themselves swift destruction.</a:t>
            </a:r>
          </a:p>
          <a:p>
            <a:r>
              <a:rPr lang="en-US" sz="3600" baseline="30000" dirty="0"/>
              <a:t>2 </a:t>
            </a:r>
            <a:r>
              <a:rPr lang="en-US" sz="3600" dirty="0"/>
              <a:t>And many shall follow their pernicious </a:t>
            </a:r>
            <a:r>
              <a:rPr lang="en-US" sz="3600" dirty="0" smtClean="0"/>
              <a:t>(destructive) ways</a:t>
            </a:r>
            <a:r>
              <a:rPr lang="en-US" sz="3600" dirty="0"/>
              <a:t>; by reason of whom the way of truth shall be evil spoken of.</a:t>
            </a:r>
          </a:p>
          <a:p>
            <a:r>
              <a:rPr lang="en-US" sz="3600" baseline="30000" dirty="0"/>
              <a:t>3 </a:t>
            </a:r>
            <a:r>
              <a:rPr lang="en-US" sz="3600" dirty="0"/>
              <a:t>And through covetousness shall they with feigned words make merchandise of you: whose judgment now of a long time </a:t>
            </a:r>
            <a:r>
              <a:rPr lang="en-US" sz="3600" dirty="0" err="1"/>
              <a:t>lingereth</a:t>
            </a:r>
            <a:r>
              <a:rPr lang="en-US" sz="3600" dirty="0"/>
              <a:t> not, and their damnation </a:t>
            </a:r>
            <a:r>
              <a:rPr lang="en-US" sz="3600" dirty="0" err="1"/>
              <a:t>slumbereth</a:t>
            </a:r>
            <a:r>
              <a:rPr lang="en-US" sz="3600" dirty="0"/>
              <a:t> not</a:t>
            </a:r>
          </a:p>
          <a:p>
            <a:endParaRPr lang="en-US" dirty="0"/>
          </a:p>
        </p:txBody>
      </p:sp>
      <p:sp>
        <p:nvSpPr>
          <p:cNvPr id="4" name="Slide Number Placeholder 3"/>
          <p:cNvSpPr>
            <a:spLocks noGrp="1"/>
          </p:cNvSpPr>
          <p:nvPr>
            <p:ph type="sldNum" sz="quarter" idx="12"/>
          </p:nvPr>
        </p:nvSpPr>
        <p:spPr/>
        <p:txBody>
          <a:bodyPr/>
          <a:lstStyle/>
          <a:p>
            <a:fld id="{44C5F86D-856D-417A-98E8-8251A51F6337}" type="slidenum">
              <a:rPr lang="en-US" smtClean="0"/>
              <a:t>15</a:t>
            </a:fld>
            <a:endParaRPr lang="en-US"/>
          </a:p>
        </p:txBody>
      </p:sp>
    </p:spTree>
    <p:extLst>
      <p:ext uri="{BB962C8B-B14F-4D97-AF65-F5344CB8AC3E}">
        <p14:creationId xmlns:p14="http://schemas.microsoft.com/office/powerpoint/2010/main" val="4215170111"/>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u="sng" dirty="0" smtClean="0">
                <a:solidFill>
                  <a:srgbClr val="00B050"/>
                </a:solidFill>
              </a:rPr>
              <a:t>God Pleasing Preaching</a:t>
            </a:r>
            <a:endParaRPr lang="en-US" u="sng" dirty="0">
              <a:solidFill>
                <a:srgbClr val="00B050"/>
              </a:solidFill>
            </a:endParaRPr>
          </a:p>
        </p:txBody>
      </p:sp>
      <p:sp>
        <p:nvSpPr>
          <p:cNvPr id="3" name="Content Placeholder 2"/>
          <p:cNvSpPr>
            <a:spLocks noGrp="1"/>
          </p:cNvSpPr>
          <p:nvPr>
            <p:ph idx="1"/>
          </p:nvPr>
        </p:nvSpPr>
        <p:spPr>
          <a:xfrm rot="20901964">
            <a:off x="272927" y="2035311"/>
            <a:ext cx="3273280" cy="4607642"/>
          </a:xfrm>
        </p:spPr>
        <p:txBody>
          <a:bodyPr/>
          <a:lstStyle/>
          <a:p>
            <a:pPr marL="114300" indent="0">
              <a:buNone/>
            </a:pPr>
            <a:endParaRPr lang="en-US" dirty="0" smtClean="0"/>
          </a:p>
          <a:p>
            <a:pPr marL="114300" indent="0">
              <a:buNone/>
            </a:pPr>
            <a:r>
              <a:rPr lang="en-US" dirty="0" smtClean="0"/>
              <a:t> </a:t>
            </a:r>
            <a:endParaRPr lang="en-US" dirty="0"/>
          </a:p>
        </p:txBody>
      </p:sp>
      <p:sp>
        <p:nvSpPr>
          <p:cNvPr id="4" name="Slide Number Placeholder 3"/>
          <p:cNvSpPr>
            <a:spLocks noGrp="1"/>
          </p:cNvSpPr>
          <p:nvPr>
            <p:ph type="sldNum" sz="quarter" idx="12"/>
          </p:nvPr>
        </p:nvSpPr>
        <p:spPr/>
        <p:txBody>
          <a:bodyPr/>
          <a:lstStyle/>
          <a:p>
            <a:endParaRPr lang="en-US" dirty="0"/>
          </a:p>
        </p:txBody>
      </p:sp>
      <p:pic>
        <p:nvPicPr>
          <p:cNvPr id="5" name="Picture 5" descr="C:\Users\Owner\AppData\Local\Microsoft\Windows\Temporary Internet Files\Content.IE5\XJC332CC\MC900291980[1].wmf"/>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flipH="1">
            <a:off x="6306805" y="4536186"/>
            <a:ext cx="1483387" cy="1595628"/>
          </a:xfrm>
          <a:prstGeom prst="rect">
            <a:avLst/>
          </a:prstGeom>
          <a:noFill/>
          <a:extLst>
            <a:ext uri="{909E8E84-426E-40DD-AFC4-6F175D3DCCD1}">
              <a14:hiddenFill xmlns:a14="http://schemas.microsoft.com/office/drawing/2010/main">
                <a:solidFill>
                  <a:srgbClr val="FFFFFF"/>
                </a:solidFill>
              </a14:hiddenFill>
            </a:ext>
          </a:extLst>
        </p:spPr>
      </p:pic>
      <p:grpSp>
        <p:nvGrpSpPr>
          <p:cNvPr id="21" name="Group 20"/>
          <p:cNvGrpSpPr/>
          <p:nvPr/>
        </p:nvGrpSpPr>
        <p:grpSpPr>
          <a:xfrm>
            <a:off x="5943600" y="1905000"/>
            <a:ext cx="2286000" cy="1737509"/>
            <a:chOff x="5943600" y="1905000"/>
            <a:chExt cx="2286000" cy="1737509"/>
          </a:xfrm>
        </p:grpSpPr>
        <p:sp>
          <p:nvSpPr>
            <p:cNvPr id="6" name="Oval Callout 5"/>
            <p:cNvSpPr/>
            <p:nvPr/>
          </p:nvSpPr>
          <p:spPr>
            <a:xfrm>
              <a:off x="5943600" y="1905000"/>
              <a:ext cx="2286000" cy="1737509"/>
            </a:xfrm>
            <a:prstGeom prst="wedgeEllipseCallout">
              <a:avLst>
                <a:gd name="adj1" fmla="val -7955"/>
                <a:gd name="adj2" fmla="val 99712"/>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TextBox 9"/>
            <p:cNvSpPr txBox="1"/>
            <p:nvPr/>
          </p:nvSpPr>
          <p:spPr>
            <a:xfrm>
              <a:off x="6314425" y="2226255"/>
              <a:ext cx="1544347" cy="1077218"/>
            </a:xfrm>
            <a:prstGeom prst="rect">
              <a:avLst/>
            </a:prstGeom>
            <a:solidFill>
              <a:schemeClr val="accent1">
                <a:lumMod val="60000"/>
                <a:lumOff val="40000"/>
              </a:schemeClr>
            </a:solidFill>
          </p:spPr>
          <p:txBody>
            <a:bodyPr wrap="square" rtlCol="0">
              <a:spAutoFit/>
            </a:bodyPr>
            <a:lstStyle/>
            <a:p>
              <a:pPr algn="ctr"/>
              <a:r>
                <a:rPr lang="en-US" sz="1600" b="1" i="1" u="sng" dirty="0" smtClean="0">
                  <a:solidFill>
                    <a:srgbClr val="7030A0"/>
                  </a:solidFill>
                </a:rPr>
                <a:t>“…woe is unto me, if I preach not the Gospel” </a:t>
              </a:r>
              <a:r>
                <a:rPr lang="en-US" sz="1600" b="1" u="sng" dirty="0" smtClean="0">
                  <a:solidFill>
                    <a:srgbClr val="7030A0"/>
                  </a:solidFill>
                </a:rPr>
                <a:t>– 1 Cor. 9:16</a:t>
              </a:r>
              <a:endParaRPr lang="en-US" sz="1600" b="1" u="sng" dirty="0">
                <a:solidFill>
                  <a:srgbClr val="7030A0"/>
                </a:solidFill>
              </a:endParaRPr>
            </a:p>
          </p:txBody>
        </p:sp>
      </p:grpSp>
      <p:grpSp>
        <p:nvGrpSpPr>
          <p:cNvPr id="16" name="Group 15"/>
          <p:cNvGrpSpPr/>
          <p:nvPr/>
        </p:nvGrpSpPr>
        <p:grpSpPr>
          <a:xfrm>
            <a:off x="377190" y="1612077"/>
            <a:ext cx="5105400" cy="4572000"/>
            <a:chOff x="304800" y="1582674"/>
            <a:chExt cx="5105400" cy="4572000"/>
          </a:xfrm>
        </p:grpSpPr>
        <p:graphicFrame>
          <p:nvGraphicFramePr>
            <p:cNvPr id="13" name="Object 12"/>
            <p:cNvGraphicFramePr>
              <a:graphicFrameLocks/>
            </p:cNvGraphicFramePr>
            <p:nvPr>
              <p:extLst>
                <p:ext uri="{D42A27DB-BD31-4B8C-83A1-F6EECF244321}">
                  <p14:modId xmlns:p14="http://schemas.microsoft.com/office/powerpoint/2010/main" val="2174274350"/>
                </p:ext>
              </p:extLst>
            </p:nvPr>
          </p:nvGraphicFramePr>
          <p:xfrm>
            <a:off x="304800" y="1582674"/>
            <a:ext cx="5105400" cy="4572000"/>
          </p:xfrm>
          <a:graphic>
            <a:graphicData uri="http://schemas.openxmlformats.org/presentationml/2006/ole">
              <mc:AlternateContent xmlns:mc="http://schemas.openxmlformats.org/markup-compatibility/2006">
                <mc:Choice xmlns:v="urn:schemas-microsoft-com:vml" Requires="v">
                  <p:oleObj spid="_x0000_s1161" name="CorelDRAW!" r:id="rId4" imgW="1001570" imgH="605784" progId="CDraw4">
                    <p:embed/>
                  </p:oleObj>
                </mc:Choice>
                <mc:Fallback>
                  <p:oleObj name="CorelDRAW!" r:id="rId4" imgW="1001570" imgH="605784" progId="CDraw4">
                    <p:embed/>
                    <p:pic>
                      <p:nvPicPr>
                        <p:cNvPr id="0" name="Object 4"/>
                        <p:cNvPicPr>
                          <a:picLocks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04800" y="1582674"/>
                          <a:ext cx="5105400" cy="4572000"/>
                        </a:xfrm>
                        <a:prstGeom prst="rect">
                          <a:avLst/>
                        </a:prstGeom>
                        <a:noFill/>
                        <a:ln>
                          <a:noFill/>
                        </a:ln>
                        <a:effectLst/>
                      </p:spPr>
                    </p:pic>
                  </p:oleObj>
                </mc:Fallback>
              </mc:AlternateContent>
            </a:graphicData>
          </a:graphic>
        </p:graphicFrame>
        <p:sp>
          <p:nvSpPr>
            <p:cNvPr id="18" name="TextBox 17"/>
            <p:cNvSpPr txBox="1"/>
            <p:nvPr/>
          </p:nvSpPr>
          <p:spPr>
            <a:xfrm>
              <a:off x="1093470" y="2072849"/>
              <a:ext cx="4076700" cy="1508105"/>
            </a:xfrm>
            <a:prstGeom prst="rect">
              <a:avLst/>
            </a:prstGeom>
            <a:noFill/>
          </p:spPr>
          <p:txBody>
            <a:bodyPr wrap="square" rtlCol="0">
              <a:spAutoFit/>
            </a:bodyPr>
            <a:lstStyle/>
            <a:p>
              <a:r>
                <a:rPr lang="en-US" sz="2400" b="1" i="1" dirty="0" smtClean="0"/>
                <a:t>“And </a:t>
              </a:r>
              <a:r>
                <a:rPr lang="en-US" sz="2400" b="1" i="1" dirty="0"/>
                <a:t>ye shall know the </a:t>
              </a:r>
              <a:r>
                <a:rPr lang="en-US" sz="2400" b="1" i="1" u="sng" dirty="0"/>
                <a:t>truth</a:t>
              </a:r>
              <a:r>
                <a:rPr lang="en-US" sz="2400" b="1" i="1" dirty="0"/>
                <a:t>, and the truth shall make you </a:t>
              </a:r>
              <a:r>
                <a:rPr lang="en-US" sz="2400" b="1" i="1" dirty="0" smtClean="0"/>
                <a:t>free” </a:t>
              </a:r>
            </a:p>
            <a:p>
              <a:pPr marL="342900" indent="-342900">
                <a:buFont typeface="Arial" pitchFamily="34" charset="0"/>
                <a:buChar char="•"/>
              </a:pPr>
              <a:r>
                <a:rPr lang="en-US" sz="2000" dirty="0" smtClean="0"/>
                <a:t>John 8:32</a:t>
              </a:r>
              <a:endParaRPr lang="en-US" sz="2000" dirty="0"/>
            </a:p>
          </p:txBody>
        </p:sp>
        <p:sp>
          <p:nvSpPr>
            <p:cNvPr id="15" name="TextBox 14"/>
            <p:cNvSpPr txBox="1"/>
            <p:nvPr/>
          </p:nvSpPr>
          <p:spPr>
            <a:xfrm>
              <a:off x="1116330" y="3977849"/>
              <a:ext cx="4076700" cy="1477328"/>
            </a:xfrm>
            <a:prstGeom prst="rect">
              <a:avLst/>
            </a:prstGeom>
            <a:noFill/>
          </p:spPr>
          <p:txBody>
            <a:bodyPr wrap="square" rtlCol="0">
              <a:spAutoFit/>
            </a:bodyPr>
            <a:lstStyle/>
            <a:p>
              <a:r>
                <a:rPr lang="en-US" sz="2400" b="1" i="1" dirty="0" smtClean="0"/>
                <a:t>“Sanctify </a:t>
              </a:r>
              <a:r>
                <a:rPr lang="en-US" sz="2400" b="1" i="1" dirty="0"/>
                <a:t>them through thy truth: thy word is </a:t>
              </a:r>
              <a:r>
                <a:rPr lang="en-US" sz="2400" b="1" i="1" dirty="0" smtClean="0"/>
                <a:t>truth”</a:t>
              </a:r>
            </a:p>
            <a:p>
              <a:pPr marL="342900" indent="-342900">
                <a:buFont typeface="Arial" pitchFamily="34" charset="0"/>
                <a:buChar char="•"/>
              </a:pPr>
              <a:r>
                <a:rPr lang="en-US" sz="2400" dirty="0" smtClean="0"/>
                <a:t> </a:t>
              </a:r>
              <a:r>
                <a:rPr lang="en-US" sz="2000" dirty="0" smtClean="0"/>
                <a:t>John 17:17</a:t>
              </a:r>
              <a:endParaRPr lang="en-US" sz="2000" dirty="0"/>
            </a:p>
            <a:p>
              <a:endParaRPr lang="en-US" dirty="0"/>
            </a:p>
          </p:txBody>
        </p:sp>
        <p:cxnSp>
          <p:nvCxnSpPr>
            <p:cNvPr id="12" name="Straight Connector 11"/>
            <p:cNvCxnSpPr/>
            <p:nvPr/>
          </p:nvCxnSpPr>
          <p:spPr>
            <a:xfrm>
              <a:off x="1600200" y="3733800"/>
              <a:ext cx="2743200" cy="0"/>
            </a:xfrm>
            <a:prstGeom prst="line">
              <a:avLst/>
            </a:prstGeom>
          </p:spPr>
          <p:style>
            <a:lnRef idx="1">
              <a:schemeClr val="accent1"/>
            </a:lnRef>
            <a:fillRef idx="0">
              <a:schemeClr val="accent1"/>
            </a:fillRef>
            <a:effectRef idx="0">
              <a:schemeClr val="accent1"/>
            </a:effectRef>
            <a:fontRef idx="minor">
              <a:schemeClr val="tx1"/>
            </a:fontRef>
          </p:style>
        </p:cxnSp>
      </p:grpSp>
      <p:grpSp>
        <p:nvGrpSpPr>
          <p:cNvPr id="20" name="Group 19"/>
          <p:cNvGrpSpPr/>
          <p:nvPr/>
        </p:nvGrpSpPr>
        <p:grpSpPr>
          <a:xfrm>
            <a:off x="2929890" y="1604457"/>
            <a:ext cx="2830830" cy="1904554"/>
            <a:chOff x="2929890" y="1604457"/>
            <a:chExt cx="2830830" cy="1904554"/>
          </a:xfrm>
        </p:grpSpPr>
        <p:sp>
          <p:nvSpPr>
            <p:cNvPr id="7" name="Rounded Rectangular Callout 6"/>
            <p:cNvSpPr/>
            <p:nvPr/>
          </p:nvSpPr>
          <p:spPr>
            <a:xfrm>
              <a:off x="2929890" y="1604457"/>
              <a:ext cx="2785110" cy="1904554"/>
            </a:xfrm>
            <a:prstGeom prst="wedgeRoundRectCallout">
              <a:avLst>
                <a:gd name="adj1" fmla="val -89784"/>
                <a:gd name="adj2" fmla="val 81408"/>
                <a:gd name="adj3" fmla="val 16667"/>
              </a:avLst>
            </a:pr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extBox 7"/>
            <p:cNvSpPr txBox="1"/>
            <p:nvPr/>
          </p:nvSpPr>
          <p:spPr>
            <a:xfrm>
              <a:off x="3070860" y="1641962"/>
              <a:ext cx="2689860" cy="707886"/>
            </a:xfrm>
            <a:prstGeom prst="rect">
              <a:avLst/>
            </a:prstGeom>
            <a:noFill/>
          </p:spPr>
          <p:txBody>
            <a:bodyPr wrap="square" rtlCol="0">
              <a:spAutoFit/>
            </a:bodyPr>
            <a:lstStyle/>
            <a:p>
              <a:r>
                <a:rPr lang="en-US" sz="2000" dirty="0" smtClean="0"/>
                <a:t>Set apart;</a:t>
              </a:r>
            </a:p>
            <a:p>
              <a:r>
                <a:rPr lang="en-US" sz="2000" dirty="0" smtClean="0"/>
                <a:t>Through truth. </a:t>
              </a:r>
              <a:endParaRPr lang="en-US" sz="2000" dirty="0"/>
            </a:p>
          </p:txBody>
        </p:sp>
      </p:grpSp>
      <p:cxnSp>
        <p:nvCxnSpPr>
          <p:cNvPr id="17" name="Straight Connector 16"/>
          <p:cNvCxnSpPr/>
          <p:nvPr/>
        </p:nvCxnSpPr>
        <p:spPr>
          <a:xfrm>
            <a:off x="1333500" y="4411980"/>
            <a:ext cx="1066800" cy="0"/>
          </a:xfrm>
          <a:prstGeom prst="line">
            <a:avLst/>
          </a:prstGeom>
          <a:ln w="38100"/>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85290314"/>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16"/>
                                        </p:tgtEl>
                                        <p:attrNameLst>
                                          <p:attrName>style.visibility</p:attrName>
                                        </p:attrNameLst>
                                      </p:cBhvr>
                                      <p:to>
                                        <p:strVal val="visible"/>
                                      </p:to>
                                    </p:set>
                                    <p:anim calcmode="lin" valueType="num">
                                      <p:cBhvr>
                                        <p:cTn id="7" dur="1000" fill="hold"/>
                                        <p:tgtEl>
                                          <p:spTgt spid="16"/>
                                        </p:tgtEl>
                                        <p:attrNameLst>
                                          <p:attrName>ppt_w</p:attrName>
                                        </p:attrNameLst>
                                      </p:cBhvr>
                                      <p:tavLst>
                                        <p:tav tm="0">
                                          <p:val>
                                            <p:fltVal val="0"/>
                                          </p:val>
                                        </p:tav>
                                        <p:tav tm="100000">
                                          <p:val>
                                            <p:strVal val="#ppt_w"/>
                                          </p:val>
                                        </p:tav>
                                      </p:tavLst>
                                    </p:anim>
                                    <p:anim calcmode="lin" valueType="num">
                                      <p:cBhvr>
                                        <p:cTn id="8" dur="1000" fill="hold"/>
                                        <p:tgtEl>
                                          <p:spTgt spid="16"/>
                                        </p:tgtEl>
                                        <p:attrNameLst>
                                          <p:attrName>ppt_h</p:attrName>
                                        </p:attrNameLst>
                                      </p:cBhvr>
                                      <p:tavLst>
                                        <p:tav tm="0">
                                          <p:val>
                                            <p:fltVal val="0"/>
                                          </p:val>
                                        </p:tav>
                                        <p:tav tm="100000">
                                          <p:val>
                                            <p:strVal val="#ppt_h"/>
                                          </p:val>
                                        </p:tav>
                                      </p:tavLst>
                                    </p:anim>
                                    <p:anim calcmode="lin" valueType="num">
                                      <p:cBhvr>
                                        <p:cTn id="9" dur="1000" fill="hold"/>
                                        <p:tgtEl>
                                          <p:spTgt spid="16"/>
                                        </p:tgtEl>
                                        <p:attrNameLst>
                                          <p:attrName>style.rotation</p:attrName>
                                        </p:attrNameLst>
                                      </p:cBhvr>
                                      <p:tavLst>
                                        <p:tav tm="0">
                                          <p:val>
                                            <p:fltVal val="90"/>
                                          </p:val>
                                        </p:tav>
                                        <p:tav tm="100000">
                                          <p:val>
                                            <p:fltVal val="0"/>
                                          </p:val>
                                        </p:tav>
                                      </p:tavLst>
                                    </p:anim>
                                    <p:animEffect transition="in" filter="fade">
                                      <p:cBhvr>
                                        <p:cTn id="10" dur="1000"/>
                                        <p:tgtEl>
                                          <p:spTgt spid="16"/>
                                        </p:tgtEl>
                                      </p:cBhvr>
                                    </p:animEffect>
                                  </p:childTnLst>
                                </p:cTn>
                              </p:par>
                            </p:childTnLst>
                          </p:cTn>
                        </p:par>
                      </p:childTnLst>
                    </p:cTn>
                  </p:par>
                  <p:par>
                    <p:cTn id="11" fill="hold">
                      <p:stCondLst>
                        <p:cond delay="indefinite"/>
                      </p:stCondLst>
                      <p:childTnLst>
                        <p:par>
                          <p:cTn id="12" fill="hold">
                            <p:stCondLst>
                              <p:cond delay="0"/>
                            </p:stCondLst>
                            <p:childTnLst>
                              <p:par>
                                <p:cTn id="13" presetID="22" presetClass="entr" presetSubtype="8" fill="hold" nodeType="clickEffect">
                                  <p:stCondLst>
                                    <p:cond delay="0"/>
                                  </p:stCondLst>
                                  <p:childTnLst>
                                    <p:set>
                                      <p:cBhvr>
                                        <p:cTn id="14" dur="1" fill="hold">
                                          <p:stCondLst>
                                            <p:cond delay="0"/>
                                          </p:stCondLst>
                                        </p:cTn>
                                        <p:tgtEl>
                                          <p:spTgt spid="17"/>
                                        </p:tgtEl>
                                        <p:attrNameLst>
                                          <p:attrName>style.visibility</p:attrName>
                                        </p:attrNameLst>
                                      </p:cBhvr>
                                      <p:to>
                                        <p:strVal val="visible"/>
                                      </p:to>
                                    </p:set>
                                    <p:animEffect transition="in" filter="wipe(left)">
                                      <p:cBhvr>
                                        <p:cTn id="15" dur="500"/>
                                        <p:tgtEl>
                                          <p:spTgt spid="17"/>
                                        </p:tgtEl>
                                      </p:cBhvr>
                                    </p:animEffect>
                                  </p:childTnLst>
                                </p:cTn>
                              </p:par>
                            </p:childTnLst>
                          </p:cTn>
                        </p:par>
                      </p:childTnLst>
                    </p:cTn>
                  </p:par>
                  <p:par>
                    <p:cTn id="16" fill="hold">
                      <p:stCondLst>
                        <p:cond delay="indefinite"/>
                      </p:stCondLst>
                      <p:childTnLst>
                        <p:par>
                          <p:cTn id="17" fill="hold">
                            <p:stCondLst>
                              <p:cond delay="0"/>
                            </p:stCondLst>
                            <p:childTnLst>
                              <p:par>
                                <p:cTn id="18" presetID="22" presetClass="entr" presetSubtype="4" fill="hold" nodeType="clickEffect">
                                  <p:stCondLst>
                                    <p:cond delay="0"/>
                                  </p:stCondLst>
                                  <p:childTnLst>
                                    <p:set>
                                      <p:cBhvr>
                                        <p:cTn id="19" dur="1" fill="hold">
                                          <p:stCondLst>
                                            <p:cond delay="0"/>
                                          </p:stCondLst>
                                        </p:cTn>
                                        <p:tgtEl>
                                          <p:spTgt spid="20"/>
                                        </p:tgtEl>
                                        <p:attrNameLst>
                                          <p:attrName>style.visibility</p:attrName>
                                        </p:attrNameLst>
                                      </p:cBhvr>
                                      <p:to>
                                        <p:strVal val="visible"/>
                                      </p:to>
                                    </p:set>
                                    <p:animEffect transition="in" filter="wipe(down)">
                                      <p:cBhvr>
                                        <p:cTn id="20" dur="500"/>
                                        <p:tgtEl>
                                          <p:spTgt spid="2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848600" cy="1143000"/>
          </a:xfrm>
        </p:spPr>
        <p:txBody>
          <a:bodyPr/>
          <a:lstStyle/>
          <a:p>
            <a:r>
              <a:rPr lang="en-US" b="1" i="1" u="sng" dirty="0" smtClean="0">
                <a:solidFill>
                  <a:srgbClr val="7030A0"/>
                </a:solidFill>
              </a:rPr>
              <a:t>God Pleasing Preachers…</a:t>
            </a:r>
            <a:endParaRPr lang="en-US" b="1" i="1" u="sng" dirty="0">
              <a:solidFill>
                <a:srgbClr val="7030A0"/>
              </a:solidFill>
            </a:endParaRPr>
          </a:p>
        </p:txBody>
      </p:sp>
      <p:sp>
        <p:nvSpPr>
          <p:cNvPr id="3" name="Content Placeholder 2"/>
          <p:cNvSpPr>
            <a:spLocks noGrp="1"/>
          </p:cNvSpPr>
          <p:nvPr>
            <p:ph idx="1"/>
          </p:nvPr>
        </p:nvSpPr>
        <p:spPr>
          <a:xfrm>
            <a:off x="228600" y="1371600"/>
            <a:ext cx="8153400" cy="5029200"/>
          </a:xfrm>
        </p:spPr>
        <p:txBody>
          <a:bodyPr>
            <a:normAutofit lnSpcReduction="10000"/>
          </a:bodyPr>
          <a:lstStyle/>
          <a:p>
            <a:r>
              <a:rPr lang="en-US" sz="3600" b="1" u="sng" dirty="0" smtClean="0">
                <a:solidFill>
                  <a:srgbClr val="0070C0"/>
                </a:solidFill>
              </a:rPr>
              <a:t>PREACH:</a:t>
            </a:r>
          </a:p>
          <a:p>
            <a:pPr lvl="1"/>
            <a:r>
              <a:rPr lang="en-US" sz="2800" b="1" i="1" u="sng" dirty="0" smtClean="0">
                <a:solidFill>
                  <a:srgbClr val="FF0000"/>
                </a:solidFill>
              </a:rPr>
              <a:t>His Word  </a:t>
            </a:r>
            <a:r>
              <a:rPr lang="en-US" sz="2800" dirty="0" smtClean="0"/>
              <a:t>– </a:t>
            </a:r>
            <a:r>
              <a:rPr lang="en-US" sz="2600" dirty="0" smtClean="0"/>
              <a:t>2 Tim.4:2</a:t>
            </a:r>
            <a:endParaRPr lang="en-US" sz="2600" dirty="0" smtClean="0"/>
          </a:p>
          <a:p>
            <a:pPr lvl="1"/>
            <a:r>
              <a:rPr lang="en-US" sz="2800" b="1" i="1" u="sng" dirty="0" smtClean="0">
                <a:solidFill>
                  <a:srgbClr val="FF0000"/>
                </a:solidFill>
              </a:rPr>
              <a:t>The Gospel </a:t>
            </a:r>
            <a:r>
              <a:rPr lang="en-US" sz="2800" dirty="0" smtClean="0"/>
              <a:t>– </a:t>
            </a:r>
            <a:r>
              <a:rPr lang="en-US" sz="2600" dirty="0" smtClean="0"/>
              <a:t>Romans 1:16; Galatians 1:6-9</a:t>
            </a:r>
          </a:p>
          <a:p>
            <a:pPr lvl="1"/>
            <a:r>
              <a:rPr lang="en-US" sz="2800" b="1" i="1" u="sng" dirty="0" smtClean="0">
                <a:solidFill>
                  <a:srgbClr val="FF0000"/>
                </a:solidFill>
              </a:rPr>
              <a:t>The Way </a:t>
            </a:r>
            <a:r>
              <a:rPr lang="en-US" sz="2800" dirty="0" smtClean="0"/>
              <a:t>– John </a:t>
            </a:r>
            <a:r>
              <a:rPr lang="en-US" sz="2800" dirty="0" smtClean="0"/>
              <a:t>14:6</a:t>
            </a:r>
            <a:endParaRPr lang="en-US" sz="2800" dirty="0" smtClean="0"/>
          </a:p>
          <a:p>
            <a:pPr lvl="1"/>
            <a:r>
              <a:rPr lang="en-US" sz="2800" b="1" i="1" u="sng" dirty="0" smtClean="0">
                <a:solidFill>
                  <a:srgbClr val="FF0000"/>
                </a:solidFill>
              </a:rPr>
              <a:t>The Faith </a:t>
            </a:r>
            <a:r>
              <a:rPr lang="en-US" sz="2800" dirty="0" smtClean="0"/>
              <a:t>– Jude 3; Romans 10:17</a:t>
            </a:r>
            <a:r>
              <a:rPr lang="en-US" sz="2800" dirty="0" smtClean="0"/>
              <a:t>;</a:t>
            </a:r>
          </a:p>
          <a:p>
            <a:pPr lvl="1"/>
            <a:r>
              <a:rPr lang="en-US" sz="2800" dirty="0" smtClean="0"/>
              <a:t> </a:t>
            </a:r>
            <a:r>
              <a:rPr lang="en-US" sz="2800" b="1" u="sng" dirty="0" smtClean="0">
                <a:solidFill>
                  <a:srgbClr val="FF0000"/>
                </a:solidFill>
              </a:rPr>
              <a:t>Obedience</a:t>
            </a:r>
            <a:r>
              <a:rPr lang="en-US" sz="2800" dirty="0" smtClean="0"/>
              <a:t> </a:t>
            </a:r>
            <a:r>
              <a:rPr lang="en-US" sz="2800" dirty="0" smtClean="0"/>
              <a:t>– Romans </a:t>
            </a:r>
            <a:r>
              <a:rPr lang="en-US" sz="2800" dirty="0" smtClean="0"/>
              <a:t>6:16-18; </a:t>
            </a:r>
            <a:r>
              <a:rPr lang="en-US" sz="2800" dirty="0" smtClean="0"/>
              <a:t>Acts 10:34-35</a:t>
            </a:r>
          </a:p>
          <a:p>
            <a:pPr lvl="2"/>
            <a:r>
              <a:rPr lang="en-US" sz="2600" dirty="0" smtClean="0"/>
              <a:t>Hebrews 5:8-9</a:t>
            </a:r>
          </a:p>
          <a:p>
            <a:pPr lvl="1"/>
            <a:r>
              <a:rPr lang="en-US" sz="2800" i="1" dirty="0" smtClean="0"/>
              <a:t>The </a:t>
            </a:r>
            <a:r>
              <a:rPr lang="en-US" sz="2800" b="1" i="1" u="sng" dirty="0" smtClean="0">
                <a:solidFill>
                  <a:srgbClr val="7030A0"/>
                </a:solidFill>
              </a:rPr>
              <a:t>One</a:t>
            </a:r>
            <a:r>
              <a:rPr lang="en-US" sz="2800" i="1" dirty="0" smtClean="0"/>
              <a:t> Baptism  </a:t>
            </a:r>
            <a:r>
              <a:rPr lang="en-US" sz="2800" dirty="0" smtClean="0"/>
              <a:t>– </a:t>
            </a:r>
            <a:r>
              <a:rPr lang="en-US" sz="2800" dirty="0"/>
              <a:t>Eph. </a:t>
            </a:r>
            <a:r>
              <a:rPr lang="en-US" sz="2800" dirty="0" smtClean="0"/>
              <a:t>4:5 Acts 2:38; </a:t>
            </a:r>
            <a:r>
              <a:rPr lang="en-US" sz="2600" dirty="0" smtClean="0"/>
              <a:t>Mk. 16:16</a:t>
            </a:r>
          </a:p>
          <a:p>
            <a:pPr lvl="1"/>
            <a:r>
              <a:rPr lang="en-US" sz="2800" i="1" dirty="0" smtClean="0"/>
              <a:t>The </a:t>
            </a:r>
            <a:r>
              <a:rPr lang="en-US" sz="2800" b="1" i="1" u="sng" dirty="0" smtClean="0">
                <a:solidFill>
                  <a:srgbClr val="7030A0"/>
                </a:solidFill>
              </a:rPr>
              <a:t>One</a:t>
            </a:r>
            <a:r>
              <a:rPr lang="en-US" sz="2800" b="1" i="1" dirty="0" smtClean="0"/>
              <a:t> </a:t>
            </a:r>
            <a:r>
              <a:rPr lang="en-US" sz="2800" i="1" dirty="0" smtClean="0"/>
              <a:t>Church </a:t>
            </a:r>
            <a:r>
              <a:rPr lang="en-US" sz="2800" dirty="0" smtClean="0"/>
              <a:t>– Matt. 16:18; Eph. 1:22-23; 4:4-6</a:t>
            </a:r>
          </a:p>
          <a:p>
            <a:pPr lvl="1"/>
            <a:r>
              <a:rPr lang="en-US" sz="2600" b="1" i="1" u="sng" dirty="0" smtClean="0">
                <a:solidFill>
                  <a:srgbClr val="7030A0"/>
                </a:solidFill>
              </a:rPr>
              <a:t>All Things</a:t>
            </a:r>
            <a:r>
              <a:rPr lang="en-US" sz="2600" b="1" i="1" dirty="0" smtClean="0">
                <a:solidFill>
                  <a:srgbClr val="7030A0"/>
                </a:solidFill>
              </a:rPr>
              <a:t> </a:t>
            </a:r>
            <a:r>
              <a:rPr lang="en-US" sz="2600" i="1" dirty="0" smtClean="0"/>
              <a:t>Profitable</a:t>
            </a:r>
            <a:r>
              <a:rPr lang="en-US" sz="2600" b="1" i="1" dirty="0" smtClean="0"/>
              <a:t> </a:t>
            </a:r>
            <a:r>
              <a:rPr lang="en-US" sz="2600" dirty="0" smtClean="0"/>
              <a:t>– </a:t>
            </a:r>
            <a:r>
              <a:rPr lang="en-US" sz="2600" dirty="0" smtClean="0"/>
              <a:t>2 Timothy 3:16-17</a:t>
            </a:r>
          </a:p>
          <a:p>
            <a:pPr lvl="1"/>
            <a:endParaRPr lang="en-US" sz="2600" dirty="0" smtClean="0"/>
          </a:p>
          <a:p>
            <a:pPr lvl="1"/>
            <a:endParaRPr lang="en-US" sz="2600" dirty="0" smtClean="0"/>
          </a:p>
          <a:p>
            <a:pPr lvl="2"/>
            <a:endParaRPr lang="en-US" sz="2600" dirty="0" smtClean="0"/>
          </a:p>
          <a:p>
            <a:pPr lvl="1"/>
            <a:endParaRPr lang="en-US" sz="2800" dirty="0" smtClean="0"/>
          </a:p>
          <a:p>
            <a:pPr lvl="2"/>
            <a:endParaRPr lang="en-US" sz="2600" dirty="0" smtClean="0"/>
          </a:p>
          <a:p>
            <a:pPr lvl="1"/>
            <a:endParaRPr lang="en-US" dirty="0" smtClean="0"/>
          </a:p>
        </p:txBody>
      </p:sp>
      <p:sp>
        <p:nvSpPr>
          <p:cNvPr id="4" name="Slide Number Placeholder 3"/>
          <p:cNvSpPr>
            <a:spLocks noGrp="1"/>
          </p:cNvSpPr>
          <p:nvPr>
            <p:ph type="sldNum" sz="quarter" idx="12"/>
          </p:nvPr>
        </p:nvSpPr>
        <p:spPr/>
        <p:txBody>
          <a:bodyPr/>
          <a:lstStyle/>
          <a:p>
            <a:endParaRPr lang="en-US" dirty="0"/>
          </a:p>
        </p:txBody>
      </p:sp>
    </p:spTree>
    <p:extLst>
      <p:ext uri="{BB962C8B-B14F-4D97-AF65-F5344CB8AC3E}">
        <p14:creationId xmlns:p14="http://schemas.microsoft.com/office/powerpoint/2010/main" val="634984633"/>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1"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p:tgtEl>
                                          <p:spTgt spid="3">
                                            <p:txEl>
                                              <p:pRg st="1" end="1"/>
                                            </p:txEl>
                                          </p:spTgt>
                                        </p:tgtEl>
                                        <p:attrNameLst>
                                          <p:attrName>ppt_y</p:attrName>
                                        </p:attrNameLst>
                                      </p:cBhvr>
                                      <p:tavLst>
                                        <p:tav tm="0">
                                          <p:val>
                                            <p:strVal val="#ppt_y-#ppt_h*1.125000"/>
                                          </p:val>
                                        </p:tav>
                                        <p:tav tm="100000">
                                          <p:val>
                                            <p:strVal val="#ppt_y"/>
                                          </p:val>
                                        </p:tav>
                                      </p:tavLst>
                                    </p:anim>
                                    <p:animEffect transition="in" filter="wipe(down)">
                                      <p:cBhvr>
                                        <p:cTn id="8" dur="500"/>
                                        <p:tgtEl>
                                          <p:spTgt spid="3">
                                            <p:txEl>
                                              <p:pRg st="1" end="1"/>
                                            </p:txEl>
                                          </p:spTgt>
                                        </p:tgtEl>
                                      </p:cBhvr>
                                    </p:animEffect>
                                  </p:childTnLst>
                                </p:cTn>
                              </p:par>
                            </p:childTnLst>
                          </p:cTn>
                        </p:par>
                      </p:childTnLst>
                    </p:cTn>
                  </p:par>
                  <p:par>
                    <p:cTn id="9" fill="hold">
                      <p:stCondLst>
                        <p:cond delay="indefinite"/>
                      </p:stCondLst>
                      <p:childTnLst>
                        <p:par>
                          <p:cTn id="10" fill="hold">
                            <p:stCondLst>
                              <p:cond delay="0"/>
                            </p:stCondLst>
                            <p:childTnLst>
                              <p:par>
                                <p:cTn id="11" presetID="12" presetClass="entr" presetSubtype="1" fill="hold" grpId="0"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p:tgtEl>
                                          <p:spTgt spid="3">
                                            <p:txEl>
                                              <p:pRg st="2" end="2"/>
                                            </p:txEl>
                                          </p:spTgt>
                                        </p:tgtEl>
                                        <p:attrNameLst>
                                          <p:attrName>ppt_y</p:attrName>
                                        </p:attrNameLst>
                                      </p:cBhvr>
                                      <p:tavLst>
                                        <p:tav tm="0">
                                          <p:val>
                                            <p:strVal val="#ppt_y-#ppt_h*1.125000"/>
                                          </p:val>
                                        </p:tav>
                                        <p:tav tm="100000">
                                          <p:val>
                                            <p:strVal val="#ppt_y"/>
                                          </p:val>
                                        </p:tav>
                                      </p:tavLst>
                                    </p:anim>
                                    <p:animEffect transition="in" filter="wipe(down)">
                                      <p:cBhvr>
                                        <p:cTn id="14" dur="500"/>
                                        <p:tgtEl>
                                          <p:spTgt spid="3">
                                            <p:txEl>
                                              <p:pRg st="2" end="2"/>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12" presetClass="entr" presetSubtype="1"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p:tgtEl>
                                          <p:spTgt spid="3">
                                            <p:txEl>
                                              <p:pRg st="3" end="3"/>
                                            </p:txEl>
                                          </p:spTgt>
                                        </p:tgtEl>
                                        <p:attrNameLst>
                                          <p:attrName>ppt_y</p:attrName>
                                        </p:attrNameLst>
                                      </p:cBhvr>
                                      <p:tavLst>
                                        <p:tav tm="0">
                                          <p:val>
                                            <p:strVal val="#ppt_y-#ppt_h*1.125000"/>
                                          </p:val>
                                        </p:tav>
                                        <p:tav tm="100000">
                                          <p:val>
                                            <p:strVal val="#ppt_y"/>
                                          </p:val>
                                        </p:tav>
                                      </p:tavLst>
                                    </p:anim>
                                    <p:animEffect transition="in" filter="wipe(down)">
                                      <p:cBhvr>
                                        <p:cTn id="20" dur="500"/>
                                        <p:tgtEl>
                                          <p:spTgt spid="3">
                                            <p:txEl>
                                              <p:pRg st="3" end="3"/>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12" presetClass="entr" presetSubtype="1" fill="hold" grpId="0"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 calcmode="lin" valueType="num">
                                      <p:cBhvr additive="base">
                                        <p:cTn id="25" dur="500"/>
                                        <p:tgtEl>
                                          <p:spTgt spid="3">
                                            <p:txEl>
                                              <p:pRg st="4" end="4"/>
                                            </p:txEl>
                                          </p:spTgt>
                                        </p:tgtEl>
                                        <p:attrNameLst>
                                          <p:attrName>ppt_y</p:attrName>
                                        </p:attrNameLst>
                                      </p:cBhvr>
                                      <p:tavLst>
                                        <p:tav tm="0">
                                          <p:val>
                                            <p:strVal val="#ppt_y-#ppt_h*1.125000"/>
                                          </p:val>
                                        </p:tav>
                                        <p:tav tm="100000">
                                          <p:val>
                                            <p:strVal val="#ppt_y"/>
                                          </p:val>
                                        </p:tav>
                                      </p:tavLst>
                                    </p:anim>
                                    <p:animEffect transition="in" filter="wipe(down)">
                                      <p:cBhvr>
                                        <p:cTn id="26" dur="500"/>
                                        <p:tgtEl>
                                          <p:spTgt spid="3">
                                            <p:txEl>
                                              <p:pRg st="4" end="4"/>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12" presetClass="entr" presetSubtype="1" fill="hold" grpId="0" nodeType="clickEffect">
                                  <p:stCondLst>
                                    <p:cond delay="0"/>
                                  </p:stCondLst>
                                  <p:childTnLst>
                                    <p:set>
                                      <p:cBhvr>
                                        <p:cTn id="30" dur="1" fill="hold">
                                          <p:stCondLst>
                                            <p:cond delay="0"/>
                                          </p:stCondLst>
                                        </p:cTn>
                                        <p:tgtEl>
                                          <p:spTgt spid="3">
                                            <p:txEl>
                                              <p:pRg st="5" end="5"/>
                                            </p:txEl>
                                          </p:spTgt>
                                        </p:tgtEl>
                                        <p:attrNameLst>
                                          <p:attrName>style.visibility</p:attrName>
                                        </p:attrNameLst>
                                      </p:cBhvr>
                                      <p:to>
                                        <p:strVal val="visible"/>
                                      </p:to>
                                    </p:set>
                                    <p:anim calcmode="lin" valueType="num">
                                      <p:cBhvr additive="base">
                                        <p:cTn id="31" dur="500"/>
                                        <p:tgtEl>
                                          <p:spTgt spid="3">
                                            <p:txEl>
                                              <p:pRg st="5" end="5"/>
                                            </p:txEl>
                                          </p:spTgt>
                                        </p:tgtEl>
                                        <p:attrNameLst>
                                          <p:attrName>ppt_y</p:attrName>
                                        </p:attrNameLst>
                                      </p:cBhvr>
                                      <p:tavLst>
                                        <p:tav tm="0">
                                          <p:val>
                                            <p:strVal val="#ppt_y-#ppt_h*1.125000"/>
                                          </p:val>
                                        </p:tav>
                                        <p:tav tm="100000">
                                          <p:val>
                                            <p:strVal val="#ppt_y"/>
                                          </p:val>
                                        </p:tav>
                                      </p:tavLst>
                                    </p:anim>
                                    <p:animEffect transition="in" filter="wipe(down)">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8"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wipe(left)">
                                      <p:cBhvr>
                                        <p:cTn id="37" dur="500"/>
                                        <p:tgtEl>
                                          <p:spTgt spid="3">
                                            <p:txEl>
                                              <p:pRg st="6" end="6"/>
                                            </p:txEl>
                                          </p:spTgt>
                                        </p:tgtEl>
                                      </p:cBhvr>
                                    </p:animEffect>
                                  </p:childTnLst>
                                </p:cTn>
                              </p:par>
                              <p:par>
                                <p:cTn id="38" presetID="12" presetClass="entr" presetSubtype="1" fill="hold" grpId="0" nodeType="withEffect">
                                  <p:stCondLst>
                                    <p:cond delay="0"/>
                                  </p:stCondLst>
                                  <p:childTnLst>
                                    <p:set>
                                      <p:cBhvr>
                                        <p:cTn id="39" dur="1" fill="hold">
                                          <p:stCondLst>
                                            <p:cond delay="0"/>
                                          </p:stCondLst>
                                        </p:cTn>
                                        <p:tgtEl>
                                          <p:spTgt spid="3">
                                            <p:txEl>
                                              <p:pRg st="7" end="7"/>
                                            </p:txEl>
                                          </p:spTgt>
                                        </p:tgtEl>
                                        <p:attrNameLst>
                                          <p:attrName>style.visibility</p:attrName>
                                        </p:attrNameLst>
                                      </p:cBhvr>
                                      <p:to>
                                        <p:strVal val="visible"/>
                                      </p:to>
                                    </p:set>
                                    <p:anim calcmode="lin" valueType="num">
                                      <p:cBhvr additive="base">
                                        <p:cTn id="40" dur="500"/>
                                        <p:tgtEl>
                                          <p:spTgt spid="3">
                                            <p:txEl>
                                              <p:pRg st="7" end="7"/>
                                            </p:txEl>
                                          </p:spTgt>
                                        </p:tgtEl>
                                        <p:attrNameLst>
                                          <p:attrName>ppt_y</p:attrName>
                                        </p:attrNameLst>
                                      </p:cBhvr>
                                      <p:tavLst>
                                        <p:tav tm="0">
                                          <p:val>
                                            <p:strVal val="#ppt_y-#ppt_h*1.125000"/>
                                          </p:val>
                                        </p:tav>
                                        <p:tav tm="100000">
                                          <p:val>
                                            <p:strVal val="#ppt_y"/>
                                          </p:val>
                                        </p:tav>
                                      </p:tavLst>
                                    </p:anim>
                                    <p:animEffect transition="in" filter="wipe(down)">
                                      <p:cBhvr>
                                        <p:cTn id="41" dur="500"/>
                                        <p:tgtEl>
                                          <p:spTgt spid="3">
                                            <p:txEl>
                                              <p:pRg st="7" end="7"/>
                                            </p:txEl>
                                          </p:spTgt>
                                        </p:tgtEl>
                                      </p:cBhvr>
                                    </p:animEffect>
                                  </p:childTnLst>
                                </p:cTn>
                              </p:par>
                              <p:par>
                                <p:cTn id="42" presetID="12" presetClass="entr" presetSubtype="1" fill="hold" grpId="0" nodeType="withEffect">
                                  <p:stCondLst>
                                    <p:cond delay="0"/>
                                  </p:stCondLst>
                                  <p:childTnLst>
                                    <p:set>
                                      <p:cBhvr>
                                        <p:cTn id="43" dur="1" fill="hold">
                                          <p:stCondLst>
                                            <p:cond delay="0"/>
                                          </p:stCondLst>
                                        </p:cTn>
                                        <p:tgtEl>
                                          <p:spTgt spid="3">
                                            <p:txEl>
                                              <p:pRg st="8" end="8"/>
                                            </p:txEl>
                                          </p:spTgt>
                                        </p:tgtEl>
                                        <p:attrNameLst>
                                          <p:attrName>style.visibility</p:attrName>
                                        </p:attrNameLst>
                                      </p:cBhvr>
                                      <p:to>
                                        <p:strVal val="visible"/>
                                      </p:to>
                                    </p:set>
                                    <p:anim calcmode="lin" valueType="num">
                                      <p:cBhvr additive="base">
                                        <p:cTn id="44" dur="500"/>
                                        <p:tgtEl>
                                          <p:spTgt spid="3">
                                            <p:txEl>
                                              <p:pRg st="8" end="8"/>
                                            </p:txEl>
                                          </p:spTgt>
                                        </p:tgtEl>
                                        <p:attrNameLst>
                                          <p:attrName>ppt_y</p:attrName>
                                        </p:attrNameLst>
                                      </p:cBhvr>
                                      <p:tavLst>
                                        <p:tav tm="0">
                                          <p:val>
                                            <p:strVal val="#ppt_y-#ppt_h*1.125000"/>
                                          </p:val>
                                        </p:tav>
                                        <p:tav tm="100000">
                                          <p:val>
                                            <p:strVal val="#ppt_y"/>
                                          </p:val>
                                        </p:tav>
                                      </p:tavLst>
                                    </p:anim>
                                    <p:animEffect transition="in" filter="wipe(down)">
                                      <p:cBhvr>
                                        <p:cTn id="45" dur="500"/>
                                        <p:tgtEl>
                                          <p:spTgt spid="3">
                                            <p:txEl>
                                              <p:pRg st="8" end="8"/>
                                            </p:txEl>
                                          </p:spTgt>
                                        </p:tgtEl>
                                      </p:cBhvr>
                                    </p:animEffect>
                                  </p:childTnLst>
                                </p:cTn>
                              </p:par>
                            </p:childTnLst>
                          </p:cTn>
                        </p:par>
                      </p:childTnLst>
                    </p:cTn>
                  </p:par>
                  <p:par>
                    <p:cTn id="46" fill="hold">
                      <p:stCondLst>
                        <p:cond delay="indefinite"/>
                      </p:stCondLst>
                      <p:childTnLst>
                        <p:par>
                          <p:cTn id="47" fill="hold">
                            <p:stCondLst>
                              <p:cond delay="0"/>
                            </p:stCondLst>
                            <p:childTnLst>
                              <p:par>
                                <p:cTn id="48" presetID="12" presetClass="entr" presetSubtype="1" fill="hold" grpId="0" nodeType="clickEffect">
                                  <p:stCondLst>
                                    <p:cond delay="0"/>
                                  </p:stCondLst>
                                  <p:childTnLst>
                                    <p:set>
                                      <p:cBhvr>
                                        <p:cTn id="49" dur="1" fill="hold">
                                          <p:stCondLst>
                                            <p:cond delay="0"/>
                                          </p:stCondLst>
                                        </p:cTn>
                                        <p:tgtEl>
                                          <p:spTgt spid="3">
                                            <p:txEl>
                                              <p:pRg st="9" end="9"/>
                                            </p:txEl>
                                          </p:spTgt>
                                        </p:tgtEl>
                                        <p:attrNameLst>
                                          <p:attrName>style.visibility</p:attrName>
                                        </p:attrNameLst>
                                      </p:cBhvr>
                                      <p:to>
                                        <p:strVal val="visible"/>
                                      </p:to>
                                    </p:set>
                                    <p:anim calcmode="lin" valueType="num">
                                      <p:cBhvr additive="base">
                                        <p:cTn id="50" dur="500"/>
                                        <p:tgtEl>
                                          <p:spTgt spid="3">
                                            <p:txEl>
                                              <p:pRg st="9" end="9"/>
                                            </p:txEl>
                                          </p:spTgt>
                                        </p:tgtEl>
                                        <p:attrNameLst>
                                          <p:attrName>ppt_y</p:attrName>
                                        </p:attrNameLst>
                                      </p:cBhvr>
                                      <p:tavLst>
                                        <p:tav tm="0">
                                          <p:val>
                                            <p:strVal val="#ppt_y-#ppt_h*1.125000"/>
                                          </p:val>
                                        </p:tav>
                                        <p:tav tm="100000">
                                          <p:val>
                                            <p:strVal val="#ppt_y"/>
                                          </p:val>
                                        </p:tav>
                                      </p:tavLst>
                                    </p:anim>
                                    <p:animEffect transition="in" filter="wipe(down)">
                                      <p:cBhvr>
                                        <p:cTn id="51" dur="500"/>
                                        <p:tgtEl>
                                          <p:spTgt spid="3">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848600" cy="1143000"/>
          </a:xfrm>
        </p:spPr>
        <p:txBody>
          <a:bodyPr/>
          <a:lstStyle/>
          <a:p>
            <a:r>
              <a:rPr lang="en-US" dirty="0" smtClean="0"/>
              <a:t>God Pleasing Preachers…</a:t>
            </a:r>
            <a:endParaRPr lang="en-US" dirty="0"/>
          </a:p>
        </p:txBody>
      </p:sp>
      <p:sp>
        <p:nvSpPr>
          <p:cNvPr id="3" name="Content Placeholder 2"/>
          <p:cNvSpPr>
            <a:spLocks noGrp="1"/>
          </p:cNvSpPr>
          <p:nvPr>
            <p:ph idx="1"/>
          </p:nvPr>
        </p:nvSpPr>
        <p:spPr>
          <a:xfrm>
            <a:off x="0" y="1417638"/>
            <a:ext cx="8915400" cy="5029200"/>
          </a:xfrm>
        </p:spPr>
        <p:txBody>
          <a:bodyPr>
            <a:normAutofit/>
          </a:bodyPr>
          <a:lstStyle/>
          <a:p>
            <a:r>
              <a:rPr lang="en-US" sz="4800" b="1" u="sng" dirty="0" smtClean="0">
                <a:solidFill>
                  <a:srgbClr val="7030A0"/>
                </a:solidFill>
              </a:rPr>
              <a:t>ENCOURAGE:</a:t>
            </a:r>
          </a:p>
          <a:p>
            <a:pPr lvl="1"/>
            <a:r>
              <a:rPr lang="en-US" sz="3900" b="1" i="1" u="sng" dirty="0" smtClean="0">
                <a:solidFill>
                  <a:srgbClr val="00B0F0"/>
                </a:solidFill>
              </a:rPr>
              <a:t>Faithfulness</a:t>
            </a:r>
            <a:r>
              <a:rPr lang="en-US" sz="3900" b="1" u="sng" dirty="0" smtClean="0">
                <a:solidFill>
                  <a:srgbClr val="00B0F0"/>
                </a:solidFill>
              </a:rPr>
              <a:t> </a:t>
            </a:r>
            <a:r>
              <a:rPr lang="en-US" sz="3900" dirty="0" smtClean="0"/>
              <a:t>– Hebrews </a:t>
            </a:r>
            <a:r>
              <a:rPr lang="en-US" sz="3900" dirty="0" smtClean="0"/>
              <a:t>10:25 </a:t>
            </a:r>
            <a:endParaRPr lang="en-US" sz="3900" dirty="0" smtClean="0"/>
          </a:p>
          <a:p>
            <a:pPr lvl="1"/>
            <a:r>
              <a:rPr lang="en-US" sz="3900" b="1" i="1" u="sng" dirty="0" smtClean="0">
                <a:solidFill>
                  <a:srgbClr val="00B0F0"/>
                </a:solidFill>
              </a:rPr>
              <a:t>Steadfastness</a:t>
            </a:r>
            <a:r>
              <a:rPr lang="en-US" sz="3900" b="1" u="sng" dirty="0" smtClean="0">
                <a:solidFill>
                  <a:srgbClr val="00B0F0"/>
                </a:solidFill>
              </a:rPr>
              <a:t> </a:t>
            </a:r>
            <a:r>
              <a:rPr lang="en-US" sz="3900" dirty="0" smtClean="0"/>
              <a:t>– </a:t>
            </a:r>
            <a:r>
              <a:rPr lang="en-US" sz="3900" dirty="0"/>
              <a:t>1 </a:t>
            </a:r>
            <a:r>
              <a:rPr lang="en-US" sz="3900" dirty="0" smtClean="0"/>
              <a:t>Cor. </a:t>
            </a:r>
            <a:r>
              <a:rPr lang="en-US" sz="3900" dirty="0" smtClean="0"/>
              <a:t>15:58</a:t>
            </a:r>
            <a:endParaRPr lang="en-US" sz="3900" dirty="0" smtClean="0"/>
          </a:p>
          <a:p>
            <a:pPr lvl="1"/>
            <a:r>
              <a:rPr lang="en-US" sz="4300" b="1" i="1" u="sng" dirty="0" smtClean="0">
                <a:solidFill>
                  <a:srgbClr val="00B0F0"/>
                </a:solidFill>
              </a:rPr>
              <a:t>Spiritual Growth </a:t>
            </a:r>
            <a:r>
              <a:rPr lang="en-US" sz="3900" dirty="0" smtClean="0"/>
              <a:t>– 2 Peter </a:t>
            </a:r>
            <a:r>
              <a:rPr lang="en-US" sz="3900" dirty="0" smtClean="0"/>
              <a:t>3:18</a:t>
            </a:r>
          </a:p>
          <a:p>
            <a:pPr lvl="1"/>
            <a:r>
              <a:rPr lang="en-US" sz="3900" b="1" i="1" u="sng" dirty="0" smtClean="0">
                <a:solidFill>
                  <a:srgbClr val="00B0F0"/>
                </a:solidFill>
              </a:rPr>
              <a:t>Purity</a:t>
            </a:r>
            <a:r>
              <a:rPr lang="en-US" sz="3500" dirty="0" smtClean="0"/>
              <a:t> </a:t>
            </a:r>
            <a:r>
              <a:rPr lang="en-US" sz="3500" dirty="0" smtClean="0"/>
              <a:t>– </a:t>
            </a:r>
            <a:r>
              <a:rPr lang="en-US" sz="3500" dirty="0" smtClean="0"/>
              <a:t>Matt. 5:16</a:t>
            </a:r>
            <a:endParaRPr lang="en-US" sz="3500" dirty="0" smtClean="0"/>
          </a:p>
          <a:p>
            <a:pPr lvl="1"/>
            <a:r>
              <a:rPr lang="en-US" sz="3900" b="1" i="1" u="sng" dirty="0" smtClean="0">
                <a:solidFill>
                  <a:srgbClr val="00B0F0"/>
                </a:solidFill>
              </a:rPr>
              <a:t>Brotherly Love </a:t>
            </a:r>
            <a:r>
              <a:rPr lang="en-US" sz="3500" dirty="0" smtClean="0"/>
              <a:t>– </a:t>
            </a:r>
            <a:r>
              <a:rPr lang="en-US" sz="3500" dirty="0" smtClean="0"/>
              <a:t> </a:t>
            </a:r>
            <a:r>
              <a:rPr lang="en-US" sz="3500" dirty="0" smtClean="0"/>
              <a:t>Heb. 13:1</a:t>
            </a:r>
          </a:p>
          <a:p>
            <a:pPr lvl="1"/>
            <a:endParaRPr lang="en-US" sz="2600" dirty="0" smtClean="0"/>
          </a:p>
          <a:p>
            <a:pPr lvl="1"/>
            <a:endParaRPr lang="en-US" sz="2600" dirty="0" smtClean="0"/>
          </a:p>
          <a:p>
            <a:pPr lvl="2"/>
            <a:endParaRPr lang="en-US" sz="2600" dirty="0" smtClean="0"/>
          </a:p>
          <a:p>
            <a:pPr lvl="1"/>
            <a:endParaRPr lang="en-US" sz="2800" dirty="0" smtClean="0"/>
          </a:p>
          <a:p>
            <a:pPr lvl="2"/>
            <a:endParaRPr lang="en-US" sz="2600" dirty="0" smtClean="0"/>
          </a:p>
          <a:p>
            <a:pPr lvl="1"/>
            <a:endParaRPr lang="en-US" dirty="0" smtClean="0"/>
          </a:p>
        </p:txBody>
      </p:sp>
      <p:sp>
        <p:nvSpPr>
          <p:cNvPr id="4" name="Slide Number Placeholder 3"/>
          <p:cNvSpPr>
            <a:spLocks noGrp="1"/>
          </p:cNvSpPr>
          <p:nvPr>
            <p:ph type="sldNum" sz="quarter" idx="12"/>
          </p:nvPr>
        </p:nvSpPr>
        <p:spPr/>
        <p:txBody>
          <a:bodyPr/>
          <a:lstStyle/>
          <a:p>
            <a:endParaRPr lang="en-US" dirty="0"/>
          </a:p>
        </p:txBody>
      </p:sp>
    </p:spTree>
    <p:extLst>
      <p:ext uri="{BB962C8B-B14F-4D97-AF65-F5344CB8AC3E}">
        <p14:creationId xmlns:p14="http://schemas.microsoft.com/office/powerpoint/2010/main" val="1050444032"/>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1"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p:tgtEl>
                                          <p:spTgt spid="3">
                                            <p:txEl>
                                              <p:pRg st="1" end="1"/>
                                            </p:txEl>
                                          </p:spTgt>
                                        </p:tgtEl>
                                        <p:attrNameLst>
                                          <p:attrName>ppt_y</p:attrName>
                                        </p:attrNameLst>
                                      </p:cBhvr>
                                      <p:tavLst>
                                        <p:tav tm="0">
                                          <p:val>
                                            <p:strVal val="#ppt_y-#ppt_h*1.125000"/>
                                          </p:val>
                                        </p:tav>
                                        <p:tav tm="100000">
                                          <p:val>
                                            <p:strVal val="#ppt_y"/>
                                          </p:val>
                                        </p:tav>
                                      </p:tavLst>
                                    </p:anim>
                                    <p:animEffect transition="in" filter="wipe(down)">
                                      <p:cBhvr>
                                        <p:cTn id="8" dur="500"/>
                                        <p:tgtEl>
                                          <p:spTgt spid="3">
                                            <p:txEl>
                                              <p:pRg st="1" end="1"/>
                                            </p:txEl>
                                          </p:spTgt>
                                        </p:tgtEl>
                                      </p:cBhvr>
                                    </p:animEffect>
                                  </p:childTnLst>
                                </p:cTn>
                              </p:par>
                            </p:childTnLst>
                          </p:cTn>
                        </p:par>
                      </p:childTnLst>
                    </p:cTn>
                  </p:par>
                  <p:par>
                    <p:cTn id="9" fill="hold">
                      <p:stCondLst>
                        <p:cond delay="indefinite"/>
                      </p:stCondLst>
                      <p:childTnLst>
                        <p:par>
                          <p:cTn id="10" fill="hold">
                            <p:stCondLst>
                              <p:cond delay="0"/>
                            </p:stCondLst>
                            <p:childTnLst>
                              <p:par>
                                <p:cTn id="11" presetID="12" presetClass="entr" presetSubtype="1" fill="hold" grpId="0"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p:tgtEl>
                                          <p:spTgt spid="3">
                                            <p:txEl>
                                              <p:pRg st="2" end="2"/>
                                            </p:txEl>
                                          </p:spTgt>
                                        </p:tgtEl>
                                        <p:attrNameLst>
                                          <p:attrName>ppt_y</p:attrName>
                                        </p:attrNameLst>
                                      </p:cBhvr>
                                      <p:tavLst>
                                        <p:tav tm="0">
                                          <p:val>
                                            <p:strVal val="#ppt_y-#ppt_h*1.125000"/>
                                          </p:val>
                                        </p:tav>
                                        <p:tav tm="100000">
                                          <p:val>
                                            <p:strVal val="#ppt_y"/>
                                          </p:val>
                                        </p:tav>
                                      </p:tavLst>
                                    </p:anim>
                                    <p:animEffect transition="in" filter="wipe(down)">
                                      <p:cBhvr>
                                        <p:cTn id="14" dur="500"/>
                                        <p:tgtEl>
                                          <p:spTgt spid="3">
                                            <p:txEl>
                                              <p:pRg st="2" end="2"/>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12" presetClass="entr" presetSubtype="1"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p:tgtEl>
                                          <p:spTgt spid="3">
                                            <p:txEl>
                                              <p:pRg st="3" end="3"/>
                                            </p:txEl>
                                          </p:spTgt>
                                        </p:tgtEl>
                                        <p:attrNameLst>
                                          <p:attrName>ppt_y</p:attrName>
                                        </p:attrNameLst>
                                      </p:cBhvr>
                                      <p:tavLst>
                                        <p:tav tm="0">
                                          <p:val>
                                            <p:strVal val="#ppt_y-#ppt_h*1.125000"/>
                                          </p:val>
                                        </p:tav>
                                        <p:tav tm="100000">
                                          <p:val>
                                            <p:strVal val="#ppt_y"/>
                                          </p:val>
                                        </p:tav>
                                      </p:tavLst>
                                    </p:anim>
                                    <p:animEffect transition="in" filter="wipe(down)">
                                      <p:cBhvr>
                                        <p:cTn id="20" dur="500"/>
                                        <p:tgtEl>
                                          <p:spTgt spid="3">
                                            <p:txEl>
                                              <p:pRg st="3" end="3"/>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12" presetClass="entr" presetSubtype="1" fill="hold" grpId="0"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 calcmode="lin" valueType="num">
                                      <p:cBhvr additive="base">
                                        <p:cTn id="25" dur="500"/>
                                        <p:tgtEl>
                                          <p:spTgt spid="3">
                                            <p:txEl>
                                              <p:pRg st="4" end="4"/>
                                            </p:txEl>
                                          </p:spTgt>
                                        </p:tgtEl>
                                        <p:attrNameLst>
                                          <p:attrName>ppt_y</p:attrName>
                                        </p:attrNameLst>
                                      </p:cBhvr>
                                      <p:tavLst>
                                        <p:tav tm="0">
                                          <p:val>
                                            <p:strVal val="#ppt_y-#ppt_h*1.125000"/>
                                          </p:val>
                                        </p:tav>
                                        <p:tav tm="100000">
                                          <p:val>
                                            <p:strVal val="#ppt_y"/>
                                          </p:val>
                                        </p:tav>
                                      </p:tavLst>
                                    </p:anim>
                                    <p:animEffect transition="in" filter="wipe(down)">
                                      <p:cBhvr>
                                        <p:cTn id="26" dur="500"/>
                                        <p:tgtEl>
                                          <p:spTgt spid="3">
                                            <p:txEl>
                                              <p:pRg st="4" end="4"/>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12" presetClass="entr" presetSubtype="1" fill="hold" grpId="0" nodeType="clickEffect">
                                  <p:stCondLst>
                                    <p:cond delay="0"/>
                                  </p:stCondLst>
                                  <p:childTnLst>
                                    <p:set>
                                      <p:cBhvr>
                                        <p:cTn id="30" dur="1" fill="hold">
                                          <p:stCondLst>
                                            <p:cond delay="0"/>
                                          </p:stCondLst>
                                        </p:cTn>
                                        <p:tgtEl>
                                          <p:spTgt spid="3">
                                            <p:txEl>
                                              <p:pRg st="5" end="5"/>
                                            </p:txEl>
                                          </p:spTgt>
                                        </p:tgtEl>
                                        <p:attrNameLst>
                                          <p:attrName>style.visibility</p:attrName>
                                        </p:attrNameLst>
                                      </p:cBhvr>
                                      <p:to>
                                        <p:strVal val="visible"/>
                                      </p:to>
                                    </p:set>
                                    <p:anim calcmode="lin" valueType="num">
                                      <p:cBhvr additive="base">
                                        <p:cTn id="31" dur="500"/>
                                        <p:tgtEl>
                                          <p:spTgt spid="3">
                                            <p:txEl>
                                              <p:pRg st="5" end="5"/>
                                            </p:txEl>
                                          </p:spTgt>
                                        </p:tgtEl>
                                        <p:attrNameLst>
                                          <p:attrName>ppt_y</p:attrName>
                                        </p:attrNameLst>
                                      </p:cBhvr>
                                      <p:tavLst>
                                        <p:tav tm="0">
                                          <p:val>
                                            <p:strVal val="#ppt_y-#ppt_h*1.125000"/>
                                          </p:val>
                                        </p:tav>
                                        <p:tav tm="100000">
                                          <p:val>
                                            <p:strVal val="#ppt_y"/>
                                          </p:val>
                                        </p:tav>
                                      </p:tavLst>
                                    </p:anim>
                                    <p:animEffect transition="in" filter="wipe(down)">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848600" cy="1143000"/>
          </a:xfrm>
        </p:spPr>
        <p:txBody>
          <a:bodyPr/>
          <a:lstStyle/>
          <a:p>
            <a:r>
              <a:rPr lang="en-US" b="1" i="1" u="sng" dirty="0" smtClean="0">
                <a:solidFill>
                  <a:srgbClr val="00B0F0"/>
                </a:solidFill>
              </a:rPr>
              <a:t>God Pleasing Preachers…</a:t>
            </a:r>
            <a:endParaRPr lang="en-US" b="1" i="1" u="sng" dirty="0">
              <a:solidFill>
                <a:srgbClr val="00B0F0"/>
              </a:solidFill>
            </a:endParaRPr>
          </a:p>
        </p:txBody>
      </p:sp>
      <p:sp>
        <p:nvSpPr>
          <p:cNvPr id="3" name="Content Placeholder 2"/>
          <p:cNvSpPr>
            <a:spLocks noGrp="1"/>
          </p:cNvSpPr>
          <p:nvPr>
            <p:ph idx="1"/>
          </p:nvPr>
        </p:nvSpPr>
        <p:spPr>
          <a:xfrm>
            <a:off x="0" y="1371600"/>
            <a:ext cx="8534400" cy="5486400"/>
          </a:xfrm>
        </p:spPr>
        <p:txBody>
          <a:bodyPr>
            <a:normAutofit fontScale="55000" lnSpcReduction="20000"/>
          </a:bodyPr>
          <a:lstStyle/>
          <a:p>
            <a:r>
              <a:rPr lang="en-US" sz="6500" b="1" u="sng" dirty="0" smtClean="0">
                <a:solidFill>
                  <a:srgbClr val="FF0000"/>
                </a:solidFill>
              </a:rPr>
              <a:t>WARN: </a:t>
            </a:r>
          </a:p>
          <a:p>
            <a:pPr marL="777240" lvl="2" indent="0">
              <a:buNone/>
            </a:pPr>
            <a:r>
              <a:rPr lang="en-US" sz="7300" b="1" dirty="0" smtClean="0"/>
              <a:t> </a:t>
            </a:r>
            <a:r>
              <a:rPr lang="en-US" sz="7300" b="1" u="sng" dirty="0" smtClean="0"/>
              <a:t>As Paul did. 1 </a:t>
            </a:r>
            <a:r>
              <a:rPr lang="en-US" sz="7300" b="1" u="sng" dirty="0" smtClean="0"/>
              <a:t>Thess. 5:14</a:t>
            </a:r>
          </a:p>
          <a:p>
            <a:pPr lvl="1"/>
            <a:r>
              <a:rPr lang="en-US" sz="6500" b="1" i="1" dirty="0" smtClean="0">
                <a:solidFill>
                  <a:srgbClr val="00B050"/>
                </a:solidFill>
              </a:rPr>
              <a:t>        a.  Against </a:t>
            </a:r>
            <a:r>
              <a:rPr lang="en-US" sz="6500" b="1" i="1" dirty="0" smtClean="0">
                <a:solidFill>
                  <a:srgbClr val="00B050"/>
                </a:solidFill>
              </a:rPr>
              <a:t>Disobedience </a:t>
            </a:r>
            <a:r>
              <a:rPr lang="en-US" sz="6500" dirty="0" smtClean="0"/>
              <a:t>– 2 Thess. 1:7-9</a:t>
            </a:r>
          </a:p>
          <a:p>
            <a:pPr lvl="1"/>
            <a:r>
              <a:rPr lang="en-US" sz="6500" i="1" dirty="0" smtClean="0"/>
              <a:t> </a:t>
            </a:r>
            <a:r>
              <a:rPr lang="en-US" sz="6500" i="1" dirty="0" smtClean="0"/>
              <a:t>       </a:t>
            </a:r>
            <a:r>
              <a:rPr lang="en-US" sz="6500" i="1" dirty="0"/>
              <a:t> </a:t>
            </a:r>
            <a:r>
              <a:rPr lang="en-US" sz="6500" i="1" dirty="0" smtClean="0"/>
              <a:t>b. </a:t>
            </a:r>
            <a:r>
              <a:rPr lang="en-US" sz="6500" b="1" i="1" u="sng" dirty="0" smtClean="0">
                <a:solidFill>
                  <a:srgbClr val="00B050"/>
                </a:solidFill>
              </a:rPr>
              <a:t>On </a:t>
            </a:r>
            <a:r>
              <a:rPr lang="en-US" sz="6500" b="1" i="1" u="sng" dirty="0" smtClean="0">
                <a:solidFill>
                  <a:srgbClr val="00B050"/>
                </a:solidFill>
              </a:rPr>
              <a:t>Division </a:t>
            </a:r>
            <a:r>
              <a:rPr lang="en-US" sz="6500" b="1" u="sng" dirty="0" smtClean="0">
                <a:solidFill>
                  <a:srgbClr val="00B050"/>
                </a:solidFill>
              </a:rPr>
              <a:t>– </a:t>
            </a:r>
            <a:r>
              <a:rPr lang="en-US" sz="6500" dirty="0" smtClean="0"/>
              <a:t>John 17:20-23; 1 Cor. </a:t>
            </a:r>
            <a:r>
              <a:rPr lang="en-US" sz="6500" dirty="0" smtClean="0"/>
              <a:t>1:10-</a:t>
            </a:r>
            <a:endParaRPr lang="en-US" sz="6500" dirty="0" smtClean="0"/>
          </a:p>
          <a:p>
            <a:pPr lvl="1"/>
            <a:r>
              <a:rPr lang="en-US" sz="6500" b="1" i="1" u="sng" dirty="0" smtClean="0">
                <a:solidFill>
                  <a:srgbClr val="00B050"/>
                </a:solidFill>
              </a:rPr>
              <a:t>         c. On </a:t>
            </a:r>
            <a:r>
              <a:rPr lang="en-US" sz="6500" b="1" i="1" u="sng" dirty="0" smtClean="0">
                <a:solidFill>
                  <a:srgbClr val="00B050"/>
                </a:solidFill>
              </a:rPr>
              <a:t>Worldliness </a:t>
            </a:r>
            <a:r>
              <a:rPr lang="en-US" sz="6500" dirty="0" smtClean="0"/>
              <a:t>– Gal. 5:19-21</a:t>
            </a:r>
            <a:r>
              <a:rPr lang="en-US" sz="6500" dirty="0" smtClean="0"/>
              <a:t>;</a:t>
            </a:r>
          </a:p>
          <a:p>
            <a:pPr lvl="1"/>
            <a:r>
              <a:rPr lang="en-US" sz="6500" dirty="0" smtClean="0"/>
              <a:t> </a:t>
            </a:r>
            <a:r>
              <a:rPr lang="en-US" sz="6500" dirty="0" smtClean="0"/>
              <a:t>1 Cor. 6:9</a:t>
            </a:r>
          </a:p>
          <a:p>
            <a:pPr lvl="1"/>
            <a:r>
              <a:rPr lang="en-US" sz="6500" b="1" i="1" u="sng" dirty="0" smtClean="0">
                <a:solidFill>
                  <a:srgbClr val="00B050"/>
                </a:solidFill>
              </a:rPr>
              <a:t>         d. Of </a:t>
            </a:r>
            <a:r>
              <a:rPr lang="en-US" sz="6500" b="1" i="1" u="sng" dirty="0" smtClean="0">
                <a:solidFill>
                  <a:srgbClr val="00B050"/>
                </a:solidFill>
              </a:rPr>
              <a:t>False Teachers </a:t>
            </a:r>
            <a:r>
              <a:rPr lang="en-US" sz="6500" dirty="0" smtClean="0"/>
              <a:t>– Rom. 16:17-18</a:t>
            </a:r>
          </a:p>
          <a:p>
            <a:pPr lvl="1"/>
            <a:endParaRPr lang="en-US" sz="3400" dirty="0" smtClean="0"/>
          </a:p>
          <a:p>
            <a:pPr lvl="1"/>
            <a:endParaRPr lang="en-US" sz="3400" dirty="0" smtClean="0"/>
          </a:p>
          <a:p>
            <a:pPr lvl="1"/>
            <a:endParaRPr lang="en-US" sz="2800" u="sng" dirty="0" smtClean="0"/>
          </a:p>
          <a:p>
            <a:pPr lvl="1"/>
            <a:endParaRPr lang="en-US" sz="2600" dirty="0" smtClean="0"/>
          </a:p>
          <a:p>
            <a:pPr lvl="2"/>
            <a:endParaRPr lang="en-US" sz="2600" dirty="0" smtClean="0"/>
          </a:p>
          <a:p>
            <a:pPr lvl="1"/>
            <a:endParaRPr lang="en-US" sz="2800" dirty="0" smtClean="0"/>
          </a:p>
          <a:p>
            <a:pPr lvl="2"/>
            <a:endParaRPr lang="en-US" sz="2600" dirty="0" smtClean="0"/>
          </a:p>
          <a:p>
            <a:pPr lvl="1"/>
            <a:endParaRPr lang="en-US" dirty="0" smtClean="0"/>
          </a:p>
        </p:txBody>
      </p:sp>
      <p:sp>
        <p:nvSpPr>
          <p:cNvPr id="4" name="Slide Number Placeholder 3"/>
          <p:cNvSpPr>
            <a:spLocks noGrp="1"/>
          </p:cNvSpPr>
          <p:nvPr>
            <p:ph type="sldNum" sz="quarter" idx="12"/>
          </p:nvPr>
        </p:nvSpPr>
        <p:spPr/>
        <p:txBody>
          <a:bodyPr/>
          <a:lstStyle/>
          <a:p>
            <a:endParaRPr lang="en-US" dirty="0"/>
          </a:p>
        </p:txBody>
      </p:sp>
    </p:spTree>
    <p:extLst>
      <p:ext uri="{BB962C8B-B14F-4D97-AF65-F5344CB8AC3E}">
        <p14:creationId xmlns:p14="http://schemas.microsoft.com/office/powerpoint/2010/main" val="212934459"/>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wipe(left)">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2" presetClass="entr" presetSubtype="1"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 calcmode="lin" valueType="num">
                                      <p:cBhvr additive="base">
                                        <p:cTn id="12" dur="500"/>
                                        <p:tgtEl>
                                          <p:spTgt spid="3">
                                            <p:txEl>
                                              <p:pRg st="2" end="2"/>
                                            </p:txEl>
                                          </p:spTgt>
                                        </p:tgtEl>
                                        <p:attrNameLst>
                                          <p:attrName>ppt_y</p:attrName>
                                        </p:attrNameLst>
                                      </p:cBhvr>
                                      <p:tavLst>
                                        <p:tav tm="0">
                                          <p:val>
                                            <p:strVal val="#ppt_y-#ppt_h*1.125000"/>
                                          </p:val>
                                        </p:tav>
                                        <p:tav tm="100000">
                                          <p:val>
                                            <p:strVal val="#ppt_y"/>
                                          </p:val>
                                        </p:tav>
                                      </p:tavLst>
                                    </p:anim>
                                    <p:animEffect transition="in" filter="wipe(down)">
                                      <p:cBhvr>
                                        <p:cTn id="13" dur="500"/>
                                        <p:tgtEl>
                                          <p:spTgt spid="3">
                                            <p:txEl>
                                              <p:pRg st="2" end="2"/>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12" presetClass="entr" presetSubtype="1" fill="hold" grpId="0" nodeType="clickEffect">
                                  <p:stCondLst>
                                    <p:cond delay="0"/>
                                  </p:stCondLst>
                                  <p:childTnLst>
                                    <p:set>
                                      <p:cBhvr>
                                        <p:cTn id="17" dur="1" fill="hold">
                                          <p:stCondLst>
                                            <p:cond delay="0"/>
                                          </p:stCondLst>
                                        </p:cTn>
                                        <p:tgtEl>
                                          <p:spTgt spid="3">
                                            <p:txEl>
                                              <p:pRg st="3" end="3"/>
                                            </p:txEl>
                                          </p:spTgt>
                                        </p:tgtEl>
                                        <p:attrNameLst>
                                          <p:attrName>style.visibility</p:attrName>
                                        </p:attrNameLst>
                                      </p:cBhvr>
                                      <p:to>
                                        <p:strVal val="visible"/>
                                      </p:to>
                                    </p:set>
                                    <p:anim calcmode="lin" valueType="num">
                                      <p:cBhvr additive="base">
                                        <p:cTn id="18" dur="500"/>
                                        <p:tgtEl>
                                          <p:spTgt spid="3">
                                            <p:txEl>
                                              <p:pRg st="3" end="3"/>
                                            </p:txEl>
                                          </p:spTgt>
                                        </p:tgtEl>
                                        <p:attrNameLst>
                                          <p:attrName>ppt_y</p:attrName>
                                        </p:attrNameLst>
                                      </p:cBhvr>
                                      <p:tavLst>
                                        <p:tav tm="0">
                                          <p:val>
                                            <p:strVal val="#ppt_y-#ppt_h*1.125000"/>
                                          </p:val>
                                        </p:tav>
                                        <p:tav tm="100000">
                                          <p:val>
                                            <p:strVal val="#ppt_y"/>
                                          </p:val>
                                        </p:tav>
                                      </p:tavLst>
                                    </p:anim>
                                    <p:animEffect transition="in" filter="wipe(down)">
                                      <p:cBhvr>
                                        <p:cTn id="19" dur="500"/>
                                        <p:tgtEl>
                                          <p:spTgt spid="3">
                                            <p:txEl>
                                              <p:pRg st="3" end="3"/>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12" presetClass="entr" presetSubtype="1" fill="hold" grpId="0" nodeType="clickEffect">
                                  <p:stCondLst>
                                    <p:cond delay="0"/>
                                  </p:stCondLst>
                                  <p:childTnLst>
                                    <p:set>
                                      <p:cBhvr>
                                        <p:cTn id="23" dur="1" fill="hold">
                                          <p:stCondLst>
                                            <p:cond delay="0"/>
                                          </p:stCondLst>
                                        </p:cTn>
                                        <p:tgtEl>
                                          <p:spTgt spid="3">
                                            <p:txEl>
                                              <p:pRg st="4" end="4"/>
                                            </p:txEl>
                                          </p:spTgt>
                                        </p:tgtEl>
                                        <p:attrNameLst>
                                          <p:attrName>style.visibility</p:attrName>
                                        </p:attrNameLst>
                                      </p:cBhvr>
                                      <p:to>
                                        <p:strVal val="visible"/>
                                      </p:to>
                                    </p:set>
                                    <p:anim calcmode="lin" valueType="num">
                                      <p:cBhvr additive="base">
                                        <p:cTn id="24" dur="500"/>
                                        <p:tgtEl>
                                          <p:spTgt spid="3">
                                            <p:txEl>
                                              <p:pRg st="4" end="4"/>
                                            </p:txEl>
                                          </p:spTgt>
                                        </p:tgtEl>
                                        <p:attrNameLst>
                                          <p:attrName>ppt_y</p:attrName>
                                        </p:attrNameLst>
                                      </p:cBhvr>
                                      <p:tavLst>
                                        <p:tav tm="0">
                                          <p:val>
                                            <p:strVal val="#ppt_y-#ppt_h*1.125000"/>
                                          </p:val>
                                        </p:tav>
                                        <p:tav tm="100000">
                                          <p:val>
                                            <p:strVal val="#ppt_y"/>
                                          </p:val>
                                        </p:tav>
                                      </p:tavLst>
                                    </p:anim>
                                    <p:animEffect transition="in" filter="wipe(down)">
                                      <p:cBhvr>
                                        <p:cTn id="25" dur="500"/>
                                        <p:tgtEl>
                                          <p:spTgt spid="3">
                                            <p:txEl>
                                              <p:pRg st="4" end="4"/>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12" presetClass="entr" presetSubtype="1" fill="hold" grpId="0" nodeType="clickEffect">
                                  <p:stCondLst>
                                    <p:cond delay="0"/>
                                  </p:stCondLst>
                                  <p:childTnLst>
                                    <p:set>
                                      <p:cBhvr>
                                        <p:cTn id="29" dur="1" fill="hold">
                                          <p:stCondLst>
                                            <p:cond delay="0"/>
                                          </p:stCondLst>
                                        </p:cTn>
                                        <p:tgtEl>
                                          <p:spTgt spid="3">
                                            <p:txEl>
                                              <p:pRg st="5" end="5"/>
                                            </p:txEl>
                                          </p:spTgt>
                                        </p:tgtEl>
                                        <p:attrNameLst>
                                          <p:attrName>style.visibility</p:attrName>
                                        </p:attrNameLst>
                                      </p:cBhvr>
                                      <p:to>
                                        <p:strVal val="visible"/>
                                      </p:to>
                                    </p:set>
                                    <p:anim calcmode="lin" valueType="num">
                                      <p:cBhvr additive="base">
                                        <p:cTn id="30" dur="500"/>
                                        <p:tgtEl>
                                          <p:spTgt spid="3">
                                            <p:txEl>
                                              <p:pRg st="5" end="5"/>
                                            </p:txEl>
                                          </p:spTgt>
                                        </p:tgtEl>
                                        <p:attrNameLst>
                                          <p:attrName>ppt_y</p:attrName>
                                        </p:attrNameLst>
                                      </p:cBhvr>
                                      <p:tavLst>
                                        <p:tav tm="0">
                                          <p:val>
                                            <p:strVal val="#ppt_y-#ppt_h*1.125000"/>
                                          </p:val>
                                        </p:tav>
                                        <p:tav tm="100000">
                                          <p:val>
                                            <p:strVal val="#ppt_y"/>
                                          </p:val>
                                        </p:tav>
                                      </p:tavLst>
                                    </p:anim>
                                    <p:animEffect transition="in" filter="wipe(down)">
                                      <p:cBhvr>
                                        <p:cTn id="31" dur="500"/>
                                        <p:tgtEl>
                                          <p:spTgt spid="3">
                                            <p:txEl>
                                              <p:pRg st="5" end="5"/>
                                            </p:txEl>
                                          </p:spTgt>
                                        </p:tgtEl>
                                      </p:cBhvr>
                                    </p:animEffect>
                                  </p:childTnLst>
                                </p:cTn>
                              </p:par>
                            </p:childTnLst>
                          </p:cTn>
                        </p:par>
                      </p:childTnLst>
                    </p:cTn>
                  </p:par>
                  <p:par>
                    <p:cTn id="32" fill="hold">
                      <p:stCondLst>
                        <p:cond delay="indefinite"/>
                      </p:stCondLst>
                      <p:childTnLst>
                        <p:par>
                          <p:cTn id="33" fill="hold">
                            <p:stCondLst>
                              <p:cond delay="0"/>
                            </p:stCondLst>
                            <p:childTnLst>
                              <p:par>
                                <p:cTn id="34" presetID="12" presetClass="entr" presetSubtype="1" fill="hold" grpId="0" nodeType="clickEffect">
                                  <p:stCondLst>
                                    <p:cond delay="0"/>
                                  </p:stCondLst>
                                  <p:childTnLst>
                                    <p:set>
                                      <p:cBhvr>
                                        <p:cTn id="35" dur="1" fill="hold">
                                          <p:stCondLst>
                                            <p:cond delay="0"/>
                                          </p:stCondLst>
                                        </p:cTn>
                                        <p:tgtEl>
                                          <p:spTgt spid="3">
                                            <p:txEl>
                                              <p:pRg st="6" end="6"/>
                                            </p:txEl>
                                          </p:spTgt>
                                        </p:tgtEl>
                                        <p:attrNameLst>
                                          <p:attrName>style.visibility</p:attrName>
                                        </p:attrNameLst>
                                      </p:cBhvr>
                                      <p:to>
                                        <p:strVal val="visible"/>
                                      </p:to>
                                    </p:set>
                                    <p:anim calcmode="lin" valueType="num">
                                      <p:cBhvr additive="base">
                                        <p:cTn id="36" dur="500"/>
                                        <p:tgtEl>
                                          <p:spTgt spid="3">
                                            <p:txEl>
                                              <p:pRg st="6" end="6"/>
                                            </p:txEl>
                                          </p:spTgt>
                                        </p:tgtEl>
                                        <p:attrNameLst>
                                          <p:attrName>ppt_y</p:attrName>
                                        </p:attrNameLst>
                                      </p:cBhvr>
                                      <p:tavLst>
                                        <p:tav tm="0">
                                          <p:val>
                                            <p:strVal val="#ppt_y-#ppt_h*1.125000"/>
                                          </p:val>
                                        </p:tav>
                                        <p:tav tm="100000">
                                          <p:val>
                                            <p:strVal val="#ppt_y"/>
                                          </p:val>
                                        </p:tav>
                                      </p:tavLst>
                                    </p:anim>
                                    <p:animEffect transition="in" filter="wipe(down)">
                                      <p:cBhvr>
                                        <p:cTn id="37"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6200" y="0"/>
            <a:ext cx="8305800" cy="6858000"/>
          </a:xfrm>
        </p:spPr>
        <p:txBody>
          <a:bodyPr>
            <a:normAutofit fontScale="40000" lnSpcReduction="20000"/>
          </a:bodyPr>
          <a:lstStyle/>
          <a:p>
            <a:pPr marL="114300" indent="0">
              <a:buNone/>
            </a:pPr>
            <a:r>
              <a:rPr lang="en-US" sz="8000" b="1" i="1" u="sng" dirty="0" smtClean="0">
                <a:solidFill>
                  <a:srgbClr val="00B050"/>
                </a:solidFill>
              </a:rPr>
              <a:t>Galatians</a:t>
            </a:r>
            <a:r>
              <a:rPr lang="en-US" sz="8000" b="1" i="1" u="sng" dirty="0" smtClean="0">
                <a:solidFill>
                  <a:srgbClr val="00B050"/>
                </a:solidFill>
              </a:rPr>
              <a:t> 1:6-12</a:t>
            </a:r>
          </a:p>
          <a:p>
            <a:pPr marL="114300" indent="0">
              <a:buNone/>
            </a:pPr>
            <a:r>
              <a:rPr lang="en-US" sz="8000" i="1" dirty="0">
                <a:solidFill>
                  <a:srgbClr val="002060"/>
                </a:solidFill>
              </a:rPr>
              <a:t> </a:t>
            </a:r>
            <a:r>
              <a:rPr lang="en-US" sz="8000" i="1" dirty="0" smtClean="0">
                <a:solidFill>
                  <a:srgbClr val="002060"/>
                </a:solidFill>
              </a:rPr>
              <a:t>   </a:t>
            </a:r>
            <a:r>
              <a:rPr lang="en-US" sz="8000" i="1" dirty="0" smtClean="0">
                <a:solidFill>
                  <a:srgbClr val="002060"/>
                </a:solidFill>
              </a:rPr>
              <a:t> </a:t>
            </a:r>
            <a:r>
              <a:rPr lang="en-US" sz="8000" i="1" dirty="0">
                <a:solidFill>
                  <a:srgbClr val="002060"/>
                </a:solidFill>
              </a:rPr>
              <a:t>I marvel that ye are so soon removed from him that called you into the grace of Christ unto another gospel:</a:t>
            </a:r>
          </a:p>
          <a:p>
            <a:pPr marL="114300" indent="0">
              <a:buNone/>
            </a:pPr>
            <a:r>
              <a:rPr lang="en-US" sz="8000" i="1" dirty="0">
                <a:solidFill>
                  <a:srgbClr val="002060"/>
                </a:solidFill>
              </a:rPr>
              <a:t> 7 Which is not another; but there be some that trouble you, and would pervert the gospel of Christ.</a:t>
            </a:r>
          </a:p>
          <a:p>
            <a:pPr marL="114300" indent="0">
              <a:buNone/>
            </a:pPr>
            <a:r>
              <a:rPr lang="en-US" sz="8000" i="1" dirty="0">
                <a:solidFill>
                  <a:srgbClr val="002060"/>
                </a:solidFill>
              </a:rPr>
              <a:t> 8 But though we, or an angel from heaven, preach any other gospel unto you than that which we have preached unto you, let him be accursed.</a:t>
            </a:r>
          </a:p>
          <a:p>
            <a:pPr marL="114300" indent="0">
              <a:buNone/>
            </a:pPr>
            <a:r>
              <a:rPr lang="en-US" sz="8000" i="1" dirty="0">
                <a:solidFill>
                  <a:srgbClr val="002060"/>
                </a:solidFill>
              </a:rPr>
              <a:t> 9 As we said before, so say I now again, If any man preach any other gospel unto you than that ye have received, let him be accursed.</a:t>
            </a:r>
          </a:p>
          <a:p>
            <a:pPr marL="114300" indent="0">
              <a:buNone/>
            </a:pPr>
            <a:r>
              <a:rPr lang="en-US" sz="2800" i="1" dirty="0">
                <a:solidFill>
                  <a:srgbClr val="002060"/>
                </a:solidFill>
              </a:rPr>
              <a:t> </a:t>
            </a:r>
            <a:endParaRPr lang="en-US" sz="2800" i="1" dirty="0"/>
          </a:p>
        </p:txBody>
      </p:sp>
      <p:sp>
        <p:nvSpPr>
          <p:cNvPr id="4" name="Slide Number Placeholder 3"/>
          <p:cNvSpPr>
            <a:spLocks noGrp="1"/>
          </p:cNvSpPr>
          <p:nvPr>
            <p:ph type="sldNum" sz="quarter" idx="12"/>
          </p:nvPr>
        </p:nvSpPr>
        <p:spPr/>
        <p:txBody>
          <a:bodyPr/>
          <a:lstStyle/>
          <a:p>
            <a:endParaRPr lang="en-US" dirty="0"/>
          </a:p>
        </p:txBody>
      </p:sp>
    </p:spTree>
    <p:extLst>
      <p:ext uri="{BB962C8B-B14F-4D97-AF65-F5344CB8AC3E}">
        <p14:creationId xmlns:p14="http://schemas.microsoft.com/office/powerpoint/2010/main" val="1180602320"/>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800" b="1" u="sng" dirty="0">
                <a:solidFill>
                  <a:srgbClr val="C00000"/>
                </a:solidFill>
              </a:rPr>
              <a:t>1 Timothy 4:16</a:t>
            </a:r>
            <a:endParaRPr lang="en-US" b="1" u="sng" dirty="0">
              <a:solidFill>
                <a:srgbClr val="C00000"/>
              </a:solidFill>
            </a:endParaRPr>
          </a:p>
        </p:txBody>
      </p:sp>
      <p:sp>
        <p:nvSpPr>
          <p:cNvPr id="3" name="Content Placeholder 2"/>
          <p:cNvSpPr>
            <a:spLocks noGrp="1"/>
          </p:cNvSpPr>
          <p:nvPr>
            <p:ph idx="1"/>
          </p:nvPr>
        </p:nvSpPr>
        <p:spPr/>
        <p:txBody>
          <a:bodyPr>
            <a:normAutofit/>
          </a:bodyPr>
          <a:lstStyle/>
          <a:p>
            <a:r>
              <a:rPr lang="en-US" sz="3600" b="1" i="1" dirty="0" smtClean="0">
                <a:solidFill>
                  <a:srgbClr val="00B050"/>
                </a:solidFill>
              </a:rPr>
              <a:t>“Take </a:t>
            </a:r>
            <a:r>
              <a:rPr lang="en-US" sz="3600" b="1" i="1" dirty="0">
                <a:solidFill>
                  <a:srgbClr val="00B050"/>
                </a:solidFill>
              </a:rPr>
              <a:t>heed unto thyself, and unto the doctrine; continue in them: for in doing this thou shalt both save thyself, and them that hear thee</a:t>
            </a:r>
            <a:r>
              <a:rPr lang="en-US" sz="3600" b="1" i="1" dirty="0" smtClean="0">
                <a:solidFill>
                  <a:srgbClr val="00B050"/>
                </a:solidFill>
              </a:rPr>
              <a:t>.”</a:t>
            </a:r>
            <a:endParaRPr lang="en-US" sz="3600" b="1" i="1" dirty="0">
              <a:solidFill>
                <a:srgbClr val="00B050"/>
              </a:solidFill>
            </a:endParaRPr>
          </a:p>
        </p:txBody>
      </p:sp>
      <p:sp>
        <p:nvSpPr>
          <p:cNvPr id="4" name="Slide Number Placeholder 3"/>
          <p:cNvSpPr>
            <a:spLocks noGrp="1"/>
          </p:cNvSpPr>
          <p:nvPr>
            <p:ph type="sldNum" sz="quarter" idx="12"/>
          </p:nvPr>
        </p:nvSpPr>
        <p:spPr/>
        <p:txBody>
          <a:bodyPr/>
          <a:lstStyle/>
          <a:p>
            <a:endParaRPr lang="en-US" dirty="0"/>
          </a:p>
        </p:txBody>
      </p:sp>
    </p:spTree>
    <p:extLst>
      <p:ext uri="{BB962C8B-B14F-4D97-AF65-F5344CB8AC3E}">
        <p14:creationId xmlns:p14="http://schemas.microsoft.com/office/powerpoint/2010/main" val="3313429327"/>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800" b="1" u="sng" dirty="0">
                <a:solidFill>
                  <a:srgbClr val="C00000"/>
                </a:solidFill>
              </a:rPr>
              <a:t>2</a:t>
            </a:r>
            <a:r>
              <a:rPr lang="en-US" sz="4800" b="1" u="sng" dirty="0" smtClean="0">
                <a:solidFill>
                  <a:srgbClr val="C00000"/>
                </a:solidFill>
              </a:rPr>
              <a:t> </a:t>
            </a:r>
            <a:r>
              <a:rPr lang="en-US" sz="4800" b="1" u="sng" dirty="0">
                <a:solidFill>
                  <a:srgbClr val="C00000"/>
                </a:solidFill>
              </a:rPr>
              <a:t>Timothy </a:t>
            </a:r>
            <a:r>
              <a:rPr lang="en-US" sz="4800" b="1" u="sng" dirty="0" smtClean="0">
                <a:solidFill>
                  <a:srgbClr val="C00000"/>
                </a:solidFill>
              </a:rPr>
              <a:t>4:7-8</a:t>
            </a:r>
            <a:endParaRPr lang="en-US" b="1" u="sng" dirty="0">
              <a:solidFill>
                <a:srgbClr val="C00000"/>
              </a:solidFill>
            </a:endParaRPr>
          </a:p>
        </p:txBody>
      </p:sp>
      <p:sp>
        <p:nvSpPr>
          <p:cNvPr id="3" name="Content Placeholder 2"/>
          <p:cNvSpPr>
            <a:spLocks noGrp="1"/>
          </p:cNvSpPr>
          <p:nvPr>
            <p:ph idx="1"/>
          </p:nvPr>
        </p:nvSpPr>
        <p:spPr/>
        <p:txBody>
          <a:bodyPr>
            <a:normAutofit lnSpcReduction="10000"/>
          </a:bodyPr>
          <a:lstStyle/>
          <a:p>
            <a:r>
              <a:rPr lang="en-US" sz="3600" i="1" dirty="0" smtClean="0"/>
              <a:t>“7 </a:t>
            </a:r>
            <a:r>
              <a:rPr lang="en-US" sz="3600" i="1" dirty="0"/>
              <a:t>I have fought a good fight, I have finished my course, I have kept the faith:</a:t>
            </a:r>
          </a:p>
          <a:p>
            <a:r>
              <a:rPr lang="en-US" sz="3600" i="1" dirty="0"/>
              <a:t> 8 Henceforth there is laid up for me a crown of righteousness, which the Lord, the righteous judge, shall give me at that day: and not to me only, but unto all them also that love his appearing</a:t>
            </a:r>
            <a:r>
              <a:rPr lang="en-US" sz="3600" i="1" dirty="0" smtClean="0"/>
              <a:t>.”</a:t>
            </a:r>
            <a:endParaRPr lang="en-US" sz="3600" i="1" dirty="0"/>
          </a:p>
        </p:txBody>
      </p:sp>
      <p:sp>
        <p:nvSpPr>
          <p:cNvPr id="4" name="Slide Number Placeholder 3"/>
          <p:cNvSpPr>
            <a:spLocks noGrp="1"/>
          </p:cNvSpPr>
          <p:nvPr>
            <p:ph type="sldNum" sz="quarter" idx="12"/>
          </p:nvPr>
        </p:nvSpPr>
        <p:spPr/>
        <p:txBody>
          <a:bodyPr/>
          <a:lstStyle/>
          <a:p>
            <a:endParaRPr lang="en-US" dirty="0"/>
          </a:p>
        </p:txBody>
      </p:sp>
    </p:spTree>
    <p:extLst>
      <p:ext uri="{BB962C8B-B14F-4D97-AF65-F5344CB8AC3E}">
        <p14:creationId xmlns:p14="http://schemas.microsoft.com/office/powerpoint/2010/main" val="1372047863"/>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Gal. 1: </a:t>
            </a:r>
            <a:endParaRPr lang="en-US" dirty="0"/>
          </a:p>
        </p:txBody>
      </p:sp>
      <p:sp>
        <p:nvSpPr>
          <p:cNvPr id="3" name="Content Placeholder 2"/>
          <p:cNvSpPr>
            <a:spLocks noGrp="1"/>
          </p:cNvSpPr>
          <p:nvPr>
            <p:ph idx="1"/>
          </p:nvPr>
        </p:nvSpPr>
        <p:spPr/>
        <p:txBody>
          <a:bodyPr/>
          <a:lstStyle/>
          <a:p>
            <a:pPr marL="114300" indent="0">
              <a:buNone/>
            </a:pPr>
            <a:r>
              <a:rPr lang="en-US" sz="4400" b="1" i="1" u="sng" dirty="0">
                <a:solidFill>
                  <a:srgbClr val="00B050"/>
                </a:solidFill>
              </a:rPr>
              <a:t>10 For do I now persuade men, or God? or do I seek to please men? for if I yet pleased men, I should not be the servant of Christ.</a:t>
            </a:r>
          </a:p>
          <a:p>
            <a:endParaRPr lang="en-US" dirty="0"/>
          </a:p>
        </p:txBody>
      </p:sp>
      <p:sp>
        <p:nvSpPr>
          <p:cNvPr id="4" name="Slide Number Placeholder 3"/>
          <p:cNvSpPr>
            <a:spLocks noGrp="1"/>
          </p:cNvSpPr>
          <p:nvPr>
            <p:ph type="sldNum" sz="quarter" idx="12"/>
          </p:nvPr>
        </p:nvSpPr>
        <p:spPr/>
        <p:txBody>
          <a:bodyPr/>
          <a:lstStyle/>
          <a:p>
            <a:fld id="{44C5F86D-856D-417A-98E8-8251A51F6337}" type="slidenum">
              <a:rPr lang="en-US" smtClean="0"/>
              <a:t>22</a:t>
            </a:fld>
            <a:endParaRPr lang="en-US"/>
          </a:p>
        </p:txBody>
      </p:sp>
    </p:spTree>
    <p:extLst>
      <p:ext uri="{BB962C8B-B14F-4D97-AF65-F5344CB8AC3E}">
        <p14:creationId xmlns:p14="http://schemas.microsoft.com/office/powerpoint/2010/main" val="3448489043"/>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685800"/>
            <a:ext cx="8153400" cy="6019800"/>
          </a:xfrm>
        </p:spPr>
        <p:txBody>
          <a:bodyPr>
            <a:normAutofit lnSpcReduction="10000"/>
          </a:bodyPr>
          <a:lstStyle/>
          <a:p>
            <a:r>
              <a:rPr lang="en-US" sz="4000" b="1" dirty="0" smtClean="0"/>
              <a:t>God speaks </a:t>
            </a:r>
            <a:r>
              <a:rPr lang="en-US" sz="4000" b="1" i="1" u="sng" dirty="0" smtClean="0">
                <a:solidFill>
                  <a:srgbClr val="00B050"/>
                </a:solidFill>
              </a:rPr>
              <a:t>NOW </a:t>
            </a:r>
            <a:r>
              <a:rPr lang="en-US" sz="4000" b="1" dirty="0" smtClean="0"/>
              <a:t>through His Word (John 12:48) </a:t>
            </a:r>
          </a:p>
          <a:p>
            <a:endParaRPr lang="en-US" sz="4000" b="1" dirty="0"/>
          </a:p>
          <a:p>
            <a:r>
              <a:rPr lang="en-US" sz="4000" b="1" dirty="0" smtClean="0"/>
              <a:t>One Day He will Speak from His Throne   Face to Face with you.</a:t>
            </a:r>
          </a:p>
          <a:p>
            <a:r>
              <a:rPr lang="en-US" sz="4000" b="1" dirty="0"/>
              <a:t> </a:t>
            </a:r>
            <a:r>
              <a:rPr lang="en-US" sz="4000" b="1" dirty="0" smtClean="0"/>
              <a:t>      (2 Cor.5:10)</a:t>
            </a:r>
          </a:p>
          <a:p>
            <a:endParaRPr lang="en-US" sz="4000" b="1" u="sng" dirty="0">
              <a:solidFill>
                <a:srgbClr val="00B050"/>
              </a:solidFill>
            </a:endParaRPr>
          </a:p>
          <a:p>
            <a:r>
              <a:rPr lang="en-US" sz="4000" b="1" u="sng" dirty="0" smtClean="0">
                <a:solidFill>
                  <a:srgbClr val="00B050"/>
                </a:solidFill>
              </a:rPr>
              <a:t>If you refuse to Hear Him </a:t>
            </a:r>
            <a:r>
              <a:rPr lang="en-US" sz="4000" b="1" u="sng" dirty="0" smtClean="0">
                <a:solidFill>
                  <a:srgbClr val="0070C0"/>
                </a:solidFill>
              </a:rPr>
              <a:t>Now..</a:t>
            </a:r>
          </a:p>
          <a:p>
            <a:r>
              <a:rPr lang="en-US" sz="4000" b="1" u="sng" dirty="0" smtClean="0">
                <a:solidFill>
                  <a:srgbClr val="00B050"/>
                </a:solidFill>
              </a:rPr>
              <a:t>YOU will Hear Him </a:t>
            </a:r>
            <a:r>
              <a:rPr lang="en-US" sz="4000" b="1" u="sng" dirty="0" smtClean="0">
                <a:solidFill>
                  <a:srgbClr val="0070C0"/>
                </a:solidFill>
              </a:rPr>
              <a:t>Then…too late!</a:t>
            </a:r>
            <a:endParaRPr lang="en-US" sz="4000" b="1" u="sng" dirty="0">
              <a:solidFill>
                <a:srgbClr val="0070C0"/>
              </a:solidFill>
            </a:endParaRPr>
          </a:p>
        </p:txBody>
      </p:sp>
      <p:sp>
        <p:nvSpPr>
          <p:cNvPr id="4" name="Slide Number Placeholder 3"/>
          <p:cNvSpPr>
            <a:spLocks noGrp="1"/>
          </p:cNvSpPr>
          <p:nvPr>
            <p:ph type="sldNum" sz="quarter" idx="12"/>
          </p:nvPr>
        </p:nvSpPr>
        <p:spPr/>
        <p:txBody>
          <a:bodyPr/>
          <a:lstStyle/>
          <a:p>
            <a:fld id="{44C5F86D-856D-417A-98E8-8251A51F6337}" type="slidenum">
              <a:rPr lang="en-US" smtClean="0"/>
              <a:t>23</a:t>
            </a:fld>
            <a:endParaRPr lang="en-US"/>
          </a:p>
        </p:txBody>
      </p:sp>
    </p:spTree>
    <p:extLst>
      <p:ext uri="{BB962C8B-B14F-4D97-AF65-F5344CB8AC3E}">
        <p14:creationId xmlns:p14="http://schemas.microsoft.com/office/powerpoint/2010/main" val="1393719078"/>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8077200" cy="6858000"/>
          </a:xfrm>
        </p:spPr>
        <p:txBody>
          <a:bodyPr>
            <a:normAutofit lnSpcReduction="10000"/>
          </a:bodyPr>
          <a:lstStyle/>
          <a:p>
            <a:pPr marL="114300" indent="0">
              <a:buNone/>
            </a:pPr>
            <a:r>
              <a:rPr lang="en-US" sz="3500" b="1" dirty="0" smtClean="0"/>
              <a:t>Romans 14:11</a:t>
            </a:r>
            <a:endParaRPr lang="en-US" sz="3500" b="1" dirty="0"/>
          </a:p>
          <a:p>
            <a:r>
              <a:rPr lang="en-US" sz="3500" baseline="30000" dirty="0"/>
              <a:t>11 </a:t>
            </a:r>
            <a:r>
              <a:rPr lang="en-US" sz="3500" dirty="0"/>
              <a:t>For it is written, As I live, </a:t>
            </a:r>
            <a:r>
              <a:rPr lang="en-US" sz="3500" dirty="0" err="1"/>
              <a:t>saith</a:t>
            </a:r>
            <a:r>
              <a:rPr lang="en-US" sz="3500" dirty="0"/>
              <a:t> the Lord,</a:t>
            </a:r>
            <a:r>
              <a:rPr lang="en-US" sz="3500" b="1" u="sng" dirty="0">
                <a:solidFill>
                  <a:srgbClr val="00B050"/>
                </a:solidFill>
              </a:rPr>
              <a:t> </a:t>
            </a:r>
            <a:r>
              <a:rPr lang="en-US" sz="3500" b="1" u="sng" dirty="0" smtClean="0">
                <a:solidFill>
                  <a:srgbClr val="00B050"/>
                </a:solidFill>
              </a:rPr>
              <a:t>         every </a:t>
            </a:r>
            <a:r>
              <a:rPr lang="en-US" sz="3500" b="1" u="sng" dirty="0">
                <a:solidFill>
                  <a:srgbClr val="00B050"/>
                </a:solidFill>
              </a:rPr>
              <a:t>knee  </a:t>
            </a:r>
            <a:r>
              <a:rPr lang="en-US" sz="3500" b="1" u="sng" dirty="0" smtClean="0">
                <a:solidFill>
                  <a:srgbClr val="00B050"/>
                </a:solidFill>
              </a:rPr>
              <a:t> </a:t>
            </a:r>
            <a:r>
              <a:rPr lang="en-US" sz="3500" dirty="0" smtClean="0"/>
              <a:t>shall </a:t>
            </a:r>
            <a:r>
              <a:rPr lang="en-US" sz="3500" dirty="0"/>
              <a:t>bow to me, and </a:t>
            </a:r>
            <a:r>
              <a:rPr lang="en-US" sz="3500" b="1" u="sng" dirty="0">
                <a:solidFill>
                  <a:srgbClr val="00B050"/>
                </a:solidFill>
              </a:rPr>
              <a:t>every tongue </a:t>
            </a:r>
            <a:r>
              <a:rPr lang="en-US" sz="3500" dirty="0"/>
              <a:t>shall confess to God</a:t>
            </a:r>
            <a:r>
              <a:rPr lang="en-US" sz="3500" dirty="0" smtClean="0"/>
              <a:t>.</a:t>
            </a:r>
          </a:p>
          <a:p>
            <a:r>
              <a:rPr lang="en-US" sz="3500" dirty="0" smtClean="0"/>
              <a:t>                  Every </a:t>
            </a:r>
            <a:r>
              <a:rPr lang="en-US" sz="3500" dirty="0"/>
              <a:t>Knee </a:t>
            </a:r>
            <a:endParaRPr lang="en-US" sz="3500" dirty="0" smtClean="0"/>
          </a:p>
          <a:p>
            <a:r>
              <a:rPr lang="en-US" sz="3500" dirty="0"/>
              <a:t> </a:t>
            </a:r>
            <a:r>
              <a:rPr lang="en-US" sz="3500" dirty="0" smtClean="0"/>
              <a:t>                    shall </a:t>
            </a:r>
            <a:r>
              <a:rPr lang="en-US" sz="3500" dirty="0"/>
              <a:t>bow and </a:t>
            </a:r>
            <a:endParaRPr lang="en-US" sz="3500" dirty="0" smtClean="0"/>
          </a:p>
          <a:p>
            <a:r>
              <a:rPr lang="en-US" sz="3500" dirty="0"/>
              <a:t> </a:t>
            </a:r>
            <a:r>
              <a:rPr lang="en-US" sz="3500" dirty="0" smtClean="0"/>
              <a:t>                Every </a:t>
            </a:r>
            <a:r>
              <a:rPr lang="en-US" sz="3500" dirty="0"/>
              <a:t>tongue </a:t>
            </a:r>
            <a:endParaRPr lang="en-US" sz="3500" dirty="0" smtClean="0"/>
          </a:p>
          <a:p>
            <a:r>
              <a:rPr lang="en-US" sz="3500" dirty="0" smtClean="0"/>
              <a:t>                     shall Confess</a:t>
            </a:r>
            <a:r>
              <a:rPr lang="en-US" sz="3500" dirty="0"/>
              <a:t>..</a:t>
            </a:r>
          </a:p>
          <a:p>
            <a:endParaRPr lang="en-US" sz="3500" dirty="0" smtClean="0"/>
          </a:p>
          <a:p>
            <a:pPr marL="114300" indent="0">
              <a:buNone/>
            </a:pPr>
            <a:r>
              <a:rPr lang="en-US" sz="3500" dirty="0" smtClean="0"/>
              <a:t>                  </a:t>
            </a:r>
            <a:r>
              <a:rPr lang="en-US" sz="3500" b="1" dirty="0" smtClean="0">
                <a:solidFill>
                  <a:srgbClr val="0070C0"/>
                </a:solidFill>
              </a:rPr>
              <a:t>To your salvation now</a:t>
            </a:r>
          </a:p>
          <a:p>
            <a:endParaRPr lang="en-US" sz="3500" dirty="0"/>
          </a:p>
          <a:p>
            <a:r>
              <a:rPr lang="en-US" sz="3500" dirty="0" smtClean="0"/>
              <a:t>                </a:t>
            </a:r>
            <a:r>
              <a:rPr lang="en-US" sz="3500" b="1" dirty="0" smtClean="0">
                <a:solidFill>
                  <a:srgbClr val="FF0000"/>
                </a:solidFill>
              </a:rPr>
              <a:t>To your own damnation then.</a:t>
            </a:r>
            <a:endParaRPr lang="en-US" sz="3500" b="1" dirty="0">
              <a:solidFill>
                <a:srgbClr val="FF0000"/>
              </a:solidFill>
            </a:endParaRPr>
          </a:p>
        </p:txBody>
      </p:sp>
      <p:sp>
        <p:nvSpPr>
          <p:cNvPr id="4" name="Slide Number Placeholder 3"/>
          <p:cNvSpPr>
            <a:spLocks noGrp="1"/>
          </p:cNvSpPr>
          <p:nvPr>
            <p:ph type="sldNum" sz="quarter" idx="12"/>
          </p:nvPr>
        </p:nvSpPr>
        <p:spPr/>
        <p:txBody>
          <a:bodyPr/>
          <a:lstStyle/>
          <a:p>
            <a:fld id="{44C5F86D-856D-417A-98E8-8251A51F6337}" type="slidenum">
              <a:rPr lang="en-US" smtClean="0"/>
              <a:t>24</a:t>
            </a:fld>
            <a:endParaRPr lang="en-US"/>
          </a:p>
        </p:txBody>
      </p:sp>
    </p:spTree>
    <p:extLst>
      <p:ext uri="{BB962C8B-B14F-4D97-AF65-F5344CB8AC3E}">
        <p14:creationId xmlns:p14="http://schemas.microsoft.com/office/powerpoint/2010/main" val="3713696542"/>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 calcmode="lin" valueType="num">
                                      <p:cBhvr>
                                        <p:cTn id="7"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2" end="2"/>
                                            </p:txEl>
                                          </p:spTgt>
                                        </p:tgtEl>
                                      </p:cBhvr>
                                    </p:animEffect>
                                  </p:childTnLst>
                                </p:cTn>
                              </p:par>
                              <p:par>
                                <p:cTn id="11" presetID="31" presetClass="entr" presetSubtype="0"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anim calcmode="lin" valueType="num">
                                      <p:cBhvr>
                                        <p:cTn id="13" dur="1000" fill="hold"/>
                                        <p:tgtEl>
                                          <p:spTgt spid="3">
                                            <p:txEl>
                                              <p:pRg st="3" end="3"/>
                                            </p:txEl>
                                          </p:spTgt>
                                        </p:tgtEl>
                                        <p:attrNameLst>
                                          <p:attrName>ppt_w</p:attrName>
                                        </p:attrNameLst>
                                      </p:cBhvr>
                                      <p:tavLst>
                                        <p:tav tm="0">
                                          <p:val>
                                            <p:fltVal val="0"/>
                                          </p:val>
                                        </p:tav>
                                        <p:tav tm="100000">
                                          <p:val>
                                            <p:strVal val="#ppt_w"/>
                                          </p:val>
                                        </p:tav>
                                      </p:tavLst>
                                    </p:anim>
                                    <p:anim calcmode="lin" valueType="num">
                                      <p:cBhvr>
                                        <p:cTn id="14" dur="1000" fill="hold"/>
                                        <p:tgtEl>
                                          <p:spTgt spid="3">
                                            <p:txEl>
                                              <p:pRg st="3" end="3"/>
                                            </p:txEl>
                                          </p:spTgt>
                                        </p:tgtEl>
                                        <p:attrNameLst>
                                          <p:attrName>ppt_h</p:attrName>
                                        </p:attrNameLst>
                                      </p:cBhvr>
                                      <p:tavLst>
                                        <p:tav tm="0">
                                          <p:val>
                                            <p:fltVal val="0"/>
                                          </p:val>
                                        </p:tav>
                                        <p:tav tm="100000">
                                          <p:val>
                                            <p:strVal val="#ppt_h"/>
                                          </p:val>
                                        </p:tav>
                                      </p:tavLst>
                                    </p:anim>
                                    <p:anim calcmode="lin" valueType="num">
                                      <p:cBhvr>
                                        <p:cTn id="15" dur="1000" fill="hold"/>
                                        <p:tgtEl>
                                          <p:spTgt spid="3">
                                            <p:txEl>
                                              <p:pRg st="3" end="3"/>
                                            </p:txEl>
                                          </p:spTgt>
                                        </p:tgtEl>
                                        <p:attrNameLst>
                                          <p:attrName>style.rotation</p:attrName>
                                        </p:attrNameLst>
                                      </p:cBhvr>
                                      <p:tavLst>
                                        <p:tav tm="0">
                                          <p:val>
                                            <p:fltVal val="90"/>
                                          </p:val>
                                        </p:tav>
                                        <p:tav tm="100000">
                                          <p:val>
                                            <p:fltVal val="0"/>
                                          </p:val>
                                        </p:tav>
                                      </p:tavLst>
                                    </p:anim>
                                    <p:animEffect transition="in" filter="fade">
                                      <p:cBhvr>
                                        <p:cTn id="16" dur="1000"/>
                                        <p:tgtEl>
                                          <p:spTgt spid="3">
                                            <p:txEl>
                                              <p:pRg st="3" end="3"/>
                                            </p:txEl>
                                          </p:spTgt>
                                        </p:tgtEl>
                                      </p:cBhvr>
                                    </p:animEffect>
                                  </p:childTnLst>
                                </p:cTn>
                              </p:par>
                              <p:par>
                                <p:cTn id="17" presetID="31" presetClass="entr" presetSubtype="0" fill="hold"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p:cTn id="19" dur="1000" fill="hold"/>
                                        <p:tgtEl>
                                          <p:spTgt spid="3">
                                            <p:txEl>
                                              <p:pRg st="4" end="4"/>
                                            </p:txEl>
                                          </p:spTgt>
                                        </p:tgtEl>
                                        <p:attrNameLst>
                                          <p:attrName>ppt_w</p:attrName>
                                        </p:attrNameLst>
                                      </p:cBhvr>
                                      <p:tavLst>
                                        <p:tav tm="0">
                                          <p:val>
                                            <p:fltVal val="0"/>
                                          </p:val>
                                        </p:tav>
                                        <p:tav tm="100000">
                                          <p:val>
                                            <p:strVal val="#ppt_w"/>
                                          </p:val>
                                        </p:tav>
                                      </p:tavLst>
                                    </p:anim>
                                    <p:anim calcmode="lin" valueType="num">
                                      <p:cBhvr>
                                        <p:cTn id="20" dur="1000" fill="hold"/>
                                        <p:tgtEl>
                                          <p:spTgt spid="3">
                                            <p:txEl>
                                              <p:pRg st="4" end="4"/>
                                            </p:txEl>
                                          </p:spTgt>
                                        </p:tgtEl>
                                        <p:attrNameLst>
                                          <p:attrName>ppt_h</p:attrName>
                                        </p:attrNameLst>
                                      </p:cBhvr>
                                      <p:tavLst>
                                        <p:tav tm="0">
                                          <p:val>
                                            <p:fltVal val="0"/>
                                          </p:val>
                                        </p:tav>
                                        <p:tav tm="100000">
                                          <p:val>
                                            <p:strVal val="#ppt_h"/>
                                          </p:val>
                                        </p:tav>
                                      </p:tavLst>
                                    </p:anim>
                                    <p:anim calcmode="lin" valueType="num">
                                      <p:cBhvr>
                                        <p:cTn id="21" dur="1000" fill="hold"/>
                                        <p:tgtEl>
                                          <p:spTgt spid="3">
                                            <p:txEl>
                                              <p:pRg st="4" end="4"/>
                                            </p:txEl>
                                          </p:spTgt>
                                        </p:tgtEl>
                                        <p:attrNameLst>
                                          <p:attrName>style.rotation</p:attrName>
                                        </p:attrNameLst>
                                      </p:cBhvr>
                                      <p:tavLst>
                                        <p:tav tm="0">
                                          <p:val>
                                            <p:fltVal val="90"/>
                                          </p:val>
                                        </p:tav>
                                        <p:tav tm="100000">
                                          <p:val>
                                            <p:fltVal val="0"/>
                                          </p:val>
                                        </p:tav>
                                      </p:tavLst>
                                    </p:anim>
                                    <p:animEffect transition="in" filter="fade">
                                      <p:cBhvr>
                                        <p:cTn id="22" dur="1000"/>
                                        <p:tgtEl>
                                          <p:spTgt spid="3">
                                            <p:txEl>
                                              <p:pRg st="4" end="4"/>
                                            </p:txEl>
                                          </p:spTgt>
                                        </p:tgtEl>
                                      </p:cBhvr>
                                    </p:animEffect>
                                  </p:childTnLst>
                                </p:cTn>
                              </p:par>
                              <p:par>
                                <p:cTn id="23" presetID="31" presetClass="entr" presetSubtype="0" fill="hold" nodeType="withEffect">
                                  <p:stCondLst>
                                    <p:cond delay="0"/>
                                  </p:stCondLst>
                                  <p:childTnLst>
                                    <p:set>
                                      <p:cBhvr>
                                        <p:cTn id="24" dur="1" fill="hold">
                                          <p:stCondLst>
                                            <p:cond delay="0"/>
                                          </p:stCondLst>
                                        </p:cTn>
                                        <p:tgtEl>
                                          <p:spTgt spid="3">
                                            <p:txEl>
                                              <p:pRg st="5" end="5"/>
                                            </p:txEl>
                                          </p:spTgt>
                                        </p:tgtEl>
                                        <p:attrNameLst>
                                          <p:attrName>style.visibility</p:attrName>
                                        </p:attrNameLst>
                                      </p:cBhvr>
                                      <p:to>
                                        <p:strVal val="visible"/>
                                      </p:to>
                                    </p:set>
                                    <p:anim calcmode="lin" valueType="num">
                                      <p:cBhvr>
                                        <p:cTn id="25" dur="1000" fill="hold"/>
                                        <p:tgtEl>
                                          <p:spTgt spid="3">
                                            <p:txEl>
                                              <p:pRg st="5" end="5"/>
                                            </p:txEl>
                                          </p:spTgt>
                                        </p:tgtEl>
                                        <p:attrNameLst>
                                          <p:attrName>ppt_w</p:attrName>
                                        </p:attrNameLst>
                                      </p:cBhvr>
                                      <p:tavLst>
                                        <p:tav tm="0">
                                          <p:val>
                                            <p:fltVal val="0"/>
                                          </p:val>
                                        </p:tav>
                                        <p:tav tm="100000">
                                          <p:val>
                                            <p:strVal val="#ppt_w"/>
                                          </p:val>
                                        </p:tav>
                                      </p:tavLst>
                                    </p:anim>
                                    <p:anim calcmode="lin" valueType="num">
                                      <p:cBhvr>
                                        <p:cTn id="26" dur="1000" fill="hold"/>
                                        <p:tgtEl>
                                          <p:spTgt spid="3">
                                            <p:txEl>
                                              <p:pRg st="5" end="5"/>
                                            </p:txEl>
                                          </p:spTgt>
                                        </p:tgtEl>
                                        <p:attrNameLst>
                                          <p:attrName>ppt_h</p:attrName>
                                        </p:attrNameLst>
                                      </p:cBhvr>
                                      <p:tavLst>
                                        <p:tav tm="0">
                                          <p:val>
                                            <p:fltVal val="0"/>
                                          </p:val>
                                        </p:tav>
                                        <p:tav tm="100000">
                                          <p:val>
                                            <p:strVal val="#ppt_h"/>
                                          </p:val>
                                        </p:tav>
                                      </p:tavLst>
                                    </p:anim>
                                    <p:anim calcmode="lin" valueType="num">
                                      <p:cBhvr>
                                        <p:cTn id="27" dur="1000" fill="hold"/>
                                        <p:tgtEl>
                                          <p:spTgt spid="3">
                                            <p:txEl>
                                              <p:pRg st="5" end="5"/>
                                            </p:txEl>
                                          </p:spTgt>
                                        </p:tgtEl>
                                        <p:attrNameLst>
                                          <p:attrName>style.rotation</p:attrName>
                                        </p:attrNameLst>
                                      </p:cBhvr>
                                      <p:tavLst>
                                        <p:tav tm="0">
                                          <p:val>
                                            <p:fltVal val="90"/>
                                          </p:val>
                                        </p:tav>
                                        <p:tav tm="100000">
                                          <p:val>
                                            <p:fltVal val="0"/>
                                          </p:val>
                                        </p:tav>
                                      </p:tavLst>
                                    </p:anim>
                                    <p:animEffect transition="in" filter="fade">
                                      <p:cBhvr>
                                        <p:cTn id="28" dur="1000"/>
                                        <p:tgtEl>
                                          <p:spTgt spid="3">
                                            <p:txEl>
                                              <p:pRg st="5" end="5"/>
                                            </p:txEl>
                                          </p:spTgt>
                                        </p:tgtEl>
                                      </p:cBhvr>
                                    </p:animEffect>
                                  </p:childTnLst>
                                </p:cTn>
                              </p:par>
                            </p:childTnLst>
                          </p:cTn>
                        </p:par>
                      </p:childTnLst>
                    </p:cTn>
                  </p:par>
                  <p:par>
                    <p:cTn id="29" fill="hold">
                      <p:stCondLst>
                        <p:cond delay="indefinite"/>
                      </p:stCondLst>
                      <p:childTnLst>
                        <p:par>
                          <p:cTn id="30" fill="hold">
                            <p:stCondLst>
                              <p:cond delay="0"/>
                            </p:stCondLst>
                            <p:childTnLst>
                              <p:par>
                                <p:cTn id="31" presetID="53" presetClass="entr" presetSubtype="16" fill="hold" nodeType="clickEffect">
                                  <p:stCondLst>
                                    <p:cond delay="0"/>
                                  </p:stCondLst>
                                  <p:childTnLst>
                                    <p:set>
                                      <p:cBhvr>
                                        <p:cTn id="32" dur="1" fill="hold">
                                          <p:stCondLst>
                                            <p:cond delay="0"/>
                                          </p:stCondLst>
                                        </p:cTn>
                                        <p:tgtEl>
                                          <p:spTgt spid="3">
                                            <p:txEl>
                                              <p:pRg st="7" end="7"/>
                                            </p:txEl>
                                          </p:spTgt>
                                        </p:tgtEl>
                                        <p:attrNameLst>
                                          <p:attrName>style.visibility</p:attrName>
                                        </p:attrNameLst>
                                      </p:cBhvr>
                                      <p:to>
                                        <p:strVal val="visible"/>
                                      </p:to>
                                    </p:set>
                                    <p:anim calcmode="lin" valueType="num">
                                      <p:cBhvr>
                                        <p:cTn id="33" dur="500" fill="hold"/>
                                        <p:tgtEl>
                                          <p:spTgt spid="3">
                                            <p:txEl>
                                              <p:pRg st="7" end="7"/>
                                            </p:txEl>
                                          </p:spTgt>
                                        </p:tgtEl>
                                        <p:attrNameLst>
                                          <p:attrName>ppt_w</p:attrName>
                                        </p:attrNameLst>
                                      </p:cBhvr>
                                      <p:tavLst>
                                        <p:tav tm="0">
                                          <p:val>
                                            <p:fltVal val="0"/>
                                          </p:val>
                                        </p:tav>
                                        <p:tav tm="100000">
                                          <p:val>
                                            <p:strVal val="#ppt_w"/>
                                          </p:val>
                                        </p:tav>
                                      </p:tavLst>
                                    </p:anim>
                                    <p:anim calcmode="lin" valueType="num">
                                      <p:cBhvr>
                                        <p:cTn id="34" dur="500" fill="hold"/>
                                        <p:tgtEl>
                                          <p:spTgt spid="3">
                                            <p:txEl>
                                              <p:pRg st="7" end="7"/>
                                            </p:txEl>
                                          </p:spTgt>
                                        </p:tgtEl>
                                        <p:attrNameLst>
                                          <p:attrName>ppt_h</p:attrName>
                                        </p:attrNameLst>
                                      </p:cBhvr>
                                      <p:tavLst>
                                        <p:tav tm="0">
                                          <p:val>
                                            <p:fltVal val="0"/>
                                          </p:val>
                                        </p:tav>
                                        <p:tav tm="100000">
                                          <p:val>
                                            <p:strVal val="#ppt_h"/>
                                          </p:val>
                                        </p:tav>
                                      </p:tavLst>
                                    </p:anim>
                                    <p:animEffect transition="in" filter="fade">
                                      <p:cBhvr>
                                        <p:cTn id="35" dur="500"/>
                                        <p:tgtEl>
                                          <p:spTgt spid="3">
                                            <p:txEl>
                                              <p:pRg st="7" end="7"/>
                                            </p:txEl>
                                          </p:spTgt>
                                        </p:tgtEl>
                                      </p:cBhvr>
                                    </p:animEffect>
                                  </p:childTnLst>
                                </p:cTn>
                              </p:par>
                            </p:childTnLst>
                          </p:cTn>
                        </p:par>
                      </p:childTnLst>
                    </p:cTn>
                  </p:par>
                  <p:par>
                    <p:cTn id="36" fill="hold">
                      <p:stCondLst>
                        <p:cond delay="indefinite"/>
                      </p:stCondLst>
                      <p:childTnLst>
                        <p:par>
                          <p:cTn id="37" fill="hold">
                            <p:stCondLst>
                              <p:cond delay="0"/>
                            </p:stCondLst>
                            <p:childTnLst>
                              <p:par>
                                <p:cTn id="38" presetID="53" presetClass="entr" presetSubtype="16" fill="hold" nodeType="clickEffect">
                                  <p:stCondLst>
                                    <p:cond delay="0"/>
                                  </p:stCondLst>
                                  <p:childTnLst>
                                    <p:set>
                                      <p:cBhvr>
                                        <p:cTn id="39" dur="1" fill="hold">
                                          <p:stCondLst>
                                            <p:cond delay="0"/>
                                          </p:stCondLst>
                                        </p:cTn>
                                        <p:tgtEl>
                                          <p:spTgt spid="3">
                                            <p:txEl>
                                              <p:pRg st="9" end="9"/>
                                            </p:txEl>
                                          </p:spTgt>
                                        </p:tgtEl>
                                        <p:attrNameLst>
                                          <p:attrName>style.visibility</p:attrName>
                                        </p:attrNameLst>
                                      </p:cBhvr>
                                      <p:to>
                                        <p:strVal val="visible"/>
                                      </p:to>
                                    </p:set>
                                    <p:anim calcmode="lin" valueType="num">
                                      <p:cBhvr>
                                        <p:cTn id="40" dur="500" fill="hold"/>
                                        <p:tgtEl>
                                          <p:spTgt spid="3">
                                            <p:txEl>
                                              <p:pRg st="9" end="9"/>
                                            </p:txEl>
                                          </p:spTgt>
                                        </p:tgtEl>
                                        <p:attrNameLst>
                                          <p:attrName>ppt_w</p:attrName>
                                        </p:attrNameLst>
                                      </p:cBhvr>
                                      <p:tavLst>
                                        <p:tav tm="0">
                                          <p:val>
                                            <p:fltVal val="0"/>
                                          </p:val>
                                        </p:tav>
                                        <p:tav tm="100000">
                                          <p:val>
                                            <p:strVal val="#ppt_w"/>
                                          </p:val>
                                        </p:tav>
                                      </p:tavLst>
                                    </p:anim>
                                    <p:anim calcmode="lin" valueType="num">
                                      <p:cBhvr>
                                        <p:cTn id="41" dur="500" fill="hold"/>
                                        <p:tgtEl>
                                          <p:spTgt spid="3">
                                            <p:txEl>
                                              <p:pRg st="9" end="9"/>
                                            </p:txEl>
                                          </p:spTgt>
                                        </p:tgtEl>
                                        <p:attrNameLst>
                                          <p:attrName>ppt_h</p:attrName>
                                        </p:attrNameLst>
                                      </p:cBhvr>
                                      <p:tavLst>
                                        <p:tav tm="0">
                                          <p:val>
                                            <p:fltVal val="0"/>
                                          </p:val>
                                        </p:tav>
                                        <p:tav tm="100000">
                                          <p:val>
                                            <p:strVal val="#ppt_h"/>
                                          </p:val>
                                        </p:tav>
                                      </p:tavLst>
                                    </p:anim>
                                    <p:animEffect transition="in" filter="fade">
                                      <p:cBhvr>
                                        <p:cTn id="42" dur="500"/>
                                        <p:tgtEl>
                                          <p:spTgt spid="3">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dirty="0"/>
          </a:p>
        </p:txBody>
      </p:sp>
      <p:sp>
        <p:nvSpPr>
          <p:cNvPr id="4" name="Slide Number Placeholder 3"/>
          <p:cNvSpPr>
            <a:spLocks noGrp="1"/>
          </p:cNvSpPr>
          <p:nvPr>
            <p:ph type="sldNum" sz="quarter" idx="12"/>
          </p:nvPr>
        </p:nvSpPr>
        <p:spPr/>
        <p:txBody>
          <a:bodyPr/>
          <a:lstStyle/>
          <a:p>
            <a:fld id="{44C5F86D-856D-417A-98E8-8251A51F6337}" type="slidenum">
              <a:rPr lang="en-US" smtClean="0"/>
              <a:t>25</a:t>
            </a:fld>
            <a:endParaRPr lang="en-US"/>
          </a:p>
        </p:txBody>
      </p:sp>
    </p:spTree>
    <p:extLst>
      <p:ext uri="{BB962C8B-B14F-4D97-AF65-F5344CB8AC3E}">
        <p14:creationId xmlns:p14="http://schemas.microsoft.com/office/powerpoint/2010/main" val="1221072522"/>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57200"/>
            <a:ext cx="7924800" cy="6324600"/>
          </a:xfrm>
        </p:spPr>
        <p:txBody>
          <a:bodyPr/>
          <a:lstStyle/>
          <a:p>
            <a:pPr marL="114300" indent="0">
              <a:buNone/>
            </a:pPr>
            <a:r>
              <a:rPr lang="en-US" sz="3600" b="1" i="1" u="sng" dirty="0">
                <a:solidFill>
                  <a:srgbClr val="00B050"/>
                </a:solidFill>
              </a:rPr>
              <a:t>10 For do I now persuade men, or God? or do I seek to please men? for if I yet pleased men, I should not be the servant of Christ.</a:t>
            </a:r>
          </a:p>
          <a:p>
            <a:pPr marL="114300" indent="0">
              <a:buNone/>
            </a:pPr>
            <a:r>
              <a:rPr lang="en-US" sz="3600" i="1" dirty="0">
                <a:solidFill>
                  <a:srgbClr val="002060"/>
                </a:solidFill>
              </a:rPr>
              <a:t> 11 But I certify you, brethren, that the gospel which was preached of me is not after man.</a:t>
            </a:r>
          </a:p>
          <a:p>
            <a:pPr marL="114300" indent="0">
              <a:buNone/>
            </a:pPr>
            <a:r>
              <a:rPr lang="en-US" sz="3600" i="1" dirty="0">
                <a:solidFill>
                  <a:srgbClr val="002060"/>
                </a:solidFill>
              </a:rPr>
              <a:t> 12 For I neither received it of man, neither was I taught it, but by the revelation of Jesus Christ.”</a:t>
            </a:r>
          </a:p>
          <a:p>
            <a:endParaRPr lang="en-US" dirty="0"/>
          </a:p>
        </p:txBody>
      </p:sp>
      <p:sp>
        <p:nvSpPr>
          <p:cNvPr id="4" name="Slide Number Placeholder 3"/>
          <p:cNvSpPr>
            <a:spLocks noGrp="1"/>
          </p:cNvSpPr>
          <p:nvPr>
            <p:ph type="sldNum" sz="quarter" idx="12"/>
          </p:nvPr>
        </p:nvSpPr>
        <p:spPr/>
        <p:txBody>
          <a:bodyPr/>
          <a:lstStyle/>
          <a:p>
            <a:fld id="{44C5F86D-856D-417A-98E8-8251A51F6337}" type="slidenum">
              <a:rPr lang="en-US" smtClean="0"/>
              <a:t>3</a:t>
            </a:fld>
            <a:endParaRPr lang="en-US"/>
          </a:p>
        </p:txBody>
      </p:sp>
    </p:spTree>
    <p:extLst>
      <p:ext uri="{BB962C8B-B14F-4D97-AF65-F5344CB8AC3E}">
        <p14:creationId xmlns:p14="http://schemas.microsoft.com/office/powerpoint/2010/main" val="2058494788"/>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b="1" u="sng" dirty="0" smtClean="0">
                <a:solidFill>
                  <a:srgbClr val="002060"/>
                </a:solidFill>
                <a:latin typeface="Arial Black" panose="020B0A04020102020204" pitchFamily="34" charset="0"/>
              </a:rPr>
              <a:t>Preaching the whole counsel</a:t>
            </a:r>
            <a:br>
              <a:rPr lang="en-US" sz="3600" b="1" u="sng" dirty="0" smtClean="0">
                <a:solidFill>
                  <a:srgbClr val="002060"/>
                </a:solidFill>
                <a:latin typeface="Arial Black" panose="020B0A04020102020204" pitchFamily="34" charset="0"/>
              </a:rPr>
            </a:br>
            <a:r>
              <a:rPr lang="en-US" sz="3600" b="1" u="sng" dirty="0" smtClean="0">
                <a:solidFill>
                  <a:srgbClr val="002060"/>
                </a:solidFill>
                <a:latin typeface="Arial Black" panose="020B0A04020102020204" pitchFamily="34" charset="0"/>
              </a:rPr>
              <a:t>of God</a:t>
            </a:r>
            <a:endParaRPr lang="en-US" sz="3600" b="1" u="sng" dirty="0">
              <a:solidFill>
                <a:srgbClr val="002060"/>
              </a:solidFill>
              <a:latin typeface="Arial Black" panose="020B0A04020102020204" pitchFamily="34" charset="0"/>
            </a:endParaRPr>
          </a:p>
        </p:txBody>
      </p:sp>
      <p:sp>
        <p:nvSpPr>
          <p:cNvPr id="3" name="Content Placeholder 2"/>
          <p:cNvSpPr>
            <a:spLocks noGrp="1"/>
          </p:cNvSpPr>
          <p:nvPr>
            <p:ph idx="1"/>
          </p:nvPr>
        </p:nvSpPr>
        <p:spPr/>
        <p:txBody>
          <a:bodyPr/>
          <a:lstStyle/>
          <a:p>
            <a:r>
              <a:rPr lang="en-US" sz="3600" b="1" u="sng" dirty="0" smtClean="0"/>
              <a:t>Why?</a:t>
            </a:r>
          </a:p>
          <a:p>
            <a:r>
              <a:rPr lang="en-US" sz="3600" b="1" dirty="0" smtClean="0"/>
              <a:t>Prov. 30:5-6  </a:t>
            </a:r>
            <a:r>
              <a:rPr lang="en-US" sz="3600" b="1" u="sng" dirty="0" smtClean="0">
                <a:solidFill>
                  <a:srgbClr val="FF0000"/>
                </a:solidFill>
              </a:rPr>
              <a:t>Every </a:t>
            </a:r>
            <a:r>
              <a:rPr lang="en-US" sz="3600" b="1" u="sng" dirty="0">
                <a:solidFill>
                  <a:srgbClr val="FF0000"/>
                </a:solidFill>
              </a:rPr>
              <a:t>word </a:t>
            </a:r>
            <a:r>
              <a:rPr lang="en-US" sz="3600" b="1" dirty="0"/>
              <a:t>of God is pure: he is a shield unto them that put their trust in him.</a:t>
            </a:r>
          </a:p>
          <a:p>
            <a:r>
              <a:rPr lang="en-US" sz="3600" b="1" baseline="30000" dirty="0"/>
              <a:t>6 </a:t>
            </a:r>
            <a:r>
              <a:rPr lang="en-US" sz="3600" b="1" dirty="0"/>
              <a:t>Add thou not unto his words, lest he reprove thee, and thou be found a liar.</a:t>
            </a:r>
          </a:p>
          <a:p>
            <a:endParaRPr lang="en-US" dirty="0" smtClean="0"/>
          </a:p>
          <a:p>
            <a:endParaRPr lang="en-US" dirty="0"/>
          </a:p>
        </p:txBody>
      </p:sp>
      <p:sp>
        <p:nvSpPr>
          <p:cNvPr id="4" name="Slide Number Placeholder 3"/>
          <p:cNvSpPr>
            <a:spLocks noGrp="1"/>
          </p:cNvSpPr>
          <p:nvPr>
            <p:ph type="sldNum" sz="quarter" idx="12"/>
          </p:nvPr>
        </p:nvSpPr>
        <p:spPr/>
        <p:txBody>
          <a:bodyPr/>
          <a:lstStyle/>
          <a:p>
            <a:endParaRPr lang="en-US" dirty="0"/>
          </a:p>
        </p:txBody>
      </p:sp>
    </p:spTree>
    <p:extLst>
      <p:ext uri="{BB962C8B-B14F-4D97-AF65-F5344CB8AC3E}">
        <p14:creationId xmlns:p14="http://schemas.microsoft.com/office/powerpoint/2010/main" val="4112726014"/>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1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1" end="1"/>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53" presetClass="entr" presetSubtype="16" fill="hold" grpId="0" nodeType="clickEffect">
                                  <p:stCondLst>
                                    <p:cond delay="0"/>
                                  </p:stCondLst>
                                  <p:childTnLst>
                                    <p:set>
                                      <p:cBhvr>
                                        <p:cTn id="14" dur="1" fill="hold">
                                          <p:stCondLst>
                                            <p:cond delay="0"/>
                                          </p:stCondLst>
                                        </p:cTn>
                                        <p:tgtEl>
                                          <p:spTgt spid="2"/>
                                        </p:tgtEl>
                                        <p:attrNameLst>
                                          <p:attrName>style.visibility</p:attrName>
                                        </p:attrNameLst>
                                      </p:cBhvr>
                                      <p:to>
                                        <p:strVal val="visible"/>
                                      </p:to>
                                    </p:set>
                                    <p:anim calcmode="lin" valueType="num">
                                      <p:cBhvr>
                                        <p:cTn id="15" dur="500" fill="hold"/>
                                        <p:tgtEl>
                                          <p:spTgt spid="2"/>
                                        </p:tgtEl>
                                        <p:attrNameLst>
                                          <p:attrName>ppt_w</p:attrName>
                                        </p:attrNameLst>
                                      </p:cBhvr>
                                      <p:tavLst>
                                        <p:tav tm="0">
                                          <p:val>
                                            <p:fltVal val="0"/>
                                          </p:val>
                                        </p:tav>
                                        <p:tav tm="100000">
                                          <p:val>
                                            <p:strVal val="#ppt_w"/>
                                          </p:val>
                                        </p:tav>
                                      </p:tavLst>
                                    </p:anim>
                                    <p:anim calcmode="lin" valueType="num">
                                      <p:cBhvr>
                                        <p:cTn id="16" dur="500" fill="hold"/>
                                        <p:tgtEl>
                                          <p:spTgt spid="2"/>
                                        </p:tgtEl>
                                        <p:attrNameLst>
                                          <p:attrName>ppt_h</p:attrName>
                                        </p:attrNameLst>
                                      </p:cBhvr>
                                      <p:tavLst>
                                        <p:tav tm="0">
                                          <p:val>
                                            <p:fltVal val="0"/>
                                          </p:val>
                                        </p:tav>
                                        <p:tav tm="100000">
                                          <p:val>
                                            <p:strVal val="#ppt_h"/>
                                          </p:val>
                                        </p:tav>
                                      </p:tavLst>
                                    </p:anim>
                                    <p:animEffect transition="in" filter="fade">
                                      <p:cBhvr>
                                        <p:cTn id="1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5400" b="1" dirty="0" smtClean="0">
                <a:solidFill>
                  <a:srgbClr val="002060"/>
                </a:solidFill>
              </a:rPr>
              <a:t>Preachers in the Bible</a:t>
            </a:r>
            <a:endParaRPr lang="en-US" sz="5400" b="1" dirty="0">
              <a:solidFill>
                <a:srgbClr val="002060"/>
              </a:solidFill>
            </a:endParaRPr>
          </a:p>
        </p:txBody>
      </p:sp>
      <p:sp>
        <p:nvSpPr>
          <p:cNvPr id="3" name="Content Placeholder 2"/>
          <p:cNvSpPr>
            <a:spLocks noGrp="1"/>
          </p:cNvSpPr>
          <p:nvPr>
            <p:ph idx="1"/>
          </p:nvPr>
        </p:nvSpPr>
        <p:spPr/>
        <p:txBody>
          <a:bodyPr>
            <a:normAutofit fontScale="92500"/>
          </a:bodyPr>
          <a:lstStyle/>
          <a:p>
            <a:r>
              <a:rPr lang="en-US" sz="4000" b="1" u="sng" dirty="0" smtClean="0">
                <a:solidFill>
                  <a:srgbClr val="C00000"/>
                </a:solidFill>
              </a:rPr>
              <a:t>Noah, </a:t>
            </a:r>
            <a:r>
              <a:rPr lang="en-US" sz="4000" dirty="0" smtClean="0"/>
              <a:t>a preacher of righteousness</a:t>
            </a:r>
          </a:p>
          <a:p>
            <a:r>
              <a:rPr lang="en-US" sz="4000" dirty="0"/>
              <a:t> </a:t>
            </a:r>
            <a:r>
              <a:rPr lang="en-US" sz="4000" dirty="0" smtClean="0"/>
              <a:t>  Warned others of the</a:t>
            </a:r>
          </a:p>
          <a:p>
            <a:r>
              <a:rPr lang="en-US" sz="4000" dirty="0"/>
              <a:t> </a:t>
            </a:r>
            <a:r>
              <a:rPr lang="en-US" sz="4000" dirty="0" smtClean="0"/>
              <a:t>  coming water </a:t>
            </a:r>
            <a:r>
              <a:rPr lang="en-US" sz="4000" dirty="0" smtClean="0"/>
              <a:t>destruction!2 Pet.2:5</a:t>
            </a:r>
            <a:endParaRPr lang="en-US" sz="4000" dirty="0" smtClean="0"/>
          </a:p>
          <a:p>
            <a:endParaRPr lang="en-US" dirty="0"/>
          </a:p>
          <a:p>
            <a:r>
              <a:rPr lang="en-US" sz="3600" b="1" u="sng" dirty="0" smtClean="0">
                <a:solidFill>
                  <a:srgbClr val="C00000"/>
                </a:solidFill>
              </a:rPr>
              <a:t>Paul, </a:t>
            </a:r>
            <a:r>
              <a:rPr lang="en-US" sz="3600" dirty="0" smtClean="0"/>
              <a:t>a man who preached to please God, not man</a:t>
            </a:r>
          </a:p>
          <a:p>
            <a:r>
              <a:rPr lang="en-US" sz="3600" dirty="0"/>
              <a:t> </a:t>
            </a:r>
            <a:r>
              <a:rPr lang="en-US" sz="3600" dirty="0" smtClean="0"/>
              <a:t>   Warned others of the coming</a:t>
            </a:r>
          </a:p>
          <a:p>
            <a:r>
              <a:rPr lang="en-US" sz="3600" dirty="0"/>
              <a:t> </a:t>
            </a:r>
            <a:r>
              <a:rPr lang="en-US" sz="3600" dirty="0" smtClean="0"/>
              <a:t>   fire </a:t>
            </a:r>
            <a:r>
              <a:rPr lang="en-US" sz="3600" dirty="0" smtClean="0"/>
              <a:t>destruction!  2 Thess. 1:7-9</a:t>
            </a:r>
            <a:endParaRPr lang="en-US" sz="3600" dirty="0" smtClean="0"/>
          </a:p>
          <a:p>
            <a:endParaRPr lang="en-US" dirty="0"/>
          </a:p>
          <a:p>
            <a:pPr marL="114300" indent="0">
              <a:buNone/>
            </a:pPr>
            <a:endParaRPr lang="en-US" dirty="0"/>
          </a:p>
        </p:txBody>
      </p:sp>
      <p:sp>
        <p:nvSpPr>
          <p:cNvPr id="4" name="Slide Number Placeholder 3"/>
          <p:cNvSpPr>
            <a:spLocks noGrp="1"/>
          </p:cNvSpPr>
          <p:nvPr>
            <p:ph type="sldNum" sz="quarter" idx="12"/>
          </p:nvPr>
        </p:nvSpPr>
        <p:spPr/>
        <p:txBody>
          <a:bodyPr/>
          <a:lstStyle/>
          <a:p>
            <a:endParaRPr lang="en-US" dirty="0"/>
          </a:p>
        </p:txBody>
      </p:sp>
    </p:spTree>
    <p:extLst>
      <p:ext uri="{BB962C8B-B14F-4D97-AF65-F5344CB8AC3E}">
        <p14:creationId xmlns:p14="http://schemas.microsoft.com/office/powerpoint/2010/main" val="986400953"/>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i="1" u="sng" dirty="0" smtClean="0">
                <a:solidFill>
                  <a:schemeClr val="accent5">
                    <a:lumMod val="75000"/>
                  </a:schemeClr>
                </a:solidFill>
              </a:rPr>
              <a:t>What does O’Neal need?</a:t>
            </a:r>
            <a:endParaRPr lang="en-US" b="1" i="1" u="sng" dirty="0">
              <a:solidFill>
                <a:schemeClr val="accent5">
                  <a:lumMod val="75000"/>
                </a:schemeClr>
              </a:solidFill>
            </a:endParaRPr>
          </a:p>
        </p:txBody>
      </p:sp>
      <p:sp>
        <p:nvSpPr>
          <p:cNvPr id="3" name="Content Placeholder 2"/>
          <p:cNvSpPr>
            <a:spLocks noGrp="1"/>
          </p:cNvSpPr>
          <p:nvPr>
            <p:ph idx="1"/>
          </p:nvPr>
        </p:nvSpPr>
        <p:spPr/>
        <p:txBody>
          <a:bodyPr/>
          <a:lstStyle/>
          <a:p>
            <a:r>
              <a:rPr lang="en-US" sz="3600" dirty="0" smtClean="0"/>
              <a:t>1.  Be encouraged  (Acts 20:32)</a:t>
            </a:r>
          </a:p>
          <a:p>
            <a:r>
              <a:rPr lang="en-US" sz="3600" dirty="0" smtClean="0"/>
              <a:t>2.  Be reminded constantly of the truth (2 Tim. 4:2-4)</a:t>
            </a:r>
          </a:p>
          <a:p>
            <a:r>
              <a:rPr lang="en-US" sz="3600" dirty="0" smtClean="0"/>
              <a:t>3.  Be </a:t>
            </a:r>
            <a:r>
              <a:rPr lang="en-US" sz="3600" dirty="0" smtClean="0"/>
              <a:t>uplifted (Acts 28:15)</a:t>
            </a:r>
            <a:endParaRPr lang="en-US" sz="3600" dirty="0" smtClean="0"/>
          </a:p>
          <a:p>
            <a:r>
              <a:rPr lang="en-US" sz="3600" dirty="0" smtClean="0"/>
              <a:t>4.  Be united </a:t>
            </a:r>
            <a:r>
              <a:rPr lang="en-US" sz="3600" dirty="0" smtClean="0"/>
              <a:t>(</a:t>
            </a:r>
            <a:r>
              <a:rPr lang="en-US" sz="3600" dirty="0" smtClean="0"/>
              <a:t>I Cor.1:10</a:t>
            </a:r>
            <a:r>
              <a:rPr lang="en-US" sz="3600" dirty="0" smtClean="0"/>
              <a:t>)</a:t>
            </a:r>
            <a:endParaRPr lang="en-US" sz="3600" dirty="0" smtClean="0"/>
          </a:p>
          <a:p>
            <a:r>
              <a:rPr lang="en-US" sz="3600" dirty="0" smtClean="0"/>
              <a:t>5.  Be concerned </a:t>
            </a:r>
            <a:r>
              <a:rPr lang="en-US" sz="3600" dirty="0" smtClean="0"/>
              <a:t>(</a:t>
            </a:r>
            <a:r>
              <a:rPr lang="en-US" sz="3600" dirty="0" smtClean="0"/>
              <a:t>for</a:t>
            </a:r>
            <a:r>
              <a:rPr lang="en-US" sz="3600" dirty="0" smtClean="0"/>
              <a:t> </a:t>
            </a:r>
            <a:r>
              <a:rPr lang="en-US" sz="3600" dirty="0" smtClean="0"/>
              <a:t>the lost.)</a:t>
            </a:r>
          </a:p>
          <a:p>
            <a:r>
              <a:rPr lang="en-US" sz="3600" dirty="0"/>
              <a:t> </a:t>
            </a:r>
            <a:r>
              <a:rPr lang="en-US" sz="3600" dirty="0" smtClean="0"/>
              <a:t>      (Romans 10:1-2)</a:t>
            </a:r>
          </a:p>
          <a:p>
            <a:endParaRPr lang="en-US" dirty="0"/>
          </a:p>
          <a:p>
            <a:endParaRPr lang="en-US" dirty="0"/>
          </a:p>
        </p:txBody>
      </p:sp>
      <p:sp>
        <p:nvSpPr>
          <p:cNvPr id="4" name="Slide Number Placeholder 3"/>
          <p:cNvSpPr>
            <a:spLocks noGrp="1"/>
          </p:cNvSpPr>
          <p:nvPr>
            <p:ph type="sldNum" sz="quarter" idx="12"/>
          </p:nvPr>
        </p:nvSpPr>
        <p:spPr/>
        <p:txBody>
          <a:bodyPr/>
          <a:lstStyle/>
          <a:p>
            <a:endParaRPr lang="en-US" dirty="0"/>
          </a:p>
        </p:txBody>
      </p:sp>
    </p:spTree>
    <p:extLst>
      <p:ext uri="{BB962C8B-B14F-4D97-AF65-F5344CB8AC3E}">
        <p14:creationId xmlns:p14="http://schemas.microsoft.com/office/powerpoint/2010/main" val="1141171987"/>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p:cTn id="21"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3">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 calcmode="lin" valueType="num">
                                      <p:cBhvr>
                                        <p:cTn id="28"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3">
                                            <p:txEl>
                                              <p:pRg st="3" end="3"/>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31" presetClass="entr" presetSubtype="0" fill="hold"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 calcmode="lin" valueType="num">
                                      <p:cBhvr>
                                        <p:cTn id="35" dur="1000" fill="hold"/>
                                        <p:tgtEl>
                                          <p:spTgt spid="3">
                                            <p:txEl>
                                              <p:pRg st="4" end="4"/>
                                            </p:txEl>
                                          </p:spTgt>
                                        </p:tgtEl>
                                        <p:attrNameLst>
                                          <p:attrName>ppt_w</p:attrName>
                                        </p:attrNameLst>
                                      </p:cBhvr>
                                      <p:tavLst>
                                        <p:tav tm="0">
                                          <p:val>
                                            <p:fltVal val="0"/>
                                          </p:val>
                                        </p:tav>
                                        <p:tav tm="100000">
                                          <p:val>
                                            <p:strVal val="#ppt_w"/>
                                          </p:val>
                                        </p:tav>
                                      </p:tavLst>
                                    </p:anim>
                                    <p:anim calcmode="lin" valueType="num">
                                      <p:cBhvr>
                                        <p:cTn id="36" dur="1000" fill="hold"/>
                                        <p:tgtEl>
                                          <p:spTgt spid="3">
                                            <p:txEl>
                                              <p:pRg st="4" end="4"/>
                                            </p:txEl>
                                          </p:spTgt>
                                        </p:tgtEl>
                                        <p:attrNameLst>
                                          <p:attrName>ppt_h</p:attrName>
                                        </p:attrNameLst>
                                      </p:cBhvr>
                                      <p:tavLst>
                                        <p:tav tm="0">
                                          <p:val>
                                            <p:fltVal val="0"/>
                                          </p:val>
                                        </p:tav>
                                        <p:tav tm="100000">
                                          <p:val>
                                            <p:strVal val="#ppt_h"/>
                                          </p:val>
                                        </p:tav>
                                      </p:tavLst>
                                    </p:anim>
                                    <p:anim calcmode="lin" valueType="num">
                                      <p:cBhvr>
                                        <p:cTn id="37" dur="1000" fill="hold"/>
                                        <p:tgtEl>
                                          <p:spTgt spid="3">
                                            <p:txEl>
                                              <p:pRg st="4" end="4"/>
                                            </p:txEl>
                                          </p:spTgt>
                                        </p:tgtEl>
                                        <p:attrNameLst>
                                          <p:attrName>style.rotation</p:attrName>
                                        </p:attrNameLst>
                                      </p:cBhvr>
                                      <p:tavLst>
                                        <p:tav tm="0">
                                          <p:val>
                                            <p:fltVal val="90"/>
                                          </p:val>
                                        </p:tav>
                                        <p:tav tm="100000">
                                          <p:val>
                                            <p:fltVal val="0"/>
                                          </p:val>
                                        </p:tav>
                                      </p:tavLst>
                                    </p:anim>
                                    <p:animEffect transition="in" filter="fade">
                                      <p:cBhvr>
                                        <p:cTn id="38" dur="1000"/>
                                        <p:tgtEl>
                                          <p:spTgt spid="3">
                                            <p:txEl>
                                              <p:pRg st="4" end="4"/>
                                            </p:txEl>
                                          </p:spTgt>
                                        </p:tgtEl>
                                      </p:cBhvr>
                                    </p:animEffect>
                                  </p:childTnLst>
                                </p:cTn>
                              </p:par>
                              <p:par>
                                <p:cTn id="39" presetID="31" presetClass="entr" presetSubtype="0" fill="hold" nodeType="withEffect">
                                  <p:stCondLst>
                                    <p:cond delay="0"/>
                                  </p:stCondLst>
                                  <p:childTnLst>
                                    <p:set>
                                      <p:cBhvr>
                                        <p:cTn id="40" dur="1" fill="hold">
                                          <p:stCondLst>
                                            <p:cond delay="0"/>
                                          </p:stCondLst>
                                        </p:cTn>
                                        <p:tgtEl>
                                          <p:spTgt spid="3">
                                            <p:txEl>
                                              <p:pRg st="5" end="5"/>
                                            </p:txEl>
                                          </p:spTgt>
                                        </p:tgtEl>
                                        <p:attrNameLst>
                                          <p:attrName>style.visibility</p:attrName>
                                        </p:attrNameLst>
                                      </p:cBhvr>
                                      <p:to>
                                        <p:strVal val="visible"/>
                                      </p:to>
                                    </p:set>
                                    <p:anim calcmode="lin" valueType="num">
                                      <p:cBhvr>
                                        <p:cTn id="41" dur="1000" fill="hold"/>
                                        <p:tgtEl>
                                          <p:spTgt spid="3">
                                            <p:txEl>
                                              <p:pRg st="5" end="5"/>
                                            </p:txEl>
                                          </p:spTgt>
                                        </p:tgtEl>
                                        <p:attrNameLst>
                                          <p:attrName>ppt_w</p:attrName>
                                        </p:attrNameLst>
                                      </p:cBhvr>
                                      <p:tavLst>
                                        <p:tav tm="0">
                                          <p:val>
                                            <p:fltVal val="0"/>
                                          </p:val>
                                        </p:tav>
                                        <p:tav tm="100000">
                                          <p:val>
                                            <p:strVal val="#ppt_w"/>
                                          </p:val>
                                        </p:tav>
                                      </p:tavLst>
                                    </p:anim>
                                    <p:anim calcmode="lin" valueType="num">
                                      <p:cBhvr>
                                        <p:cTn id="42" dur="1000" fill="hold"/>
                                        <p:tgtEl>
                                          <p:spTgt spid="3">
                                            <p:txEl>
                                              <p:pRg st="5" end="5"/>
                                            </p:txEl>
                                          </p:spTgt>
                                        </p:tgtEl>
                                        <p:attrNameLst>
                                          <p:attrName>ppt_h</p:attrName>
                                        </p:attrNameLst>
                                      </p:cBhvr>
                                      <p:tavLst>
                                        <p:tav tm="0">
                                          <p:val>
                                            <p:fltVal val="0"/>
                                          </p:val>
                                        </p:tav>
                                        <p:tav tm="100000">
                                          <p:val>
                                            <p:strVal val="#ppt_h"/>
                                          </p:val>
                                        </p:tav>
                                      </p:tavLst>
                                    </p:anim>
                                    <p:anim calcmode="lin" valueType="num">
                                      <p:cBhvr>
                                        <p:cTn id="43" dur="1000" fill="hold"/>
                                        <p:tgtEl>
                                          <p:spTgt spid="3">
                                            <p:txEl>
                                              <p:pRg st="5" end="5"/>
                                            </p:txEl>
                                          </p:spTgt>
                                        </p:tgtEl>
                                        <p:attrNameLst>
                                          <p:attrName>style.rotation</p:attrName>
                                        </p:attrNameLst>
                                      </p:cBhvr>
                                      <p:tavLst>
                                        <p:tav tm="0">
                                          <p:val>
                                            <p:fltVal val="90"/>
                                          </p:val>
                                        </p:tav>
                                        <p:tav tm="100000">
                                          <p:val>
                                            <p:fltVal val="0"/>
                                          </p:val>
                                        </p:tav>
                                      </p:tavLst>
                                    </p:anim>
                                    <p:animEffect transition="in" filter="fade">
                                      <p:cBhvr>
                                        <p:cTn id="44" dur="10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u="sng" dirty="0" smtClean="0">
                <a:solidFill>
                  <a:srgbClr val="FF0000"/>
                </a:solidFill>
              </a:rPr>
              <a:t>Woe unto me, if I preach not</a:t>
            </a:r>
            <a:br>
              <a:rPr lang="en-US" b="1" u="sng" dirty="0" smtClean="0">
                <a:solidFill>
                  <a:srgbClr val="FF0000"/>
                </a:solidFill>
              </a:rPr>
            </a:br>
            <a:r>
              <a:rPr lang="en-US" b="1" u="sng" dirty="0" smtClean="0">
                <a:solidFill>
                  <a:srgbClr val="FF0000"/>
                </a:solidFill>
              </a:rPr>
              <a:t>the gospel!!</a:t>
            </a:r>
            <a:endParaRPr lang="en-US" b="1" u="sng" dirty="0">
              <a:solidFill>
                <a:srgbClr val="FF0000"/>
              </a:solidFill>
            </a:endParaRPr>
          </a:p>
        </p:txBody>
      </p:sp>
      <p:sp>
        <p:nvSpPr>
          <p:cNvPr id="3" name="Content Placeholder 2"/>
          <p:cNvSpPr>
            <a:spLocks noGrp="1"/>
          </p:cNvSpPr>
          <p:nvPr>
            <p:ph idx="1"/>
          </p:nvPr>
        </p:nvSpPr>
        <p:spPr/>
        <p:txBody>
          <a:bodyPr>
            <a:normAutofit/>
          </a:bodyPr>
          <a:lstStyle/>
          <a:p>
            <a:r>
              <a:rPr lang="en-US" sz="3200" b="1" dirty="0" smtClean="0">
                <a:solidFill>
                  <a:srgbClr val="002060"/>
                </a:solidFill>
              </a:rPr>
              <a:t>..not politics</a:t>
            </a:r>
          </a:p>
          <a:p>
            <a:r>
              <a:rPr lang="en-US" sz="3200" b="1" dirty="0" smtClean="0"/>
              <a:t>..not social issues</a:t>
            </a:r>
          </a:p>
          <a:p>
            <a:r>
              <a:rPr lang="en-US" sz="3200" b="1" dirty="0" smtClean="0"/>
              <a:t>..not to scratch the ears of the people (2 Tim.4:2-4)</a:t>
            </a:r>
          </a:p>
          <a:p>
            <a:r>
              <a:rPr lang="en-US" sz="3200" b="1" dirty="0" smtClean="0"/>
              <a:t>..not to  make light or fun of people</a:t>
            </a:r>
          </a:p>
          <a:p>
            <a:r>
              <a:rPr lang="en-US" sz="3200" b="1" dirty="0" smtClean="0"/>
              <a:t>..not to cause trouble ..hobby riders.</a:t>
            </a:r>
          </a:p>
          <a:p>
            <a:r>
              <a:rPr lang="en-US" sz="3200" b="1" dirty="0" smtClean="0"/>
              <a:t>..not to get even with those who disagree with you</a:t>
            </a:r>
          </a:p>
          <a:p>
            <a:endParaRPr lang="en-US" dirty="0"/>
          </a:p>
        </p:txBody>
      </p:sp>
      <p:sp>
        <p:nvSpPr>
          <p:cNvPr id="4" name="Slide Number Placeholder 3"/>
          <p:cNvSpPr>
            <a:spLocks noGrp="1"/>
          </p:cNvSpPr>
          <p:nvPr>
            <p:ph type="sldNum" sz="quarter" idx="12"/>
          </p:nvPr>
        </p:nvSpPr>
        <p:spPr/>
        <p:txBody>
          <a:bodyPr/>
          <a:lstStyle/>
          <a:p>
            <a:endParaRPr lang="en-US" dirty="0"/>
          </a:p>
        </p:txBody>
      </p:sp>
    </p:spTree>
    <p:extLst>
      <p:ext uri="{BB962C8B-B14F-4D97-AF65-F5344CB8AC3E}">
        <p14:creationId xmlns:p14="http://schemas.microsoft.com/office/powerpoint/2010/main" val="1828076063"/>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randombar(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randombar(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53" presetClass="entr" presetSubtype="16"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 calcmode="lin" valueType="num">
                                      <p:cBhvr>
                                        <p:cTn id="17"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8"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19" dur="500"/>
                                        <p:tgtEl>
                                          <p:spTgt spid="3">
                                            <p:txEl>
                                              <p:pRg st="2" end="2"/>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53" presetClass="entr" presetSubtype="16" fill="hold" nodeType="clickEffect">
                                  <p:stCondLst>
                                    <p:cond delay="0"/>
                                  </p:stCondLst>
                                  <p:childTnLst>
                                    <p:set>
                                      <p:cBhvr>
                                        <p:cTn id="23" dur="1" fill="hold">
                                          <p:stCondLst>
                                            <p:cond delay="0"/>
                                          </p:stCondLst>
                                        </p:cTn>
                                        <p:tgtEl>
                                          <p:spTgt spid="3">
                                            <p:txEl>
                                              <p:pRg st="3" end="3"/>
                                            </p:txEl>
                                          </p:spTgt>
                                        </p:tgtEl>
                                        <p:attrNameLst>
                                          <p:attrName>style.visibility</p:attrName>
                                        </p:attrNameLst>
                                      </p:cBhvr>
                                      <p:to>
                                        <p:strVal val="visible"/>
                                      </p:to>
                                    </p:set>
                                    <p:anim calcmode="lin" valueType="num">
                                      <p:cBhvr>
                                        <p:cTn id="24"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5"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26" dur="500"/>
                                        <p:tgtEl>
                                          <p:spTgt spid="3">
                                            <p:txEl>
                                              <p:pRg st="3" end="3"/>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53" presetClass="entr" presetSubtype="16" fill="hold"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p:cTn id="31"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32" dur="500" fill="hold"/>
                                        <p:tgtEl>
                                          <p:spTgt spid="3">
                                            <p:txEl>
                                              <p:pRg st="4" end="4"/>
                                            </p:txEl>
                                          </p:spTgt>
                                        </p:tgtEl>
                                        <p:attrNameLst>
                                          <p:attrName>ppt_h</p:attrName>
                                        </p:attrNameLst>
                                      </p:cBhvr>
                                      <p:tavLst>
                                        <p:tav tm="0">
                                          <p:val>
                                            <p:fltVal val="0"/>
                                          </p:val>
                                        </p:tav>
                                        <p:tav tm="100000">
                                          <p:val>
                                            <p:strVal val="#ppt_h"/>
                                          </p:val>
                                        </p:tav>
                                      </p:tavLst>
                                    </p:anim>
                                    <p:animEffect transition="in" filter="fade">
                                      <p:cBhvr>
                                        <p:cTn id="33" dur="500"/>
                                        <p:tgtEl>
                                          <p:spTgt spid="3">
                                            <p:txEl>
                                              <p:pRg st="4" end="4"/>
                                            </p:txEl>
                                          </p:spTgt>
                                        </p:tgtEl>
                                      </p:cBhvr>
                                    </p:animEffect>
                                  </p:childTnLst>
                                </p:cTn>
                              </p:par>
                            </p:childTnLst>
                          </p:cTn>
                        </p:par>
                      </p:childTnLst>
                    </p:cTn>
                  </p:par>
                  <p:par>
                    <p:cTn id="34" fill="hold">
                      <p:stCondLst>
                        <p:cond delay="indefinite"/>
                      </p:stCondLst>
                      <p:childTnLst>
                        <p:par>
                          <p:cTn id="35" fill="hold">
                            <p:stCondLst>
                              <p:cond delay="0"/>
                            </p:stCondLst>
                            <p:childTnLst>
                              <p:par>
                                <p:cTn id="36" presetID="53" presetClass="entr" presetSubtype="16" fill="hold" nodeType="clickEffect">
                                  <p:stCondLst>
                                    <p:cond delay="0"/>
                                  </p:stCondLst>
                                  <p:childTnLst>
                                    <p:set>
                                      <p:cBhvr>
                                        <p:cTn id="37" dur="1" fill="hold">
                                          <p:stCondLst>
                                            <p:cond delay="0"/>
                                          </p:stCondLst>
                                        </p:cTn>
                                        <p:tgtEl>
                                          <p:spTgt spid="3">
                                            <p:txEl>
                                              <p:pRg st="5" end="5"/>
                                            </p:txEl>
                                          </p:spTgt>
                                        </p:tgtEl>
                                        <p:attrNameLst>
                                          <p:attrName>style.visibility</p:attrName>
                                        </p:attrNameLst>
                                      </p:cBhvr>
                                      <p:to>
                                        <p:strVal val="visible"/>
                                      </p:to>
                                    </p:set>
                                    <p:anim calcmode="lin" valueType="num">
                                      <p:cBhvr>
                                        <p:cTn id="38" dur="500" fill="hold"/>
                                        <p:tgtEl>
                                          <p:spTgt spid="3">
                                            <p:txEl>
                                              <p:pRg st="5" end="5"/>
                                            </p:txEl>
                                          </p:spTgt>
                                        </p:tgtEl>
                                        <p:attrNameLst>
                                          <p:attrName>ppt_w</p:attrName>
                                        </p:attrNameLst>
                                      </p:cBhvr>
                                      <p:tavLst>
                                        <p:tav tm="0">
                                          <p:val>
                                            <p:fltVal val="0"/>
                                          </p:val>
                                        </p:tav>
                                        <p:tav tm="100000">
                                          <p:val>
                                            <p:strVal val="#ppt_w"/>
                                          </p:val>
                                        </p:tav>
                                      </p:tavLst>
                                    </p:anim>
                                    <p:anim calcmode="lin" valueType="num">
                                      <p:cBhvr>
                                        <p:cTn id="39" dur="500" fill="hold"/>
                                        <p:tgtEl>
                                          <p:spTgt spid="3">
                                            <p:txEl>
                                              <p:pRg st="5" end="5"/>
                                            </p:txEl>
                                          </p:spTgt>
                                        </p:tgtEl>
                                        <p:attrNameLst>
                                          <p:attrName>ppt_h</p:attrName>
                                        </p:attrNameLst>
                                      </p:cBhvr>
                                      <p:tavLst>
                                        <p:tav tm="0">
                                          <p:val>
                                            <p:fltVal val="0"/>
                                          </p:val>
                                        </p:tav>
                                        <p:tav tm="100000">
                                          <p:val>
                                            <p:strVal val="#ppt_h"/>
                                          </p:val>
                                        </p:tav>
                                      </p:tavLst>
                                    </p:anim>
                                    <p:animEffect transition="in" filter="fade">
                                      <p:cBhvr>
                                        <p:cTn id="40"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304800"/>
            <a:ext cx="7620000" cy="6477000"/>
          </a:xfrm>
        </p:spPr>
        <p:txBody>
          <a:bodyPr>
            <a:normAutofit fontScale="92500" lnSpcReduction="20000"/>
          </a:bodyPr>
          <a:lstStyle/>
          <a:p>
            <a:r>
              <a:rPr lang="en-US" sz="3200" b="1" i="1" u="sng" dirty="0">
                <a:solidFill>
                  <a:srgbClr val="FF0000"/>
                </a:solidFill>
              </a:rPr>
              <a:t>But</a:t>
            </a:r>
          </a:p>
          <a:p>
            <a:r>
              <a:rPr lang="en-US" sz="3900" b="1" dirty="0"/>
              <a:t>..to tell you ‘all the counsel of God”  </a:t>
            </a:r>
            <a:endParaRPr lang="en-US" sz="3900" b="1" dirty="0"/>
          </a:p>
          <a:p>
            <a:r>
              <a:rPr lang="en-US" sz="3900" b="1" dirty="0" smtClean="0"/>
              <a:t>(Acts 20:27) </a:t>
            </a:r>
            <a:endParaRPr lang="en-US" sz="3900" b="1" dirty="0"/>
          </a:p>
          <a:p>
            <a:r>
              <a:rPr lang="en-US" sz="3900" b="1" dirty="0"/>
              <a:t>..to tell you the things that are needed for your next journey</a:t>
            </a:r>
          </a:p>
          <a:p>
            <a:r>
              <a:rPr lang="en-US" sz="3900" b="1" dirty="0"/>
              <a:t>    Warn them, teach them</a:t>
            </a:r>
            <a:r>
              <a:rPr lang="en-US" sz="3900" b="1" dirty="0" smtClean="0"/>
              <a:t>..(I Tim. 4:16)</a:t>
            </a:r>
            <a:endParaRPr lang="en-US" sz="3900" b="1" dirty="0"/>
          </a:p>
          <a:p>
            <a:r>
              <a:rPr lang="en-US" sz="3900" b="1" dirty="0"/>
              <a:t>..to inform you of the </a:t>
            </a:r>
            <a:r>
              <a:rPr lang="en-US" sz="3900" b="1" dirty="0" err="1"/>
              <a:t>future..coming</a:t>
            </a:r>
            <a:r>
              <a:rPr lang="en-US" sz="3900" b="1" dirty="0"/>
              <a:t> events that we </a:t>
            </a:r>
            <a:r>
              <a:rPr lang="en-US" sz="3900" b="1" dirty="0" smtClean="0"/>
              <a:t>will </a:t>
            </a:r>
            <a:r>
              <a:rPr lang="en-US" sz="3900" b="1" dirty="0" smtClean="0"/>
              <a:t>a</a:t>
            </a:r>
            <a:r>
              <a:rPr lang="en-US" sz="3900" b="1" dirty="0" smtClean="0"/>
              <a:t>ll  </a:t>
            </a:r>
            <a:r>
              <a:rPr lang="en-US" sz="3900" b="1" dirty="0"/>
              <a:t>be involved in. </a:t>
            </a:r>
            <a:endParaRPr lang="en-US" sz="3900" b="1" dirty="0" smtClean="0"/>
          </a:p>
          <a:p>
            <a:r>
              <a:rPr lang="en-US" sz="3900" b="1" dirty="0"/>
              <a:t> </a:t>
            </a:r>
            <a:r>
              <a:rPr lang="en-US" sz="3900" b="1" dirty="0" smtClean="0"/>
              <a:t> (1</a:t>
            </a:r>
            <a:r>
              <a:rPr lang="en-US" sz="3900" b="1" dirty="0"/>
              <a:t>. The resurrection  2. The judgment of God  3. The eternity before us</a:t>
            </a:r>
            <a:r>
              <a:rPr lang="en-US" sz="3900" b="1" dirty="0" smtClean="0"/>
              <a:t>.)</a:t>
            </a:r>
            <a:endParaRPr lang="en-US" sz="3900" b="1" dirty="0"/>
          </a:p>
          <a:p>
            <a:endParaRPr lang="en-US" dirty="0"/>
          </a:p>
        </p:txBody>
      </p:sp>
      <p:sp>
        <p:nvSpPr>
          <p:cNvPr id="4" name="Slide Number Placeholder 3"/>
          <p:cNvSpPr>
            <a:spLocks noGrp="1"/>
          </p:cNvSpPr>
          <p:nvPr>
            <p:ph type="sldNum" sz="quarter" idx="12"/>
          </p:nvPr>
        </p:nvSpPr>
        <p:spPr/>
        <p:txBody>
          <a:bodyPr/>
          <a:lstStyle/>
          <a:p>
            <a:fld id="{44C5F86D-856D-417A-98E8-8251A51F6337}" type="slidenum">
              <a:rPr lang="en-US" smtClean="0"/>
              <a:t>8</a:t>
            </a:fld>
            <a:endParaRPr lang="en-US"/>
          </a:p>
        </p:txBody>
      </p:sp>
    </p:spTree>
    <p:extLst>
      <p:ext uri="{BB962C8B-B14F-4D97-AF65-F5344CB8AC3E}">
        <p14:creationId xmlns:p14="http://schemas.microsoft.com/office/powerpoint/2010/main" val="3519398603"/>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381000"/>
            <a:ext cx="7620000" cy="6248400"/>
          </a:xfrm>
        </p:spPr>
        <p:txBody>
          <a:bodyPr/>
          <a:lstStyle/>
          <a:p>
            <a:r>
              <a:rPr lang="en-US" sz="3600" dirty="0" smtClean="0"/>
              <a:t>Acts 5:27-32  </a:t>
            </a:r>
          </a:p>
          <a:p>
            <a:r>
              <a:rPr lang="en-US" sz="3600" baseline="30000" dirty="0" smtClean="0"/>
              <a:t>27</a:t>
            </a:r>
            <a:r>
              <a:rPr lang="en-US" sz="3600" baseline="30000" dirty="0"/>
              <a:t> </a:t>
            </a:r>
            <a:r>
              <a:rPr lang="en-US" sz="3600" dirty="0"/>
              <a:t>And when they had brought them, they set them before the council: and the high priest asked them,</a:t>
            </a:r>
          </a:p>
          <a:p>
            <a:r>
              <a:rPr lang="en-US" sz="3600" baseline="30000" dirty="0"/>
              <a:t>28 </a:t>
            </a:r>
            <a:r>
              <a:rPr lang="en-US" sz="3600" dirty="0"/>
              <a:t>Saying, Did not we </a:t>
            </a:r>
            <a:r>
              <a:rPr lang="en-US" sz="3600" dirty="0" err="1"/>
              <a:t>straitly</a:t>
            </a:r>
            <a:r>
              <a:rPr lang="en-US" sz="3600" dirty="0"/>
              <a:t> command you that ye should not teach in this name? and, behold, ye have filled Jerusalem with your doctrine, and intend to bring this man's blood upon us.</a:t>
            </a:r>
          </a:p>
          <a:p>
            <a:endParaRPr lang="en-US" dirty="0"/>
          </a:p>
        </p:txBody>
      </p:sp>
      <p:sp>
        <p:nvSpPr>
          <p:cNvPr id="4" name="Slide Number Placeholder 3"/>
          <p:cNvSpPr>
            <a:spLocks noGrp="1"/>
          </p:cNvSpPr>
          <p:nvPr>
            <p:ph type="sldNum" sz="quarter" idx="12"/>
          </p:nvPr>
        </p:nvSpPr>
        <p:spPr/>
        <p:txBody>
          <a:bodyPr/>
          <a:lstStyle/>
          <a:p>
            <a:fld id="{44C5F86D-856D-417A-98E8-8251A51F6337}" type="slidenum">
              <a:rPr lang="en-US" smtClean="0"/>
              <a:t>9</a:t>
            </a:fld>
            <a:endParaRPr lang="en-US"/>
          </a:p>
        </p:txBody>
      </p:sp>
    </p:spTree>
    <p:extLst>
      <p:ext uri="{BB962C8B-B14F-4D97-AF65-F5344CB8AC3E}">
        <p14:creationId xmlns:p14="http://schemas.microsoft.com/office/powerpoint/2010/main" val="3889599408"/>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djacency">
  <a:themeElements>
    <a:clrScheme name="Adjacency">
      <a:dk1>
        <a:srgbClr val="2F2B20"/>
      </a:dk1>
      <a:lt1>
        <a:srgbClr val="FFFFFF"/>
      </a:lt1>
      <a:dk2>
        <a:srgbClr val="675E47"/>
      </a:dk2>
      <a:lt2>
        <a:srgbClr val="DFDCB7"/>
      </a:lt2>
      <a:accent1>
        <a:srgbClr val="A9A57C"/>
      </a:accent1>
      <a:accent2>
        <a:srgbClr val="9CBEBD"/>
      </a:accent2>
      <a:accent3>
        <a:srgbClr val="D2CB6C"/>
      </a:accent3>
      <a:accent4>
        <a:srgbClr val="95A39D"/>
      </a:accent4>
      <a:accent5>
        <a:srgbClr val="C89F5D"/>
      </a:accent5>
      <a:accent6>
        <a:srgbClr val="B1A089"/>
      </a:accent6>
      <a:hlink>
        <a:srgbClr val="D25814"/>
      </a:hlink>
      <a:folHlink>
        <a:srgbClr val="849A0A"/>
      </a:folHlink>
    </a:clrScheme>
    <a:fontScheme name="Office">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djacency">
      <a:fillStyleLst>
        <a:solidFill>
          <a:schemeClr val="phClr"/>
        </a:solidFill>
        <a:solidFill>
          <a:schemeClr val="phClr">
            <a:tint val="55000"/>
          </a:schemeClr>
        </a:solidFill>
        <a:solidFill>
          <a:schemeClr val="phClr"/>
        </a:soli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outerShdw blurRad="50800" dist="25400" algn="bl" rotWithShape="0">
              <a:srgbClr val="000000">
                <a:alpha val="60000"/>
              </a:srgbClr>
            </a:outerShdw>
          </a:effectLst>
        </a:effectStyle>
        <a:effectStyle>
          <a:effectLst/>
          <a:scene3d>
            <a:camera prst="orthographicFront">
              <a:rot lat="0" lon="0" rev="0"/>
            </a:camera>
            <a:lightRig rig="brightRoom" dir="tl">
              <a:rot lat="0" lon="0" rev="1800000"/>
            </a:lightRig>
          </a:scene3d>
          <a:sp3d contourW="10160" prstMaterial="dkEdge">
            <a:bevelT w="38100" h="50800" prst="angle"/>
            <a:contourClr>
              <a:schemeClr val="phClr">
                <a:shade val="40000"/>
                <a:satMod val="150000"/>
              </a:schemeClr>
            </a:contourClr>
          </a:sp3d>
        </a:effectStyle>
      </a:effectStyleLst>
      <a:bgFillStyleLst>
        <a:solidFill>
          <a:schemeClr val="phClr"/>
        </a:solidFill>
        <a:gradFill rotWithShape="1">
          <a:gsLst>
            <a:gs pos="0">
              <a:schemeClr val="phClr">
                <a:tint val="90000"/>
              </a:schemeClr>
            </a:gs>
            <a:gs pos="75000">
              <a:schemeClr val="phClr">
                <a:shade val="100000"/>
                <a:satMod val="115000"/>
              </a:schemeClr>
            </a:gs>
            <a:gs pos="100000">
              <a:schemeClr val="phClr">
                <a:shade val="70000"/>
                <a:satMod val="130000"/>
              </a:schemeClr>
            </a:gs>
          </a:gsLst>
          <a:path path="circle">
            <a:fillToRect l="20000" t="50000" r="100000" b="50000"/>
          </a:path>
        </a:gradFill>
        <a:blipFill rotWithShape="1">
          <a:blip xmlns:r="http://schemas.openxmlformats.org/officeDocument/2006/relationships" r:embed="rId1">
            <a:duotone>
              <a:schemeClr val="phClr">
                <a:tint val="97000"/>
              </a:schemeClr>
              <a:schemeClr val="phClr">
                <a:shade val="96000"/>
              </a:schemeClr>
            </a:duotone>
          </a:blip>
          <a:tile tx="0" ty="0" sx="32000" sy="32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Adjacency</Template>
  <TotalTime>3621</TotalTime>
  <Words>1318</Words>
  <Application>Microsoft Office PowerPoint</Application>
  <PresentationFormat>On-screen Show (4:3)</PresentationFormat>
  <Paragraphs>169</Paragraphs>
  <Slides>25</Slides>
  <Notes>0</Notes>
  <HiddenSlides>0</HiddenSlides>
  <MMClips>0</MMClips>
  <ScaleCrop>false</ScaleCrop>
  <HeadingPairs>
    <vt:vector size="8" baseType="variant">
      <vt:variant>
        <vt:lpstr>Fonts Used</vt:lpstr>
      </vt:variant>
      <vt:variant>
        <vt:i4>7</vt:i4>
      </vt:variant>
      <vt:variant>
        <vt:lpstr>Theme</vt:lpstr>
      </vt:variant>
      <vt:variant>
        <vt:i4>1</vt:i4>
      </vt:variant>
      <vt:variant>
        <vt:lpstr>Embedded OLE Servers</vt:lpstr>
      </vt:variant>
      <vt:variant>
        <vt:i4>1</vt:i4>
      </vt:variant>
      <vt:variant>
        <vt:lpstr>Slide Titles</vt:lpstr>
      </vt:variant>
      <vt:variant>
        <vt:i4>25</vt:i4>
      </vt:variant>
    </vt:vector>
  </HeadingPairs>
  <TitlesOfParts>
    <vt:vector size="34" baseType="lpstr">
      <vt:lpstr>Aharoni</vt:lpstr>
      <vt:lpstr>Arial</vt:lpstr>
      <vt:lpstr>Arial Black</vt:lpstr>
      <vt:lpstr>Baskerville Old Face</vt:lpstr>
      <vt:lpstr>Bell MT</vt:lpstr>
      <vt:lpstr>Calibri</vt:lpstr>
      <vt:lpstr>Cambria</vt:lpstr>
      <vt:lpstr>Adjacency</vt:lpstr>
      <vt:lpstr>CorelDRAW!</vt:lpstr>
      <vt:lpstr>Preaching to Please God or Men?</vt:lpstr>
      <vt:lpstr>PowerPoint Presentation</vt:lpstr>
      <vt:lpstr>PowerPoint Presentation</vt:lpstr>
      <vt:lpstr>Preaching the whole counsel of God</vt:lpstr>
      <vt:lpstr>Preachers in the Bible</vt:lpstr>
      <vt:lpstr>What does O’Neal need?</vt:lpstr>
      <vt:lpstr>Woe unto me, if I preach not the gospel!!</vt:lpstr>
      <vt:lpstr>PowerPoint Presentation</vt:lpstr>
      <vt:lpstr>PowerPoint Presentation</vt:lpstr>
      <vt:lpstr>PowerPoint Presentation</vt:lpstr>
      <vt:lpstr>PowerPoint Presentation</vt:lpstr>
      <vt:lpstr>Men Pleasing Preaching</vt:lpstr>
      <vt:lpstr>PowerPoint Presentation</vt:lpstr>
      <vt:lpstr>Matthew 25:41</vt:lpstr>
      <vt:lpstr>PowerPoint Presentation</vt:lpstr>
      <vt:lpstr>God Pleasing Preaching</vt:lpstr>
      <vt:lpstr>God Pleasing Preachers…</vt:lpstr>
      <vt:lpstr>God Pleasing Preachers…</vt:lpstr>
      <vt:lpstr>God Pleasing Preachers…</vt:lpstr>
      <vt:lpstr>1 Timothy 4:16</vt:lpstr>
      <vt:lpstr>2 Timothy 4:7-8</vt:lpstr>
      <vt:lpstr>Gal. 1: </vt:lpstr>
      <vt:lpstr>PowerPoint Presentation</vt:lpstr>
      <vt:lpstr>PowerPoint Presentation</vt:lpstr>
      <vt:lpstr>PowerPoint Presentation</vt:lpstr>
    </vt:vector>
  </TitlesOfParts>
  <Company>Microsoft</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Pleasing Men or God?</dc:title>
  <dc:creator>Tommy G. McClure</dc:creator>
  <cp:lastModifiedBy>mac</cp:lastModifiedBy>
  <cp:revision>140</cp:revision>
  <dcterms:created xsi:type="dcterms:W3CDTF">2013-05-25T22:57:13Z</dcterms:created>
  <dcterms:modified xsi:type="dcterms:W3CDTF">2017-03-25T08:21:35Z</dcterms:modified>
</cp:coreProperties>
</file>