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35"/>
  </p:handoutMasterIdLst>
  <p:sldIdLst>
    <p:sldId id="256" r:id="rId2"/>
    <p:sldId id="283" r:id="rId3"/>
    <p:sldId id="286" r:id="rId4"/>
    <p:sldId id="287" r:id="rId5"/>
    <p:sldId id="257" r:id="rId6"/>
    <p:sldId id="258" r:id="rId7"/>
    <p:sldId id="259" r:id="rId8"/>
    <p:sldId id="261" r:id="rId9"/>
    <p:sldId id="260" r:id="rId10"/>
    <p:sldId id="263" r:id="rId11"/>
    <p:sldId id="264" r:id="rId12"/>
    <p:sldId id="265" r:id="rId13"/>
    <p:sldId id="279" r:id="rId14"/>
    <p:sldId id="281" r:id="rId15"/>
    <p:sldId id="280" r:id="rId16"/>
    <p:sldId id="266" r:id="rId17"/>
    <p:sldId id="267" r:id="rId18"/>
    <p:sldId id="268" r:id="rId19"/>
    <p:sldId id="269" r:id="rId20"/>
    <p:sldId id="282" r:id="rId21"/>
    <p:sldId id="270" r:id="rId22"/>
    <p:sldId id="284" r:id="rId23"/>
    <p:sldId id="271" r:id="rId24"/>
    <p:sldId id="272" r:id="rId25"/>
    <p:sldId id="273" r:id="rId26"/>
    <p:sldId id="274" r:id="rId27"/>
    <p:sldId id="275" r:id="rId28"/>
    <p:sldId id="276" r:id="rId29"/>
    <p:sldId id="277" r:id="rId30"/>
    <p:sldId id="288" r:id="rId31"/>
    <p:sldId id="289" r:id="rId32"/>
    <p:sldId id="285" r:id="rId33"/>
    <p:sldId id="290" r:id="rId34"/>
  </p:sldIdLst>
  <p:sldSz cx="12192000" cy="6858000"/>
  <p:notesSz cx="7077075" cy="90281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762" autoAdjust="0"/>
    <p:restoredTop sz="94660"/>
  </p:normalViewPr>
  <p:slideViewPr>
    <p:cSldViewPr snapToGrid="0">
      <p:cViewPr varScale="1">
        <p:scale>
          <a:sx n="96" d="100"/>
          <a:sy n="96" d="100"/>
        </p:scale>
        <p:origin x="108" y="4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66733" cy="45297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08705" y="0"/>
            <a:ext cx="3066733" cy="45297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F3F0071-9C81-4C14-87C4-AB8BF41457BC}" type="datetimeFigureOut">
              <a:rPr lang="en-US" smtClean="0"/>
              <a:t>8/18/2017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575141"/>
            <a:ext cx="3066733" cy="45297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08705" y="8575141"/>
            <a:ext cx="3066733" cy="45297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229E969-E29D-4184-BE16-6709A207ED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804331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D3DAEF-7EA5-49B1-9DE0-42C7C38DE4AA}" type="datetimeFigureOut">
              <a:rPr lang="en-US" smtClean="0"/>
              <a:t>8/18/2017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584A-3D32-4781-A2F5-2323FC62C7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79864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D3DAEF-7EA5-49B1-9DE0-42C7C38DE4AA}" type="datetimeFigureOut">
              <a:rPr lang="en-US" smtClean="0"/>
              <a:t>8/18/2017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584A-3D32-4781-A2F5-2323FC62C7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16345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D3DAEF-7EA5-49B1-9DE0-42C7C38DE4AA}" type="datetimeFigureOut">
              <a:rPr lang="en-US" smtClean="0"/>
              <a:t>8/18/2017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584A-3D32-4781-A2F5-2323FC62C7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49397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D3DAEF-7EA5-49B1-9DE0-42C7C38DE4AA}" type="datetimeFigureOut">
              <a:rPr lang="en-US" smtClean="0"/>
              <a:t>8/18/2017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584A-3D32-4781-A2F5-2323FC62C7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487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D3DAEF-7EA5-49B1-9DE0-42C7C38DE4AA}" type="datetimeFigureOut">
              <a:rPr lang="en-US" smtClean="0"/>
              <a:t>8/18/2017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584A-3D32-4781-A2F5-2323FC62C7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07548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D3DAEF-7EA5-49B1-9DE0-42C7C38DE4AA}" type="datetimeFigureOut">
              <a:rPr lang="en-US" smtClean="0"/>
              <a:t>8/18/2017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584A-3D32-4781-A2F5-2323FC62C7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21805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D3DAEF-7EA5-49B1-9DE0-42C7C38DE4AA}" type="datetimeFigureOut">
              <a:rPr lang="en-US" smtClean="0"/>
              <a:t>8/18/2017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584A-3D32-4781-A2F5-2323FC62C7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10891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D3DAEF-7EA5-49B1-9DE0-42C7C38DE4AA}" type="datetimeFigureOut">
              <a:rPr lang="en-US" smtClean="0"/>
              <a:t>8/18/2017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584A-3D32-4781-A2F5-2323FC62C7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92137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D3DAEF-7EA5-49B1-9DE0-42C7C38DE4AA}" type="datetimeFigureOut">
              <a:rPr lang="en-US" smtClean="0"/>
              <a:t>8/18/2017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584A-3D32-4781-A2F5-2323FC62C7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6678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D3DAEF-7EA5-49B1-9DE0-42C7C38DE4AA}" type="datetimeFigureOut">
              <a:rPr lang="en-US" smtClean="0"/>
              <a:t>8/18/2017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584A-3D32-4781-A2F5-2323FC62C7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75259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D3DAEF-7EA5-49B1-9DE0-42C7C38DE4AA}" type="datetimeFigureOut">
              <a:rPr lang="en-US" smtClean="0"/>
              <a:t>8/18/2017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584A-3D32-4781-A2F5-2323FC62C7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29113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D3DAEF-7EA5-49B1-9DE0-42C7C38DE4AA}" type="datetimeFigureOut">
              <a:rPr lang="en-US" smtClean="0"/>
              <a:t>8/18/2017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9B584A-3D32-4781-A2F5-2323FC62C7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93111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biblegateway.com/passage/?search=Deuteronomy+4:24&amp;version=KJV" TargetMode="Externa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US" sz="8800" b="1" u="sng" dirty="0" smtClean="0">
                <a:solidFill>
                  <a:srgbClr val="0070C0"/>
                </a:solidFill>
              </a:rPr>
              <a:t>Presumptuous Sins</a:t>
            </a:r>
            <a:endParaRPr lang="en-US" sz="8800" b="1" u="sng" dirty="0">
              <a:solidFill>
                <a:srgbClr val="0070C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6000" b="1" u="sng" dirty="0" smtClean="0">
                <a:solidFill>
                  <a:srgbClr val="7030A0"/>
                </a:solidFill>
              </a:rPr>
              <a:t>LEV. </a:t>
            </a:r>
            <a:r>
              <a:rPr lang="en-US" sz="6000" b="1" u="sng" smtClean="0">
                <a:solidFill>
                  <a:srgbClr val="7030A0"/>
                </a:solidFill>
              </a:rPr>
              <a:t>10:1-3</a:t>
            </a:r>
            <a:endParaRPr lang="en-US" sz="6000" b="1" u="sng" dirty="0" smtClean="0">
              <a:solidFill>
                <a:srgbClr val="7030A0"/>
              </a:solidFill>
            </a:endParaRPr>
          </a:p>
          <a:p>
            <a:r>
              <a:rPr lang="en-US" sz="6000" b="1" u="sng" dirty="0" smtClean="0">
                <a:solidFill>
                  <a:srgbClr val="7030A0"/>
                </a:solidFill>
              </a:rPr>
              <a:t>Psalm 19:1-14</a:t>
            </a:r>
            <a:endParaRPr lang="en-US" sz="6000" b="1" u="sng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0916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To presume something is to have our minds made </a:t>
            </a:r>
          </a:p>
          <a:p>
            <a:r>
              <a:rPr lang="en-US" sz="3600" dirty="0" smtClean="0"/>
              <a:t>Up before the evidence is offered.  </a:t>
            </a:r>
          </a:p>
          <a:p>
            <a:r>
              <a:rPr lang="en-US" sz="3600" dirty="0"/>
              <a:t> </a:t>
            </a:r>
            <a:r>
              <a:rPr lang="en-US" sz="3600" dirty="0" smtClean="0"/>
              <a:t>       ..Reason why evidence is presented in a court</a:t>
            </a:r>
          </a:p>
          <a:p>
            <a:r>
              <a:rPr lang="en-US" sz="3600" dirty="0"/>
              <a:t> </a:t>
            </a:r>
            <a:r>
              <a:rPr lang="en-US" sz="3600" dirty="0" smtClean="0"/>
              <a:t>         of law before one is judged.  </a:t>
            </a:r>
          </a:p>
          <a:p>
            <a:r>
              <a:rPr lang="en-US" sz="3600" dirty="0"/>
              <a:t> </a:t>
            </a:r>
            <a:r>
              <a:rPr lang="en-US" sz="3600" dirty="0" smtClean="0"/>
              <a:t>       ..No judge should pronounce a person  guilty before he</a:t>
            </a:r>
          </a:p>
          <a:p>
            <a:r>
              <a:rPr lang="en-US" sz="3600" dirty="0"/>
              <a:t> </a:t>
            </a:r>
            <a:r>
              <a:rPr lang="en-US" sz="3600" dirty="0" smtClean="0"/>
              <a:t>         hears his  case.  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41054350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9147" y="208722"/>
            <a:ext cx="11966713" cy="6649278"/>
          </a:xfrm>
        </p:spPr>
        <p:txBody>
          <a:bodyPr>
            <a:noAutofit/>
          </a:bodyPr>
          <a:lstStyle/>
          <a:p>
            <a:r>
              <a:rPr lang="en-US" sz="4000" dirty="0" smtClean="0"/>
              <a:t>Another way to consider “presumptuous” </a:t>
            </a:r>
          </a:p>
          <a:p>
            <a:r>
              <a:rPr lang="en-US" sz="4000" dirty="0" smtClean="0"/>
              <a:t>is to view it as </a:t>
            </a:r>
            <a:r>
              <a:rPr lang="en-US" sz="4000" dirty="0"/>
              <a:t>a</a:t>
            </a:r>
            <a:r>
              <a:rPr lang="en-US" sz="4000" dirty="0" smtClean="0"/>
              <a:t>ssuming what you may want to hear or you presume to speak on behalf of someone else.</a:t>
            </a:r>
          </a:p>
          <a:p>
            <a:r>
              <a:rPr lang="en-US" sz="4000" dirty="0" smtClean="0"/>
              <a:t>  </a:t>
            </a:r>
          </a:p>
          <a:p>
            <a:r>
              <a:rPr lang="en-US" sz="4000" dirty="0" smtClean="0"/>
              <a:t>This is where you think In your mind what they might do in a situation and act according to what you thought and not what was actually done, or would be done. 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29328507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b="1" u="sng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6000" dirty="0" smtClean="0">
                <a:solidFill>
                  <a:srgbClr val="FF0000"/>
                </a:solidFill>
              </a:rPr>
              <a:t>Many people presume that God</a:t>
            </a:r>
          </a:p>
          <a:p>
            <a:r>
              <a:rPr lang="en-US" sz="6000" dirty="0" smtClean="0">
                <a:solidFill>
                  <a:srgbClr val="FF0000"/>
                </a:solidFill>
              </a:rPr>
              <a:t>Will change His mind in the judgment.</a:t>
            </a:r>
            <a:endParaRPr lang="en-US" sz="6000" dirty="0">
              <a:solidFill>
                <a:srgbClr val="FF0000"/>
              </a:solidFill>
            </a:endParaRPr>
          </a:p>
          <a:p>
            <a:r>
              <a:rPr lang="en-US" dirty="0" smtClean="0"/>
              <a:t>        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65398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1426" y="165789"/>
            <a:ext cx="11880573" cy="6612697"/>
          </a:xfrm>
        </p:spPr>
        <p:txBody>
          <a:bodyPr>
            <a:normAutofit fontScale="92500"/>
          </a:bodyPr>
          <a:lstStyle/>
          <a:p>
            <a:r>
              <a:rPr lang="en-US" sz="4400" b="1" u="sng" dirty="0" smtClean="0"/>
              <a:t>But the Bible teaches us this about God.</a:t>
            </a:r>
          </a:p>
          <a:p>
            <a:pPr marL="0" indent="0">
              <a:buNone/>
            </a:pPr>
            <a:r>
              <a:rPr lang="en-US" sz="3600" dirty="0" smtClean="0"/>
              <a:t>1</a:t>
            </a:r>
            <a:r>
              <a:rPr lang="en-US" sz="3600" dirty="0"/>
              <a:t>. God is the same </a:t>
            </a:r>
            <a:r>
              <a:rPr lang="en-US" sz="3600" dirty="0" smtClean="0"/>
              <a:t> Mal</a:t>
            </a:r>
            <a:r>
              <a:rPr lang="en-US" sz="3600" dirty="0"/>
              <a:t>. </a:t>
            </a:r>
            <a:r>
              <a:rPr lang="en-US" sz="3600" dirty="0" smtClean="0"/>
              <a:t>3:6 For </a:t>
            </a:r>
            <a:r>
              <a:rPr lang="en-US" sz="3600" dirty="0"/>
              <a:t>I </a:t>
            </a:r>
            <a:r>
              <a:rPr lang="en-US" sz="3600" i="1" dirty="0"/>
              <a:t>am</a:t>
            </a:r>
            <a:r>
              <a:rPr lang="en-US" sz="3600" dirty="0"/>
              <a:t> the LORD, </a:t>
            </a:r>
            <a:endParaRPr lang="en-US" sz="3600" dirty="0" smtClean="0"/>
          </a:p>
          <a:p>
            <a:r>
              <a:rPr lang="en-US" sz="4000" b="1" u="sng" dirty="0" smtClean="0">
                <a:solidFill>
                  <a:srgbClr val="002060"/>
                </a:solidFill>
              </a:rPr>
              <a:t>I </a:t>
            </a:r>
            <a:r>
              <a:rPr lang="en-US" sz="4000" b="1" u="sng" dirty="0">
                <a:solidFill>
                  <a:srgbClr val="002060"/>
                </a:solidFill>
              </a:rPr>
              <a:t>change not</a:t>
            </a:r>
            <a:r>
              <a:rPr lang="en-US" sz="3600" dirty="0"/>
              <a:t>; therefore ye sons of Jacob are not consumed</a:t>
            </a:r>
          </a:p>
          <a:p>
            <a:r>
              <a:rPr lang="en-US" sz="3600" b="1" dirty="0" smtClean="0"/>
              <a:t>   Same with Jesus.  Hebrews 13:8</a:t>
            </a:r>
            <a:r>
              <a:rPr lang="en-US" sz="3600" baseline="30000" dirty="0" smtClean="0"/>
              <a:t>8</a:t>
            </a:r>
            <a:r>
              <a:rPr lang="en-US" sz="3600" baseline="30000" dirty="0"/>
              <a:t> </a:t>
            </a:r>
            <a:r>
              <a:rPr lang="en-US" sz="3600" dirty="0"/>
              <a:t>Jesus Christ the same </a:t>
            </a:r>
            <a:endParaRPr lang="en-US" sz="3600" dirty="0" smtClean="0"/>
          </a:p>
          <a:p>
            <a:r>
              <a:rPr lang="en-US" sz="3600" dirty="0" smtClean="0"/>
              <a:t>yesterday</a:t>
            </a:r>
            <a:r>
              <a:rPr lang="en-US" sz="3600" dirty="0"/>
              <a:t>, and to day, and for ever.</a:t>
            </a:r>
          </a:p>
          <a:p>
            <a:pPr marL="0" indent="0">
              <a:buNone/>
            </a:pPr>
            <a:r>
              <a:rPr lang="en-US" sz="3600" dirty="0" smtClean="0"/>
              <a:t>    2</a:t>
            </a:r>
            <a:r>
              <a:rPr lang="en-US" sz="3600" dirty="0"/>
              <a:t>. It teaches that </a:t>
            </a:r>
            <a:r>
              <a:rPr lang="en-US" sz="3600" b="1" u="sng" dirty="0"/>
              <a:t>God is </a:t>
            </a:r>
            <a:r>
              <a:rPr lang="en-US" sz="3600" b="1" u="sng" dirty="0" smtClean="0"/>
              <a:t>faithful.  </a:t>
            </a:r>
            <a:r>
              <a:rPr lang="en-US" sz="3600" dirty="0" smtClean="0"/>
              <a:t>Psalm 86:15; Psalm 119:90;</a:t>
            </a:r>
          </a:p>
          <a:p>
            <a:r>
              <a:rPr lang="en-US" sz="3600" dirty="0"/>
              <a:t> </a:t>
            </a:r>
            <a:r>
              <a:rPr lang="en-US" sz="3600" dirty="0" smtClean="0"/>
              <a:t>   I Cor. 10:13; I Cor. 1:9;  Heb. 10:23 </a:t>
            </a:r>
          </a:p>
          <a:p>
            <a:r>
              <a:rPr lang="en-US" sz="3600" dirty="0"/>
              <a:t> </a:t>
            </a:r>
            <a:r>
              <a:rPr lang="en-US" sz="3600" dirty="0" smtClean="0"/>
              <a:t>   Lamentations 3:22-23</a:t>
            </a:r>
            <a:endParaRPr lang="en-US" sz="3600" b="1" dirty="0"/>
          </a:p>
          <a:p>
            <a:r>
              <a:rPr lang="en-US" sz="3600" baseline="30000" dirty="0"/>
              <a:t>22 </a:t>
            </a:r>
            <a:r>
              <a:rPr lang="en-US" sz="3600" dirty="0"/>
              <a:t>It is of the </a:t>
            </a:r>
            <a:r>
              <a:rPr lang="en-US" sz="3600" cap="small" dirty="0"/>
              <a:t>Lord</a:t>
            </a:r>
            <a:r>
              <a:rPr lang="en-US" sz="3600" dirty="0"/>
              <a:t>'s mercies that we are not consumed, because his compassions fail not.</a:t>
            </a:r>
          </a:p>
          <a:p>
            <a:r>
              <a:rPr lang="en-US" sz="3600" baseline="30000" dirty="0"/>
              <a:t>23 </a:t>
            </a:r>
            <a:r>
              <a:rPr lang="en-US" sz="3600" dirty="0"/>
              <a:t>They are new every morning: </a:t>
            </a:r>
            <a:r>
              <a:rPr lang="en-US" sz="3600" b="1" u="sng" dirty="0">
                <a:solidFill>
                  <a:srgbClr val="FF0000"/>
                </a:solidFill>
              </a:rPr>
              <a:t>great is thy faithfulness.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9738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0026" y="155852"/>
            <a:ext cx="10515600" cy="6702148"/>
          </a:xfrm>
        </p:spPr>
        <p:txBody>
          <a:bodyPr>
            <a:normAutofit/>
          </a:bodyPr>
          <a:lstStyle/>
          <a:p>
            <a:r>
              <a:rPr lang="en-US" sz="3600" u="sng" dirty="0" smtClean="0">
                <a:solidFill>
                  <a:srgbClr val="0070C0"/>
                </a:solidFill>
              </a:rPr>
              <a:t>3.  The Bible teaches that God is love. </a:t>
            </a:r>
            <a:r>
              <a:rPr lang="en-US" sz="3600" dirty="0"/>
              <a:t>Yes, God says </a:t>
            </a:r>
            <a:endParaRPr lang="en-US" sz="3600" dirty="0" smtClean="0"/>
          </a:p>
          <a:p>
            <a:r>
              <a:rPr lang="en-US" sz="3600" dirty="0" smtClean="0"/>
              <a:t>in </a:t>
            </a:r>
            <a:r>
              <a:rPr lang="en-US" sz="3600" dirty="0"/>
              <a:t>His Word that “God Is Love</a:t>
            </a:r>
            <a:r>
              <a:rPr lang="en-US" sz="3600" dirty="0" smtClean="0"/>
              <a:t>”. I John 4:8 </a:t>
            </a:r>
          </a:p>
          <a:p>
            <a:r>
              <a:rPr lang="en-US" sz="3600" dirty="0"/>
              <a:t> </a:t>
            </a:r>
            <a:r>
              <a:rPr lang="en-US" sz="3600" dirty="0" smtClean="0"/>
              <a:t>      He that </a:t>
            </a:r>
            <a:r>
              <a:rPr lang="en-US" sz="3600" dirty="0" err="1" smtClean="0"/>
              <a:t>loveth</a:t>
            </a:r>
            <a:r>
              <a:rPr lang="en-US" sz="3600" dirty="0" smtClean="0"/>
              <a:t> not, </a:t>
            </a:r>
            <a:r>
              <a:rPr lang="en-US" sz="3600" dirty="0" err="1" smtClean="0"/>
              <a:t>knoweth</a:t>
            </a:r>
            <a:r>
              <a:rPr lang="en-US" sz="3600" dirty="0" smtClean="0"/>
              <a:t> </a:t>
            </a:r>
            <a:r>
              <a:rPr lang="en-US" sz="3600" dirty="0" err="1" smtClean="0"/>
              <a:t>notGod</a:t>
            </a:r>
            <a:r>
              <a:rPr lang="en-US" sz="3600" dirty="0" smtClean="0"/>
              <a:t>, </a:t>
            </a:r>
            <a:r>
              <a:rPr lang="en-US" sz="3600" b="1" dirty="0" smtClean="0">
                <a:solidFill>
                  <a:srgbClr val="002060"/>
                </a:solidFill>
              </a:rPr>
              <a:t>for God is love. </a:t>
            </a:r>
            <a:endParaRPr lang="en-US" sz="3600" b="1" dirty="0">
              <a:solidFill>
                <a:srgbClr val="002060"/>
              </a:solidFill>
            </a:endParaRPr>
          </a:p>
          <a:p>
            <a:r>
              <a:rPr lang="en-US" sz="3600" dirty="0"/>
              <a:t>             </a:t>
            </a:r>
            <a:r>
              <a:rPr lang="en-US" sz="3600" dirty="0" smtClean="0"/>
              <a:t>Some people  </a:t>
            </a:r>
            <a:r>
              <a:rPr lang="en-US" sz="3600" dirty="0"/>
              <a:t>presume that </a:t>
            </a:r>
            <a:endParaRPr lang="en-US" sz="3600" dirty="0" smtClean="0"/>
          </a:p>
          <a:p>
            <a:r>
              <a:rPr lang="en-US" sz="3600" dirty="0"/>
              <a:t> </a:t>
            </a:r>
            <a:r>
              <a:rPr lang="en-US" sz="3600" dirty="0" smtClean="0"/>
              <a:t>            ‘</a:t>
            </a:r>
            <a:r>
              <a:rPr lang="en-US" sz="3600" dirty="0"/>
              <a:t>surely God would not punish someone</a:t>
            </a:r>
          </a:p>
          <a:p>
            <a:r>
              <a:rPr lang="en-US" sz="3600" dirty="0"/>
              <a:t>             who does not obey Him.</a:t>
            </a:r>
          </a:p>
          <a:p>
            <a:r>
              <a:rPr lang="en-US" sz="3600" dirty="0"/>
              <a:t>                             But, </a:t>
            </a:r>
          </a:p>
        </p:txBody>
      </p:sp>
    </p:spTree>
    <p:extLst>
      <p:ext uri="{BB962C8B-B14F-4D97-AF65-F5344CB8AC3E}">
        <p14:creationId xmlns:p14="http://schemas.microsoft.com/office/powerpoint/2010/main" val="18896924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09330"/>
            <a:ext cx="12192000" cy="6067633"/>
          </a:xfrm>
        </p:spPr>
        <p:txBody>
          <a:bodyPr>
            <a:normAutofit fontScale="92500"/>
          </a:bodyPr>
          <a:lstStyle/>
          <a:p>
            <a:r>
              <a:rPr lang="en-US" sz="3900" dirty="0" smtClean="0"/>
              <a:t>But,</a:t>
            </a:r>
          </a:p>
          <a:p>
            <a:endParaRPr lang="en-US" sz="3900" dirty="0" smtClean="0"/>
          </a:p>
          <a:p>
            <a:pPr marL="0" indent="0">
              <a:buNone/>
            </a:pPr>
            <a:r>
              <a:rPr lang="en-US" sz="3900" dirty="0" smtClean="0"/>
              <a:t>4.  The Bible teaches us that God is a consuming fire.</a:t>
            </a:r>
          </a:p>
          <a:p>
            <a:r>
              <a:rPr lang="en-US" sz="3900" dirty="0" smtClean="0">
                <a:hlinkClick r:id="rId2"/>
              </a:rPr>
              <a:t>  Deuteronomy </a:t>
            </a:r>
            <a:r>
              <a:rPr lang="en-US" sz="3900" dirty="0">
                <a:hlinkClick r:id="rId2"/>
              </a:rPr>
              <a:t>4:24</a:t>
            </a:r>
            <a:endParaRPr lang="en-US" sz="3900" dirty="0"/>
          </a:p>
          <a:p>
            <a:r>
              <a:rPr lang="en-US" sz="3900" dirty="0"/>
              <a:t>For the Lord thy </a:t>
            </a:r>
            <a:r>
              <a:rPr lang="en-US" sz="3900" b="1" dirty="0"/>
              <a:t>God</a:t>
            </a:r>
            <a:r>
              <a:rPr lang="en-US" sz="3900" dirty="0"/>
              <a:t> </a:t>
            </a:r>
            <a:r>
              <a:rPr lang="en-US" sz="3900" b="1" dirty="0"/>
              <a:t>is</a:t>
            </a:r>
            <a:r>
              <a:rPr lang="en-US" sz="3900" dirty="0"/>
              <a:t> </a:t>
            </a:r>
            <a:r>
              <a:rPr lang="en-US" sz="3900" b="1" dirty="0"/>
              <a:t>a</a:t>
            </a:r>
            <a:r>
              <a:rPr lang="en-US" sz="3900" dirty="0"/>
              <a:t> </a:t>
            </a:r>
            <a:r>
              <a:rPr lang="en-US" sz="3900" b="1" dirty="0"/>
              <a:t>consuming</a:t>
            </a:r>
            <a:r>
              <a:rPr lang="en-US" sz="3900" dirty="0"/>
              <a:t> </a:t>
            </a:r>
            <a:r>
              <a:rPr lang="en-US" sz="3900" b="1" dirty="0"/>
              <a:t>fire</a:t>
            </a:r>
            <a:r>
              <a:rPr lang="en-US" sz="3900" dirty="0"/>
              <a:t>, even </a:t>
            </a:r>
            <a:r>
              <a:rPr lang="en-US" sz="3900" b="1" dirty="0"/>
              <a:t>a</a:t>
            </a:r>
            <a:r>
              <a:rPr lang="en-US" sz="3900" dirty="0"/>
              <a:t> jealous </a:t>
            </a:r>
            <a:r>
              <a:rPr lang="en-US" sz="3900" b="1" dirty="0"/>
              <a:t>God</a:t>
            </a:r>
            <a:r>
              <a:rPr lang="en-US" sz="3900" dirty="0" smtClean="0"/>
              <a:t>.</a:t>
            </a:r>
          </a:p>
          <a:p>
            <a:endParaRPr lang="en-US" sz="3900" dirty="0" smtClean="0"/>
          </a:p>
          <a:p>
            <a:r>
              <a:rPr lang="en-US" sz="3900" b="1" dirty="0"/>
              <a:t>Hebrews </a:t>
            </a:r>
            <a:r>
              <a:rPr lang="en-US" sz="3900" b="1" dirty="0" smtClean="0"/>
              <a:t>12:29</a:t>
            </a:r>
            <a:r>
              <a:rPr lang="en-US" sz="3900" baseline="30000" dirty="0" smtClean="0"/>
              <a:t>29</a:t>
            </a:r>
            <a:r>
              <a:rPr lang="en-US" sz="3900" baseline="30000" dirty="0"/>
              <a:t> </a:t>
            </a:r>
            <a:r>
              <a:rPr lang="en-US" sz="3900" dirty="0"/>
              <a:t>For our God is a consuming fire</a:t>
            </a:r>
            <a:r>
              <a:rPr lang="en-US" sz="3900" dirty="0" smtClean="0"/>
              <a:t>. </a:t>
            </a:r>
          </a:p>
          <a:p>
            <a:endParaRPr lang="en-US" sz="3900" dirty="0" smtClean="0"/>
          </a:p>
          <a:p>
            <a:r>
              <a:rPr lang="en-US" sz="4300" b="1" dirty="0" smtClean="0"/>
              <a:t>And God warns people not to be caught in His wrath!</a:t>
            </a:r>
            <a:endParaRPr lang="en-US" sz="4300" b="1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0487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2582" y="135972"/>
            <a:ext cx="10515600" cy="6513305"/>
          </a:xfrm>
        </p:spPr>
        <p:txBody>
          <a:bodyPr>
            <a:noAutofit/>
          </a:bodyPr>
          <a:lstStyle/>
          <a:p>
            <a:r>
              <a:rPr lang="en-US" sz="3600" b="1" dirty="0" smtClean="0"/>
              <a:t>Psalm 19:11 “By your teachings, Lord, I am warned</a:t>
            </a:r>
            <a:r>
              <a:rPr lang="en-US" sz="3600" dirty="0" smtClean="0"/>
              <a:t>:  by obeying </a:t>
            </a:r>
            <a:r>
              <a:rPr lang="en-US" sz="3600" dirty="0" err="1" smtClean="0"/>
              <a:t>them,I</a:t>
            </a:r>
            <a:r>
              <a:rPr lang="en-US" sz="3600" dirty="0" smtClean="0"/>
              <a:t> am greatly rewarded”</a:t>
            </a:r>
          </a:p>
          <a:p>
            <a:r>
              <a:rPr lang="en-US" sz="3600" baseline="30000" dirty="0"/>
              <a:t>11 </a:t>
            </a:r>
            <a:r>
              <a:rPr lang="en-US" sz="3600" dirty="0"/>
              <a:t>Moreover by them is thy servant warned: and in keeping of them there is great reward</a:t>
            </a:r>
            <a:r>
              <a:rPr lang="en-US" sz="3600" dirty="0" smtClean="0"/>
              <a:t>.</a:t>
            </a:r>
          </a:p>
          <a:p>
            <a:endParaRPr lang="en-US" sz="3600" dirty="0" smtClean="0"/>
          </a:p>
          <a:p>
            <a:pPr marL="0" indent="0">
              <a:buNone/>
            </a:pPr>
            <a:r>
              <a:rPr lang="en-US" sz="3600" dirty="0"/>
              <a:t> </a:t>
            </a:r>
            <a:r>
              <a:rPr lang="en-US" sz="3600" dirty="0" smtClean="0"/>
              <a:t>     We need not to presume what God might do if we do something our way, and not His way.</a:t>
            </a:r>
          </a:p>
          <a:p>
            <a:r>
              <a:rPr lang="en-US" sz="3600" dirty="0"/>
              <a:t>  </a:t>
            </a:r>
            <a:r>
              <a:rPr lang="en-US" sz="3600" dirty="0" smtClean="0"/>
              <a:t> When we do not follow God’s instructions, we have been warned, and we will deserve the punishment God deals to all of us who do not obey Him!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7532379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877" y="130629"/>
            <a:ext cx="11982203" cy="6602680"/>
          </a:xfrm>
        </p:spPr>
        <p:txBody>
          <a:bodyPr>
            <a:noAutofit/>
          </a:bodyPr>
          <a:lstStyle/>
          <a:p>
            <a:r>
              <a:rPr lang="en-US" sz="3600" b="1" u="sng" dirty="0" smtClean="0">
                <a:solidFill>
                  <a:srgbClr val="002060"/>
                </a:solidFill>
              </a:rPr>
              <a:t>Catchy phrases we sometimes hear:</a:t>
            </a:r>
          </a:p>
          <a:p>
            <a:r>
              <a:rPr lang="en-US" sz="3600" dirty="0" smtClean="0"/>
              <a:t>1.  “Surely God would not punish someone for this sin or that..</a:t>
            </a:r>
          </a:p>
          <a:p>
            <a:r>
              <a:rPr lang="en-US" sz="3600" dirty="0" smtClean="0"/>
              <a:t>2.  “God did not say not to, so it must be alright”</a:t>
            </a:r>
          </a:p>
          <a:p>
            <a:r>
              <a:rPr lang="en-US" sz="3600" dirty="0" smtClean="0"/>
              <a:t>3.  “Well, it seems to me…”  (No scripture: don’t do it”  Jerm.10:23;</a:t>
            </a:r>
          </a:p>
          <a:p>
            <a:r>
              <a:rPr lang="en-US" sz="3600" dirty="0"/>
              <a:t> </a:t>
            </a:r>
            <a:r>
              <a:rPr lang="en-US" sz="3600" dirty="0" smtClean="0"/>
              <a:t>     Prov. 14:12; Prov. 16:25</a:t>
            </a:r>
          </a:p>
          <a:p>
            <a:pPr marL="0" indent="0">
              <a:buNone/>
            </a:pPr>
            <a:r>
              <a:rPr lang="en-US" sz="3600" dirty="0"/>
              <a:t> </a:t>
            </a:r>
            <a:r>
              <a:rPr lang="en-US" sz="3600" dirty="0" smtClean="0"/>
              <a:t>           We must follow God’s Word and not be guilty</a:t>
            </a:r>
          </a:p>
          <a:p>
            <a:r>
              <a:rPr lang="en-US" sz="3600" dirty="0" smtClean="0"/>
              <a:t>Of presuming our ways are alright.</a:t>
            </a:r>
          </a:p>
          <a:p>
            <a:r>
              <a:rPr lang="en-US" sz="3600" dirty="0"/>
              <a:t> </a:t>
            </a:r>
            <a:r>
              <a:rPr lang="en-US" sz="3600" dirty="0" smtClean="0"/>
              <a:t>             Speak where God speaks</a:t>
            </a:r>
          </a:p>
          <a:p>
            <a:r>
              <a:rPr lang="en-US" sz="3600" dirty="0"/>
              <a:t> </a:t>
            </a:r>
            <a:r>
              <a:rPr lang="en-US" sz="3600" dirty="0" smtClean="0"/>
              <a:t>             Remain Silent where God is silent.  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2827323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791" y="145912"/>
            <a:ext cx="11834191" cy="6642514"/>
          </a:xfrm>
        </p:spPr>
        <p:txBody>
          <a:bodyPr>
            <a:normAutofit/>
          </a:bodyPr>
          <a:lstStyle/>
          <a:p>
            <a:endParaRPr lang="en-US" sz="3600" dirty="0" smtClean="0"/>
          </a:p>
          <a:p>
            <a:r>
              <a:rPr lang="en-US" sz="3600" dirty="0" smtClean="0"/>
              <a:t>1.  We know that God does not want anyone to perish.</a:t>
            </a:r>
          </a:p>
          <a:p>
            <a:r>
              <a:rPr lang="en-US" sz="3600" dirty="0" smtClean="0"/>
              <a:t>Why do we know that?  (2 Pet 3:9)</a:t>
            </a:r>
          </a:p>
          <a:p>
            <a:endParaRPr lang="en-US" sz="3600" dirty="0" smtClean="0"/>
          </a:p>
          <a:p>
            <a:r>
              <a:rPr lang="en-US" sz="3600" dirty="0" smtClean="0"/>
              <a:t>2.  We know that God wants everyone to repent.</a:t>
            </a:r>
          </a:p>
          <a:p>
            <a:r>
              <a:rPr lang="en-US" sz="3600" dirty="0" smtClean="0"/>
              <a:t>Why do we know that?  (Acts 17:30,31)</a:t>
            </a:r>
          </a:p>
          <a:p>
            <a:endParaRPr lang="en-US" sz="3600" dirty="0" smtClean="0"/>
          </a:p>
          <a:p>
            <a:r>
              <a:rPr lang="en-US" sz="3600" dirty="0" smtClean="0"/>
              <a:t>3. We know that God says that we must endure to</a:t>
            </a:r>
          </a:p>
          <a:p>
            <a:r>
              <a:rPr lang="en-US" sz="3600" dirty="0" smtClean="0"/>
              <a:t>The end to be saved.  Why do we know that? (Rev. 2:10)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4099538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8478" y="454024"/>
            <a:ext cx="11761304" cy="6533183"/>
          </a:xfrm>
        </p:spPr>
        <p:txBody>
          <a:bodyPr>
            <a:normAutofit/>
          </a:bodyPr>
          <a:lstStyle/>
          <a:p>
            <a:r>
              <a:rPr lang="en-US" sz="4400" b="1" dirty="0" smtClean="0"/>
              <a:t>We know that “presumptuous sins” will cause us</a:t>
            </a:r>
          </a:p>
          <a:p>
            <a:r>
              <a:rPr lang="en-US" sz="4400" b="1" dirty="0" smtClean="0"/>
              <a:t>To be lost.  </a:t>
            </a:r>
          </a:p>
          <a:p>
            <a:r>
              <a:rPr lang="en-US" sz="4400" b="1" dirty="0"/>
              <a:t> </a:t>
            </a:r>
            <a:r>
              <a:rPr lang="en-US" sz="4400" b="1" dirty="0" smtClean="0"/>
              <a:t>                Why do we know that?</a:t>
            </a:r>
          </a:p>
          <a:p>
            <a:r>
              <a:rPr lang="en-US" sz="4400" b="1" dirty="0"/>
              <a:t> </a:t>
            </a:r>
            <a:r>
              <a:rPr lang="en-US" sz="4400" b="1" dirty="0" smtClean="0"/>
              <a:t>                </a:t>
            </a:r>
          </a:p>
          <a:p>
            <a:r>
              <a:rPr lang="en-US" sz="4400" b="1" dirty="0"/>
              <a:t> </a:t>
            </a:r>
            <a:r>
              <a:rPr lang="en-US" sz="4400" b="1" dirty="0" smtClean="0"/>
              <a:t>  Psalm 19:13  </a:t>
            </a:r>
            <a:r>
              <a:rPr lang="en-US" sz="4400" b="1" u="sng" dirty="0" smtClean="0"/>
              <a:t>“Keep back thy servant from </a:t>
            </a:r>
          </a:p>
          <a:p>
            <a:r>
              <a:rPr lang="en-US" sz="4400" b="1" u="sng" dirty="0"/>
              <a:t> </a:t>
            </a:r>
            <a:r>
              <a:rPr lang="en-US" sz="4400" b="1" u="sng" dirty="0" smtClean="0"/>
              <a:t>  presumptuous sins”  </a:t>
            </a:r>
            <a:r>
              <a:rPr lang="en-US" sz="4400" b="1" dirty="0" smtClean="0"/>
              <a:t>Why?  That we be not guilty</a:t>
            </a:r>
          </a:p>
          <a:p>
            <a:r>
              <a:rPr lang="en-US" sz="4400" b="1" dirty="0"/>
              <a:t> </a:t>
            </a:r>
            <a:r>
              <a:rPr lang="en-US" sz="4400" b="1" dirty="0" smtClean="0"/>
              <a:t>  of ‘the great transgression”.  </a:t>
            </a:r>
            <a:endParaRPr lang="en-US" sz="4400" b="1" dirty="0"/>
          </a:p>
        </p:txBody>
      </p:sp>
    </p:spTree>
    <p:extLst>
      <p:ext uri="{BB962C8B-B14F-4D97-AF65-F5344CB8AC3E}">
        <p14:creationId xmlns:p14="http://schemas.microsoft.com/office/powerpoint/2010/main" val="40253081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599" y="268356"/>
            <a:ext cx="11807687" cy="6380921"/>
          </a:xfrm>
        </p:spPr>
        <p:txBody>
          <a:bodyPr>
            <a:normAutofit/>
          </a:bodyPr>
          <a:lstStyle/>
          <a:p>
            <a:r>
              <a:rPr lang="en-US" sz="6000" b="1" dirty="0" smtClean="0">
                <a:solidFill>
                  <a:srgbClr val="0070C0"/>
                </a:solidFill>
              </a:rPr>
              <a:t>Are You</a:t>
            </a:r>
          </a:p>
          <a:p>
            <a:r>
              <a:rPr lang="en-US" sz="6000" b="1" dirty="0">
                <a:solidFill>
                  <a:srgbClr val="0070C0"/>
                </a:solidFill>
              </a:rPr>
              <a:t> </a:t>
            </a:r>
            <a:r>
              <a:rPr lang="en-US" sz="6000" b="1" dirty="0" smtClean="0">
                <a:solidFill>
                  <a:srgbClr val="0070C0"/>
                </a:solidFill>
              </a:rPr>
              <a:t>     (We)</a:t>
            </a:r>
          </a:p>
          <a:p>
            <a:r>
              <a:rPr lang="en-US" sz="6000" b="1" dirty="0">
                <a:solidFill>
                  <a:srgbClr val="0070C0"/>
                </a:solidFill>
              </a:rPr>
              <a:t> </a:t>
            </a:r>
            <a:r>
              <a:rPr lang="en-US" sz="6000" b="1" dirty="0" smtClean="0">
                <a:solidFill>
                  <a:srgbClr val="0070C0"/>
                </a:solidFill>
              </a:rPr>
              <a:t>           Guilty of</a:t>
            </a:r>
          </a:p>
          <a:p>
            <a:r>
              <a:rPr lang="en-US" sz="6000" b="1" dirty="0">
                <a:solidFill>
                  <a:srgbClr val="0070C0"/>
                </a:solidFill>
              </a:rPr>
              <a:t> </a:t>
            </a:r>
            <a:r>
              <a:rPr lang="en-US" sz="6000" b="1" dirty="0" smtClean="0">
                <a:solidFill>
                  <a:srgbClr val="0070C0"/>
                </a:solidFill>
              </a:rPr>
              <a:t>                   Presumptuous Sins?</a:t>
            </a:r>
            <a:endParaRPr lang="en-US" sz="60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008756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000" dirty="0" smtClean="0"/>
              <a:t>Presumptuous Sins are referred to</a:t>
            </a:r>
          </a:p>
          <a:p>
            <a:r>
              <a:rPr lang="en-US" sz="4000" dirty="0" smtClean="0"/>
              <a:t>As ‘the great transgression’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34975770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0939" y="155850"/>
            <a:ext cx="10515600" cy="6582879"/>
          </a:xfrm>
        </p:spPr>
        <p:txBody>
          <a:bodyPr>
            <a:normAutofit/>
          </a:bodyPr>
          <a:lstStyle/>
          <a:p>
            <a:r>
              <a:rPr lang="en-US" sz="3600" dirty="0" smtClean="0"/>
              <a:t>Don’t be a ‘daring person’.  A ‘shameless and irreverent “Individual.  Don’t ‘over-step due bounds!</a:t>
            </a:r>
          </a:p>
          <a:p>
            <a:r>
              <a:rPr lang="en-US" sz="3600" dirty="0"/>
              <a:t> </a:t>
            </a:r>
            <a:r>
              <a:rPr lang="en-US" sz="3600" dirty="0" smtClean="0"/>
              <a:t>       Don’t take liberties.</a:t>
            </a:r>
          </a:p>
          <a:p>
            <a:r>
              <a:rPr lang="en-US" sz="3600" dirty="0"/>
              <a:t> </a:t>
            </a:r>
            <a:r>
              <a:rPr lang="en-US" sz="3600" dirty="0" smtClean="0"/>
              <a:t>        “The Great Transgression is when we</a:t>
            </a:r>
          </a:p>
          <a:p>
            <a:r>
              <a:rPr lang="en-US" sz="3600" dirty="0" smtClean="0"/>
              <a:t>Are guilty of ‘rebellion’!”</a:t>
            </a:r>
          </a:p>
          <a:p>
            <a:endParaRPr lang="en-US" sz="3600" dirty="0"/>
          </a:p>
          <a:p>
            <a:r>
              <a:rPr lang="en-US" sz="3600" dirty="0" smtClean="0"/>
              <a:t>Presumptuous sins were so serious, </a:t>
            </a:r>
          </a:p>
          <a:p>
            <a:r>
              <a:rPr lang="en-US" sz="3600" dirty="0" smtClean="0"/>
              <a:t>and of great magnitude</a:t>
            </a:r>
          </a:p>
          <a:p>
            <a:r>
              <a:rPr lang="en-US" sz="3600" dirty="0" smtClean="0"/>
              <a:t>That some sins were punishable by death.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9966587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6600" dirty="0" smtClean="0">
                <a:solidFill>
                  <a:srgbClr val="0070C0"/>
                </a:solidFill>
              </a:rPr>
              <a:t>Look at God’s Examples!</a:t>
            </a:r>
            <a:endParaRPr lang="en-US" sz="66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83866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0879" y="195607"/>
            <a:ext cx="10515600" cy="6473549"/>
          </a:xfrm>
        </p:spPr>
        <p:txBody>
          <a:bodyPr>
            <a:noAutofit/>
          </a:bodyPr>
          <a:lstStyle/>
          <a:p>
            <a:r>
              <a:rPr lang="en-US" sz="3600" b="1" u="sng" dirty="0" smtClean="0">
                <a:solidFill>
                  <a:srgbClr val="0070C0"/>
                </a:solidFill>
              </a:rPr>
              <a:t>1.  Cain.  </a:t>
            </a:r>
            <a:r>
              <a:rPr lang="en-US" sz="3600" dirty="0" smtClean="0"/>
              <a:t>Gen. 4:1-15 Rejected because he presumed </a:t>
            </a:r>
            <a:r>
              <a:rPr lang="en-US" sz="3600" dirty="0" err="1" smtClean="0"/>
              <a:t>hisSacrifice</a:t>
            </a:r>
            <a:r>
              <a:rPr lang="en-US" sz="3600" dirty="0" smtClean="0"/>
              <a:t> would be as good as what God said to </a:t>
            </a:r>
            <a:r>
              <a:rPr lang="en-US" sz="3600" dirty="0" err="1" smtClean="0"/>
              <a:t>offer.Punishment</a:t>
            </a:r>
            <a:r>
              <a:rPr lang="en-US" sz="3600" dirty="0" smtClean="0"/>
              <a:t>:  He was separated from God in the garden.</a:t>
            </a:r>
          </a:p>
          <a:p>
            <a:r>
              <a:rPr lang="en-US" sz="3600" b="1" u="sng" dirty="0" smtClean="0">
                <a:solidFill>
                  <a:srgbClr val="0070C0"/>
                </a:solidFill>
              </a:rPr>
              <a:t>2.  Moses.  </a:t>
            </a:r>
            <a:r>
              <a:rPr lang="en-US" sz="3600" dirty="0" smtClean="0"/>
              <a:t>Numbers 20:7-12  Spoke so as </a:t>
            </a:r>
            <a:r>
              <a:rPr lang="en-US" sz="3600" dirty="0" err="1" smtClean="0"/>
              <a:t>to‘presume</a:t>
            </a:r>
            <a:r>
              <a:rPr lang="en-US" sz="3600" dirty="0" smtClean="0"/>
              <a:t>’</a:t>
            </a:r>
          </a:p>
          <a:p>
            <a:r>
              <a:rPr lang="en-US" sz="3600" dirty="0" smtClean="0"/>
              <a:t>That God would accept him doing something his way</a:t>
            </a:r>
          </a:p>
          <a:p>
            <a:r>
              <a:rPr lang="en-US" sz="3600" dirty="0" smtClean="0"/>
              <a:t>(Moses)Punishment:  He could not enter the Promised land.</a:t>
            </a:r>
          </a:p>
          <a:p>
            <a:r>
              <a:rPr lang="en-US" sz="3600" b="1" u="sng" dirty="0" smtClean="0">
                <a:solidFill>
                  <a:srgbClr val="0070C0"/>
                </a:solidFill>
              </a:rPr>
              <a:t>3. </a:t>
            </a:r>
            <a:r>
              <a:rPr lang="en-US" sz="3600" b="1" u="sng" dirty="0" err="1" smtClean="0">
                <a:solidFill>
                  <a:srgbClr val="0070C0"/>
                </a:solidFill>
              </a:rPr>
              <a:t>Nadab</a:t>
            </a:r>
            <a:r>
              <a:rPr lang="en-US" sz="3600" b="1" u="sng" dirty="0" smtClean="0">
                <a:solidFill>
                  <a:srgbClr val="0070C0"/>
                </a:solidFill>
              </a:rPr>
              <a:t> and </a:t>
            </a:r>
            <a:r>
              <a:rPr lang="en-US" sz="3600" b="1" u="sng" dirty="0" err="1" smtClean="0">
                <a:solidFill>
                  <a:srgbClr val="0070C0"/>
                </a:solidFill>
              </a:rPr>
              <a:t>Abihu</a:t>
            </a:r>
            <a:r>
              <a:rPr lang="en-US" sz="3600" b="1" u="sng" dirty="0" smtClean="0">
                <a:solidFill>
                  <a:srgbClr val="0070C0"/>
                </a:solidFill>
              </a:rPr>
              <a:t>.  </a:t>
            </a:r>
            <a:r>
              <a:rPr lang="en-US" sz="3600" dirty="0" smtClean="0"/>
              <a:t>Lev. 10:1-7  Offered ‘strange fire’ </a:t>
            </a:r>
            <a:r>
              <a:rPr lang="en-US" sz="3600" dirty="0" err="1" smtClean="0"/>
              <a:t>toGod</a:t>
            </a:r>
            <a:r>
              <a:rPr lang="en-US" sz="3600" dirty="0" smtClean="0"/>
              <a:t>.  Punishment:  Immediate death</a:t>
            </a:r>
          </a:p>
          <a:p>
            <a:r>
              <a:rPr lang="en-US" sz="3600" b="1" u="sng" dirty="0" smtClean="0">
                <a:solidFill>
                  <a:srgbClr val="0070C0"/>
                </a:solidFill>
              </a:rPr>
              <a:t>.4. Man picked up sticks on Sabbath</a:t>
            </a:r>
            <a:r>
              <a:rPr lang="en-US" sz="3600" dirty="0" smtClean="0"/>
              <a:t>.  Numbers 15:30-36 Penalty for violating the law of the Sabbath! 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849718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9026" y="198782"/>
            <a:ext cx="12032974" cy="6659217"/>
          </a:xfrm>
        </p:spPr>
        <p:txBody>
          <a:bodyPr>
            <a:normAutofit fontScale="77500" lnSpcReduction="20000"/>
          </a:bodyPr>
          <a:lstStyle/>
          <a:p>
            <a:r>
              <a:rPr lang="en-US" sz="4600" b="1" u="sng" dirty="0" smtClean="0">
                <a:solidFill>
                  <a:srgbClr val="0070C0"/>
                </a:solidFill>
              </a:rPr>
              <a:t>5. . </a:t>
            </a:r>
            <a:r>
              <a:rPr lang="en-US" sz="4600" b="1" u="sng" dirty="0" err="1" smtClean="0">
                <a:solidFill>
                  <a:srgbClr val="0070C0"/>
                </a:solidFill>
              </a:rPr>
              <a:t>Uzzah</a:t>
            </a:r>
            <a:r>
              <a:rPr lang="en-US" sz="4600" b="1" u="sng" dirty="0" smtClean="0">
                <a:solidFill>
                  <a:srgbClr val="0070C0"/>
                </a:solidFill>
              </a:rPr>
              <a:t>. </a:t>
            </a:r>
            <a:r>
              <a:rPr lang="en-US" sz="4600" dirty="0" smtClean="0"/>
              <a:t>2 Sam. 6:1-11  Put forth his hand to stay the </a:t>
            </a:r>
          </a:p>
          <a:p>
            <a:r>
              <a:rPr lang="en-US" sz="4600" dirty="0" smtClean="0"/>
              <a:t>Ark.  Punishment:  Death.</a:t>
            </a:r>
          </a:p>
          <a:p>
            <a:r>
              <a:rPr lang="en-US" sz="4600" b="1" u="sng" dirty="0" smtClean="0">
                <a:solidFill>
                  <a:srgbClr val="0070C0"/>
                </a:solidFill>
              </a:rPr>
              <a:t>6.  Israel</a:t>
            </a:r>
            <a:r>
              <a:rPr lang="en-US" sz="4600" dirty="0" smtClean="0"/>
              <a:t>. </a:t>
            </a:r>
            <a:r>
              <a:rPr lang="en-US" sz="4600" b="1" dirty="0" smtClean="0"/>
              <a:t>Deuteronomy 1:42-46</a:t>
            </a:r>
            <a:r>
              <a:rPr lang="en-US" sz="4600" baseline="30000" dirty="0" smtClean="0"/>
              <a:t>42</a:t>
            </a:r>
            <a:r>
              <a:rPr lang="en-US" sz="4600" baseline="30000" dirty="0"/>
              <a:t> </a:t>
            </a:r>
            <a:r>
              <a:rPr lang="en-US" sz="4600" dirty="0"/>
              <a:t>And the </a:t>
            </a:r>
            <a:r>
              <a:rPr lang="en-US" sz="4600" cap="small" dirty="0"/>
              <a:t>Lord</a:t>
            </a:r>
            <a:r>
              <a:rPr lang="en-US" sz="4600" dirty="0"/>
              <a:t> said unto me, Say unto them. Go not up, neither fight; for I am not among you; lest ye be smitten before your enemies.</a:t>
            </a:r>
          </a:p>
          <a:p>
            <a:r>
              <a:rPr lang="en-US" sz="4600" baseline="30000" dirty="0"/>
              <a:t>43 </a:t>
            </a:r>
            <a:r>
              <a:rPr lang="en-US" sz="4600" dirty="0"/>
              <a:t>So I </a:t>
            </a:r>
            <a:r>
              <a:rPr lang="en-US" sz="4600" dirty="0" err="1"/>
              <a:t>spake</a:t>
            </a:r>
            <a:r>
              <a:rPr lang="en-US" sz="4600" dirty="0"/>
              <a:t> unto you; and ye would not hear, but rebelled against the commandment of the </a:t>
            </a:r>
            <a:r>
              <a:rPr lang="en-US" sz="4600" cap="small" dirty="0"/>
              <a:t>Lord</a:t>
            </a:r>
            <a:r>
              <a:rPr lang="en-US" sz="4600" dirty="0"/>
              <a:t>, and went </a:t>
            </a:r>
            <a:r>
              <a:rPr lang="en-US" sz="4600" b="1" u="sng" dirty="0">
                <a:solidFill>
                  <a:srgbClr val="0070C0"/>
                </a:solidFill>
              </a:rPr>
              <a:t>presumptuously </a:t>
            </a:r>
            <a:r>
              <a:rPr lang="en-US" sz="4600" dirty="0"/>
              <a:t>up into the hill.</a:t>
            </a:r>
          </a:p>
          <a:p>
            <a:r>
              <a:rPr lang="en-US" sz="4600" baseline="30000" dirty="0"/>
              <a:t>44 </a:t>
            </a:r>
            <a:r>
              <a:rPr lang="en-US" sz="4600" dirty="0"/>
              <a:t>And the Amorites, which dwelt in that mountain, came out against you, and chased you, as bees do, and destroyed you in </a:t>
            </a:r>
            <a:r>
              <a:rPr lang="en-US" sz="4600" dirty="0" err="1"/>
              <a:t>Seir</a:t>
            </a:r>
            <a:r>
              <a:rPr lang="en-US" sz="4600" dirty="0"/>
              <a:t>, even unto </a:t>
            </a:r>
            <a:r>
              <a:rPr lang="en-US" sz="4600" dirty="0" err="1"/>
              <a:t>Hormah</a:t>
            </a:r>
            <a:r>
              <a:rPr lang="en-US" sz="4600" dirty="0"/>
              <a:t>.</a:t>
            </a:r>
          </a:p>
          <a:p>
            <a:r>
              <a:rPr lang="en-US" sz="4600" baseline="30000" dirty="0"/>
              <a:t>45 </a:t>
            </a:r>
            <a:r>
              <a:rPr lang="en-US" sz="4600" dirty="0"/>
              <a:t>And ye returned and wept before the </a:t>
            </a:r>
            <a:r>
              <a:rPr lang="en-US" sz="4600" cap="small" dirty="0"/>
              <a:t>Lord</a:t>
            </a:r>
            <a:r>
              <a:rPr lang="en-US" sz="4600" dirty="0"/>
              <a:t>; but the </a:t>
            </a:r>
            <a:r>
              <a:rPr lang="en-US" sz="4600" cap="small" dirty="0"/>
              <a:t>Lord</a:t>
            </a:r>
            <a:r>
              <a:rPr lang="en-US" sz="4600" dirty="0"/>
              <a:t> would not hearken to your voice, nor give ear unto you.</a:t>
            </a:r>
          </a:p>
          <a:p>
            <a:r>
              <a:rPr lang="en-US" sz="4600" baseline="30000" dirty="0"/>
              <a:t>46 </a:t>
            </a:r>
            <a:r>
              <a:rPr lang="en-US" sz="4600" dirty="0"/>
              <a:t>So ye abode in Kadesh many days, according unto the days that ye abode there.</a:t>
            </a:r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1627390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9513" y="119270"/>
            <a:ext cx="11986591" cy="6619460"/>
          </a:xfrm>
        </p:spPr>
        <p:txBody>
          <a:bodyPr>
            <a:normAutofit/>
          </a:bodyPr>
          <a:lstStyle/>
          <a:p>
            <a:r>
              <a:rPr lang="en-US" dirty="0" smtClean="0"/>
              <a:t>What about Examples today?</a:t>
            </a:r>
          </a:p>
          <a:p>
            <a:endParaRPr lang="en-US" dirty="0" smtClean="0"/>
          </a:p>
          <a:p>
            <a:r>
              <a:rPr lang="en-US" sz="3600" b="1" u="sng" dirty="0" smtClean="0">
                <a:solidFill>
                  <a:srgbClr val="0070C0"/>
                </a:solidFill>
              </a:rPr>
              <a:t>1.  God says:  Baptism is essential to salvation.</a:t>
            </a:r>
          </a:p>
          <a:p>
            <a:r>
              <a:rPr lang="en-US" sz="3600" dirty="0" smtClean="0"/>
              <a:t>Mark16:15-16.  Some men </a:t>
            </a:r>
            <a:r>
              <a:rPr lang="en-US" sz="3600" dirty="0" err="1" smtClean="0"/>
              <a:t>overstep,takes</a:t>
            </a:r>
            <a:r>
              <a:rPr lang="en-US" sz="3600" dirty="0" smtClean="0"/>
              <a:t> undue</a:t>
            </a:r>
          </a:p>
          <a:p>
            <a:r>
              <a:rPr lang="en-US" sz="3600" dirty="0"/>
              <a:t> </a:t>
            </a:r>
            <a:r>
              <a:rPr lang="en-US" sz="3600" dirty="0" smtClean="0"/>
              <a:t>liberty, ‘presumes’ and states:  “baptism is not</a:t>
            </a:r>
          </a:p>
          <a:p>
            <a:r>
              <a:rPr lang="en-US" sz="3600" dirty="0" smtClean="0"/>
              <a:t>Necessary to salvation.</a:t>
            </a:r>
          </a:p>
          <a:p>
            <a:endParaRPr lang="en-US" sz="3600" b="1" u="sng" dirty="0">
              <a:solidFill>
                <a:srgbClr val="0070C0"/>
              </a:solidFill>
            </a:endParaRPr>
          </a:p>
          <a:p>
            <a:r>
              <a:rPr lang="en-US" sz="3600" b="1" u="sng" dirty="0" smtClean="0">
                <a:solidFill>
                  <a:srgbClr val="0070C0"/>
                </a:solidFill>
              </a:rPr>
              <a:t>2.  God says that baptism is a burial.  </a:t>
            </a:r>
            <a:r>
              <a:rPr lang="en-US" sz="3600" dirty="0" smtClean="0"/>
              <a:t>Not sprinkling,</a:t>
            </a:r>
          </a:p>
          <a:p>
            <a:r>
              <a:rPr lang="en-US" sz="3600" dirty="0" smtClean="0"/>
              <a:t>Not Pouring, but a burial.  Some men overstep, takes</a:t>
            </a:r>
          </a:p>
          <a:p>
            <a:r>
              <a:rPr lang="en-US" sz="3600" dirty="0" smtClean="0"/>
              <a:t>Undue liberty, “presumes” and states:  You can be</a:t>
            </a:r>
          </a:p>
          <a:p>
            <a:r>
              <a:rPr lang="en-US" sz="3600" dirty="0" smtClean="0"/>
              <a:t>Baptized by sprinkling or pouring.   Rom. 6:4;Col.2:12 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6432793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9451" y="79513"/>
            <a:ext cx="11926957" cy="6679096"/>
          </a:xfrm>
        </p:spPr>
        <p:txBody>
          <a:bodyPr>
            <a:normAutofit/>
          </a:bodyPr>
          <a:lstStyle/>
          <a:p>
            <a:r>
              <a:rPr lang="en-US" sz="3600" b="1" u="sng" dirty="0" smtClean="0">
                <a:solidFill>
                  <a:srgbClr val="0070C0"/>
                </a:solidFill>
              </a:rPr>
              <a:t>3.  God’s Word teaches that  ‘faith only’ will not save.</a:t>
            </a:r>
          </a:p>
          <a:p>
            <a:r>
              <a:rPr lang="en-US" sz="3600" dirty="0"/>
              <a:t> </a:t>
            </a:r>
            <a:r>
              <a:rPr lang="en-US" sz="3600" dirty="0" smtClean="0"/>
              <a:t>   James 2:24  </a:t>
            </a:r>
          </a:p>
          <a:p>
            <a:r>
              <a:rPr lang="en-US" sz="3600" dirty="0"/>
              <a:t> </a:t>
            </a:r>
            <a:r>
              <a:rPr lang="en-US" sz="3600" dirty="0" smtClean="0"/>
              <a:t>    Man oversteps :  Man presumes that one can be </a:t>
            </a:r>
          </a:p>
          <a:p>
            <a:r>
              <a:rPr lang="en-US" sz="3600" dirty="0" smtClean="0"/>
              <a:t>Saved by ‘faith only’, or ‘all one has to do to be saved</a:t>
            </a:r>
          </a:p>
          <a:p>
            <a:r>
              <a:rPr lang="en-US" sz="3600" dirty="0" smtClean="0"/>
              <a:t>Is just believe.  </a:t>
            </a:r>
          </a:p>
          <a:p>
            <a:endParaRPr lang="en-US" sz="3600" dirty="0"/>
          </a:p>
          <a:p>
            <a:r>
              <a:rPr lang="en-US" sz="3600" dirty="0" smtClean="0"/>
              <a:t>4.  God says that </a:t>
            </a:r>
            <a:r>
              <a:rPr lang="en-US" sz="3600" b="1" u="sng" dirty="0" smtClean="0">
                <a:solidFill>
                  <a:srgbClr val="0070C0"/>
                </a:solidFill>
              </a:rPr>
              <a:t>all the saved are added by the Lord to</a:t>
            </a:r>
          </a:p>
          <a:p>
            <a:r>
              <a:rPr lang="en-US" sz="3600" b="1" u="sng" dirty="0" smtClean="0">
                <a:solidFill>
                  <a:srgbClr val="0070C0"/>
                </a:solidFill>
              </a:rPr>
              <a:t>His church </a:t>
            </a:r>
            <a:r>
              <a:rPr lang="en-US" sz="3600" dirty="0" smtClean="0"/>
              <a:t>(Acts 2:47)    Man </a:t>
            </a:r>
            <a:r>
              <a:rPr lang="en-US" sz="3600" dirty="0" err="1" smtClean="0"/>
              <a:t>presumes..and</a:t>
            </a:r>
            <a:r>
              <a:rPr lang="en-US" sz="3600" dirty="0" smtClean="0"/>
              <a:t> says, you</a:t>
            </a:r>
          </a:p>
          <a:p>
            <a:r>
              <a:rPr lang="en-US" sz="3600" dirty="0" smtClean="0"/>
              <a:t>Can be saved and never be a member of the church. 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8836108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9026" y="198783"/>
            <a:ext cx="11956774" cy="6559826"/>
          </a:xfrm>
        </p:spPr>
        <p:txBody>
          <a:bodyPr>
            <a:normAutofit/>
          </a:bodyPr>
          <a:lstStyle/>
          <a:p>
            <a:r>
              <a:rPr lang="en-US" sz="3600" dirty="0" smtClean="0"/>
              <a:t>5.  </a:t>
            </a:r>
            <a:r>
              <a:rPr lang="en-US" sz="3600" b="1" u="sng" dirty="0" smtClean="0">
                <a:solidFill>
                  <a:srgbClr val="0070C0"/>
                </a:solidFill>
              </a:rPr>
              <a:t>God says there is ONLY ONE church!  </a:t>
            </a:r>
            <a:r>
              <a:rPr lang="en-US" sz="3600" dirty="0" smtClean="0"/>
              <a:t>Eph. 4:1-4; 1:22-23</a:t>
            </a:r>
          </a:p>
          <a:p>
            <a:r>
              <a:rPr lang="en-US" sz="3600" dirty="0"/>
              <a:t> </a:t>
            </a:r>
            <a:r>
              <a:rPr lang="en-US" sz="3600" dirty="0" smtClean="0"/>
              <a:t>  Man says (presumes) that one can select the church </a:t>
            </a:r>
          </a:p>
          <a:p>
            <a:r>
              <a:rPr lang="en-US" sz="3600" dirty="0"/>
              <a:t> </a:t>
            </a:r>
            <a:r>
              <a:rPr lang="en-US" sz="3600" dirty="0" smtClean="0"/>
              <a:t> of his/her choice!  </a:t>
            </a:r>
          </a:p>
          <a:p>
            <a:endParaRPr lang="en-US" sz="3600" dirty="0"/>
          </a:p>
          <a:p>
            <a:r>
              <a:rPr lang="en-US" sz="3600" dirty="0" smtClean="0"/>
              <a:t>6.  </a:t>
            </a:r>
            <a:r>
              <a:rPr lang="en-US" sz="3600" b="1" u="sng" dirty="0" smtClean="0">
                <a:solidFill>
                  <a:srgbClr val="0070C0"/>
                </a:solidFill>
              </a:rPr>
              <a:t>God says we are to ‘sing” in worship to Him.  </a:t>
            </a:r>
          </a:p>
          <a:p>
            <a:r>
              <a:rPr lang="en-US" sz="3600" dirty="0"/>
              <a:t> </a:t>
            </a:r>
            <a:r>
              <a:rPr lang="en-US" sz="3600" dirty="0" smtClean="0"/>
              <a:t> Eph. 5:19; Col. 3:16.  Man says (and presumes” ) that it is </a:t>
            </a:r>
          </a:p>
          <a:p>
            <a:r>
              <a:rPr lang="en-US" sz="3600" dirty="0"/>
              <a:t> </a:t>
            </a:r>
            <a:r>
              <a:rPr lang="en-US" sz="3600" dirty="0" smtClean="0"/>
              <a:t>  sing and play; play an instrument 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9249109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u="sng" dirty="0" smtClean="0">
                <a:solidFill>
                  <a:srgbClr val="0070C0"/>
                </a:solidFill>
              </a:rPr>
              <a:t>Why did David pray to God and asked God to</a:t>
            </a:r>
            <a:br>
              <a:rPr lang="en-US" b="1" u="sng" dirty="0" smtClean="0">
                <a:solidFill>
                  <a:srgbClr val="0070C0"/>
                </a:solidFill>
              </a:rPr>
            </a:br>
            <a:r>
              <a:rPr lang="en-US" b="1" u="sng" dirty="0" smtClean="0">
                <a:solidFill>
                  <a:srgbClr val="0070C0"/>
                </a:solidFill>
              </a:rPr>
              <a:t>keep him from presumptuous sin?</a:t>
            </a:r>
            <a:endParaRPr lang="en-US" b="1" u="sng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825624"/>
            <a:ext cx="12115800" cy="5032375"/>
          </a:xfrm>
        </p:spPr>
        <p:txBody>
          <a:bodyPr>
            <a:normAutofit lnSpcReduction="10000"/>
          </a:bodyPr>
          <a:lstStyle/>
          <a:p>
            <a:r>
              <a:rPr lang="en-US" sz="3600" dirty="0" smtClean="0"/>
              <a:t>He knew the danger of it.</a:t>
            </a:r>
          </a:p>
          <a:p>
            <a:r>
              <a:rPr lang="en-US" sz="3600" dirty="0" smtClean="0"/>
              <a:t>He knew that it was ‘the great transgression’ (great transgression) </a:t>
            </a:r>
          </a:p>
          <a:p>
            <a:r>
              <a:rPr lang="en-US" sz="3600" dirty="0" smtClean="0"/>
              <a:t>…Because of the very nature of the sin. It is the presumption </a:t>
            </a:r>
          </a:p>
          <a:p>
            <a:r>
              <a:rPr lang="en-US" sz="3600" dirty="0" smtClean="0"/>
              <a:t>For weak, puny, sinful, finite man to contrarily speak and act</a:t>
            </a:r>
          </a:p>
          <a:p>
            <a:r>
              <a:rPr lang="en-US" sz="3600" dirty="0" smtClean="0"/>
              <a:t>When the infinite, holy, and almighty God hath spoken.</a:t>
            </a:r>
          </a:p>
          <a:p>
            <a:r>
              <a:rPr lang="en-US" sz="3600" dirty="0" smtClean="0"/>
              <a:t>…Because it harden the heart. </a:t>
            </a:r>
            <a:r>
              <a:rPr lang="en-US" sz="3600" b="1" u="sng" dirty="0" smtClean="0">
                <a:solidFill>
                  <a:srgbClr val="0070C0"/>
                </a:solidFill>
              </a:rPr>
              <a:t>Presumptuous sins </a:t>
            </a:r>
          </a:p>
          <a:p>
            <a:r>
              <a:rPr lang="en-US" sz="3600" dirty="0"/>
              <a:t>p</a:t>
            </a:r>
            <a:r>
              <a:rPr lang="en-US" sz="3600" dirty="0" smtClean="0"/>
              <a:t>ersisted in will eventually, if not rapidly, sear the conscience</a:t>
            </a:r>
          </a:p>
          <a:p>
            <a:r>
              <a:rPr lang="en-US" sz="3600" dirty="0" smtClean="0"/>
              <a:t>And harden the heart.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06944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5400" b="1" u="sng" dirty="0" smtClean="0">
                <a:solidFill>
                  <a:srgbClr val="0070C0"/>
                </a:solidFill>
              </a:rPr>
              <a:t>Rebellion against God’s Word will cause one to be Lost. </a:t>
            </a:r>
          </a:p>
          <a:p>
            <a:r>
              <a:rPr lang="en-US" sz="4000" dirty="0"/>
              <a:t> </a:t>
            </a:r>
            <a:r>
              <a:rPr lang="en-US" sz="4000" dirty="0" smtClean="0"/>
              <a:t>    </a:t>
            </a:r>
            <a:r>
              <a:rPr lang="en-US" sz="6000" b="1" dirty="0" smtClean="0"/>
              <a:t> </a:t>
            </a:r>
            <a:r>
              <a:rPr lang="en-US" sz="4400" b="1" dirty="0" smtClean="0"/>
              <a:t>(King Saul…I Sam. 15:22,23  - cf.   John 12:48)</a:t>
            </a:r>
            <a:endParaRPr lang="en-US" sz="4400" b="1" dirty="0"/>
          </a:p>
        </p:txBody>
      </p:sp>
    </p:spTree>
    <p:extLst>
      <p:ext uri="{BB962C8B-B14F-4D97-AF65-F5344CB8AC3E}">
        <p14:creationId xmlns:p14="http://schemas.microsoft.com/office/powerpoint/2010/main" val="41286594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9270" y="248478"/>
            <a:ext cx="11887200" cy="6609522"/>
          </a:xfrm>
        </p:spPr>
        <p:txBody>
          <a:bodyPr/>
          <a:lstStyle/>
          <a:p>
            <a:r>
              <a:rPr lang="en-US" b="1" u="sng" dirty="0">
                <a:solidFill>
                  <a:srgbClr val="FF0000"/>
                </a:solidFill>
              </a:rPr>
              <a:t>Lev. 10:1-3  </a:t>
            </a:r>
          </a:p>
          <a:p>
            <a:endParaRPr lang="en-US" dirty="0" smtClean="0"/>
          </a:p>
          <a:p>
            <a:r>
              <a:rPr lang="en-US" sz="3600" dirty="0"/>
              <a:t> And </a:t>
            </a:r>
            <a:r>
              <a:rPr lang="en-US" sz="3600" dirty="0" err="1"/>
              <a:t>Nadab</a:t>
            </a:r>
            <a:r>
              <a:rPr lang="en-US" sz="3600" dirty="0"/>
              <a:t> and </a:t>
            </a:r>
            <a:r>
              <a:rPr lang="en-US" sz="3600" dirty="0" err="1"/>
              <a:t>Abihu</a:t>
            </a:r>
            <a:r>
              <a:rPr lang="en-US" sz="3600" dirty="0"/>
              <a:t>, the sons of Aaron, took either of them his censer, and put fire therein, and put incense thereon, and </a:t>
            </a:r>
            <a:r>
              <a:rPr lang="en-US" sz="3600" b="1" u="sng" dirty="0">
                <a:solidFill>
                  <a:srgbClr val="FF0000"/>
                </a:solidFill>
              </a:rPr>
              <a:t>offered strange fire before the </a:t>
            </a:r>
            <a:r>
              <a:rPr lang="en-US" sz="3600" b="1" u="sng" cap="small" dirty="0">
                <a:solidFill>
                  <a:srgbClr val="FF0000"/>
                </a:solidFill>
              </a:rPr>
              <a:t>Lord</a:t>
            </a:r>
            <a:r>
              <a:rPr lang="en-US" sz="3600" dirty="0"/>
              <a:t>, which he commanded them not.</a:t>
            </a:r>
          </a:p>
          <a:p>
            <a:r>
              <a:rPr lang="en-US" sz="3600" baseline="30000" dirty="0"/>
              <a:t>2 </a:t>
            </a:r>
            <a:r>
              <a:rPr lang="en-US" sz="3600" dirty="0"/>
              <a:t>And there went out fire from the </a:t>
            </a:r>
            <a:r>
              <a:rPr lang="en-US" sz="3600" cap="small" dirty="0"/>
              <a:t>Lord</a:t>
            </a:r>
            <a:r>
              <a:rPr lang="en-US" sz="3600" dirty="0"/>
              <a:t>, and devoured them, and they died before the </a:t>
            </a:r>
            <a:r>
              <a:rPr lang="en-US" sz="3600" cap="small" dirty="0"/>
              <a:t>Lord</a:t>
            </a:r>
            <a:r>
              <a:rPr lang="en-US" sz="3600" dirty="0"/>
              <a:t>.</a:t>
            </a:r>
          </a:p>
          <a:p>
            <a:r>
              <a:rPr lang="en-US" sz="3600" baseline="30000" dirty="0"/>
              <a:t>3 </a:t>
            </a:r>
            <a:r>
              <a:rPr lang="en-US" sz="3600" dirty="0"/>
              <a:t>Then Moses said unto Aaron, This is it that the </a:t>
            </a:r>
            <a:r>
              <a:rPr lang="en-US" sz="3600" cap="small" dirty="0"/>
              <a:t>Lord</a:t>
            </a:r>
            <a:r>
              <a:rPr lang="en-US" sz="3600" dirty="0"/>
              <a:t> </a:t>
            </a:r>
            <a:r>
              <a:rPr lang="en-US" sz="3600" dirty="0" err="1"/>
              <a:t>spake</a:t>
            </a:r>
            <a:r>
              <a:rPr lang="en-US" sz="3600" dirty="0"/>
              <a:t>, saying, I will be sanctified in them that come nigh me, and before all the people I will be glorified. And Aaron held his peace.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98955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000" b="1" i="1" u="sng" dirty="0" smtClean="0">
                <a:solidFill>
                  <a:srgbClr val="FF0000"/>
                </a:solidFill>
              </a:rPr>
              <a:t>Someone has said:</a:t>
            </a:r>
            <a:endParaRPr lang="en-US" sz="6000" b="1" i="1" u="sng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4800" dirty="0"/>
              <a:t> </a:t>
            </a:r>
            <a:r>
              <a:rPr lang="en-US" sz="4800" dirty="0" smtClean="0"/>
              <a:t>   </a:t>
            </a:r>
            <a:r>
              <a:rPr lang="en-US" sz="4800" dirty="0"/>
              <a:t>"The closer a man is to God, the more attention he is to pay to holiness and the glory of God</a:t>
            </a:r>
            <a:r>
              <a:rPr lang="en-US" sz="4800" dirty="0" smtClean="0"/>
              <a:t>.“</a:t>
            </a:r>
          </a:p>
          <a:p>
            <a:r>
              <a:rPr lang="en-US" sz="4800" dirty="0" smtClean="0"/>
              <a:t>[</a:t>
            </a:r>
            <a:r>
              <a:rPr lang="en-US" sz="4800" dirty="0"/>
              <a:t>13] By this, Moses surely inferred that </a:t>
            </a:r>
            <a:r>
              <a:rPr lang="en-US" sz="4800" dirty="0" err="1"/>
              <a:t>Nadab</a:t>
            </a:r>
            <a:r>
              <a:rPr lang="en-US" sz="4800" dirty="0"/>
              <a:t> and </a:t>
            </a:r>
            <a:r>
              <a:rPr lang="en-US" sz="4800" dirty="0" err="1"/>
              <a:t>Abihu</a:t>
            </a:r>
            <a:r>
              <a:rPr lang="en-US" sz="4800" dirty="0"/>
              <a:t> should certainly have known better </a:t>
            </a:r>
            <a:r>
              <a:rPr lang="en-US" sz="4800" b="1" i="1" u="sng" dirty="0">
                <a:solidFill>
                  <a:srgbClr val="FF0000"/>
                </a:solidFill>
              </a:rPr>
              <a:t>than to act so presumptuously.</a:t>
            </a:r>
          </a:p>
        </p:txBody>
      </p:sp>
    </p:spTree>
    <p:extLst>
      <p:ext uri="{BB962C8B-B14F-4D97-AF65-F5344CB8AC3E}">
        <p14:creationId xmlns:p14="http://schemas.microsoft.com/office/powerpoint/2010/main" val="8376453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b="1" u="sng" dirty="0" smtClean="0">
                <a:solidFill>
                  <a:srgbClr val="7030A0"/>
                </a:solidFill>
              </a:rPr>
              <a:t>God’s Word Warns us:  Psalm 19:11</a:t>
            </a:r>
            <a:endParaRPr lang="en-US" sz="5400" b="1" u="sng" dirty="0">
              <a:solidFill>
                <a:srgbClr val="7030A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/>
              <a:t>1.  Warning is needed for sins we are </a:t>
            </a:r>
            <a:r>
              <a:rPr lang="en-US" sz="3600" b="1" dirty="0" err="1" smtClean="0"/>
              <a:t>succeptible</a:t>
            </a:r>
            <a:r>
              <a:rPr lang="en-US" sz="3600" b="1" dirty="0" smtClean="0"/>
              <a:t> to </a:t>
            </a:r>
          </a:p>
          <a:p>
            <a:r>
              <a:rPr lang="en-US" sz="3600" b="1" dirty="0"/>
              <a:t> </a:t>
            </a:r>
            <a:r>
              <a:rPr lang="en-US" sz="3600" b="1" dirty="0" smtClean="0"/>
              <a:t>    Heb. 12:1-2  (Our besetting sins!)</a:t>
            </a:r>
          </a:p>
          <a:p>
            <a:r>
              <a:rPr lang="en-US" sz="3600" b="1" dirty="0" smtClean="0"/>
              <a:t>2.  Warning is needed for dangers we cannot see</a:t>
            </a:r>
          </a:p>
          <a:p>
            <a:r>
              <a:rPr lang="en-US" sz="3600" b="1" dirty="0" smtClean="0"/>
              <a:t>3.  Warning is needed for dangers we cannot appreciate</a:t>
            </a:r>
          </a:p>
          <a:p>
            <a:r>
              <a:rPr lang="en-US" sz="3600" b="1" dirty="0" smtClean="0"/>
              <a:t>4.  Warning is needed for dangers far off in the future</a:t>
            </a:r>
          </a:p>
          <a:p>
            <a:r>
              <a:rPr lang="en-US" sz="3600" b="1" i="1" u="sng" dirty="0" smtClean="0">
                <a:solidFill>
                  <a:srgbClr val="7030A0"/>
                </a:solidFill>
              </a:rPr>
              <a:t>5.  Warnings are often REJECTED!</a:t>
            </a:r>
            <a:endParaRPr lang="en-US" sz="3600" b="1" i="1" u="sng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265004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329" y="344696"/>
            <a:ext cx="11976653" cy="6682270"/>
          </a:xfrm>
        </p:spPr>
        <p:txBody>
          <a:bodyPr>
            <a:noAutofit/>
          </a:bodyPr>
          <a:lstStyle/>
          <a:p>
            <a:r>
              <a:rPr lang="en-US" sz="3600" b="1" i="1" u="sng" dirty="0" smtClean="0">
                <a:solidFill>
                  <a:srgbClr val="FF0000"/>
                </a:solidFill>
              </a:rPr>
              <a:t>JUST AS I AM</a:t>
            </a:r>
          </a:p>
          <a:p>
            <a:r>
              <a:rPr lang="en-US" sz="3600" b="1" dirty="0" smtClean="0">
                <a:solidFill>
                  <a:srgbClr val="FF0000"/>
                </a:solidFill>
              </a:rPr>
              <a:t>I</a:t>
            </a:r>
            <a:r>
              <a:rPr lang="en-US" sz="3600" dirty="0" smtClean="0"/>
              <a:t> </a:t>
            </a:r>
            <a:r>
              <a:rPr lang="en-US" sz="3600" dirty="0"/>
              <a:t>come broken to be mended</a:t>
            </a:r>
            <a:br>
              <a:rPr lang="en-US" sz="3600" dirty="0"/>
            </a:br>
            <a:r>
              <a:rPr lang="en-US" sz="3600" b="1" dirty="0">
                <a:solidFill>
                  <a:srgbClr val="FF0000"/>
                </a:solidFill>
              </a:rPr>
              <a:t>I</a:t>
            </a:r>
            <a:r>
              <a:rPr lang="en-US" sz="3600" dirty="0"/>
              <a:t> come wounded to be healed</a:t>
            </a:r>
            <a:br>
              <a:rPr lang="en-US" sz="3600" dirty="0"/>
            </a:br>
            <a:r>
              <a:rPr lang="en-US" sz="3600" b="1" dirty="0">
                <a:solidFill>
                  <a:srgbClr val="FF0000"/>
                </a:solidFill>
              </a:rPr>
              <a:t>I</a:t>
            </a:r>
            <a:r>
              <a:rPr lang="en-US" sz="3600" dirty="0"/>
              <a:t> come desperate to be rescued</a:t>
            </a:r>
            <a:br>
              <a:rPr lang="en-US" sz="3600" dirty="0"/>
            </a:br>
            <a:r>
              <a:rPr lang="en-US" sz="3600" b="1" dirty="0">
                <a:solidFill>
                  <a:srgbClr val="FF0000"/>
                </a:solidFill>
              </a:rPr>
              <a:t>I</a:t>
            </a:r>
            <a:r>
              <a:rPr lang="en-US" sz="3600" dirty="0"/>
              <a:t> come empty to be filled</a:t>
            </a:r>
            <a:br>
              <a:rPr lang="en-US" sz="3600" dirty="0"/>
            </a:br>
            <a:r>
              <a:rPr lang="en-US" sz="3600" b="1" dirty="0">
                <a:solidFill>
                  <a:srgbClr val="FF0000"/>
                </a:solidFill>
              </a:rPr>
              <a:t>I</a:t>
            </a:r>
            <a:r>
              <a:rPr lang="en-US" sz="3600" dirty="0"/>
              <a:t> come guilty to be pardoned</a:t>
            </a:r>
            <a:br>
              <a:rPr lang="en-US" sz="3600" dirty="0"/>
            </a:br>
            <a:r>
              <a:rPr lang="en-US" sz="3600" dirty="0"/>
              <a:t>By the blood of Christ the Lamb</a:t>
            </a:r>
            <a:br>
              <a:rPr lang="en-US" sz="3600" dirty="0"/>
            </a:br>
            <a:r>
              <a:rPr lang="en-US" sz="3600" dirty="0"/>
              <a:t>And</a:t>
            </a:r>
            <a:r>
              <a:rPr lang="en-US" sz="3600" b="1" u="sng" dirty="0">
                <a:solidFill>
                  <a:srgbClr val="FF0000"/>
                </a:solidFill>
              </a:rPr>
              <a:t> I'm </a:t>
            </a:r>
            <a:r>
              <a:rPr lang="en-US" sz="3600" dirty="0"/>
              <a:t>welcomed with open arms</a:t>
            </a:r>
            <a:br>
              <a:rPr lang="en-US" sz="3600" dirty="0"/>
            </a:br>
            <a:r>
              <a:rPr lang="en-US" sz="3600" dirty="0"/>
              <a:t>Praise God, </a:t>
            </a:r>
            <a:r>
              <a:rPr lang="en-US" sz="3600" b="1" u="sng" dirty="0">
                <a:solidFill>
                  <a:srgbClr val="FF0000"/>
                </a:solidFill>
              </a:rPr>
              <a:t>just as I am</a:t>
            </a:r>
            <a:r>
              <a:rPr lang="en-US" sz="3600" dirty="0"/>
              <a:t/>
            </a:r>
            <a:br>
              <a:rPr lang="en-US" sz="3600" dirty="0"/>
            </a:br>
            <a:r>
              <a:rPr lang="en-US" sz="3600" dirty="0"/>
              <a:t>Praise God, </a:t>
            </a:r>
            <a:r>
              <a:rPr lang="en-US" sz="4000" b="1" u="sng" dirty="0">
                <a:solidFill>
                  <a:srgbClr val="FF0000"/>
                </a:solidFill>
              </a:rPr>
              <a:t>just as I am</a:t>
            </a:r>
            <a:r>
              <a:rPr lang="en-US" sz="3600" dirty="0"/>
              <a:t/>
            </a:r>
            <a:br>
              <a:rPr lang="en-US" sz="3600" dirty="0"/>
            </a:br>
            <a:r>
              <a:rPr lang="en-US" sz="3600" b="1" i="1" u="sng" dirty="0">
                <a:solidFill>
                  <a:srgbClr val="FF0000"/>
                </a:solidFill>
              </a:rPr>
              <a:t>Just as I am</a:t>
            </a:r>
          </a:p>
        </p:txBody>
      </p:sp>
    </p:spTree>
    <p:extLst>
      <p:ext uri="{BB962C8B-B14F-4D97-AF65-F5344CB8AC3E}">
        <p14:creationId xmlns:p14="http://schemas.microsoft.com/office/powerpoint/2010/main" val="20647018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4400" b="1" dirty="0" smtClean="0">
                <a:solidFill>
                  <a:srgbClr val="7030A0"/>
                </a:solidFill>
              </a:rPr>
              <a:t>I am coming Lord.  </a:t>
            </a:r>
          </a:p>
          <a:p>
            <a:pPr marL="0" indent="0">
              <a:buNone/>
            </a:pPr>
            <a:endParaRPr lang="en-US" sz="4400" b="1" dirty="0">
              <a:solidFill>
                <a:srgbClr val="7030A0"/>
              </a:solidFill>
            </a:endParaRPr>
          </a:p>
          <a:p>
            <a:pPr marL="0" indent="0">
              <a:buNone/>
            </a:pPr>
            <a:r>
              <a:rPr lang="en-US" sz="4400" b="1" dirty="0" smtClean="0">
                <a:solidFill>
                  <a:srgbClr val="7030A0"/>
                </a:solidFill>
              </a:rPr>
              <a:t>Will you come with me?</a:t>
            </a:r>
            <a:endParaRPr lang="en-US" sz="4400" b="1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606352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0"/>
            <a:ext cx="10515600" cy="6176963"/>
          </a:xfrm>
        </p:spPr>
        <p:txBody>
          <a:bodyPr>
            <a:normAutofit/>
          </a:bodyPr>
          <a:lstStyle/>
          <a:p>
            <a:r>
              <a:rPr lang="en-US" sz="3600" dirty="0" smtClean="0"/>
              <a:t>Who were </a:t>
            </a:r>
            <a:r>
              <a:rPr lang="en-US" sz="3600" dirty="0" err="1" smtClean="0"/>
              <a:t>Nadab</a:t>
            </a:r>
            <a:r>
              <a:rPr lang="en-US" sz="3600" dirty="0" smtClean="0"/>
              <a:t> and </a:t>
            </a:r>
            <a:r>
              <a:rPr lang="en-US" sz="3600" dirty="0" err="1" smtClean="0"/>
              <a:t>Abihu</a:t>
            </a:r>
            <a:r>
              <a:rPr lang="en-US" sz="3600" dirty="0" smtClean="0"/>
              <a:t>?</a:t>
            </a:r>
          </a:p>
          <a:p>
            <a:pPr marL="0" indent="0">
              <a:buNone/>
            </a:pPr>
            <a:r>
              <a:rPr lang="en-US" sz="3600" dirty="0" smtClean="0"/>
              <a:t>           Aaron’s sons.  Lev. 10:1</a:t>
            </a:r>
          </a:p>
          <a:p>
            <a:pPr marL="0" indent="0">
              <a:buNone/>
            </a:pPr>
            <a:r>
              <a:rPr lang="en-US" sz="3600" dirty="0" smtClean="0"/>
              <a:t>Who was Aaron?   God’s High Priest</a:t>
            </a:r>
          </a:p>
          <a:p>
            <a:pPr marL="0" indent="0">
              <a:buNone/>
            </a:pPr>
            <a:r>
              <a:rPr lang="en-US" sz="3600" dirty="0" smtClean="0"/>
              <a:t>    What sin did the two boys commit?  Offered strange fire Unto the Lord.   Lev. 10:1-2  </a:t>
            </a:r>
          </a:p>
          <a:p>
            <a:pPr marL="0" indent="0">
              <a:buNone/>
            </a:pPr>
            <a:r>
              <a:rPr lang="en-US" sz="3600" dirty="0"/>
              <a:t> </a:t>
            </a:r>
            <a:r>
              <a:rPr lang="en-US" sz="3600" dirty="0" smtClean="0"/>
              <a:t>    (God had designated   Where the ‘fire ‘ was to be taken from</a:t>
            </a:r>
            <a:r>
              <a:rPr lang="en-US" sz="3600" dirty="0" smtClean="0">
                <a:sym typeface="Wingdings" panose="05000000000000000000" pitchFamily="2" charset="2"/>
              </a:rPr>
              <a:t>)</a:t>
            </a:r>
            <a:r>
              <a:rPr lang="en-US" sz="3600" dirty="0" smtClean="0"/>
              <a:t>   </a:t>
            </a:r>
          </a:p>
          <a:p>
            <a:r>
              <a:rPr lang="en-US" sz="3600" dirty="0"/>
              <a:t> </a:t>
            </a:r>
            <a:r>
              <a:rPr lang="en-US" sz="3600" dirty="0" smtClean="0"/>
              <a:t>What was their sin?  </a:t>
            </a:r>
          </a:p>
          <a:p>
            <a:endParaRPr lang="en-US" sz="3600" b="1" u="sng" dirty="0" smtClean="0">
              <a:solidFill>
                <a:srgbClr val="FF0000"/>
              </a:solidFill>
            </a:endParaRPr>
          </a:p>
          <a:p>
            <a:r>
              <a:rPr lang="en-US" sz="3600" b="1" u="sng" dirty="0">
                <a:solidFill>
                  <a:srgbClr val="FF0000"/>
                </a:solidFill>
              </a:rPr>
              <a:t> </a:t>
            </a:r>
            <a:r>
              <a:rPr lang="en-US" sz="3600" b="1" u="sng" dirty="0" smtClean="0">
                <a:solidFill>
                  <a:srgbClr val="FF0000"/>
                </a:solidFill>
              </a:rPr>
              <a:t>          The  Sin of Presumption!</a:t>
            </a:r>
            <a:endParaRPr lang="en-US" sz="3600" b="1" u="sng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022618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42504"/>
            <a:ext cx="11353800" cy="6602680"/>
          </a:xfrm>
        </p:spPr>
        <p:txBody>
          <a:bodyPr>
            <a:normAutofit fontScale="92500" lnSpcReduction="10000"/>
          </a:bodyPr>
          <a:lstStyle/>
          <a:p>
            <a:r>
              <a:rPr lang="en-US" sz="3600" dirty="0" smtClean="0"/>
              <a:t>   </a:t>
            </a:r>
            <a:r>
              <a:rPr lang="en-US" sz="3600" b="1" i="1" u="sng" dirty="0" smtClean="0">
                <a:solidFill>
                  <a:srgbClr val="FF0000"/>
                </a:solidFill>
              </a:rPr>
              <a:t>Psalms 19:1-14 </a:t>
            </a:r>
            <a:r>
              <a:rPr lang="en-US" sz="3600" dirty="0" smtClean="0"/>
              <a:t>The heavens declare the glory of God; and the firmament </a:t>
            </a:r>
            <a:r>
              <a:rPr lang="en-US" sz="3600" dirty="0" err="1" smtClean="0"/>
              <a:t>sheweth</a:t>
            </a:r>
            <a:r>
              <a:rPr lang="en-US" sz="3600" dirty="0" smtClean="0"/>
              <a:t> his </a:t>
            </a:r>
            <a:r>
              <a:rPr lang="en-US" sz="3600" dirty="0" err="1" smtClean="0"/>
              <a:t>handywork</a:t>
            </a:r>
            <a:r>
              <a:rPr lang="en-US" sz="3600" dirty="0" smtClean="0"/>
              <a:t>.</a:t>
            </a:r>
          </a:p>
          <a:p>
            <a:r>
              <a:rPr lang="en-US" sz="3600" baseline="30000" dirty="0" smtClean="0"/>
              <a:t>2 </a:t>
            </a:r>
            <a:r>
              <a:rPr lang="en-US" sz="3600" dirty="0" smtClean="0"/>
              <a:t>Day unto day </a:t>
            </a:r>
            <a:r>
              <a:rPr lang="en-US" sz="3600" dirty="0" err="1" smtClean="0"/>
              <a:t>uttereth</a:t>
            </a:r>
            <a:r>
              <a:rPr lang="en-US" sz="3600" dirty="0" smtClean="0"/>
              <a:t> speech, and night unto night </a:t>
            </a:r>
            <a:r>
              <a:rPr lang="en-US" sz="3600" dirty="0" err="1" smtClean="0"/>
              <a:t>sheweth</a:t>
            </a:r>
            <a:r>
              <a:rPr lang="en-US" sz="3600" dirty="0" smtClean="0"/>
              <a:t> knowledge.</a:t>
            </a:r>
          </a:p>
          <a:p>
            <a:r>
              <a:rPr lang="en-US" sz="3600" baseline="30000" dirty="0" smtClean="0"/>
              <a:t>3 </a:t>
            </a:r>
            <a:r>
              <a:rPr lang="en-US" sz="3600" dirty="0" smtClean="0"/>
              <a:t>There is no speech nor language, where their voice is not heard.</a:t>
            </a:r>
          </a:p>
          <a:p>
            <a:r>
              <a:rPr lang="en-US" sz="3600" baseline="30000" dirty="0" smtClean="0"/>
              <a:t>4 </a:t>
            </a:r>
            <a:r>
              <a:rPr lang="en-US" sz="3600" dirty="0" smtClean="0"/>
              <a:t>Their line is gone out through all the earth, and their words to the end of the world. In them hath he set a tabernacle for the sun,</a:t>
            </a:r>
          </a:p>
          <a:p>
            <a:r>
              <a:rPr lang="en-US" sz="3600" baseline="30000" dirty="0" smtClean="0"/>
              <a:t>5 </a:t>
            </a:r>
            <a:r>
              <a:rPr lang="en-US" sz="3600" dirty="0" smtClean="0"/>
              <a:t>Which is as a bridegroom coming out of his chamber, and </a:t>
            </a:r>
            <a:r>
              <a:rPr lang="en-US" sz="3600" dirty="0" err="1" smtClean="0"/>
              <a:t>rejoiceth</a:t>
            </a:r>
            <a:r>
              <a:rPr lang="en-US" sz="3600" dirty="0" smtClean="0"/>
              <a:t> as a strong man to run a race.</a:t>
            </a:r>
          </a:p>
          <a:p>
            <a:r>
              <a:rPr lang="en-US" sz="3600" dirty="0"/>
              <a:t>6</a:t>
            </a:r>
            <a:r>
              <a:rPr lang="en-US" sz="3600" dirty="0" smtClean="0"/>
              <a:t> His going forth is from the end of the heaven, and his circuit unto the ends of it: and there is nothing hid from the heat thereof.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0485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0629" y="178130"/>
            <a:ext cx="11946576" cy="6567054"/>
          </a:xfrm>
        </p:spPr>
        <p:txBody>
          <a:bodyPr/>
          <a:lstStyle/>
          <a:p>
            <a:r>
              <a:rPr lang="en-US" sz="3600" baseline="30000" dirty="0" smtClean="0"/>
              <a:t>7 </a:t>
            </a:r>
            <a:r>
              <a:rPr lang="en-US" sz="3600" dirty="0" smtClean="0"/>
              <a:t>The law of the </a:t>
            </a:r>
            <a:r>
              <a:rPr lang="en-US" sz="3600" cap="small" dirty="0" smtClean="0">
                <a:effectLst/>
              </a:rPr>
              <a:t>Lord</a:t>
            </a:r>
            <a:r>
              <a:rPr lang="en-US" sz="3600" dirty="0" smtClean="0"/>
              <a:t> is perfect, converting the soul: the testimony of the </a:t>
            </a:r>
            <a:r>
              <a:rPr lang="en-US" sz="3600" cap="small" dirty="0" smtClean="0">
                <a:effectLst/>
              </a:rPr>
              <a:t>Lord</a:t>
            </a:r>
            <a:r>
              <a:rPr lang="en-US" sz="3600" dirty="0" smtClean="0"/>
              <a:t> is sure, making wise the simple.</a:t>
            </a:r>
          </a:p>
          <a:p>
            <a:r>
              <a:rPr lang="en-US" sz="3600" baseline="30000" dirty="0" smtClean="0"/>
              <a:t>8 </a:t>
            </a:r>
            <a:r>
              <a:rPr lang="en-US" sz="3600" dirty="0" smtClean="0"/>
              <a:t>The statutes of the </a:t>
            </a:r>
            <a:r>
              <a:rPr lang="en-US" sz="3600" cap="small" dirty="0" smtClean="0">
                <a:effectLst/>
              </a:rPr>
              <a:t>Lord</a:t>
            </a:r>
            <a:r>
              <a:rPr lang="en-US" sz="3600" dirty="0" smtClean="0"/>
              <a:t> are right, rejoicing the heart: the commandment of the </a:t>
            </a:r>
            <a:r>
              <a:rPr lang="en-US" sz="3600" cap="small" dirty="0" smtClean="0">
                <a:effectLst/>
              </a:rPr>
              <a:t>Lord</a:t>
            </a:r>
            <a:r>
              <a:rPr lang="en-US" sz="3600" dirty="0" smtClean="0"/>
              <a:t> is pure, enlightening the eyes.</a:t>
            </a:r>
          </a:p>
          <a:p>
            <a:r>
              <a:rPr lang="en-US" sz="3600" baseline="30000" dirty="0" smtClean="0"/>
              <a:t>9 </a:t>
            </a:r>
            <a:r>
              <a:rPr lang="en-US" sz="3600" dirty="0" smtClean="0"/>
              <a:t>The fear of the </a:t>
            </a:r>
            <a:r>
              <a:rPr lang="en-US" sz="3600" cap="small" dirty="0" smtClean="0">
                <a:effectLst/>
              </a:rPr>
              <a:t>Lord</a:t>
            </a:r>
            <a:r>
              <a:rPr lang="en-US" sz="3600" dirty="0" smtClean="0"/>
              <a:t> is clean, enduring for ever: the judgments of the </a:t>
            </a:r>
            <a:r>
              <a:rPr lang="en-US" sz="3600" cap="small" dirty="0" smtClean="0">
                <a:effectLst/>
              </a:rPr>
              <a:t>Lord</a:t>
            </a:r>
            <a:r>
              <a:rPr lang="en-US" sz="3600" dirty="0" smtClean="0"/>
              <a:t> are true and righteous altogether</a:t>
            </a:r>
          </a:p>
          <a:p>
            <a:r>
              <a:rPr lang="en-US" sz="3600" baseline="30000" dirty="0" smtClean="0"/>
              <a:t>10 </a:t>
            </a:r>
            <a:r>
              <a:rPr lang="en-US" sz="3600" dirty="0" smtClean="0"/>
              <a:t>More to be desired are they than gold, yea, than much fine gold: sweeter also than honey and the honeycomb.</a:t>
            </a:r>
          </a:p>
          <a:p>
            <a:r>
              <a:rPr lang="en-US" sz="3600" baseline="30000" dirty="0" smtClean="0"/>
              <a:t>11 </a:t>
            </a:r>
            <a:r>
              <a:rPr lang="en-US" sz="3600" dirty="0" smtClean="0"/>
              <a:t>Moreover by them is thy servant warned: and in keeping of them there is great reward.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72480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127" y="0"/>
            <a:ext cx="11994078" cy="6858000"/>
          </a:xfrm>
        </p:spPr>
        <p:txBody>
          <a:bodyPr/>
          <a:lstStyle/>
          <a:p>
            <a:r>
              <a:rPr lang="en-US" sz="3600" baseline="30000" dirty="0" smtClean="0"/>
              <a:t>12 </a:t>
            </a:r>
            <a:r>
              <a:rPr lang="en-US" sz="3600" dirty="0" smtClean="0"/>
              <a:t>Who can understand his errors? cleanse thou me from secret faults.</a:t>
            </a:r>
          </a:p>
          <a:p>
            <a:r>
              <a:rPr lang="en-US" sz="3600" b="1" baseline="30000" dirty="0" smtClean="0">
                <a:solidFill>
                  <a:srgbClr val="0070C0"/>
                </a:solidFill>
              </a:rPr>
              <a:t>13 </a:t>
            </a:r>
            <a:r>
              <a:rPr lang="en-US" sz="3600" b="1" dirty="0" smtClean="0">
                <a:solidFill>
                  <a:srgbClr val="0070C0"/>
                </a:solidFill>
              </a:rPr>
              <a:t>Keep back thy servant also from presumptuous sins; let them not have dominion over me: then shall I be upright, and I shall be innocent from the great transgression.</a:t>
            </a:r>
          </a:p>
          <a:p>
            <a:r>
              <a:rPr lang="en-US" sz="3600" baseline="30000" dirty="0" smtClean="0"/>
              <a:t>14 </a:t>
            </a:r>
            <a:r>
              <a:rPr lang="en-US" sz="3600" dirty="0" smtClean="0"/>
              <a:t>Let the words of my mouth, and the meditation of my heart, be acceptable in thy sight, O </a:t>
            </a:r>
            <a:r>
              <a:rPr lang="en-US" sz="3600" cap="small" dirty="0" smtClean="0">
                <a:effectLst/>
              </a:rPr>
              <a:t>Lord</a:t>
            </a:r>
            <a:r>
              <a:rPr lang="en-US" sz="3600" dirty="0" smtClean="0"/>
              <a:t>, my strength, and my redeemer.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89033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8130" y="95002"/>
            <a:ext cx="11175670" cy="6650181"/>
          </a:xfrm>
        </p:spPr>
        <p:txBody>
          <a:bodyPr/>
          <a:lstStyle/>
          <a:p>
            <a:r>
              <a:rPr lang="en-US" sz="4400" baseline="30000" dirty="0" smtClean="0"/>
              <a:t>13 </a:t>
            </a:r>
            <a:r>
              <a:rPr lang="en-US" sz="4400" b="1" u="sng" dirty="0" smtClean="0">
                <a:solidFill>
                  <a:srgbClr val="0070C0"/>
                </a:solidFill>
              </a:rPr>
              <a:t>Keep back </a:t>
            </a:r>
            <a:r>
              <a:rPr lang="en-US" sz="4400" dirty="0" smtClean="0"/>
              <a:t>thy servant also from </a:t>
            </a:r>
            <a:r>
              <a:rPr lang="en-US" sz="4400" u="sng" dirty="0" smtClean="0">
                <a:solidFill>
                  <a:srgbClr val="FF0000"/>
                </a:solidFill>
              </a:rPr>
              <a:t>presumptuous sins</a:t>
            </a:r>
            <a:r>
              <a:rPr lang="en-US" sz="4400" dirty="0" smtClean="0"/>
              <a:t>;</a:t>
            </a:r>
          </a:p>
          <a:p>
            <a:r>
              <a:rPr lang="en-US" sz="4400" dirty="0" smtClean="0"/>
              <a:t> let them not have </a:t>
            </a:r>
          </a:p>
          <a:p>
            <a:r>
              <a:rPr lang="en-US" sz="4400" dirty="0" smtClean="0">
                <a:solidFill>
                  <a:srgbClr val="00B050"/>
                </a:solidFill>
              </a:rPr>
              <a:t>dominion over me</a:t>
            </a:r>
            <a:r>
              <a:rPr lang="en-US" sz="4400" dirty="0" smtClean="0"/>
              <a:t>:</a:t>
            </a:r>
          </a:p>
          <a:p>
            <a:r>
              <a:rPr lang="en-US" sz="4400" dirty="0" smtClean="0"/>
              <a:t> then shall I be upright,</a:t>
            </a:r>
          </a:p>
          <a:p>
            <a:r>
              <a:rPr lang="en-US" sz="4400" dirty="0" smtClean="0"/>
              <a:t> and I shall be </a:t>
            </a:r>
            <a:r>
              <a:rPr lang="en-US" sz="4400" b="1" u="sng" dirty="0" smtClean="0">
                <a:solidFill>
                  <a:srgbClr val="7030A0"/>
                </a:solidFill>
              </a:rPr>
              <a:t>innocent</a:t>
            </a:r>
            <a:r>
              <a:rPr lang="en-US" sz="4400" dirty="0" smtClean="0"/>
              <a:t> from </a:t>
            </a:r>
          </a:p>
          <a:p>
            <a:r>
              <a:rPr lang="en-US" sz="4400" dirty="0"/>
              <a:t> </a:t>
            </a:r>
            <a:r>
              <a:rPr lang="en-US" sz="4400" dirty="0" smtClean="0"/>
              <a:t>     </a:t>
            </a:r>
            <a:r>
              <a:rPr lang="en-US" sz="4400" b="1" u="sng" dirty="0" smtClean="0">
                <a:solidFill>
                  <a:srgbClr val="00B050"/>
                </a:solidFill>
              </a:rPr>
              <a:t>   the great transgression.</a:t>
            </a:r>
          </a:p>
          <a:p>
            <a:r>
              <a:rPr lang="en-US" sz="4400" b="1" u="sng" dirty="0">
                <a:solidFill>
                  <a:srgbClr val="00B050"/>
                </a:solidFill>
              </a:rPr>
              <a:t> </a:t>
            </a:r>
            <a:r>
              <a:rPr lang="en-US" sz="4400" b="1" u="sng" dirty="0" smtClean="0">
                <a:solidFill>
                  <a:srgbClr val="00B050"/>
                </a:solidFill>
              </a:rPr>
              <a:t>              (from great transgression) NKJV;</a:t>
            </a:r>
          </a:p>
          <a:p>
            <a:r>
              <a:rPr lang="en-US" sz="4400" b="1" u="sng" dirty="0">
                <a:solidFill>
                  <a:srgbClr val="00B050"/>
                </a:solidFill>
              </a:rPr>
              <a:t> </a:t>
            </a:r>
            <a:r>
              <a:rPr lang="en-US" sz="4400" b="1" u="sng" dirty="0" smtClean="0">
                <a:solidFill>
                  <a:srgbClr val="00B050"/>
                </a:solidFill>
              </a:rPr>
              <a:t> NIV;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20519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000" b="1" u="sng" dirty="0" smtClean="0">
                <a:solidFill>
                  <a:srgbClr val="00B050"/>
                </a:solidFill>
              </a:rPr>
              <a:t>What are presumptuous sins?</a:t>
            </a:r>
            <a:endParaRPr lang="en-US" sz="6000" b="1" u="sng" dirty="0">
              <a:solidFill>
                <a:srgbClr val="00B05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Adjective:  of a person or their </a:t>
            </a:r>
            <a:r>
              <a:rPr lang="en-US" sz="3600" dirty="0" err="1" smtClean="0"/>
              <a:t>behavior..failing</a:t>
            </a:r>
            <a:r>
              <a:rPr lang="en-US" sz="3600" dirty="0" smtClean="0"/>
              <a:t> to </a:t>
            </a:r>
          </a:p>
          <a:p>
            <a:r>
              <a:rPr lang="en-US" sz="3600" dirty="0"/>
              <a:t> </a:t>
            </a:r>
            <a:r>
              <a:rPr lang="en-US" sz="3600" dirty="0" smtClean="0"/>
              <a:t>                  observe the limits of what is permitted</a:t>
            </a:r>
          </a:p>
          <a:p>
            <a:r>
              <a:rPr lang="en-US" sz="3600" dirty="0"/>
              <a:t> </a:t>
            </a:r>
            <a:r>
              <a:rPr lang="en-US" sz="3600" dirty="0" smtClean="0"/>
              <a:t>                  or appropriate.”</a:t>
            </a:r>
          </a:p>
          <a:p>
            <a:r>
              <a:rPr lang="en-US" sz="3600" dirty="0" smtClean="0"/>
              <a:t>Synonyms:</a:t>
            </a:r>
          </a:p>
          <a:p>
            <a:r>
              <a:rPr lang="en-US" sz="3600" dirty="0"/>
              <a:t> </a:t>
            </a:r>
            <a:r>
              <a:rPr lang="en-US" sz="3600" dirty="0" smtClean="0"/>
              <a:t>     Brazen/overconfident/arrogant/bold/audacious/</a:t>
            </a:r>
          </a:p>
          <a:p>
            <a:r>
              <a:rPr lang="en-US" sz="3600" dirty="0"/>
              <a:t> </a:t>
            </a:r>
            <a:r>
              <a:rPr lang="en-US" sz="3600" dirty="0" smtClean="0"/>
              <a:t>     forward/familiar/impertinent/insolent/impudent</a:t>
            </a:r>
          </a:p>
          <a:p>
            <a:r>
              <a:rPr lang="en-US" sz="3600" dirty="0"/>
              <a:t> </a:t>
            </a:r>
            <a:r>
              <a:rPr lang="en-US" sz="3600" dirty="0" smtClean="0"/>
              <a:t>     cocky/rude/impolite/uncivil/bumptious/sassy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5531173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478</TotalTime>
  <Words>1370</Words>
  <Application>Microsoft Office PowerPoint</Application>
  <PresentationFormat>Widescreen</PresentationFormat>
  <Paragraphs>196</Paragraphs>
  <Slides>33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33</vt:i4>
      </vt:variant>
    </vt:vector>
  </HeadingPairs>
  <TitlesOfParts>
    <vt:vector size="38" baseType="lpstr">
      <vt:lpstr>Arial</vt:lpstr>
      <vt:lpstr>Calibri</vt:lpstr>
      <vt:lpstr>Calibri Light</vt:lpstr>
      <vt:lpstr>Wingdings</vt:lpstr>
      <vt:lpstr>Office Theme</vt:lpstr>
      <vt:lpstr>Presumptuous Sins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What are presumptuous sins?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Why did David pray to God and asked God to keep him from presumptuous sin?</vt:lpstr>
      <vt:lpstr>PowerPoint Presentation</vt:lpstr>
      <vt:lpstr>Someone has said:</vt:lpstr>
      <vt:lpstr>God’s Word Warns us:  Psalm 19:11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Presumptuous Sins</dc:title>
  <dc:creator>mac</dc:creator>
  <cp:lastModifiedBy>mac</cp:lastModifiedBy>
  <cp:revision>27</cp:revision>
  <cp:lastPrinted>2017-08-17T12:15:43Z</cp:lastPrinted>
  <dcterms:created xsi:type="dcterms:W3CDTF">2017-08-14T10:26:12Z</dcterms:created>
  <dcterms:modified xsi:type="dcterms:W3CDTF">2017-08-19T02:04:39Z</dcterms:modified>
</cp:coreProperties>
</file>